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3" cy="428037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24" name="PlaceHolder 2"/>
          <p:cNvSpPr>
            <a:spLocks noGrp="1"/>
          </p:cNvSpPr>
          <p:nvPr>
            <p:ph/>
          </p:nvPr>
        </p:nvSpPr>
        <p:spPr>
          <a:xfrm>
            <a:off x="1513440" y="10015920"/>
            <a:ext cx="2724732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5" name="PlaceHolder 3"/>
          <p:cNvSpPr>
            <a:spLocks noGrp="1"/>
          </p:cNvSpPr>
          <p:nvPr>
            <p:ph/>
          </p:nvPr>
        </p:nvSpPr>
        <p:spPr>
          <a:xfrm>
            <a:off x="1513440" y="22982760"/>
            <a:ext cx="2724732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27"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8"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9"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0" name="PlaceHolder 5"/>
          <p:cNvSpPr>
            <a:spLocks noGrp="1"/>
          </p:cNvSpPr>
          <p:nvPr>
            <p:ph/>
          </p:nvPr>
        </p:nvSpPr>
        <p:spPr>
          <a:xfrm>
            <a:off x="15475320" y="2298276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32" name="PlaceHolder 2"/>
          <p:cNvSpPr>
            <a:spLocks noGrp="1"/>
          </p:cNvSpPr>
          <p:nvPr>
            <p:ph/>
          </p:nvPr>
        </p:nvSpPr>
        <p:spPr>
          <a:xfrm>
            <a:off x="1513440" y="1001592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3" name="PlaceHolder 3"/>
          <p:cNvSpPr>
            <a:spLocks noGrp="1"/>
          </p:cNvSpPr>
          <p:nvPr>
            <p:ph/>
          </p:nvPr>
        </p:nvSpPr>
        <p:spPr>
          <a:xfrm>
            <a:off x="10726200" y="1001592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4" name="PlaceHolder 4"/>
          <p:cNvSpPr>
            <a:spLocks noGrp="1"/>
          </p:cNvSpPr>
          <p:nvPr>
            <p:ph/>
          </p:nvPr>
        </p:nvSpPr>
        <p:spPr>
          <a:xfrm>
            <a:off x="19938600" y="1001592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5" name="PlaceHolder 5"/>
          <p:cNvSpPr>
            <a:spLocks noGrp="1"/>
          </p:cNvSpPr>
          <p:nvPr>
            <p:ph/>
          </p:nvPr>
        </p:nvSpPr>
        <p:spPr>
          <a:xfrm>
            <a:off x="1513440" y="2298276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6" name="PlaceHolder 6"/>
          <p:cNvSpPr>
            <a:spLocks noGrp="1"/>
          </p:cNvSpPr>
          <p:nvPr>
            <p:ph/>
          </p:nvPr>
        </p:nvSpPr>
        <p:spPr>
          <a:xfrm>
            <a:off x="10726200" y="2298276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7" name="PlaceHolder 7"/>
          <p:cNvSpPr>
            <a:spLocks noGrp="1"/>
          </p:cNvSpPr>
          <p:nvPr>
            <p:ph/>
          </p:nvPr>
        </p:nvSpPr>
        <p:spPr>
          <a:xfrm>
            <a:off x="19938600" y="22982760"/>
            <a:ext cx="877356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3"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indent="0" algn="ctr">
              <a:buNone/>
            </a:pPr>
            <a:endParaRPr b="0" lang="de-DE"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5"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7"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8"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032120" y="6196320"/>
            <a:ext cx="28211400" cy="79178040"/>
          </a:xfrm>
          <a:prstGeom prst="rect">
            <a:avLst/>
          </a:prstGeom>
          <a:noFill/>
          <a:ln w="0">
            <a:noFill/>
          </a:ln>
        </p:spPr>
        <p:txBody>
          <a:bodyPr lIns="0" rIns="0" tIns="0" bIns="0" anchor="ctr">
            <a:noAutofit/>
          </a:bodyPr>
          <a:p>
            <a:pPr algn="ctr"/>
            <a:endParaRPr b="0" lang="de-DE"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12"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13"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14"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16"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17"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18" name="PlaceHolder 4"/>
          <p:cNvSpPr>
            <a:spLocks noGrp="1"/>
          </p:cNvSpPr>
          <p:nvPr>
            <p:ph/>
          </p:nvPr>
        </p:nvSpPr>
        <p:spPr>
          <a:xfrm>
            <a:off x="15475320" y="2298276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20"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1"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2" name="PlaceHolder 4"/>
          <p:cNvSpPr>
            <a:spLocks noGrp="1"/>
          </p:cNvSpPr>
          <p:nvPr>
            <p:ph/>
          </p:nvPr>
        </p:nvSpPr>
        <p:spPr>
          <a:xfrm>
            <a:off x="1513440" y="22982760"/>
            <a:ext cx="27247320" cy="118414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32120" y="6196320"/>
            <a:ext cx="28211400" cy="1708092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 name="PlaceHolder 2"/>
          <p:cNvSpPr>
            <a:spLocks noGrp="1"/>
          </p:cNvSpPr>
          <p:nvPr>
            <p:ph type="body"/>
          </p:nvPr>
        </p:nvSpPr>
        <p:spPr>
          <a:xfrm>
            <a:off x="1513440" y="10015920"/>
            <a:ext cx="27247320" cy="2482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3200" spc="-1" strike="noStrike">
                <a:solidFill>
                  <a:srgbClr val="000000"/>
                </a:solidFill>
                <a:latin typeface="Arial"/>
              </a:rPr>
              <a:t>Format des Gliederungstextes durch Klicken bearbeiten</a:t>
            </a:r>
            <a:endParaRPr b="0" lang="de-D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Arial"/>
              </a:rPr>
              <a:t>Zweite Gliederungsebene</a:t>
            </a:r>
            <a:endParaRPr b="0" lang="de-D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400" spc="-1" strike="noStrike">
                <a:solidFill>
                  <a:srgbClr val="000000"/>
                </a:solidFill>
                <a:latin typeface="Arial"/>
              </a:rPr>
              <a:t>Dritte Gliederungsebene</a:t>
            </a:r>
            <a:endParaRPr b="0" lang="de-D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Arial"/>
              </a:rPr>
              <a:t>Vierte Gliederungsebene</a:t>
            </a:r>
            <a:endParaRPr b="0" lang="de-D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Google Shape;56;p13"/>
          <p:cNvSpPr/>
          <p:nvPr/>
        </p:nvSpPr>
        <p:spPr>
          <a:xfrm>
            <a:off x="248760" y="198360"/>
            <a:ext cx="19911240" cy="50583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de" sz="8000" spc="-1" strike="noStrike">
                <a:solidFill>
                  <a:srgbClr val="000000"/>
                </a:solidFill>
                <a:latin typeface="IBM Plex Mono"/>
                <a:ea typeface="IBM Plex Mono"/>
              </a:rPr>
              <a:t>Better Sampling In Lime To Defense Against Adversarial Attacks</a:t>
            </a:r>
            <a:endParaRPr b="0" lang="zxx" sz="8000" spc="-1" strike="noStrike">
              <a:solidFill>
                <a:srgbClr val="000000"/>
              </a:solidFill>
              <a:latin typeface="Arial"/>
            </a:endParaRPr>
          </a:p>
          <a:p>
            <a:pPr>
              <a:lnSpc>
                <a:spcPct val="100000"/>
              </a:lnSpc>
              <a:tabLst>
                <a:tab algn="l" pos="0"/>
              </a:tabLst>
            </a:pPr>
            <a:endParaRPr b="0" lang="zxx" sz="8000" spc="-1" strike="noStrike">
              <a:solidFill>
                <a:srgbClr val="000000"/>
              </a:solidFill>
              <a:latin typeface="Arial"/>
            </a:endParaRPr>
          </a:p>
        </p:txBody>
      </p:sp>
      <p:sp>
        <p:nvSpPr>
          <p:cNvPr id="39" name="Google Shape;57;p13"/>
          <p:cNvSpPr/>
          <p:nvPr/>
        </p:nvSpPr>
        <p:spPr>
          <a:xfrm>
            <a:off x="248400" y="4466880"/>
            <a:ext cx="29703960" cy="8071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de" sz="4100" spc="-1" strike="noStrike">
                <a:solidFill>
                  <a:srgbClr val="000000"/>
                </a:solidFill>
                <a:latin typeface="IBM Plex Sans"/>
                <a:ea typeface="IBM Plex Sans"/>
              </a:rPr>
              <a:t>Trieu Vy Tran, Anh Khoa Pham</a:t>
            </a:r>
            <a:endParaRPr b="0" lang="zxx" sz="4100" spc="-1" strike="noStrike">
              <a:solidFill>
                <a:srgbClr val="000000"/>
              </a:solidFill>
              <a:latin typeface="Arial"/>
            </a:endParaRPr>
          </a:p>
        </p:txBody>
      </p:sp>
      <p:sp>
        <p:nvSpPr>
          <p:cNvPr id="40" name="Google Shape;58;p13"/>
          <p:cNvSpPr/>
          <p:nvPr/>
        </p:nvSpPr>
        <p:spPr>
          <a:xfrm>
            <a:off x="210240" y="18000000"/>
            <a:ext cx="1135188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Generators</a:t>
            </a:r>
            <a:endParaRPr b="0" lang="zxx" sz="5200" spc="-1" strike="noStrike">
              <a:solidFill>
                <a:srgbClr val="000000"/>
              </a:solidFill>
              <a:latin typeface="Arial"/>
            </a:endParaRPr>
          </a:p>
        </p:txBody>
      </p:sp>
      <p:pic>
        <p:nvPicPr>
          <p:cNvPr id="41" name="Google Shape;60;p13" descr=""/>
          <p:cNvPicPr/>
          <p:nvPr/>
        </p:nvPicPr>
        <p:blipFill>
          <a:blip r:embed="rId1"/>
          <a:stretch/>
        </p:blipFill>
        <p:spPr>
          <a:xfrm>
            <a:off x="-18000" y="-18000"/>
            <a:ext cx="30311280" cy="251280"/>
          </a:xfrm>
          <a:prstGeom prst="rect">
            <a:avLst/>
          </a:prstGeom>
          <a:ln w="0">
            <a:noFill/>
          </a:ln>
        </p:spPr>
      </p:pic>
      <p:sp>
        <p:nvSpPr>
          <p:cNvPr id="42" name="Google Shape;65;p13"/>
          <p:cNvSpPr/>
          <p:nvPr/>
        </p:nvSpPr>
        <p:spPr>
          <a:xfrm>
            <a:off x="11880360" y="30831120"/>
            <a:ext cx="1807236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Key Insights</a:t>
            </a:r>
            <a:endParaRPr b="0" lang="zxx" sz="5200" spc="-1" strike="noStrike">
              <a:solidFill>
                <a:srgbClr val="000000"/>
              </a:solidFill>
              <a:latin typeface="Arial"/>
            </a:endParaRPr>
          </a:p>
        </p:txBody>
      </p:sp>
      <p:sp>
        <p:nvSpPr>
          <p:cNvPr id="43" name="Google Shape;66;p13"/>
          <p:cNvSpPr/>
          <p:nvPr/>
        </p:nvSpPr>
        <p:spPr>
          <a:xfrm>
            <a:off x="421200" y="6608160"/>
            <a:ext cx="1059840" cy="938160"/>
          </a:xfrm>
          <a:prstGeom prst="ellipse">
            <a:avLst/>
          </a:prstGeom>
          <a:solidFill>
            <a:srgbClr val="f3f3f3"/>
          </a:solidFill>
          <a:ln w="9525">
            <a:solidFill>
              <a:srgbClr val="ffffff"/>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de" sz="4800" spc="-1" strike="noStrike">
                <a:solidFill>
                  <a:srgbClr val="000000"/>
                </a:solidFill>
                <a:latin typeface="IBM Plex Sans"/>
                <a:ea typeface="IBM Plex Sans"/>
              </a:rPr>
              <a:t>1</a:t>
            </a:r>
            <a:endParaRPr b="0" lang="zxx" sz="4800" spc="-1" strike="noStrike">
              <a:solidFill>
                <a:srgbClr val="000000"/>
              </a:solidFill>
              <a:latin typeface="Arial"/>
            </a:endParaRPr>
          </a:p>
        </p:txBody>
      </p:sp>
      <p:sp>
        <p:nvSpPr>
          <p:cNvPr id="44" name="Google Shape;68;p13"/>
          <p:cNvSpPr/>
          <p:nvPr/>
        </p:nvSpPr>
        <p:spPr>
          <a:xfrm>
            <a:off x="180000" y="6602400"/>
            <a:ext cx="11342160" cy="974880"/>
          </a:xfrm>
          <a:prstGeom prst="rect">
            <a:avLst/>
          </a:prstGeom>
          <a:solidFill>
            <a:srgbClr val="0b5394"/>
          </a:solidFill>
          <a:ln w="9525">
            <a:solidFill>
              <a:srgbClr val="595959"/>
            </a:solidFill>
            <a:round/>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Introduction</a:t>
            </a:r>
            <a:endParaRPr b="0" lang="zxx" sz="5200" spc="-1" strike="noStrike">
              <a:solidFill>
                <a:srgbClr val="000000"/>
              </a:solidFill>
              <a:latin typeface="Arial"/>
            </a:endParaRPr>
          </a:p>
        </p:txBody>
      </p:sp>
      <p:sp>
        <p:nvSpPr>
          <p:cNvPr id="45" name="Google Shape;78;p13"/>
          <p:cNvSpPr/>
          <p:nvPr/>
        </p:nvSpPr>
        <p:spPr>
          <a:xfrm>
            <a:off x="21670200" y="8042400"/>
            <a:ext cx="7913880" cy="1755000"/>
          </a:xfrm>
          <a:prstGeom prst="rect">
            <a:avLst/>
          </a:prstGeom>
          <a:noFill/>
          <a:ln w="0">
            <a:noFill/>
          </a:ln>
        </p:spPr>
        <p:style>
          <a:lnRef idx="0"/>
          <a:fillRef idx="0"/>
          <a:effectRef idx="0"/>
          <a:fontRef idx="minor"/>
        </p:style>
        <p:txBody>
          <a:bodyPr lIns="90000" rIns="90000" tIns="91440" bIns="91440" anchor="t">
            <a:spAutoFit/>
          </a:bodyPr>
          <a:p>
            <a:pPr>
              <a:lnSpc>
                <a:spcPct val="120000"/>
              </a:lnSpc>
              <a:tabLst>
                <a:tab algn="l" pos="0"/>
              </a:tabLst>
            </a:pPr>
            <a:endParaRPr b="0" lang="zxx" sz="1800" spc="-1" strike="noStrike">
              <a:solidFill>
                <a:srgbClr val="000000"/>
              </a:solidFill>
              <a:latin typeface="Arial"/>
            </a:endParaRPr>
          </a:p>
        </p:txBody>
      </p:sp>
      <p:pic>
        <p:nvPicPr>
          <p:cNvPr id="46" name="Google Shape;79;p13" descr=""/>
          <p:cNvPicPr/>
          <p:nvPr/>
        </p:nvPicPr>
        <p:blipFill>
          <a:blip r:embed="rId2"/>
          <a:stretch/>
        </p:blipFill>
        <p:spPr>
          <a:xfrm>
            <a:off x="-18000" y="5986080"/>
            <a:ext cx="30311280" cy="252000"/>
          </a:xfrm>
          <a:prstGeom prst="rect">
            <a:avLst/>
          </a:prstGeom>
          <a:ln w="0">
            <a:noFill/>
          </a:ln>
        </p:spPr>
      </p:pic>
      <p:pic>
        <p:nvPicPr>
          <p:cNvPr id="47" name="Google Shape;80;p13" descr=""/>
          <p:cNvPicPr/>
          <p:nvPr/>
        </p:nvPicPr>
        <p:blipFill>
          <a:blip r:embed="rId3"/>
          <a:stretch/>
        </p:blipFill>
        <p:spPr>
          <a:xfrm>
            <a:off x="36000" y="42553080"/>
            <a:ext cx="30275280" cy="250200"/>
          </a:xfrm>
          <a:prstGeom prst="rect">
            <a:avLst/>
          </a:prstGeom>
          <a:ln w="0">
            <a:noFill/>
          </a:ln>
        </p:spPr>
      </p:pic>
      <p:pic>
        <p:nvPicPr>
          <p:cNvPr id="48" name="Google Shape;81;p13" descr=""/>
          <p:cNvPicPr/>
          <p:nvPr/>
        </p:nvPicPr>
        <p:blipFill>
          <a:blip r:embed="rId4"/>
          <a:stretch/>
        </p:blipFill>
        <p:spPr>
          <a:xfrm>
            <a:off x="22917600" y="686880"/>
            <a:ext cx="7377480" cy="2128320"/>
          </a:xfrm>
          <a:prstGeom prst="rect">
            <a:avLst/>
          </a:prstGeom>
          <a:ln w="0">
            <a:noFill/>
          </a:ln>
        </p:spPr>
      </p:pic>
      <p:pic>
        <p:nvPicPr>
          <p:cNvPr id="49" name="Google Shape;82;p13" descr=""/>
          <p:cNvPicPr/>
          <p:nvPr/>
        </p:nvPicPr>
        <p:blipFill>
          <a:blip r:embed="rId5"/>
          <a:stretch/>
        </p:blipFill>
        <p:spPr>
          <a:xfrm>
            <a:off x="20933280" y="687600"/>
            <a:ext cx="1537920" cy="2126880"/>
          </a:xfrm>
          <a:prstGeom prst="rect">
            <a:avLst/>
          </a:prstGeom>
          <a:ln w="0">
            <a:noFill/>
          </a:ln>
        </p:spPr>
      </p:pic>
      <p:sp>
        <p:nvSpPr>
          <p:cNvPr id="50" name="Google Shape;69;p13"/>
          <p:cNvSpPr/>
          <p:nvPr/>
        </p:nvSpPr>
        <p:spPr>
          <a:xfrm>
            <a:off x="421200" y="7098120"/>
            <a:ext cx="10980000" cy="7442640"/>
          </a:xfrm>
          <a:prstGeom prst="rect">
            <a:avLst/>
          </a:prstGeom>
          <a:noFill/>
          <a:ln w="0">
            <a:noFill/>
          </a:ln>
        </p:spPr>
        <p:style>
          <a:lnRef idx="0"/>
          <a:fillRef idx="0"/>
          <a:effectRef idx="0"/>
          <a:fontRef idx="minor"/>
        </p:style>
        <p:txBody>
          <a:bodyPr lIns="90000" rIns="90000" tIns="91440" bIns="91440" anchor="t">
            <a:spAutoFit/>
          </a:bodyPr>
          <a:p>
            <a:pPr marL="457200" indent="-501120">
              <a:lnSpc>
                <a:spcPct val="115000"/>
              </a:lnSpc>
              <a:buClr>
                <a:srgbClr val="000000"/>
              </a:buClr>
              <a:buFont typeface="IBM Plex Sans"/>
              <a:buChar char="●"/>
            </a:pPr>
            <a:endParaRPr b="0" lang="zxx" sz="3200" spc="-1" strike="noStrike">
              <a:solidFill>
                <a:srgbClr val="000000"/>
              </a:solidFill>
              <a:latin typeface="Times New Roman"/>
            </a:endParaRPr>
          </a:p>
        </p:txBody>
      </p:sp>
      <p:pic>
        <p:nvPicPr>
          <p:cNvPr id="51" name="" descr=""/>
          <p:cNvPicPr/>
          <p:nvPr/>
        </p:nvPicPr>
        <p:blipFill>
          <a:blip r:embed="rId6"/>
          <a:srcRect l="0" t="0" r="0" b="43629"/>
          <a:stretch/>
        </p:blipFill>
        <p:spPr>
          <a:xfrm>
            <a:off x="-113760" y="21351960"/>
            <a:ext cx="12389760" cy="3488040"/>
          </a:xfrm>
          <a:prstGeom prst="rect">
            <a:avLst/>
          </a:prstGeom>
          <a:ln w="0">
            <a:noFill/>
          </a:ln>
        </p:spPr>
      </p:pic>
      <p:sp>
        <p:nvSpPr>
          <p:cNvPr id="52" name=""/>
          <p:cNvSpPr txBox="1"/>
          <p:nvPr/>
        </p:nvSpPr>
        <p:spPr>
          <a:xfrm>
            <a:off x="210240" y="18974880"/>
            <a:ext cx="11160000" cy="4885920"/>
          </a:xfrm>
          <a:prstGeom prst="rect">
            <a:avLst/>
          </a:prstGeom>
          <a:noFill/>
          <a:ln w="0">
            <a:noFill/>
          </a:ln>
        </p:spPr>
        <p:txBody>
          <a:bodyPr lIns="90000" rIns="90000" tIns="45000" bIns="45000" anchor="t">
            <a:noAutofit/>
          </a:bodyPr>
          <a:p>
            <a:pPr>
              <a:lnSpc>
                <a:spcPct val="100000"/>
              </a:lnSpc>
              <a:tabLst>
                <a:tab algn="l" pos="0"/>
              </a:tabLst>
            </a:pPr>
            <a:r>
              <a:rPr b="1" lang="de" sz="3100" spc="-1" strike="noStrike" u="sng">
                <a:solidFill>
                  <a:srgbClr val="2a6099"/>
                </a:solidFill>
                <a:uFillTx/>
                <a:latin typeface="Times New Roman"/>
                <a:ea typeface="IBM Plex Sans"/>
              </a:rPr>
              <a:t>Traditional Sampling Technique:</a:t>
            </a:r>
            <a:endParaRPr b="0" lang="zxx" sz="3100" spc="-1" strike="noStrike">
              <a:solidFill>
                <a:srgbClr val="2a6099"/>
              </a:solidFill>
              <a:latin typeface="Times New Roman"/>
            </a:endParaRPr>
          </a:p>
          <a:p>
            <a:pPr marL="468000" indent="-504000">
              <a:lnSpc>
                <a:spcPct val="100000"/>
              </a:lnSpc>
              <a:buClr>
                <a:srgbClr val="000000"/>
              </a:buClr>
              <a:buSzPct val="80000"/>
              <a:buFont typeface="Wingdings" charset="2"/>
              <a:buChar char=""/>
              <a:tabLst>
                <a:tab algn="l" pos="0"/>
              </a:tabLst>
            </a:pPr>
            <a:r>
              <a:rPr b="0" lang="de" sz="3100" spc="-1" strike="noStrike">
                <a:solidFill>
                  <a:srgbClr val="000000"/>
                </a:solidFill>
                <a:latin typeface="Times New Roman"/>
                <a:ea typeface="IBM Plex Sans"/>
              </a:rPr>
              <a:t>Perturbed instances are generated by adding Gaussian noise to each feature of x independently.</a:t>
            </a: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r>
              <a:rPr b="1" lang="de" sz="3100" spc="-1" strike="noStrike" u="sng">
                <a:solidFill>
                  <a:srgbClr val="2a6099"/>
                </a:solidFill>
                <a:uFillTx/>
                <a:latin typeface="Times New Roman"/>
                <a:ea typeface="IBM Plex Sans"/>
              </a:rPr>
              <a:t>Better Sampling through MCD-VAE:</a:t>
            </a: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a:p>
            <a:pPr>
              <a:lnSpc>
                <a:spcPct val="100000"/>
              </a:lnSpc>
              <a:tabLst>
                <a:tab algn="l" pos="0"/>
              </a:tabLst>
            </a:pPr>
            <a:endParaRPr b="0" lang="zxx" sz="3100" spc="-1" strike="noStrike">
              <a:solidFill>
                <a:srgbClr val="2a6099"/>
              </a:solidFill>
              <a:latin typeface="Times New Roman"/>
            </a:endParaRPr>
          </a:p>
        </p:txBody>
      </p:sp>
      <p:sp>
        <p:nvSpPr>
          <p:cNvPr id="53" name="Google Shape;65;p 1"/>
          <p:cNvSpPr/>
          <p:nvPr/>
        </p:nvSpPr>
        <p:spPr>
          <a:xfrm>
            <a:off x="11954160" y="6602400"/>
            <a:ext cx="1807236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gLIME</a:t>
            </a:r>
            <a:endParaRPr b="0" lang="zxx" sz="5200" spc="-1" strike="noStrike">
              <a:solidFill>
                <a:srgbClr val="000000"/>
              </a:solidFill>
              <a:latin typeface="Arial"/>
            </a:endParaRPr>
          </a:p>
        </p:txBody>
      </p:sp>
      <p:sp>
        <p:nvSpPr>
          <p:cNvPr id="54" name="Google Shape;58;p 1"/>
          <p:cNvSpPr/>
          <p:nvPr/>
        </p:nvSpPr>
        <p:spPr>
          <a:xfrm>
            <a:off x="168120" y="13605120"/>
            <a:ext cx="1135188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COMPAS dataset</a:t>
            </a:r>
            <a:endParaRPr b="0" lang="zxx" sz="5200" spc="-1" strike="noStrike">
              <a:solidFill>
                <a:srgbClr val="000000"/>
              </a:solidFill>
              <a:latin typeface="Arial"/>
            </a:endParaRPr>
          </a:p>
        </p:txBody>
      </p:sp>
      <p:sp>
        <p:nvSpPr>
          <p:cNvPr id="55" name=""/>
          <p:cNvSpPr txBox="1"/>
          <p:nvPr/>
        </p:nvSpPr>
        <p:spPr>
          <a:xfrm>
            <a:off x="324000" y="14677920"/>
            <a:ext cx="10980000" cy="350208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Dataset used to determine the crime recurrence risk of a defendant.</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Dataset includes information such as criminal history, time in prison,age, gender, race,...of 6172 defendants.</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sensitive feature in the dataset is „race“, the adversarial model will be biased on this feature.</a:t>
            </a:r>
            <a:endParaRPr b="0" lang="zxx" sz="3100" spc="-1" strike="noStrike">
              <a:solidFill>
                <a:srgbClr val="000000"/>
              </a:solidFill>
              <a:latin typeface="Times New Roman"/>
            </a:endParaRPr>
          </a:p>
          <a:p>
            <a:pPr marL="216000" indent="-216000">
              <a:buClr>
                <a:srgbClr val="000000"/>
              </a:buClr>
              <a:buSzPct val="80000"/>
              <a:buFont typeface="Wingdings" charset="2"/>
              <a:buChar char=""/>
            </a:pPr>
            <a:endParaRPr b="0" lang="zxx" sz="3100" spc="-1" strike="noStrike">
              <a:solidFill>
                <a:srgbClr val="000000"/>
              </a:solidFill>
              <a:latin typeface="Times New Roman"/>
            </a:endParaRPr>
          </a:p>
        </p:txBody>
      </p:sp>
      <p:sp>
        <p:nvSpPr>
          <p:cNvPr id="56" name=""/>
          <p:cNvSpPr txBox="1"/>
          <p:nvPr/>
        </p:nvSpPr>
        <p:spPr>
          <a:xfrm>
            <a:off x="360000" y="7920000"/>
            <a:ext cx="11160000" cy="5472360"/>
          </a:xfrm>
          <a:prstGeom prst="rect">
            <a:avLst/>
          </a:prstGeom>
          <a:noFill/>
          <a:ln w="0">
            <a:noFill/>
          </a:ln>
        </p:spPr>
        <p:txBody>
          <a:bodyPr lIns="90000" rIns="90000" tIns="45000" bIns="45000" anchor="t">
            <a:noAutofit/>
          </a:bodyPr>
          <a:p>
            <a:pPr marL="432000" indent="-468000">
              <a:buClr>
                <a:srgbClr val="000000"/>
              </a:buClr>
              <a:buSzPct val="80000"/>
              <a:buFont typeface="Wingdings" charset="2"/>
              <a:buChar char=""/>
            </a:pPr>
            <a:r>
              <a:rPr b="0" lang="de" sz="3100" spc="-1" strike="noStrike">
                <a:solidFill>
                  <a:srgbClr val="000000"/>
                </a:solidFill>
                <a:latin typeface="Times New Roman"/>
                <a:ea typeface="IBM Plex Sans"/>
              </a:rPr>
              <a:t>Users demand transparency of ML models, which drives developement of post-hoc explanation methods like LIME.</a:t>
            </a:r>
            <a:endParaRPr b="0" lang="zxx" sz="3100" spc="-1" strike="noStrike">
              <a:solidFill>
                <a:srgbClr val="000000"/>
              </a:solidFill>
              <a:latin typeface="Arial"/>
            </a:endParaRPr>
          </a:p>
          <a:p>
            <a:pPr marL="432000" indent="-468000">
              <a:lnSpc>
                <a:spcPct val="115000"/>
              </a:lnSpc>
              <a:buClr>
                <a:srgbClr val="000000"/>
              </a:buClr>
              <a:buSzPct val="80000"/>
              <a:buFont typeface="Wingdings" charset="2"/>
              <a:buChar char=""/>
            </a:pPr>
            <a:r>
              <a:rPr b="0" lang="de" sz="3100" spc="-1" strike="noStrike">
                <a:solidFill>
                  <a:srgbClr val="000000"/>
                </a:solidFill>
                <a:latin typeface="Times New Roman"/>
                <a:ea typeface="IBM Plex Sans"/>
              </a:rPr>
              <a:t>Lime’s reliance on perturbation sampling troduces serious weakness: perturbation alters data distribution.</a:t>
            </a:r>
            <a:endParaRPr b="0" lang="zxx" sz="3100" spc="-1" strike="noStrike">
              <a:solidFill>
                <a:srgbClr val="000000"/>
              </a:solidFill>
              <a:latin typeface="Arial"/>
            </a:endParaRPr>
          </a:p>
          <a:p>
            <a:pPr marL="432000" indent="-468000">
              <a:lnSpc>
                <a:spcPct val="115000"/>
              </a:lnSpc>
              <a:buClr>
                <a:srgbClr val="000000"/>
              </a:buClr>
              <a:buSzPct val="80000"/>
              <a:buFont typeface="Wingdings" charset="2"/>
              <a:buChar char=""/>
            </a:pPr>
            <a:r>
              <a:rPr b="0" lang="de" sz="3100" spc="-1" strike="noStrike">
                <a:solidFill>
                  <a:srgbClr val="000000"/>
                </a:solidFill>
                <a:latin typeface="Times New Roman"/>
                <a:ea typeface="IBM Plex Sans"/>
              </a:rPr>
              <a:t>Manipulation is possible, resulting in bised or discriminatory decisions.</a:t>
            </a:r>
            <a:endParaRPr b="0" lang="zxx" sz="3100" spc="-1" strike="noStrike">
              <a:solidFill>
                <a:srgbClr val="000000"/>
              </a:solidFill>
              <a:latin typeface="Arial"/>
            </a:endParaRPr>
          </a:p>
          <a:p>
            <a:pPr marL="432000" indent="-468000">
              <a:lnSpc>
                <a:spcPct val="115000"/>
              </a:lnSpc>
              <a:buClr>
                <a:srgbClr val="000000"/>
              </a:buClr>
              <a:buSzPct val="80000"/>
              <a:buFont typeface="Wingdings" charset="2"/>
              <a:buChar char=""/>
            </a:pPr>
            <a:r>
              <a:rPr b="0" lang="de" sz="3100" spc="-1" strike="noStrike">
                <a:solidFill>
                  <a:srgbClr val="000000"/>
                </a:solidFill>
                <a:latin typeface="Times New Roman"/>
                <a:ea typeface="IBM Plex Sans"/>
              </a:rPr>
              <a:t>Owners of sensitive prediction could hide socially biases present in the model.</a:t>
            </a:r>
            <a:endParaRPr b="0" lang="zxx" sz="3100" spc="-1" strike="noStrike">
              <a:solidFill>
                <a:srgbClr val="000000"/>
              </a:solidFill>
              <a:latin typeface="Arial"/>
            </a:endParaRPr>
          </a:p>
          <a:p>
            <a:pPr marL="432000" indent="-468000" algn="just">
              <a:lnSpc>
                <a:spcPct val="115000"/>
              </a:lnSpc>
              <a:buClr>
                <a:srgbClr val="000000"/>
              </a:buClr>
              <a:buSzPct val="80000"/>
              <a:buFont typeface="Wingdings" charset="2"/>
              <a:buChar char=""/>
            </a:pPr>
            <a:r>
              <a:rPr b="0" lang="de" sz="3100" spc="-1" strike="noStrike">
                <a:solidFill>
                  <a:srgbClr val="000000"/>
                </a:solidFill>
                <a:latin typeface="Times New Roman"/>
                <a:ea typeface="IBM Plex Sans"/>
              </a:rPr>
              <a:t>Variational autoencoders (VAE) as advanced sampling technique </a:t>
            </a:r>
            <a:r>
              <a:rPr b="0" lang="de" sz="3100" spc="-1" strike="noStrike">
                <a:solidFill>
                  <a:srgbClr val="000000"/>
                </a:solidFill>
                <a:latin typeface="Times New Roman"/>
                <a:ea typeface="IBM Plex Sans"/>
              </a:rPr>
              <a:t>is introduced in LIME, making the modified explanation method gLIME more resistant to manipulation attempts.</a:t>
            </a:r>
            <a:endParaRPr b="0" lang="zxx" sz="3100" spc="-1" strike="noStrike">
              <a:solidFill>
                <a:srgbClr val="000000"/>
              </a:solidFill>
              <a:latin typeface="Arial"/>
            </a:endParaRPr>
          </a:p>
        </p:txBody>
      </p:sp>
      <p:sp>
        <p:nvSpPr>
          <p:cNvPr id="57" name=""/>
          <p:cNvSpPr txBox="1"/>
          <p:nvPr/>
        </p:nvSpPr>
        <p:spPr>
          <a:xfrm>
            <a:off x="180000" y="27921960"/>
            <a:ext cx="10980000" cy="375804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Three sampled dataset were generated: one dataset through perturbation, two datasets generated by MCD-VAE, one with parameters from original paper, one with our custom parameters.</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Datasets are split into train and evaluate datasets. Train datasets are used to train the adversarial models, resulting in trained adversarial models. The evaluate datasets were utilized as input for the trained adversarial models.</a:t>
            </a:r>
            <a:endParaRPr b="0" lang="zxx" sz="3100" spc="-1" strike="noStrike">
              <a:solidFill>
                <a:srgbClr val="000000"/>
              </a:solidFill>
              <a:latin typeface="Times New Roman"/>
            </a:endParaRPr>
          </a:p>
          <a:p>
            <a:endParaRPr b="0" lang="zxx" sz="3100" spc="-1" strike="noStrike">
              <a:solidFill>
                <a:srgbClr val="000000"/>
              </a:solidFill>
              <a:latin typeface="Times New Roman"/>
            </a:endParaRPr>
          </a:p>
        </p:txBody>
      </p:sp>
      <p:sp>
        <p:nvSpPr>
          <p:cNvPr id="58" name=""/>
          <p:cNvSpPr/>
          <p:nvPr/>
        </p:nvSpPr>
        <p:spPr>
          <a:xfrm>
            <a:off x="13110480" y="23346000"/>
            <a:ext cx="2220120" cy="1387800"/>
          </a:xfrm>
          <a:prstGeom prst="rect">
            <a:avLst/>
          </a:pr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2a6099"/>
                </a:solidFill>
                <a:latin typeface="Arial"/>
              </a:rPr>
              <a:t>Input instance </a:t>
            </a:r>
            <a:r>
              <a:rPr b="0" i="1" lang="zxx" sz="2200" spc="-1" strike="noStrike">
                <a:solidFill>
                  <a:srgbClr val="2a6099"/>
                </a:solidFill>
                <a:latin typeface="Times New Roman"/>
              </a:rPr>
              <a:t>x</a:t>
            </a:r>
            <a:endParaRPr b="0" lang="zxx" sz="2200" spc="-1" strike="noStrike">
              <a:solidFill>
                <a:srgbClr val="2a6099"/>
              </a:solidFill>
              <a:latin typeface="Arial"/>
            </a:endParaRPr>
          </a:p>
        </p:txBody>
      </p:sp>
      <p:sp>
        <p:nvSpPr>
          <p:cNvPr id="59" name=""/>
          <p:cNvSpPr/>
          <p:nvPr/>
        </p:nvSpPr>
        <p:spPr>
          <a:xfrm>
            <a:off x="16718040" y="20571120"/>
            <a:ext cx="7492320" cy="6660000"/>
          </a:xfrm>
          <a:prstGeom prst="roundRect">
            <a:avLst>
              <a:gd name="adj" fmla="val 16667"/>
            </a:avLst>
          </a:prstGeom>
          <a:solidFill>
            <a:srgbClr val="b3cac7"/>
          </a:solidFill>
          <a:ln w="0">
            <a:solidFill>
              <a:srgbClr val="3465a4"/>
            </a:solidFill>
          </a:ln>
        </p:spPr>
        <p:style>
          <a:lnRef idx="0"/>
          <a:fillRef idx="0"/>
          <a:effectRef idx="0"/>
          <a:fontRef idx="minor"/>
        </p:style>
        <p:txBody>
          <a:bodyPr lIns="90000" rIns="90000" tIns="45000" bIns="45000" anchor="ctr">
            <a:noAutofit/>
          </a:bodyPr>
          <a:p>
            <a:endParaRPr b="0" lang="zxx" sz="1800" spc="-1" strike="noStrike">
              <a:solidFill>
                <a:srgbClr val="000000"/>
              </a:solidFill>
              <a:latin typeface="Arial"/>
            </a:endParaRPr>
          </a:p>
        </p:txBody>
      </p:sp>
      <p:sp>
        <p:nvSpPr>
          <p:cNvPr id="60" name=""/>
          <p:cNvSpPr txBox="1"/>
          <p:nvPr/>
        </p:nvSpPr>
        <p:spPr>
          <a:xfrm>
            <a:off x="18720360" y="20751120"/>
            <a:ext cx="3884760" cy="832320"/>
          </a:xfrm>
          <a:prstGeom prst="rect">
            <a:avLst/>
          </a:prstGeom>
          <a:noFill/>
          <a:ln w="0">
            <a:noFill/>
          </a:ln>
        </p:spPr>
        <p:txBody>
          <a:bodyPr lIns="90000" rIns="90000" tIns="45000" bIns="45000" anchor="t">
            <a:noAutofit/>
          </a:bodyPr>
          <a:p>
            <a:r>
              <a:rPr b="1" lang="zxx" sz="3200" spc="-1" strike="noStrike">
                <a:solidFill>
                  <a:srgbClr val="000000"/>
                </a:solidFill>
                <a:latin typeface="Arial"/>
              </a:rPr>
              <a:t>Adversarial Model</a:t>
            </a:r>
            <a:endParaRPr b="0" lang="zxx" sz="3200" spc="-1" strike="noStrike">
              <a:solidFill>
                <a:srgbClr val="000000"/>
              </a:solidFill>
              <a:latin typeface="Arial"/>
            </a:endParaRPr>
          </a:p>
        </p:txBody>
      </p:sp>
      <p:sp>
        <p:nvSpPr>
          <p:cNvPr id="61" name=""/>
          <p:cNvSpPr/>
          <p:nvPr/>
        </p:nvSpPr>
        <p:spPr>
          <a:xfrm flipH="1" flipV="1" rot="16162200">
            <a:off x="19362600" y="22673160"/>
            <a:ext cx="2503800" cy="2771280"/>
          </a:xfrm>
          <a:custGeom>
            <a:avLst/>
            <a:gdLst/>
            <a:ahLst/>
            <a:rect l="l" t="t" r="r" b="b"/>
            <a:pathLst>
              <a:path w="144" h="122">
                <a:moveTo>
                  <a:pt x="85" y="69"/>
                </a:moveTo>
                <a:cubicBezTo>
                  <a:pt x="85" y="55"/>
                  <a:pt x="97" y="44"/>
                  <a:pt x="111" y="44"/>
                </a:cubicBezTo>
                <a:cubicBezTo>
                  <a:pt x="111" y="61"/>
                  <a:pt x="111" y="61"/>
                  <a:pt x="111" y="61"/>
                </a:cubicBezTo>
                <a:cubicBezTo>
                  <a:pt x="144" y="30"/>
                  <a:pt x="144" y="30"/>
                  <a:pt x="144" y="30"/>
                </a:cubicBezTo>
                <a:cubicBezTo>
                  <a:pt x="111" y="0"/>
                  <a:pt x="111" y="0"/>
                  <a:pt x="111" y="0"/>
                </a:cubicBezTo>
                <a:cubicBezTo>
                  <a:pt x="111" y="17"/>
                  <a:pt x="111" y="17"/>
                  <a:pt x="111" y="17"/>
                </a:cubicBezTo>
                <a:cubicBezTo>
                  <a:pt x="95" y="17"/>
                  <a:pt x="81" y="24"/>
                  <a:pt x="71" y="35"/>
                </a:cubicBezTo>
                <a:cubicBezTo>
                  <a:pt x="62" y="25"/>
                  <a:pt x="48" y="18"/>
                  <a:pt x="32" y="18"/>
                </a:cubicBezTo>
                <a:cubicBezTo>
                  <a:pt x="32" y="0"/>
                  <a:pt x="32" y="0"/>
                  <a:pt x="32" y="0"/>
                </a:cubicBezTo>
                <a:cubicBezTo>
                  <a:pt x="0" y="31"/>
                  <a:pt x="0" y="31"/>
                  <a:pt x="0" y="31"/>
                </a:cubicBezTo>
                <a:cubicBezTo>
                  <a:pt x="32" y="61"/>
                  <a:pt x="32" y="61"/>
                  <a:pt x="32" y="61"/>
                </a:cubicBezTo>
                <a:cubicBezTo>
                  <a:pt x="32" y="44"/>
                  <a:pt x="32" y="44"/>
                  <a:pt x="32" y="44"/>
                </a:cubicBezTo>
                <a:cubicBezTo>
                  <a:pt x="46" y="44"/>
                  <a:pt x="58" y="55"/>
                  <a:pt x="58" y="69"/>
                </a:cubicBezTo>
                <a:cubicBezTo>
                  <a:pt x="58" y="122"/>
                  <a:pt x="58" y="122"/>
                  <a:pt x="58" y="122"/>
                </a:cubicBezTo>
                <a:cubicBezTo>
                  <a:pt x="58" y="122"/>
                  <a:pt x="58" y="122"/>
                  <a:pt x="58" y="122"/>
                </a:cubicBezTo>
                <a:cubicBezTo>
                  <a:pt x="85" y="122"/>
                  <a:pt x="85" y="122"/>
                  <a:pt x="85" y="122"/>
                </a:cubicBezTo>
                <a:cubicBezTo>
                  <a:pt x="85" y="122"/>
                  <a:pt x="85" y="122"/>
                  <a:pt x="85" y="122"/>
                </a:cubicBezTo>
                <a:lnTo>
                  <a:pt x="85" y="69"/>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zxx" sz="1800" spc="-1" strike="noStrike">
              <a:solidFill>
                <a:srgbClr val="000000"/>
              </a:solidFill>
              <a:latin typeface="Arial"/>
            </a:endParaRPr>
          </a:p>
        </p:txBody>
      </p:sp>
      <p:sp>
        <p:nvSpPr>
          <p:cNvPr id="62" name=""/>
          <p:cNvSpPr txBox="1"/>
          <p:nvPr/>
        </p:nvSpPr>
        <p:spPr>
          <a:xfrm>
            <a:off x="20880360" y="24711120"/>
            <a:ext cx="832680" cy="447120"/>
          </a:xfrm>
          <a:prstGeom prst="rect">
            <a:avLst/>
          </a:prstGeom>
          <a:noFill/>
          <a:ln w="0">
            <a:noFill/>
          </a:ln>
        </p:spPr>
        <p:txBody>
          <a:bodyPr lIns="90000" rIns="90000" tIns="45000" bIns="45000" anchor="t">
            <a:noAutofit/>
          </a:bodyPr>
          <a:p>
            <a:r>
              <a:rPr b="0" lang="zxx" sz="2200" spc="-1" strike="noStrike">
                <a:solidFill>
                  <a:srgbClr val="000000"/>
                </a:solidFill>
                <a:latin typeface="Arial"/>
              </a:rPr>
              <a:t> </a:t>
            </a:r>
            <a:r>
              <a:rPr b="0" lang="zxx" sz="2200" spc="-1" strike="noStrike">
                <a:solidFill>
                  <a:srgbClr val="000000"/>
                </a:solidFill>
                <a:latin typeface="Arial"/>
              </a:rPr>
              <a:t>Yes</a:t>
            </a:r>
            <a:endParaRPr b="0" lang="zxx" sz="2200" spc="-1" strike="noStrike">
              <a:solidFill>
                <a:srgbClr val="000000"/>
              </a:solidFill>
              <a:latin typeface="Arial"/>
            </a:endParaRPr>
          </a:p>
        </p:txBody>
      </p:sp>
      <p:sp>
        <p:nvSpPr>
          <p:cNvPr id="63" name=""/>
          <p:cNvSpPr txBox="1"/>
          <p:nvPr/>
        </p:nvSpPr>
        <p:spPr>
          <a:xfrm>
            <a:off x="20947680" y="22988520"/>
            <a:ext cx="832680" cy="554760"/>
          </a:xfrm>
          <a:prstGeom prst="rect">
            <a:avLst/>
          </a:prstGeom>
          <a:noFill/>
          <a:ln w="0">
            <a:noFill/>
          </a:ln>
        </p:spPr>
        <p:txBody>
          <a:bodyPr lIns="90000" rIns="90000" tIns="45000" bIns="45000" anchor="t">
            <a:noAutofit/>
          </a:bodyPr>
          <a:p>
            <a:r>
              <a:rPr b="0" lang="zxx" sz="1050" spc="-1" strike="noStrike">
                <a:solidFill>
                  <a:srgbClr val="000000"/>
                </a:solidFill>
                <a:latin typeface="Arial"/>
              </a:rPr>
              <a:t>  </a:t>
            </a:r>
            <a:r>
              <a:rPr b="0" lang="zxx" sz="2200" spc="-1" strike="noStrike">
                <a:solidFill>
                  <a:srgbClr val="000000"/>
                </a:solidFill>
                <a:latin typeface="Arial"/>
              </a:rPr>
              <a:t>No</a:t>
            </a:r>
            <a:endParaRPr b="0" lang="zxx" sz="2200" spc="-1" strike="noStrike">
              <a:solidFill>
                <a:srgbClr val="000000"/>
              </a:solidFill>
              <a:latin typeface="Arial"/>
            </a:endParaRPr>
          </a:p>
        </p:txBody>
      </p:sp>
      <p:sp>
        <p:nvSpPr>
          <p:cNvPr id="64" name=""/>
          <p:cNvSpPr/>
          <p:nvPr/>
        </p:nvSpPr>
        <p:spPr>
          <a:xfrm>
            <a:off x="20325600" y="25325640"/>
            <a:ext cx="1942560" cy="107316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000000"/>
                </a:solidFill>
                <a:latin typeface="Arial"/>
              </a:rPr>
              <a:t>Unbiased model</a:t>
            </a:r>
            <a:endParaRPr b="0" lang="zxx" sz="2200" spc="-1" strike="noStrike">
              <a:solidFill>
                <a:srgbClr val="000000"/>
              </a:solidFill>
              <a:latin typeface="Arial"/>
            </a:endParaRPr>
          </a:p>
        </p:txBody>
      </p:sp>
      <p:sp>
        <p:nvSpPr>
          <p:cNvPr id="65" name=""/>
          <p:cNvSpPr/>
          <p:nvPr/>
        </p:nvSpPr>
        <p:spPr>
          <a:xfrm>
            <a:off x="20325600" y="21681000"/>
            <a:ext cx="1942560" cy="111024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000000"/>
                </a:solidFill>
                <a:latin typeface="Arial"/>
              </a:rPr>
              <a:t>Biased model</a:t>
            </a:r>
            <a:endParaRPr b="0" lang="zxx" sz="2200" spc="-1" strike="noStrike">
              <a:solidFill>
                <a:srgbClr val="000000"/>
              </a:solidFill>
              <a:latin typeface="Arial"/>
            </a:endParaRPr>
          </a:p>
        </p:txBody>
      </p:sp>
      <p:sp>
        <p:nvSpPr>
          <p:cNvPr id="66" name=""/>
          <p:cNvSpPr/>
          <p:nvPr/>
        </p:nvSpPr>
        <p:spPr>
          <a:xfrm>
            <a:off x="22268160" y="21958560"/>
            <a:ext cx="3052440" cy="555120"/>
          </a:xfrm>
          <a:prstGeom prst="rightArrow">
            <a:avLst>
              <a:gd name="adj1" fmla="val 50000"/>
              <a:gd name="adj2" fmla="val 137468"/>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zxx" sz="1800" spc="-1" strike="noStrike">
              <a:solidFill>
                <a:srgbClr val="000000"/>
              </a:solidFill>
              <a:latin typeface="Arial"/>
            </a:endParaRPr>
          </a:p>
        </p:txBody>
      </p:sp>
      <p:sp>
        <p:nvSpPr>
          <p:cNvPr id="67" name=""/>
          <p:cNvSpPr/>
          <p:nvPr/>
        </p:nvSpPr>
        <p:spPr>
          <a:xfrm>
            <a:off x="15330960" y="23901840"/>
            <a:ext cx="1664640" cy="277200"/>
          </a:xfrm>
          <a:prstGeom prst="rightArrow">
            <a:avLst>
              <a:gd name="adj1" fmla="val 50000"/>
              <a:gd name="adj2" fmla="val 15013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zxx" sz="1800" spc="-1" strike="noStrike">
              <a:solidFill>
                <a:srgbClr val="000000"/>
              </a:solidFill>
              <a:latin typeface="Arial"/>
            </a:endParaRPr>
          </a:p>
        </p:txBody>
      </p:sp>
      <p:sp>
        <p:nvSpPr>
          <p:cNvPr id="68" name=""/>
          <p:cNvSpPr/>
          <p:nvPr/>
        </p:nvSpPr>
        <p:spPr>
          <a:xfrm>
            <a:off x="16995600" y="23346000"/>
            <a:ext cx="2219760" cy="138780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000000"/>
                </a:solidFill>
                <a:latin typeface="Arial"/>
              </a:rPr>
              <a:t>Is </a:t>
            </a:r>
            <a:r>
              <a:rPr b="0" i="1" lang="zxx" sz="2200" spc="-1" strike="noStrike">
                <a:solidFill>
                  <a:srgbClr val="000000"/>
                </a:solidFill>
                <a:latin typeface="Times New Roman"/>
              </a:rPr>
              <a:t>x</a:t>
            </a:r>
            <a:r>
              <a:rPr b="0" lang="zxx" sz="2200" spc="-1" strike="noStrike">
                <a:solidFill>
                  <a:srgbClr val="000000"/>
                </a:solidFill>
                <a:latin typeface="Arial"/>
              </a:rPr>
              <a:t> a sampled data?</a:t>
            </a:r>
            <a:endParaRPr b="0" lang="zxx" sz="2200" spc="-1" strike="noStrike">
              <a:solidFill>
                <a:srgbClr val="000000"/>
              </a:solidFill>
              <a:latin typeface="Arial"/>
            </a:endParaRPr>
          </a:p>
        </p:txBody>
      </p:sp>
      <p:sp>
        <p:nvSpPr>
          <p:cNvPr id="69" name=""/>
          <p:cNvSpPr/>
          <p:nvPr/>
        </p:nvSpPr>
        <p:spPr>
          <a:xfrm>
            <a:off x="22268160" y="25566120"/>
            <a:ext cx="3052440" cy="555120"/>
          </a:xfrm>
          <a:prstGeom prst="rightArrow">
            <a:avLst>
              <a:gd name="adj1" fmla="val 50000"/>
              <a:gd name="adj2" fmla="val 137468"/>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zxx" sz="1800" spc="-1" strike="noStrike">
              <a:solidFill>
                <a:srgbClr val="000000"/>
              </a:solidFill>
              <a:latin typeface="Arial"/>
            </a:endParaRPr>
          </a:p>
        </p:txBody>
      </p:sp>
      <p:sp>
        <p:nvSpPr>
          <p:cNvPr id="70" name=""/>
          <p:cNvSpPr/>
          <p:nvPr/>
        </p:nvSpPr>
        <p:spPr>
          <a:xfrm>
            <a:off x="25320600" y="21681000"/>
            <a:ext cx="2219760" cy="111024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2a6099"/>
                </a:solidFill>
                <a:latin typeface="Arial"/>
              </a:rPr>
              <a:t>Output based on sensitive feature „race“</a:t>
            </a:r>
            <a:endParaRPr b="0" lang="zxx" sz="2200" spc="-1" strike="noStrike">
              <a:solidFill>
                <a:srgbClr val="2a6099"/>
              </a:solidFill>
              <a:latin typeface="Arial"/>
            </a:endParaRPr>
          </a:p>
        </p:txBody>
      </p:sp>
      <p:sp>
        <p:nvSpPr>
          <p:cNvPr id="71" name=""/>
          <p:cNvSpPr/>
          <p:nvPr/>
        </p:nvSpPr>
        <p:spPr>
          <a:xfrm>
            <a:off x="25320600" y="25288560"/>
            <a:ext cx="2219760" cy="1110240"/>
          </a:xfrm>
          <a:prstGeom prst="rect">
            <a:avLst/>
          </a:prstGeom>
          <a:solidFill>
            <a:srgbClr val="b4c7dc"/>
          </a:solidFill>
          <a:ln w="0">
            <a:solidFill>
              <a:srgbClr val="3465a4"/>
            </a:solidFill>
          </a:ln>
        </p:spPr>
        <p:style>
          <a:lnRef idx="0"/>
          <a:fillRef idx="0"/>
          <a:effectRef idx="0"/>
          <a:fontRef idx="minor"/>
        </p:style>
        <p:txBody>
          <a:bodyPr lIns="90000" rIns="90000" tIns="45000" bIns="45000" anchor="ctr">
            <a:noAutofit/>
          </a:bodyPr>
          <a:p>
            <a:pPr algn="ctr"/>
            <a:r>
              <a:rPr b="0" lang="zxx" sz="2200" spc="-1" strike="noStrike">
                <a:solidFill>
                  <a:srgbClr val="2a6099"/>
                </a:solidFill>
                <a:latin typeface="Arial"/>
              </a:rPr>
              <a:t>Output based on unrelated features</a:t>
            </a:r>
            <a:endParaRPr b="0" lang="zxx" sz="2200" spc="-1" strike="noStrike">
              <a:solidFill>
                <a:srgbClr val="2a6099"/>
              </a:solidFill>
              <a:latin typeface="Arial"/>
            </a:endParaRPr>
          </a:p>
        </p:txBody>
      </p:sp>
      <p:pic>
        <p:nvPicPr>
          <p:cNvPr id="72" name="" descr=""/>
          <p:cNvPicPr/>
          <p:nvPr/>
        </p:nvPicPr>
        <p:blipFill>
          <a:blip r:embed="rId7"/>
          <a:stretch/>
        </p:blipFill>
        <p:spPr>
          <a:xfrm>
            <a:off x="11880000" y="7920000"/>
            <a:ext cx="18171000" cy="7200000"/>
          </a:xfrm>
          <a:prstGeom prst="rect">
            <a:avLst/>
          </a:prstGeom>
          <a:ln w="0">
            <a:noFill/>
          </a:ln>
        </p:spPr>
      </p:pic>
      <p:sp>
        <p:nvSpPr>
          <p:cNvPr id="73" name="Google Shape;63;p 1"/>
          <p:cNvSpPr/>
          <p:nvPr/>
        </p:nvSpPr>
        <p:spPr>
          <a:xfrm>
            <a:off x="216000" y="31965120"/>
            <a:ext cx="11351880" cy="974880"/>
          </a:xfrm>
          <a:prstGeom prst="rect">
            <a:avLst/>
          </a:prstGeom>
          <a:solidFill>
            <a:srgbClr val="0b5394"/>
          </a:solidFill>
          <a:ln w="9525">
            <a:solidFill>
              <a:srgbClr val="595959"/>
            </a:solidFill>
            <a:round/>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Results</a:t>
            </a:r>
            <a:endParaRPr b="0" lang="zxx" sz="5200" spc="-1" strike="noStrike">
              <a:solidFill>
                <a:srgbClr val="000000"/>
              </a:solidFill>
              <a:latin typeface="Arial"/>
            </a:endParaRPr>
          </a:p>
        </p:txBody>
      </p:sp>
      <p:sp>
        <p:nvSpPr>
          <p:cNvPr id="74" name="Google Shape;65;p 2"/>
          <p:cNvSpPr/>
          <p:nvPr/>
        </p:nvSpPr>
        <p:spPr>
          <a:xfrm>
            <a:off x="11880000" y="19131120"/>
            <a:ext cx="1807236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Adversarial Model</a:t>
            </a:r>
            <a:endParaRPr b="0" lang="zxx" sz="5200" spc="-1" strike="noStrike">
              <a:solidFill>
                <a:srgbClr val="000000"/>
              </a:solidFill>
              <a:latin typeface="Arial"/>
            </a:endParaRPr>
          </a:p>
        </p:txBody>
      </p:sp>
      <p:sp>
        <p:nvSpPr>
          <p:cNvPr id="75" name=""/>
          <p:cNvSpPr txBox="1"/>
          <p:nvPr/>
        </p:nvSpPr>
        <p:spPr>
          <a:xfrm>
            <a:off x="12060720" y="32166000"/>
            <a:ext cx="17820000" cy="491400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MCD-VAE could perform sampling on a given instance to generate sampled instances.</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Adversarial model with biased model depending on sensitive feature could act as a black box model in applying explanation methods such as LIME.</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Re-implementation an algorithm from a paper is still challenging, especially for algorithms that are not kept up-to-date.</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LIME depends on generated instances, which are affected by the quality of the generators, LIME could be more robust with optimizied generators.</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Hyperparameters optimization plays a significant role in machine learning method.</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Team work is an importance aspect.</a:t>
            </a:r>
            <a:endParaRPr b="0" lang="zxx" sz="3100" spc="-1" strike="noStrike">
              <a:solidFill>
                <a:srgbClr val="000000"/>
              </a:solidFill>
              <a:latin typeface="Times New Roman"/>
            </a:endParaRPr>
          </a:p>
        </p:txBody>
      </p:sp>
      <p:sp>
        <p:nvSpPr>
          <p:cNvPr id="76" name="Google Shape;65;p 3"/>
          <p:cNvSpPr/>
          <p:nvPr/>
        </p:nvSpPr>
        <p:spPr>
          <a:xfrm>
            <a:off x="11880360" y="30831120"/>
            <a:ext cx="1807236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Key Insights</a:t>
            </a:r>
            <a:endParaRPr b="0" lang="zxx" sz="5200" spc="-1" strike="noStrike">
              <a:solidFill>
                <a:srgbClr val="000000"/>
              </a:solidFill>
              <a:latin typeface="Arial"/>
            </a:endParaRPr>
          </a:p>
        </p:txBody>
      </p:sp>
      <p:sp>
        <p:nvSpPr>
          <p:cNvPr id="77" name=""/>
          <p:cNvSpPr txBox="1"/>
          <p:nvPr/>
        </p:nvSpPr>
        <p:spPr>
          <a:xfrm>
            <a:off x="12060360" y="27591120"/>
            <a:ext cx="17820000" cy="378000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input instance x is decided by the decision model (Random Forest Classifier) as either a sampled data or a original data. </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If the decision model decides that the instance is from original distribution, the biased model will be used. Otherwise, the unbiased model will be used when the instance is decided to be a sampled instance.</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output of the biased model is based on sensitive feature "race", while the output of the unbiased model is biased on unrelated features.</a:t>
            </a:r>
            <a:endParaRPr b="0" lang="zxx" sz="3100" spc="-1" strike="noStrike">
              <a:solidFill>
                <a:srgbClr val="000000"/>
              </a:solidFill>
              <a:latin typeface="Times New Roman"/>
            </a:endParaRPr>
          </a:p>
        </p:txBody>
      </p:sp>
      <p:sp>
        <p:nvSpPr>
          <p:cNvPr id="78" name=""/>
          <p:cNvSpPr txBox="1"/>
          <p:nvPr/>
        </p:nvSpPr>
        <p:spPr>
          <a:xfrm>
            <a:off x="180000" y="25020000"/>
            <a:ext cx="11160000" cy="231804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Variational Autoencoder consists of two neural networks called encoder and decoder.</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encoder compresses the input instances and they are reconstructed to the orignial values with the encoder.</a:t>
            </a:r>
            <a:endParaRPr b="0" lang="zxx" sz="3100" spc="-1" strike="noStrike">
              <a:solidFill>
                <a:srgbClr val="000000"/>
              </a:solidFill>
              <a:latin typeface="Times New Roman"/>
            </a:endParaRPr>
          </a:p>
        </p:txBody>
      </p:sp>
      <p:sp>
        <p:nvSpPr>
          <p:cNvPr id="79" name=""/>
          <p:cNvSpPr/>
          <p:nvPr/>
        </p:nvSpPr>
        <p:spPr>
          <a:xfrm>
            <a:off x="4860000" y="27108000"/>
            <a:ext cx="1080000" cy="864000"/>
          </a:xfrm>
          <a:prstGeom prst="downArrow">
            <a:avLst>
              <a:gd name="adj1" fmla="val 50000"/>
              <a:gd name="adj2" fmla="val 25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de-DE" sz="1800" spc="-1" strike="noStrike">
              <a:solidFill>
                <a:srgbClr val="000000"/>
              </a:solidFill>
              <a:latin typeface="Arial"/>
            </a:endParaRPr>
          </a:p>
        </p:txBody>
      </p:sp>
      <p:sp>
        <p:nvSpPr>
          <p:cNvPr id="80" name=""/>
          <p:cNvSpPr txBox="1"/>
          <p:nvPr/>
        </p:nvSpPr>
        <p:spPr>
          <a:xfrm>
            <a:off x="180000" y="33300000"/>
            <a:ext cx="11340000" cy="810000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MCD-VAE is proven not to be a suitable approach to generate sample data.</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desired results have not been met.</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MCD-VAE could be implemented diffrently from the original approach. Although it still not successful in the re-implementation, it could be promising, since autoencoders only need to optimize its reconstruction loss.</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Optimizing hyperparameters of MCD-AE and MCD-VAE is still a challenge in general.</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unbiased model of the adversarial model depends on randomness of the unrelated features, its performance is not ensure to be stable. </a:t>
            </a:r>
            <a:endParaRPr b="0" lang="zxx" sz="3100" spc="-1" strike="noStrike">
              <a:solidFill>
                <a:srgbClr val="000000"/>
              </a:solidFill>
              <a:latin typeface="Times New Roman"/>
            </a:endParaRPr>
          </a:p>
        </p:txBody>
      </p:sp>
      <p:sp>
        <p:nvSpPr>
          <p:cNvPr id="81" name=""/>
          <p:cNvSpPr txBox="1"/>
          <p:nvPr/>
        </p:nvSpPr>
        <p:spPr>
          <a:xfrm>
            <a:off x="11880000" y="15480000"/>
            <a:ext cx="17820000" cy="3780000"/>
          </a:xfrm>
          <a:prstGeom prst="rect">
            <a:avLst/>
          </a:prstGeom>
          <a:noFill/>
          <a:ln w="0">
            <a:noFill/>
          </a:ln>
        </p:spPr>
        <p:txBody>
          <a:bodyPr lIns="90000" rIns="90000" tIns="45000" bIns="45000" anchor="t">
            <a:noAutofit/>
          </a:bodyPr>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COMPAS dataset undergoes processing through generators (perturbation and MCD-VAE) to produce sampled datasets. </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The train datasets are utilized to train the adversarial models, resulting in trained adversarial models. The evaluate datasets serve as input for the trained adversarial models. </a:t>
            </a:r>
            <a:endParaRPr b="0" lang="zxx" sz="3100" spc="-1" strike="noStrike">
              <a:solidFill>
                <a:srgbClr val="000000"/>
              </a:solidFill>
              <a:latin typeface="Times New Roman"/>
            </a:endParaRPr>
          </a:p>
          <a:p>
            <a:pPr marL="464400" indent="-500400">
              <a:spcBef>
                <a:spcPts val="1417"/>
              </a:spcBef>
              <a:buClr>
                <a:srgbClr val="000000"/>
              </a:buClr>
              <a:buSzPct val="80000"/>
              <a:buFont typeface="Wingdings" charset="2"/>
              <a:buChar char=""/>
            </a:pPr>
            <a:r>
              <a:rPr b="0" lang="zxx" sz="3100" spc="-1" strike="noStrike">
                <a:solidFill>
                  <a:srgbClr val="000000"/>
                </a:solidFill>
                <a:latin typeface="Times New Roman"/>
              </a:rPr>
              <a:t>Subsequently, the output is passed through LIME to determine the features with the most significant contribution.</a:t>
            </a:r>
            <a:endParaRPr b="0" lang="zxx" sz="3100" spc="-1" strike="noStrike">
              <a:solidFill>
                <a:srgbClr val="000000"/>
              </a:solidFill>
              <a:latin typeface="Times New Roman"/>
            </a:endParaRPr>
          </a:p>
        </p:txBody>
      </p:sp>
      <p:sp>
        <p:nvSpPr>
          <p:cNvPr id="82" name=""/>
          <p:cNvSpPr txBox="1"/>
          <p:nvPr/>
        </p:nvSpPr>
        <p:spPr>
          <a:xfrm>
            <a:off x="12240000" y="38769840"/>
            <a:ext cx="17820000" cy="2630160"/>
          </a:xfrm>
          <a:prstGeom prst="rect">
            <a:avLst/>
          </a:prstGeom>
          <a:noFill/>
          <a:ln w="0">
            <a:noFill/>
          </a:ln>
        </p:spPr>
        <p:txBody>
          <a:bodyPr lIns="90000" rIns="90000" tIns="45000" bIns="45000" anchor="t">
            <a:noAutofit/>
          </a:bodyPr>
          <a:p>
            <a:r>
              <a:rPr b="0" lang="zxx" sz="3100" spc="-1" strike="noStrike">
                <a:solidFill>
                  <a:srgbClr val="000000"/>
                </a:solidFill>
                <a:latin typeface="Times New Roman"/>
              </a:rPr>
              <a:t>Vreš, D. and Robnik Šikonja, M. (2020) Better sampling in explanation methods can prevent dieselgate-like deception Submitted to International Conference on Learning Representations </a:t>
            </a:r>
            <a:r>
              <a:rPr b="0" i="1" lang="zxx" sz="3100" spc="-1" strike="noStrike">
                <a:solidFill>
                  <a:srgbClr val="000000"/>
                </a:solidFill>
                <a:latin typeface="Times New Roman"/>
              </a:rPr>
              <a:t>https://arxiv.org/pdf/2101.11702.pdf</a:t>
            </a:r>
            <a:endParaRPr b="0" lang="zxx" sz="3100" spc="-1" strike="noStrike">
              <a:solidFill>
                <a:srgbClr val="000000"/>
              </a:solidFill>
              <a:latin typeface="Times New Roman"/>
            </a:endParaRPr>
          </a:p>
          <a:p>
            <a:endParaRPr b="0" lang="zxx" sz="3100" spc="-1" strike="noStrike">
              <a:solidFill>
                <a:srgbClr val="000000"/>
              </a:solidFill>
              <a:latin typeface="Times New Roman"/>
            </a:endParaRPr>
          </a:p>
          <a:p>
            <a:endParaRPr b="0" lang="zxx" sz="3100" spc="-1" strike="noStrike">
              <a:solidFill>
                <a:srgbClr val="000000"/>
              </a:solidFill>
              <a:latin typeface="Times New Roman"/>
            </a:endParaRPr>
          </a:p>
        </p:txBody>
      </p:sp>
      <p:sp>
        <p:nvSpPr>
          <p:cNvPr id="83" name="Google Shape;65;p 4"/>
          <p:cNvSpPr/>
          <p:nvPr/>
        </p:nvSpPr>
        <p:spPr>
          <a:xfrm>
            <a:off x="11880000" y="37614960"/>
            <a:ext cx="18072360" cy="974880"/>
          </a:xfrm>
          <a:prstGeom prst="rect">
            <a:avLst/>
          </a:prstGeom>
          <a:solidFill>
            <a:srgbClr val="0b5394"/>
          </a:solid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de" sz="5200" spc="-1" strike="noStrike">
                <a:solidFill>
                  <a:srgbClr val="ffffff"/>
                </a:solidFill>
                <a:latin typeface="IBM Plex Sans"/>
                <a:ea typeface="IBM Plex Sans"/>
              </a:rPr>
              <a:t>Reference</a:t>
            </a:r>
            <a:endParaRPr b="0" lang="zxx"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1041</TotalTime>
  <Application>LibreOffice/7.6.2.1$Linux_X86_64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de-DE</dc:language>
  <cp:lastModifiedBy/>
  <dcterms:modified xsi:type="dcterms:W3CDTF">2024-02-26T05:25:41Z</dcterms:modified>
  <cp:revision>17</cp:revision>
  <dc:subject/>
  <dc:title/>
</cp:coreProperties>
</file>

<file path=docProps/custom.xml><?xml version="1.0" encoding="utf-8"?>
<Properties xmlns="http://schemas.openxmlformats.org/officeDocument/2006/custom-properties" xmlns:vt="http://schemas.openxmlformats.org/officeDocument/2006/docPropsVTypes"/>
</file>