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72"/>
  </p:notesMasterIdLst>
  <p:handoutMasterIdLst>
    <p:handoutMasterId r:id="rId73"/>
  </p:handoutMasterIdLst>
  <p:sldIdLst>
    <p:sldId id="384" r:id="rId2"/>
    <p:sldId id="567" r:id="rId3"/>
    <p:sldId id="568" r:id="rId4"/>
    <p:sldId id="569" r:id="rId5"/>
    <p:sldId id="570" r:id="rId6"/>
    <p:sldId id="578" r:id="rId7"/>
    <p:sldId id="579" r:id="rId8"/>
    <p:sldId id="529" r:id="rId9"/>
    <p:sldId id="526" r:id="rId10"/>
    <p:sldId id="423" r:id="rId11"/>
    <p:sldId id="424" r:id="rId12"/>
    <p:sldId id="425" r:id="rId13"/>
    <p:sldId id="453" r:id="rId14"/>
    <p:sldId id="454" r:id="rId15"/>
    <p:sldId id="459" r:id="rId16"/>
    <p:sldId id="461" r:id="rId17"/>
    <p:sldId id="432" r:id="rId18"/>
    <p:sldId id="494" r:id="rId19"/>
    <p:sldId id="468" r:id="rId20"/>
    <p:sldId id="469" r:id="rId21"/>
    <p:sldId id="495" r:id="rId22"/>
    <p:sldId id="496" r:id="rId23"/>
    <p:sldId id="470" r:id="rId24"/>
    <p:sldId id="471" r:id="rId25"/>
    <p:sldId id="488" r:id="rId26"/>
    <p:sldId id="580" r:id="rId27"/>
    <p:sldId id="528" r:id="rId28"/>
    <p:sldId id="530" r:id="rId29"/>
    <p:sldId id="531" r:id="rId30"/>
    <p:sldId id="532" r:id="rId31"/>
    <p:sldId id="533" r:id="rId32"/>
    <p:sldId id="534" r:id="rId33"/>
    <p:sldId id="535" r:id="rId34"/>
    <p:sldId id="537" r:id="rId35"/>
    <p:sldId id="538" r:id="rId36"/>
    <p:sldId id="539" r:id="rId37"/>
    <p:sldId id="540" r:id="rId38"/>
    <p:sldId id="541" r:id="rId39"/>
    <p:sldId id="542" r:id="rId40"/>
    <p:sldId id="543" r:id="rId41"/>
    <p:sldId id="544" r:id="rId42"/>
    <p:sldId id="545" r:id="rId43"/>
    <p:sldId id="572" r:id="rId44"/>
    <p:sldId id="546" r:id="rId45"/>
    <p:sldId id="547" r:id="rId46"/>
    <p:sldId id="548" r:id="rId47"/>
    <p:sldId id="549" r:id="rId48"/>
    <p:sldId id="551" r:id="rId49"/>
    <p:sldId id="552" r:id="rId50"/>
    <p:sldId id="553" r:id="rId51"/>
    <p:sldId id="555" r:id="rId52"/>
    <p:sldId id="554" r:id="rId53"/>
    <p:sldId id="556" r:id="rId54"/>
    <p:sldId id="557" r:id="rId55"/>
    <p:sldId id="558" r:id="rId56"/>
    <p:sldId id="560" r:id="rId57"/>
    <p:sldId id="562" r:id="rId58"/>
    <p:sldId id="563" r:id="rId59"/>
    <p:sldId id="564" r:id="rId60"/>
    <p:sldId id="561" r:id="rId61"/>
    <p:sldId id="565" r:id="rId62"/>
    <p:sldId id="566" r:id="rId63"/>
    <p:sldId id="571" r:id="rId64"/>
    <p:sldId id="582" r:id="rId65"/>
    <p:sldId id="583" r:id="rId66"/>
    <p:sldId id="584" r:id="rId67"/>
    <p:sldId id="574" r:id="rId68"/>
    <p:sldId id="573" r:id="rId69"/>
    <p:sldId id="576" r:id="rId70"/>
    <p:sldId id="57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3" autoAdjust="0"/>
    <p:restoredTop sz="95332" autoAdjust="0"/>
  </p:normalViewPr>
  <p:slideViewPr>
    <p:cSldViewPr>
      <p:cViewPr varScale="1">
        <p:scale>
          <a:sx n="60" d="100"/>
          <a:sy n="60" d="100"/>
        </p:scale>
        <p:origin x="53" y="653"/>
      </p:cViewPr>
      <p:guideLst>
        <p:guide orient="horz" pos="2160"/>
        <p:guide pos="2880"/>
      </p:guideLst>
    </p:cSldViewPr>
  </p:slideViewPr>
  <p:outlineViewPr>
    <p:cViewPr>
      <p:scale>
        <a:sx n="33" d="100"/>
        <a:sy n="33" d="100"/>
      </p:scale>
      <p:origin x="0" y="-21581"/>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PHÂN TÍCH VÀ THIẾT KẾ THUẬT TOÁN</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DAD351-BB33-4B61-956F-4185AF436982}" type="datetimeFigureOut">
              <a:rPr lang="en-US" smtClean="0"/>
              <a:pPr/>
              <a:t>6/19/2021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9F2600-4358-4888-B427-78F313A58AD9}" type="slidenum">
              <a:rPr lang="en-US" smtClean="0"/>
              <a:pPr/>
              <a:t>‹#›</a:t>
            </a:fld>
            <a:endParaRPr lang="en-US"/>
          </a:p>
        </p:txBody>
      </p:sp>
    </p:spTree>
    <p:extLst>
      <p:ext uri="{BB962C8B-B14F-4D97-AF65-F5344CB8AC3E}">
        <p14:creationId xmlns:p14="http://schemas.microsoft.com/office/powerpoint/2010/main" val="231041676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PHÂN TÍCH VÀ THIẾT KẾ THUẬT TOÁN</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64779C-975D-4B1C-BDB6-66A5970D3F8A}" type="datetimeFigureOut">
              <a:rPr lang="en-US" smtClean="0"/>
              <a:pPr/>
              <a:t>6/19/2021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48ABD1-748C-4C67-BC83-25F695A143F8}" type="slidenum">
              <a:rPr lang="en-US" smtClean="0"/>
              <a:pPr/>
              <a:t>‹#›</a:t>
            </a:fld>
            <a:endParaRPr lang="en-US"/>
          </a:p>
        </p:txBody>
      </p:sp>
    </p:spTree>
    <p:extLst>
      <p:ext uri="{BB962C8B-B14F-4D97-AF65-F5344CB8AC3E}">
        <p14:creationId xmlns:p14="http://schemas.microsoft.com/office/powerpoint/2010/main" val="240079003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27100">
              <a:spcBef>
                <a:spcPct val="30000"/>
              </a:spcBef>
              <a:defRPr sz="1200">
                <a:solidFill>
                  <a:schemeClr val="tx1"/>
                </a:solidFill>
                <a:latin typeface="Arial" charset="0"/>
                <a:cs typeface="Arial" charset="0"/>
              </a:defRPr>
            </a:lvl1pPr>
            <a:lvl2pPr marL="742950" indent="-285750" defTabSz="927100">
              <a:spcBef>
                <a:spcPct val="30000"/>
              </a:spcBef>
              <a:defRPr sz="1200">
                <a:solidFill>
                  <a:schemeClr val="tx1"/>
                </a:solidFill>
                <a:latin typeface="Arial" charset="0"/>
                <a:cs typeface="Arial" charset="0"/>
              </a:defRPr>
            </a:lvl2pPr>
            <a:lvl3pPr marL="1143000" indent="-228600" defTabSz="927100">
              <a:spcBef>
                <a:spcPct val="30000"/>
              </a:spcBef>
              <a:defRPr sz="1200">
                <a:solidFill>
                  <a:schemeClr val="tx1"/>
                </a:solidFill>
                <a:latin typeface="Arial" charset="0"/>
                <a:cs typeface="Arial" charset="0"/>
              </a:defRPr>
            </a:lvl3pPr>
            <a:lvl4pPr marL="1600200" indent="-228600" defTabSz="927100">
              <a:spcBef>
                <a:spcPct val="30000"/>
              </a:spcBef>
              <a:defRPr sz="1200">
                <a:solidFill>
                  <a:schemeClr val="tx1"/>
                </a:solidFill>
                <a:latin typeface="Arial" charset="0"/>
                <a:cs typeface="Arial" charset="0"/>
              </a:defRPr>
            </a:lvl4pPr>
            <a:lvl5pPr marL="2057400" indent="-228600" defTabSz="927100">
              <a:spcBef>
                <a:spcPct val="30000"/>
              </a:spcBef>
              <a:defRPr sz="1200">
                <a:solidFill>
                  <a:schemeClr val="tx1"/>
                </a:solidFill>
                <a:latin typeface="Arial" charset="0"/>
                <a:cs typeface="Arial" charset="0"/>
              </a:defRPr>
            </a:lvl5pPr>
            <a:lvl6pPr marL="2514600" indent="-228600" defTabSz="927100" eaLnBrk="0" fontAlgn="base" hangingPunct="0">
              <a:spcBef>
                <a:spcPct val="30000"/>
              </a:spcBef>
              <a:spcAft>
                <a:spcPct val="0"/>
              </a:spcAft>
              <a:defRPr sz="1200">
                <a:solidFill>
                  <a:schemeClr val="tx1"/>
                </a:solidFill>
                <a:latin typeface="Arial" charset="0"/>
                <a:cs typeface="Arial" charset="0"/>
              </a:defRPr>
            </a:lvl6pPr>
            <a:lvl7pPr marL="2971800" indent="-228600" defTabSz="927100" eaLnBrk="0" fontAlgn="base" hangingPunct="0">
              <a:spcBef>
                <a:spcPct val="30000"/>
              </a:spcBef>
              <a:spcAft>
                <a:spcPct val="0"/>
              </a:spcAft>
              <a:defRPr sz="1200">
                <a:solidFill>
                  <a:schemeClr val="tx1"/>
                </a:solidFill>
                <a:latin typeface="Arial" charset="0"/>
                <a:cs typeface="Arial" charset="0"/>
              </a:defRPr>
            </a:lvl7pPr>
            <a:lvl8pPr marL="3429000" indent="-228600" defTabSz="927100" eaLnBrk="0" fontAlgn="base" hangingPunct="0">
              <a:spcBef>
                <a:spcPct val="30000"/>
              </a:spcBef>
              <a:spcAft>
                <a:spcPct val="0"/>
              </a:spcAft>
              <a:defRPr sz="1200">
                <a:solidFill>
                  <a:schemeClr val="tx1"/>
                </a:solidFill>
                <a:latin typeface="Arial" charset="0"/>
                <a:cs typeface="Arial" charset="0"/>
              </a:defRPr>
            </a:lvl8pPr>
            <a:lvl9pPr marL="3886200" indent="-228600" defTabSz="927100" eaLnBrk="0" fontAlgn="base" hangingPunct="0">
              <a:spcBef>
                <a:spcPct val="30000"/>
              </a:spcBef>
              <a:spcAft>
                <a:spcPct val="0"/>
              </a:spcAft>
              <a:defRPr sz="1200">
                <a:solidFill>
                  <a:schemeClr val="tx1"/>
                </a:solidFill>
                <a:latin typeface="Arial" charset="0"/>
                <a:cs typeface="Arial" charset="0"/>
              </a:defRPr>
            </a:lvl9pPr>
          </a:lstStyle>
          <a:p>
            <a:pPr>
              <a:spcBef>
                <a:spcPct val="0"/>
              </a:spcBef>
            </a:pPr>
            <a:fld id="{80F279C8-0C35-4D30-84EA-51A0E0B2A022}" type="slidenum">
              <a:rPr lang="en-GB" altLang="en-US" smtClean="0"/>
              <a:pPr>
                <a:spcBef>
                  <a:spcPct val="0"/>
                </a:spcBef>
              </a:pPr>
              <a:t>10</a:t>
            </a:fld>
            <a:endParaRPr lang="en-GB"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dirty="0"/>
          </a:p>
        </p:txBody>
      </p:sp>
      <p:sp>
        <p:nvSpPr>
          <p:cNvPr id="2" name="Header Placeholder 1"/>
          <p:cNvSpPr>
            <a:spLocks noGrp="1"/>
          </p:cNvSpPr>
          <p:nvPr>
            <p:ph type="hdr" sz="quarter" idx="10"/>
          </p:nvPr>
        </p:nvSpPr>
        <p:spPr/>
        <p:txBody>
          <a:bodyPr/>
          <a:lstStyle/>
          <a:p>
            <a:r>
              <a:rPr lang="en-US" smtClean="0"/>
              <a:t>PHÂN TÍCH VÀ THIẾT KẾ THUẬT TOÁN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27100">
              <a:spcBef>
                <a:spcPct val="30000"/>
              </a:spcBef>
              <a:defRPr sz="1200">
                <a:solidFill>
                  <a:schemeClr val="tx1"/>
                </a:solidFill>
                <a:latin typeface="Arial" charset="0"/>
                <a:cs typeface="Arial" charset="0"/>
              </a:defRPr>
            </a:lvl1pPr>
            <a:lvl2pPr marL="742950" indent="-285750" defTabSz="927100">
              <a:spcBef>
                <a:spcPct val="30000"/>
              </a:spcBef>
              <a:defRPr sz="1200">
                <a:solidFill>
                  <a:schemeClr val="tx1"/>
                </a:solidFill>
                <a:latin typeface="Arial" charset="0"/>
                <a:cs typeface="Arial" charset="0"/>
              </a:defRPr>
            </a:lvl2pPr>
            <a:lvl3pPr marL="1143000" indent="-228600" defTabSz="927100">
              <a:spcBef>
                <a:spcPct val="30000"/>
              </a:spcBef>
              <a:defRPr sz="1200">
                <a:solidFill>
                  <a:schemeClr val="tx1"/>
                </a:solidFill>
                <a:latin typeface="Arial" charset="0"/>
                <a:cs typeface="Arial" charset="0"/>
              </a:defRPr>
            </a:lvl3pPr>
            <a:lvl4pPr marL="1600200" indent="-228600" defTabSz="927100">
              <a:spcBef>
                <a:spcPct val="30000"/>
              </a:spcBef>
              <a:defRPr sz="1200">
                <a:solidFill>
                  <a:schemeClr val="tx1"/>
                </a:solidFill>
                <a:latin typeface="Arial" charset="0"/>
                <a:cs typeface="Arial" charset="0"/>
              </a:defRPr>
            </a:lvl4pPr>
            <a:lvl5pPr marL="2057400" indent="-228600" defTabSz="927100">
              <a:spcBef>
                <a:spcPct val="30000"/>
              </a:spcBef>
              <a:defRPr sz="1200">
                <a:solidFill>
                  <a:schemeClr val="tx1"/>
                </a:solidFill>
                <a:latin typeface="Arial" charset="0"/>
                <a:cs typeface="Arial" charset="0"/>
              </a:defRPr>
            </a:lvl5pPr>
            <a:lvl6pPr marL="2514600" indent="-228600" defTabSz="927100" eaLnBrk="0" fontAlgn="base" hangingPunct="0">
              <a:spcBef>
                <a:spcPct val="30000"/>
              </a:spcBef>
              <a:spcAft>
                <a:spcPct val="0"/>
              </a:spcAft>
              <a:defRPr sz="1200">
                <a:solidFill>
                  <a:schemeClr val="tx1"/>
                </a:solidFill>
                <a:latin typeface="Arial" charset="0"/>
                <a:cs typeface="Arial" charset="0"/>
              </a:defRPr>
            </a:lvl6pPr>
            <a:lvl7pPr marL="2971800" indent="-228600" defTabSz="927100" eaLnBrk="0" fontAlgn="base" hangingPunct="0">
              <a:spcBef>
                <a:spcPct val="30000"/>
              </a:spcBef>
              <a:spcAft>
                <a:spcPct val="0"/>
              </a:spcAft>
              <a:defRPr sz="1200">
                <a:solidFill>
                  <a:schemeClr val="tx1"/>
                </a:solidFill>
                <a:latin typeface="Arial" charset="0"/>
                <a:cs typeface="Arial" charset="0"/>
              </a:defRPr>
            </a:lvl7pPr>
            <a:lvl8pPr marL="3429000" indent="-228600" defTabSz="927100" eaLnBrk="0" fontAlgn="base" hangingPunct="0">
              <a:spcBef>
                <a:spcPct val="30000"/>
              </a:spcBef>
              <a:spcAft>
                <a:spcPct val="0"/>
              </a:spcAft>
              <a:defRPr sz="1200">
                <a:solidFill>
                  <a:schemeClr val="tx1"/>
                </a:solidFill>
                <a:latin typeface="Arial" charset="0"/>
                <a:cs typeface="Arial" charset="0"/>
              </a:defRPr>
            </a:lvl8pPr>
            <a:lvl9pPr marL="3886200" indent="-228600" defTabSz="927100" eaLnBrk="0" fontAlgn="base" hangingPunct="0">
              <a:spcBef>
                <a:spcPct val="30000"/>
              </a:spcBef>
              <a:spcAft>
                <a:spcPct val="0"/>
              </a:spcAft>
              <a:defRPr sz="1200">
                <a:solidFill>
                  <a:schemeClr val="tx1"/>
                </a:solidFill>
                <a:latin typeface="Arial" charset="0"/>
                <a:cs typeface="Arial" charset="0"/>
              </a:defRPr>
            </a:lvl9pPr>
          </a:lstStyle>
          <a:p>
            <a:pPr>
              <a:spcBef>
                <a:spcPct val="0"/>
              </a:spcBef>
            </a:pPr>
            <a:fld id="{F3EEB8A9-B62C-4BEB-830B-39F40CCE54D0}" type="slidenum">
              <a:rPr lang="en-GB" altLang="en-US" smtClean="0"/>
              <a:pPr>
                <a:spcBef>
                  <a:spcPct val="0"/>
                </a:spcBef>
              </a:pPr>
              <a:t>11</a:t>
            </a:fld>
            <a:endParaRPr lang="en-GB"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a:p>
        </p:txBody>
      </p:sp>
      <p:sp>
        <p:nvSpPr>
          <p:cNvPr id="2" name="Header Placeholder 1"/>
          <p:cNvSpPr>
            <a:spLocks noGrp="1"/>
          </p:cNvSpPr>
          <p:nvPr>
            <p:ph type="hdr" sz="quarter" idx="10"/>
          </p:nvPr>
        </p:nvSpPr>
        <p:spPr/>
        <p:txBody>
          <a:bodyPr/>
          <a:lstStyle/>
          <a:p>
            <a:r>
              <a:rPr lang="en-US" smtClean="0"/>
              <a:t>PHÂN TÍCH VÀ THIẾT KẾ THUẬT TOÁN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27100">
              <a:spcBef>
                <a:spcPct val="30000"/>
              </a:spcBef>
              <a:defRPr sz="1200">
                <a:solidFill>
                  <a:schemeClr val="tx1"/>
                </a:solidFill>
                <a:latin typeface="Arial" charset="0"/>
                <a:cs typeface="Arial" charset="0"/>
              </a:defRPr>
            </a:lvl1pPr>
            <a:lvl2pPr marL="742950" indent="-285750" defTabSz="927100">
              <a:spcBef>
                <a:spcPct val="30000"/>
              </a:spcBef>
              <a:defRPr sz="1200">
                <a:solidFill>
                  <a:schemeClr val="tx1"/>
                </a:solidFill>
                <a:latin typeface="Arial" charset="0"/>
                <a:cs typeface="Arial" charset="0"/>
              </a:defRPr>
            </a:lvl2pPr>
            <a:lvl3pPr marL="1143000" indent="-228600" defTabSz="927100">
              <a:spcBef>
                <a:spcPct val="30000"/>
              </a:spcBef>
              <a:defRPr sz="1200">
                <a:solidFill>
                  <a:schemeClr val="tx1"/>
                </a:solidFill>
                <a:latin typeface="Arial" charset="0"/>
                <a:cs typeface="Arial" charset="0"/>
              </a:defRPr>
            </a:lvl3pPr>
            <a:lvl4pPr marL="1600200" indent="-228600" defTabSz="927100">
              <a:spcBef>
                <a:spcPct val="30000"/>
              </a:spcBef>
              <a:defRPr sz="1200">
                <a:solidFill>
                  <a:schemeClr val="tx1"/>
                </a:solidFill>
                <a:latin typeface="Arial" charset="0"/>
                <a:cs typeface="Arial" charset="0"/>
              </a:defRPr>
            </a:lvl4pPr>
            <a:lvl5pPr marL="2057400" indent="-228600" defTabSz="927100">
              <a:spcBef>
                <a:spcPct val="30000"/>
              </a:spcBef>
              <a:defRPr sz="1200">
                <a:solidFill>
                  <a:schemeClr val="tx1"/>
                </a:solidFill>
                <a:latin typeface="Arial" charset="0"/>
                <a:cs typeface="Arial" charset="0"/>
              </a:defRPr>
            </a:lvl5pPr>
            <a:lvl6pPr marL="2514600" indent="-228600" defTabSz="927100" eaLnBrk="0" fontAlgn="base" hangingPunct="0">
              <a:spcBef>
                <a:spcPct val="30000"/>
              </a:spcBef>
              <a:spcAft>
                <a:spcPct val="0"/>
              </a:spcAft>
              <a:defRPr sz="1200">
                <a:solidFill>
                  <a:schemeClr val="tx1"/>
                </a:solidFill>
                <a:latin typeface="Arial" charset="0"/>
                <a:cs typeface="Arial" charset="0"/>
              </a:defRPr>
            </a:lvl6pPr>
            <a:lvl7pPr marL="2971800" indent="-228600" defTabSz="927100" eaLnBrk="0" fontAlgn="base" hangingPunct="0">
              <a:spcBef>
                <a:spcPct val="30000"/>
              </a:spcBef>
              <a:spcAft>
                <a:spcPct val="0"/>
              </a:spcAft>
              <a:defRPr sz="1200">
                <a:solidFill>
                  <a:schemeClr val="tx1"/>
                </a:solidFill>
                <a:latin typeface="Arial" charset="0"/>
                <a:cs typeface="Arial" charset="0"/>
              </a:defRPr>
            </a:lvl7pPr>
            <a:lvl8pPr marL="3429000" indent="-228600" defTabSz="927100" eaLnBrk="0" fontAlgn="base" hangingPunct="0">
              <a:spcBef>
                <a:spcPct val="30000"/>
              </a:spcBef>
              <a:spcAft>
                <a:spcPct val="0"/>
              </a:spcAft>
              <a:defRPr sz="1200">
                <a:solidFill>
                  <a:schemeClr val="tx1"/>
                </a:solidFill>
                <a:latin typeface="Arial" charset="0"/>
                <a:cs typeface="Arial" charset="0"/>
              </a:defRPr>
            </a:lvl8pPr>
            <a:lvl9pPr marL="3886200" indent="-228600" defTabSz="927100" eaLnBrk="0" fontAlgn="base" hangingPunct="0">
              <a:spcBef>
                <a:spcPct val="30000"/>
              </a:spcBef>
              <a:spcAft>
                <a:spcPct val="0"/>
              </a:spcAft>
              <a:defRPr sz="1200">
                <a:solidFill>
                  <a:schemeClr val="tx1"/>
                </a:solidFill>
                <a:latin typeface="Arial" charset="0"/>
                <a:cs typeface="Arial" charset="0"/>
              </a:defRPr>
            </a:lvl9pPr>
          </a:lstStyle>
          <a:p>
            <a:pPr>
              <a:spcBef>
                <a:spcPct val="0"/>
              </a:spcBef>
            </a:pPr>
            <a:fld id="{551004F5-D585-4DD5-A84B-F364042B4E4E}" type="slidenum">
              <a:rPr lang="en-GB" altLang="en-US" smtClean="0"/>
              <a:pPr>
                <a:spcBef>
                  <a:spcPct val="0"/>
                </a:spcBef>
              </a:pPr>
              <a:t>17</a:t>
            </a:fld>
            <a:endParaRPr lang="en-GB"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
        <p:nvSpPr>
          <p:cNvPr id="2" name="Header Placeholder 1"/>
          <p:cNvSpPr>
            <a:spLocks noGrp="1"/>
          </p:cNvSpPr>
          <p:nvPr>
            <p:ph type="hdr" sz="quarter" idx="10"/>
          </p:nvPr>
        </p:nvSpPr>
        <p:spPr/>
        <p:txBody>
          <a:bodyPr/>
          <a:lstStyle/>
          <a:p>
            <a:r>
              <a:rPr lang="en-US" smtClean="0"/>
              <a:t>PHÂN TÍCH VÀ THIẾT KẾ THUẬT TOÁN</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27100">
              <a:spcBef>
                <a:spcPct val="30000"/>
              </a:spcBef>
              <a:defRPr sz="1200">
                <a:solidFill>
                  <a:schemeClr val="tx1"/>
                </a:solidFill>
                <a:latin typeface="Arial" charset="0"/>
                <a:cs typeface="Arial" charset="0"/>
              </a:defRPr>
            </a:lvl1pPr>
            <a:lvl2pPr marL="742950" indent="-285750" defTabSz="927100">
              <a:spcBef>
                <a:spcPct val="30000"/>
              </a:spcBef>
              <a:defRPr sz="1200">
                <a:solidFill>
                  <a:schemeClr val="tx1"/>
                </a:solidFill>
                <a:latin typeface="Arial" charset="0"/>
                <a:cs typeface="Arial" charset="0"/>
              </a:defRPr>
            </a:lvl2pPr>
            <a:lvl3pPr marL="1143000" indent="-228600" defTabSz="927100">
              <a:spcBef>
                <a:spcPct val="30000"/>
              </a:spcBef>
              <a:defRPr sz="1200">
                <a:solidFill>
                  <a:schemeClr val="tx1"/>
                </a:solidFill>
                <a:latin typeface="Arial" charset="0"/>
                <a:cs typeface="Arial" charset="0"/>
              </a:defRPr>
            </a:lvl3pPr>
            <a:lvl4pPr marL="1600200" indent="-228600" defTabSz="927100">
              <a:spcBef>
                <a:spcPct val="30000"/>
              </a:spcBef>
              <a:defRPr sz="1200">
                <a:solidFill>
                  <a:schemeClr val="tx1"/>
                </a:solidFill>
                <a:latin typeface="Arial" charset="0"/>
                <a:cs typeface="Arial" charset="0"/>
              </a:defRPr>
            </a:lvl4pPr>
            <a:lvl5pPr marL="2057400" indent="-228600" defTabSz="927100">
              <a:spcBef>
                <a:spcPct val="30000"/>
              </a:spcBef>
              <a:defRPr sz="1200">
                <a:solidFill>
                  <a:schemeClr val="tx1"/>
                </a:solidFill>
                <a:latin typeface="Arial" charset="0"/>
                <a:cs typeface="Arial" charset="0"/>
              </a:defRPr>
            </a:lvl5pPr>
            <a:lvl6pPr marL="2514600" indent="-228600" defTabSz="927100" eaLnBrk="0" fontAlgn="base" hangingPunct="0">
              <a:spcBef>
                <a:spcPct val="30000"/>
              </a:spcBef>
              <a:spcAft>
                <a:spcPct val="0"/>
              </a:spcAft>
              <a:defRPr sz="1200">
                <a:solidFill>
                  <a:schemeClr val="tx1"/>
                </a:solidFill>
                <a:latin typeface="Arial" charset="0"/>
                <a:cs typeface="Arial" charset="0"/>
              </a:defRPr>
            </a:lvl6pPr>
            <a:lvl7pPr marL="2971800" indent="-228600" defTabSz="927100" eaLnBrk="0" fontAlgn="base" hangingPunct="0">
              <a:spcBef>
                <a:spcPct val="30000"/>
              </a:spcBef>
              <a:spcAft>
                <a:spcPct val="0"/>
              </a:spcAft>
              <a:defRPr sz="1200">
                <a:solidFill>
                  <a:schemeClr val="tx1"/>
                </a:solidFill>
                <a:latin typeface="Arial" charset="0"/>
                <a:cs typeface="Arial" charset="0"/>
              </a:defRPr>
            </a:lvl7pPr>
            <a:lvl8pPr marL="3429000" indent="-228600" defTabSz="927100" eaLnBrk="0" fontAlgn="base" hangingPunct="0">
              <a:spcBef>
                <a:spcPct val="30000"/>
              </a:spcBef>
              <a:spcAft>
                <a:spcPct val="0"/>
              </a:spcAft>
              <a:defRPr sz="1200">
                <a:solidFill>
                  <a:schemeClr val="tx1"/>
                </a:solidFill>
                <a:latin typeface="Arial" charset="0"/>
                <a:cs typeface="Arial" charset="0"/>
              </a:defRPr>
            </a:lvl8pPr>
            <a:lvl9pPr marL="3886200" indent="-228600" defTabSz="927100" eaLnBrk="0" fontAlgn="base" hangingPunct="0">
              <a:spcBef>
                <a:spcPct val="30000"/>
              </a:spcBef>
              <a:spcAft>
                <a:spcPct val="0"/>
              </a:spcAft>
              <a:defRPr sz="1200">
                <a:solidFill>
                  <a:schemeClr val="tx1"/>
                </a:solidFill>
                <a:latin typeface="Arial" charset="0"/>
                <a:cs typeface="Arial" charset="0"/>
              </a:defRPr>
            </a:lvl9pPr>
          </a:lstStyle>
          <a:p>
            <a:pPr>
              <a:spcBef>
                <a:spcPct val="0"/>
              </a:spcBef>
            </a:pPr>
            <a:fld id="{551004F5-D585-4DD5-A84B-F364042B4E4E}" type="slidenum">
              <a:rPr lang="en-GB" altLang="en-US" smtClean="0"/>
              <a:pPr>
                <a:spcBef>
                  <a:spcPct val="0"/>
                </a:spcBef>
              </a:pPr>
              <a:t>18</a:t>
            </a:fld>
            <a:endParaRPr lang="en-GB"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
        <p:nvSpPr>
          <p:cNvPr id="2" name="Header Placeholder 1"/>
          <p:cNvSpPr>
            <a:spLocks noGrp="1"/>
          </p:cNvSpPr>
          <p:nvPr>
            <p:ph type="hdr" sz="quarter" idx="10"/>
          </p:nvPr>
        </p:nvSpPr>
        <p:spPr/>
        <p:txBody>
          <a:bodyPr/>
          <a:lstStyle/>
          <a:p>
            <a:r>
              <a:rPr lang="en-US" smtClean="0"/>
              <a:t>PHÂN TÍCH VÀ THIẾT KẾ THUẬT TOÁN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36677F-7CE1-4BF5-A313-A18974E16C2B}"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55758E-C204-4444-AE2B-172986394607}"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970DA-0467-4598-8741-3BB1611F016A}"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6785A-FA63-4AB3-A0FE-558ADE85F9E9}"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4E2AF-8282-4BBC-8B5F-26DA6F193291}" type="datetime1">
              <a:rPr lang="en-US" smtClean="0"/>
              <a:t>6/19/2021</a:t>
            </a:fld>
            <a:endParaRPr lang="en-US"/>
          </a:p>
        </p:txBody>
      </p:sp>
      <p:sp>
        <p:nvSpPr>
          <p:cNvPr id="5" name="Footer Placeholder 4"/>
          <p:cNvSpPr>
            <a:spLocks noGrp="1"/>
          </p:cNvSpPr>
          <p:nvPr>
            <p:ph type="ftr" sz="quarter" idx="11"/>
          </p:nvPr>
        </p:nvSpPr>
        <p:spPr/>
        <p:txBody>
          <a:bodyPr/>
          <a:lstStyle/>
          <a:p>
            <a:r>
              <a:rPr lang="en-US" smtClean="0"/>
              <a:t>M.Shoaib Farooq</a:t>
            </a:r>
            <a:endParaRPr lang="en-US"/>
          </a:p>
        </p:txBody>
      </p:sp>
      <p:sp>
        <p:nvSpPr>
          <p:cNvPr id="6" name="Slide Number Placeholder 5"/>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E7AF5-C0C4-4281-B5BC-6555A344B189}" type="datetime1">
              <a:rPr lang="en-US" smtClean="0"/>
              <a:t>6/19/2021</a:t>
            </a:fld>
            <a:endParaRPr lang="en-US"/>
          </a:p>
        </p:txBody>
      </p:sp>
      <p:sp>
        <p:nvSpPr>
          <p:cNvPr id="6" name="Footer Placeholder 5"/>
          <p:cNvSpPr>
            <a:spLocks noGrp="1"/>
          </p:cNvSpPr>
          <p:nvPr>
            <p:ph type="ftr" sz="quarter" idx="11"/>
          </p:nvPr>
        </p:nvSpPr>
        <p:spPr/>
        <p:txBody>
          <a:bodyPr/>
          <a:lstStyle/>
          <a:p>
            <a:r>
              <a:rPr lang="en-US" smtClean="0"/>
              <a:t>M.Shoaib Farooq</a:t>
            </a:r>
            <a:endParaRPr lang="en-US"/>
          </a:p>
        </p:txBody>
      </p:sp>
      <p:sp>
        <p:nvSpPr>
          <p:cNvPr id="7" name="Slide Number Placeholder 6"/>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240C8E-E38B-4F57-A1A9-23E06BFBFCEA}" type="datetime1">
              <a:rPr lang="en-US" smtClean="0"/>
              <a:t>6/19/2021</a:t>
            </a:fld>
            <a:endParaRPr lang="en-US"/>
          </a:p>
        </p:txBody>
      </p:sp>
      <p:sp>
        <p:nvSpPr>
          <p:cNvPr id="8" name="Footer Placeholder 7"/>
          <p:cNvSpPr>
            <a:spLocks noGrp="1"/>
          </p:cNvSpPr>
          <p:nvPr>
            <p:ph type="ftr" sz="quarter" idx="11"/>
          </p:nvPr>
        </p:nvSpPr>
        <p:spPr/>
        <p:txBody>
          <a:bodyPr/>
          <a:lstStyle/>
          <a:p>
            <a:r>
              <a:rPr lang="en-US" smtClean="0"/>
              <a:t>M.Shoaib Farooq</a:t>
            </a:r>
            <a:endParaRPr lang="en-US"/>
          </a:p>
        </p:txBody>
      </p:sp>
      <p:sp>
        <p:nvSpPr>
          <p:cNvPr id="9" name="Slide Number Placeholder 8"/>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8CF4B8-D264-47F9-A362-C976DE7E6FDF}" type="datetime1">
              <a:rPr lang="en-US" smtClean="0"/>
              <a:t>6/19/2021</a:t>
            </a:fld>
            <a:endParaRPr lang="en-US"/>
          </a:p>
        </p:txBody>
      </p:sp>
      <p:sp>
        <p:nvSpPr>
          <p:cNvPr id="4" name="Footer Placeholder 3"/>
          <p:cNvSpPr>
            <a:spLocks noGrp="1"/>
          </p:cNvSpPr>
          <p:nvPr>
            <p:ph type="ftr" sz="quarter" idx="11"/>
          </p:nvPr>
        </p:nvSpPr>
        <p:spPr/>
        <p:txBody>
          <a:bodyPr/>
          <a:lstStyle/>
          <a:p>
            <a:r>
              <a:rPr lang="en-US" smtClean="0"/>
              <a:t>M.Shoaib Farooq</a:t>
            </a:r>
            <a:endParaRPr lang="en-US"/>
          </a:p>
        </p:txBody>
      </p:sp>
      <p:sp>
        <p:nvSpPr>
          <p:cNvPr id="5" name="Slide Number Placeholder 4"/>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1A21F-05C3-4DB3-A066-B1C9D73E6355}" type="datetime1">
              <a:rPr lang="en-US" smtClean="0"/>
              <a:t>6/19/2021</a:t>
            </a:fld>
            <a:endParaRPr lang="en-US"/>
          </a:p>
        </p:txBody>
      </p:sp>
      <p:sp>
        <p:nvSpPr>
          <p:cNvPr id="3" name="Footer Placeholder 2"/>
          <p:cNvSpPr>
            <a:spLocks noGrp="1"/>
          </p:cNvSpPr>
          <p:nvPr>
            <p:ph type="ftr" sz="quarter" idx="11"/>
          </p:nvPr>
        </p:nvSpPr>
        <p:spPr/>
        <p:txBody>
          <a:bodyPr/>
          <a:lstStyle/>
          <a:p>
            <a:r>
              <a:rPr lang="en-US" smtClean="0"/>
              <a:t>M.Shoaib Farooq</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EC924-8DA0-457B-ADEB-8A8827C597AF}" type="datetime1">
              <a:rPr lang="en-US" smtClean="0"/>
              <a:t>6/19/2021</a:t>
            </a:fld>
            <a:endParaRPr lang="en-US"/>
          </a:p>
        </p:txBody>
      </p:sp>
      <p:sp>
        <p:nvSpPr>
          <p:cNvPr id="6" name="Footer Placeholder 5"/>
          <p:cNvSpPr>
            <a:spLocks noGrp="1"/>
          </p:cNvSpPr>
          <p:nvPr>
            <p:ph type="ftr" sz="quarter" idx="11"/>
          </p:nvPr>
        </p:nvSpPr>
        <p:spPr/>
        <p:txBody>
          <a:bodyPr/>
          <a:lstStyle/>
          <a:p>
            <a:r>
              <a:rPr lang="en-US" smtClean="0"/>
              <a:t>M.Shoaib Farooq</a:t>
            </a:r>
            <a:endParaRPr lang="en-US"/>
          </a:p>
        </p:txBody>
      </p:sp>
      <p:sp>
        <p:nvSpPr>
          <p:cNvPr id="7" name="Slide Number Placeholder 6"/>
          <p:cNvSpPr>
            <a:spLocks noGrp="1"/>
          </p:cNvSpPr>
          <p:nvPr>
            <p:ph type="sldNum" sz="quarter" idx="12"/>
          </p:nvPr>
        </p:nvSpPr>
        <p:spPr/>
        <p:txBody>
          <a:bodyPr/>
          <a:lstStyle/>
          <a:p>
            <a:fld id="{854A68E7-A919-48BE-A51A-92AAC596598C}"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B6730-77CA-4884-B576-6B7D5D03AC56}" type="datetime1">
              <a:rPr lang="en-US" smtClean="0"/>
              <a:t>6/19/2021</a:t>
            </a:fld>
            <a:endParaRPr lang="en-US"/>
          </a:p>
        </p:txBody>
      </p:sp>
      <p:sp>
        <p:nvSpPr>
          <p:cNvPr id="9" name="Slide Number Placeholder 8"/>
          <p:cNvSpPr>
            <a:spLocks noGrp="1"/>
          </p:cNvSpPr>
          <p:nvPr>
            <p:ph type="sldNum" sz="quarter" idx="11"/>
          </p:nvPr>
        </p:nvSpPr>
        <p:spPr/>
        <p:txBody>
          <a:bodyPr/>
          <a:lstStyle/>
          <a:p>
            <a:fld id="{854A68E7-A919-48BE-A51A-92AAC596598C}"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M.Shoaib Farooq</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54A68E7-A919-48BE-A51A-92AAC596598C}"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t>M.Shoaib Farooq</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4B08C07-7FC7-4128-BE93-ECE38436EA48}" type="datetime1">
              <a:rPr lang="en-US" smtClean="0"/>
              <a:t>6/19/2021</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DE0F398-BA5B-4856-B18E-1F10C91297BB}" type="slidenum">
              <a:rPr lang="en-US" smtClean="0"/>
              <a:pPr/>
              <a:t>1</a:t>
            </a:fld>
            <a:endParaRPr lang="en-US"/>
          </a:p>
        </p:txBody>
      </p:sp>
      <p:sp>
        <p:nvSpPr>
          <p:cNvPr id="10" name="Subtitle 2"/>
          <p:cNvSpPr txBox="1">
            <a:spLocks/>
          </p:cNvSpPr>
          <p:nvPr/>
        </p:nvSpPr>
        <p:spPr>
          <a:xfrm>
            <a:off x="0" y="1600200"/>
            <a:ext cx="8458200" cy="17526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r>
              <a:rPr lang="en-US" sz="4000" b="1" spc="-100" smtClean="0">
                <a:solidFill>
                  <a:schemeClr val="tx2"/>
                </a:solidFill>
                <a:latin typeface="+mj-lt"/>
                <a:ea typeface="+mj-ea"/>
                <a:cs typeface="Times New Roman" panose="02020603050405020304" pitchFamily="18" charset="0"/>
              </a:rPr>
              <a:t>CHỦ ĐỀ</a:t>
            </a:r>
          </a:p>
          <a:p>
            <a:pPr algn="ctr"/>
            <a:r>
              <a:rPr lang="en-US" sz="4000" b="1" spc="-100" smtClean="0">
                <a:solidFill>
                  <a:schemeClr val="tx2"/>
                </a:solidFill>
                <a:latin typeface="+mj-lt"/>
                <a:ea typeface="+mj-ea"/>
                <a:cs typeface="Times New Roman" panose="02020603050405020304" pitchFamily="18" charset="0"/>
              </a:rPr>
              <a:t>PHÂN TÍCH THUẬT TOÁN </a:t>
            </a:r>
            <a:endParaRPr lang="en-US" sz="4000" b="1" spc="-100" dirty="0">
              <a:solidFill>
                <a:schemeClr val="tx2"/>
              </a:solidFill>
              <a:latin typeface="+mj-lt"/>
              <a:ea typeface="+mj-ea"/>
              <a:cs typeface="Times New Roman" panose="02020603050405020304" pitchFamily="18" charset="0"/>
            </a:endParaRPr>
          </a:p>
        </p:txBody>
      </p:sp>
      <p:sp>
        <p:nvSpPr>
          <p:cNvPr id="2" name="TextBox 1"/>
          <p:cNvSpPr txBox="1"/>
          <p:nvPr/>
        </p:nvSpPr>
        <p:spPr>
          <a:xfrm>
            <a:off x="0" y="3886200"/>
            <a:ext cx="8458200" cy="2031325"/>
          </a:xfrm>
          <a:prstGeom prst="rect">
            <a:avLst/>
          </a:prstGeom>
          <a:noFill/>
        </p:spPr>
        <p:txBody>
          <a:bodyPr wrap="square" rtlCol="0">
            <a:spAutoFit/>
          </a:bodyPr>
          <a:lstStyle/>
          <a:p>
            <a:pPr lvl="1"/>
            <a:r>
              <a:rPr lang="en-US" b="1" smtClean="0">
                <a:latin typeface="Times New Roman" panose="02020603050405020304" pitchFamily="18" charset="0"/>
                <a:cs typeface="Times New Roman" panose="02020603050405020304" pitchFamily="18" charset="0"/>
              </a:rPr>
              <a:t>GVHD : THS. Nguyễn Thanh Sơn</a:t>
            </a:r>
          </a:p>
          <a:p>
            <a:pPr lvl="1"/>
            <a:endParaRPr lang="en-US" b="1" smtClean="0">
              <a:latin typeface="Times New Roman" panose="02020603050405020304" pitchFamily="18" charset="0"/>
              <a:cs typeface="Times New Roman" panose="02020603050405020304" pitchFamily="18" charset="0"/>
            </a:endParaRPr>
          </a:p>
          <a:p>
            <a:pPr lvl="1"/>
            <a:r>
              <a:rPr lang="en-US" b="1" smtClean="0">
                <a:latin typeface="Times New Roman" panose="02020603050405020304" pitchFamily="18" charset="0"/>
                <a:cs typeface="Times New Roman" panose="02020603050405020304" pitchFamily="18" charset="0"/>
              </a:rPr>
              <a:t>LỚP: CS112.L21.KHCL</a:t>
            </a:r>
          </a:p>
          <a:p>
            <a:pPr lvl="1"/>
            <a:endParaRPr lang="en-US" b="1" smtClean="0">
              <a:latin typeface="Times New Roman" panose="02020603050405020304" pitchFamily="18" charset="0"/>
              <a:cs typeface="Times New Roman" panose="02020603050405020304" pitchFamily="18" charset="0"/>
            </a:endParaRPr>
          </a:p>
          <a:p>
            <a:pPr lvl="1"/>
            <a:r>
              <a:rPr lang="en-US" b="1" smtClean="0">
                <a:latin typeface="Times New Roman" panose="02020603050405020304" pitchFamily="18" charset="0"/>
                <a:cs typeface="Times New Roman" panose="02020603050405020304" pitchFamily="18" charset="0"/>
              </a:rPr>
              <a:t>NHÓM 4:  Phạm Anh Khoa		     19521699</a:t>
            </a:r>
          </a:p>
          <a:p>
            <a:pPr lvl="1"/>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            Lê Quang Huy		     19521617</a:t>
            </a:r>
          </a:p>
          <a:p>
            <a:pPr lvl="1"/>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          Nguyễn Trần Phước Lộc	     19521764</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25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Ký hiệu Big-Oh (O) </a:t>
            </a:r>
            <a:endParaRPr lang="en-US" altLang="en-US" sz="4000" spc="-100" dirty="0">
              <a:solidFill>
                <a:schemeClr val="tx2"/>
              </a:solidFill>
              <a:latin typeface="+mj-lt"/>
              <a:ea typeface="+mj-ea"/>
              <a:cs typeface="+mj-cs"/>
            </a:endParaRPr>
          </a:p>
        </p:txBody>
      </p:sp>
      <p:sp>
        <p:nvSpPr>
          <p:cNvPr id="11272" name="Rectangle 19"/>
          <p:cNvSpPr>
            <a:spLocks noChangeArrowheads="1"/>
          </p:cNvSpPr>
          <p:nvPr/>
        </p:nvSpPr>
        <p:spPr bwMode="auto">
          <a:xfrm>
            <a:off x="302417" y="1394072"/>
            <a:ext cx="77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2400" smtClean="0">
                <a:latin typeface="Times New Roman" panose="02020603050405020304" pitchFamily="18" charset="0"/>
                <a:cs typeface="Times New Roman" panose="02020603050405020304" pitchFamily="18" charset="0"/>
              </a:rPr>
              <a:t>Giả sử  </a:t>
            </a:r>
            <a:r>
              <a:rPr lang="en-US" altLang="en-US" sz="2400" dirty="0">
                <a:latin typeface="Times New Roman" panose="02020603050405020304" pitchFamily="18" charset="0"/>
                <a:cs typeface="Times New Roman" panose="02020603050405020304" pitchFamily="18" charset="0"/>
              </a:rPr>
              <a:t>g: N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 R</a:t>
            </a:r>
            <a:r>
              <a:rPr lang="en-US" altLang="en-US" sz="2400" baseline="300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chúng ta định nghĩa Big-Oh (0): </a:t>
            </a:r>
            <a:endParaRPr lang="en-US" altLang="en-US" sz="2400" dirty="0">
              <a:latin typeface="Times New Roman" panose="02020603050405020304" pitchFamily="18" charset="0"/>
              <a:cs typeface="Times New Roman" panose="02020603050405020304" pitchFamily="18" charset="0"/>
            </a:endParaRPr>
          </a:p>
        </p:txBody>
      </p:sp>
      <p:sp>
        <p:nvSpPr>
          <p:cNvPr id="7" name="Slide Number Placeholder 4"/>
          <p:cNvSpPr>
            <a:spLocks noGrp="1"/>
          </p:cNvSpPr>
          <p:nvPr>
            <p:ph type="sldNum" sz="quarter" idx="12"/>
          </p:nvPr>
        </p:nvSpPr>
        <p:spPr>
          <a:xfrm>
            <a:off x="8531788" y="5648960"/>
            <a:ext cx="548640" cy="396240"/>
          </a:xfrm>
        </p:spPr>
        <p:txBody>
          <a:bodyPr/>
          <a:lstStyle/>
          <a:p>
            <a:fld id="{854A68E7-A919-48BE-A51A-92AAC596598C}" type="slidenum">
              <a:rPr lang="en-US" smtClean="0"/>
              <a:pPr/>
              <a:t>10</a:t>
            </a:fld>
            <a:endParaRPr lang="en-US"/>
          </a:p>
        </p:txBody>
      </p:sp>
      <p:sp>
        <p:nvSpPr>
          <p:cNvPr id="4" name="TextBox 3"/>
          <p:cNvSpPr txBox="1"/>
          <p:nvPr/>
        </p:nvSpPr>
        <p:spPr>
          <a:xfrm>
            <a:off x="302417" y="2541538"/>
            <a:ext cx="7700963"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O(g(n)) là tập của tất cả các hàm có tỉ suất tang thấp hơn hoặc cùng với g(n) (với bội số không đổi và n →∞)</a:t>
            </a:r>
          </a:p>
          <a:p>
            <a:pPr algn="just"/>
            <a:endParaRPr lang="en-US" sz="240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smtClean="0"/>
              <a:t>Ví dụ:	</a:t>
            </a:r>
          </a:p>
          <a:p>
            <a:pPr lvl="2" algn="just"/>
            <a:r>
              <a:rPr lang="en-US" sz="2400"/>
              <a:t>	</a:t>
            </a:r>
            <a:r>
              <a:rPr lang="en-US" sz="2400" smtClean="0"/>
              <a:t>n € O(</a:t>
            </a:r>
            <a:r>
              <a:rPr lang="en-US" sz="2400">
                <a:latin typeface="Times New Roman" panose="02020603050405020304" pitchFamily="18" charset="0"/>
                <a:cs typeface="Times New Roman" panose="02020603050405020304" pitchFamily="18" charset="0"/>
              </a:rPr>
              <a:t>n</a:t>
            </a:r>
            <a:r>
              <a:rPr lang="en-US" sz="2400" baseline="30000">
                <a:latin typeface="Times New Roman" panose="02020603050405020304" pitchFamily="18" charset="0"/>
                <a:cs typeface="Times New Roman" panose="02020603050405020304" pitchFamily="18" charset="0"/>
              </a:rPr>
              <a:t>2</a:t>
            </a:r>
            <a:r>
              <a:rPr lang="en-US" sz="2400" smtClean="0"/>
              <a:t>)	 	2n+1 </a:t>
            </a:r>
            <a:r>
              <a:rPr lang="en-US" sz="2400"/>
              <a:t>€ O(</a:t>
            </a:r>
            <a:r>
              <a:rPr lang="en-US" sz="2400">
                <a:latin typeface="Times New Roman" panose="02020603050405020304" pitchFamily="18" charset="0"/>
                <a:cs typeface="Times New Roman" panose="02020603050405020304" pitchFamily="18" charset="0"/>
              </a:rPr>
              <a:t>n</a:t>
            </a:r>
            <a:r>
              <a:rPr lang="en-US" sz="2400" baseline="30000">
                <a:latin typeface="Times New Roman" panose="02020603050405020304" pitchFamily="18" charset="0"/>
                <a:cs typeface="Times New Roman" panose="02020603050405020304" pitchFamily="18" charset="0"/>
              </a:rPr>
              <a:t>2</a:t>
            </a:r>
            <a:r>
              <a:rPr lang="en-US" sz="2400" smtClean="0"/>
              <a:t>)</a:t>
            </a:r>
          </a:p>
          <a:p>
            <a:pPr lvl="2" algn="just"/>
            <a:endParaRPr lang="en-US" sz="2400"/>
          </a:p>
        </p:txBody>
      </p:sp>
      <p:sp>
        <p:nvSpPr>
          <p:cNvPr id="8" name="TextBox 7"/>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33741378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1" name="Picture 11" descr="graph_O"/>
          <p:cNvPicPr>
            <a:picLocks noGrp="1" noChangeAspect="1" noChangeArrowheads="1"/>
          </p:cNvPicPr>
          <p:nvPr>
            <p:ph idx="1"/>
          </p:nvPr>
        </p:nvPicPr>
        <p:blipFill>
          <a:blip r:embed="rId3">
            <a:grayscl/>
            <a:extLst>
              <a:ext uri="{28A0092B-C50C-407E-A947-70E740481C1C}">
                <a14:useLocalDpi xmlns:a14="http://schemas.microsoft.com/office/drawing/2010/main" val="0"/>
              </a:ext>
            </a:extLst>
          </a:blip>
          <a:srcRect/>
          <a:stretch>
            <a:fillRect/>
          </a:stretch>
        </p:blipFill>
        <p:spPr>
          <a:xfrm>
            <a:off x="323850" y="1147763"/>
            <a:ext cx="4679950" cy="3887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Rectangle 12"/>
          <p:cNvSpPr>
            <a:spLocks noChangeArrowheads="1"/>
          </p:cNvSpPr>
          <p:nvPr/>
        </p:nvSpPr>
        <p:spPr bwMode="auto">
          <a:xfrm>
            <a:off x="1266657" y="5867400"/>
            <a:ext cx="57470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kumimoji="1" lang="en-US" altLang="en-US" sz="2600" b="1" i="1" dirty="0">
                <a:latin typeface="Times New Roman" pitchFamily="18" charset="0"/>
              </a:rPr>
              <a:t>g</a:t>
            </a:r>
            <a:r>
              <a:rPr kumimoji="1" lang="en-US" altLang="en-US" sz="2600" b="1" dirty="0">
                <a:latin typeface="Times New Roman" pitchFamily="18" charset="0"/>
              </a:rPr>
              <a:t>(</a:t>
            </a:r>
            <a:r>
              <a:rPr kumimoji="1" lang="en-US" altLang="en-US" sz="2600" b="1" i="1" dirty="0">
                <a:latin typeface="Times New Roman" pitchFamily="18" charset="0"/>
              </a:rPr>
              <a:t>n</a:t>
            </a:r>
            <a:r>
              <a:rPr kumimoji="1" lang="en-US" altLang="en-US" sz="2600" b="1">
                <a:latin typeface="Times New Roman" pitchFamily="18" charset="0"/>
              </a:rPr>
              <a:t>) </a:t>
            </a:r>
            <a:r>
              <a:rPr kumimoji="1" lang="en-US" altLang="en-US" sz="2600" b="1" smtClean="0">
                <a:latin typeface="Times New Roman" pitchFamily="18" charset="0"/>
              </a:rPr>
              <a:t>là một tiệm cận chặn trên của </a:t>
            </a:r>
            <a:r>
              <a:rPr kumimoji="1" lang="en-US" altLang="en-US" sz="2600" b="1" i="1" smtClean="0">
                <a:latin typeface="Times New Roman" pitchFamily="18" charset="0"/>
              </a:rPr>
              <a:t>f</a:t>
            </a:r>
            <a:r>
              <a:rPr kumimoji="1" lang="en-US" altLang="en-US" sz="2600" b="1" smtClean="0">
                <a:latin typeface="Times New Roman" pitchFamily="18" charset="0"/>
              </a:rPr>
              <a:t>(</a:t>
            </a:r>
            <a:r>
              <a:rPr kumimoji="1" lang="en-US" altLang="en-US" sz="2600" b="1" i="1" smtClean="0">
                <a:latin typeface="Times New Roman" pitchFamily="18" charset="0"/>
              </a:rPr>
              <a:t>n</a:t>
            </a:r>
            <a:r>
              <a:rPr kumimoji="1" lang="en-US" altLang="en-US" sz="2600" b="1" dirty="0">
                <a:latin typeface="Times New Roman" pitchFamily="18" charset="0"/>
              </a:rPr>
              <a:t>).</a:t>
            </a:r>
          </a:p>
        </p:txBody>
      </p:sp>
      <p:sp>
        <p:nvSpPr>
          <p:cNvPr id="12294" name="Text Box 16"/>
          <p:cNvSpPr txBox="1">
            <a:spLocks noChangeArrowheads="1"/>
          </p:cNvSpPr>
          <p:nvPr/>
        </p:nvSpPr>
        <p:spPr bwMode="auto">
          <a:xfrm>
            <a:off x="323850" y="525780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zh-CN" altLang="en-US" sz="2800" b="1" dirty="0">
                <a:latin typeface="Times New Roman" panose="02020603050405020304" pitchFamily="18" charset="0"/>
                <a:ea typeface="SimSun" pitchFamily="2" charset="-122"/>
                <a:cs typeface="Times New Roman" panose="02020603050405020304" pitchFamily="18" charset="0"/>
                <a:sym typeface="Symbol" pitchFamily="18" charset="2"/>
              </a:rPr>
              <a:t> </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c &gt; 0,  n</a:t>
            </a:r>
            <a:r>
              <a:rPr lang="en-US" altLang="zh-CN" sz="2800" b="1" baseline="-25000" dirty="0">
                <a:latin typeface="Times New Roman" panose="02020603050405020304" pitchFamily="18" charset="0"/>
                <a:ea typeface="SimSun" pitchFamily="2" charset="-122"/>
                <a:cs typeface="Times New Roman" panose="02020603050405020304" pitchFamily="18" charset="0"/>
                <a:sym typeface="Symbol" pitchFamily="18" charset="2"/>
              </a:rPr>
              <a:t>0  </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&gt; </a:t>
            </a:r>
            <a:r>
              <a:rPr lang="en-US" altLang="zh-CN" sz="2800" b="1">
                <a:latin typeface="Times New Roman" panose="02020603050405020304" pitchFamily="18" charset="0"/>
                <a:ea typeface="SimSun" pitchFamily="2" charset="-122"/>
                <a:cs typeface="Times New Roman" panose="02020603050405020304" pitchFamily="18" charset="0"/>
                <a:sym typeface="Symbol" pitchFamily="18" charset="2"/>
              </a:rPr>
              <a:t>0  </a:t>
            </a:r>
            <a:r>
              <a:rPr lang="en-US" altLang="zh-CN" sz="2800" b="1" smtClean="0">
                <a:latin typeface="Times New Roman" panose="02020603050405020304" pitchFamily="18" charset="0"/>
                <a:ea typeface="SimSun" pitchFamily="2" charset="-122"/>
                <a:cs typeface="Times New Roman" panose="02020603050405020304" pitchFamily="18" charset="0"/>
                <a:sym typeface="Symbol" pitchFamily="18" charset="2"/>
              </a:rPr>
              <a:t>và </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n  n</a:t>
            </a:r>
            <a:r>
              <a:rPr lang="en-US" altLang="zh-CN" sz="2800" b="1" baseline="-25000" dirty="0">
                <a:latin typeface="Times New Roman" panose="02020603050405020304" pitchFamily="18" charset="0"/>
                <a:ea typeface="SimSun" pitchFamily="2" charset="-122"/>
                <a:cs typeface="Times New Roman" panose="02020603050405020304" pitchFamily="18" charset="0"/>
                <a:sym typeface="Symbol" pitchFamily="18" charset="2"/>
              </a:rPr>
              <a:t>0</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 0  </a:t>
            </a:r>
            <a:r>
              <a:rPr lang="en-US" altLang="zh-CN" sz="1800" b="1" dirty="0">
                <a:latin typeface="Times New Roman" panose="02020603050405020304" pitchFamily="18" charset="0"/>
                <a:ea typeface="SimSun" pitchFamily="2" charset="-122"/>
                <a:cs typeface="Times New Roman" panose="02020603050405020304" pitchFamily="18" charset="0"/>
                <a:sym typeface="Symbol" pitchFamily="18" charset="2"/>
              </a:rPr>
              <a:t></a:t>
            </a:r>
            <a:r>
              <a:rPr lang="en-US" altLang="zh-CN" sz="1800" dirty="0">
                <a:latin typeface="Times New Roman" panose="02020603050405020304" pitchFamily="18" charset="0"/>
                <a:ea typeface="SimSun" pitchFamily="2" charset="-122"/>
                <a:cs typeface="Times New Roman" panose="02020603050405020304" pitchFamily="18" charset="0"/>
                <a:sym typeface="Symbol" pitchFamily="18" charset="2"/>
              </a:rPr>
              <a:t>  </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f(n)  </a:t>
            </a:r>
            <a:r>
              <a:rPr lang="en-US" altLang="zh-CN" sz="2800" b="1" dirty="0" err="1">
                <a:latin typeface="Times New Roman" panose="02020603050405020304" pitchFamily="18" charset="0"/>
                <a:ea typeface="SimSun" pitchFamily="2" charset="-122"/>
                <a:cs typeface="Times New Roman" panose="02020603050405020304" pitchFamily="18" charset="0"/>
                <a:sym typeface="Symbol" pitchFamily="18" charset="2"/>
              </a:rPr>
              <a:t>c.g</a:t>
            </a:r>
            <a:r>
              <a:rPr lang="en-US" altLang="zh-CN" sz="2800" b="1" dirty="0">
                <a:latin typeface="Times New Roman" panose="02020603050405020304" pitchFamily="18" charset="0"/>
                <a:ea typeface="SimSun" pitchFamily="2" charset="-122"/>
                <a:cs typeface="Times New Roman" panose="02020603050405020304" pitchFamily="18" charset="0"/>
                <a:sym typeface="Symbol" pitchFamily="18" charset="2"/>
              </a:rPr>
              <a:t>(n)</a:t>
            </a:r>
          </a:p>
        </p:txBody>
      </p:sp>
      <p:sp>
        <p:nvSpPr>
          <p:cNvPr id="12295" name="Rectangle 17"/>
          <p:cNvSpPr>
            <a:spLocks noChangeArrowheads="1"/>
          </p:cNvSpPr>
          <p:nvPr/>
        </p:nvSpPr>
        <p:spPr bwMode="auto">
          <a:xfrm>
            <a:off x="5364163" y="2781300"/>
            <a:ext cx="3565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en-US" altLang="zh-CN" sz="2800" b="1" dirty="0">
                <a:latin typeface="Times New Roman" pitchFamily="18" charset="0"/>
                <a:ea typeface="SimSun" pitchFamily="2" charset="-122"/>
              </a:rPr>
              <a:t>f(n) </a:t>
            </a:r>
            <a:r>
              <a:rPr lang="en-US" altLang="zh-CN" sz="2800" b="1" dirty="0">
                <a:latin typeface="Times New Roman" pitchFamily="18" charset="0"/>
                <a:ea typeface="SimSun" pitchFamily="2" charset="-122"/>
                <a:sym typeface="Symbol" pitchFamily="18" charset="2"/>
              </a:rPr>
              <a:t></a:t>
            </a:r>
            <a:r>
              <a:rPr lang="en-US" altLang="zh-CN" sz="2800" b="1" dirty="0">
                <a:latin typeface="Times New Roman" pitchFamily="18" charset="0"/>
                <a:ea typeface="SimSun" pitchFamily="2" charset="-122"/>
              </a:rPr>
              <a:t> </a:t>
            </a:r>
            <a:r>
              <a:rPr lang="en-US" altLang="zh-CN" sz="2800" b="1" dirty="0">
                <a:latin typeface="Times New Roman" pitchFamily="18" charset="0"/>
                <a:ea typeface="SimSun" pitchFamily="2" charset="-122"/>
                <a:sym typeface="Symbol" pitchFamily="18" charset="2"/>
              </a:rPr>
              <a:t>O</a:t>
            </a:r>
            <a:r>
              <a:rPr lang="en-US" altLang="zh-CN" sz="2800" b="1" dirty="0">
                <a:latin typeface="Times New Roman" pitchFamily="18" charset="0"/>
                <a:ea typeface="SimSun" pitchFamily="2" charset="-122"/>
              </a:rPr>
              <a:t>(g(n))</a:t>
            </a:r>
          </a:p>
        </p:txBody>
      </p:sp>
      <p:sp>
        <p:nvSpPr>
          <p:cNvPr id="10"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Ký hiệu Big-Oh (</a:t>
            </a:r>
            <a:r>
              <a:rPr lang="en-US" altLang="en-US" sz="4000" spc="-100" dirty="0">
                <a:solidFill>
                  <a:schemeClr val="tx2"/>
                </a:solidFill>
                <a:latin typeface="+mj-lt"/>
                <a:ea typeface="+mj-ea"/>
                <a:cs typeface="+mj-cs"/>
              </a:rPr>
              <a:t>O)</a:t>
            </a:r>
          </a:p>
        </p:txBody>
      </p:sp>
      <p:sp>
        <p:nvSpPr>
          <p:cNvPr id="7" name="Slide Number Placeholder 4"/>
          <p:cNvSpPr>
            <a:spLocks noGrp="1"/>
          </p:cNvSpPr>
          <p:nvPr>
            <p:ph type="sldNum" sz="quarter" idx="12"/>
          </p:nvPr>
        </p:nvSpPr>
        <p:spPr>
          <a:xfrm>
            <a:off x="8531788" y="5648960"/>
            <a:ext cx="548640" cy="396240"/>
          </a:xfrm>
        </p:spPr>
        <p:txBody>
          <a:bodyPr/>
          <a:lstStyle/>
          <a:p>
            <a:fld id="{854A68E7-A919-48BE-A51A-92AAC596598C}" type="slidenum">
              <a:rPr lang="en-US" smtClean="0"/>
              <a:pPr/>
              <a:t>11</a:t>
            </a:fld>
            <a:endParaRPr lang="en-US"/>
          </a:p>
        </p:txBody>
      </p:sp>
      <p:sp>
        <p:nvSpPr>
          <p:cNvPr id="8" name="TextBox 7"/>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339606627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12837"/>
            <a:ext cx="8229600" cy="5135563"/>
          </a:xfrm>
        </p:spPr>
        <p:txBody>
          <a:bodyPr>
            <a:normAutofit/>
          </a:bodyPr>
          <a:lstStyle/>
          <a:p>
            <a:pPr algn="just"/>
            <a:r>
              <a:rPr lang="en-US" sz="2400" smtClean="0">
                <a:latin typeface="Times New Roman" panose="02020603050405020304" pitchFamily="18" charset="0"/>
                <a:cs typeface="Times New Roman" panose="02020603050405020304" pitchFamily="18" charset="0"/>
              </a:rPr>
              <a:t>Với một ví dụ đơn giản, ta có thể thấy rằng hàm 2n</a:t>
            </a:r>
            <a:r>
              <a:rPr lang="en-US" sz="2400" baseline="30000" smtClean="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+ 5n + </a:t>
            </a:r>
            <a:r>
              <a:rPr lang="en-US" sz="2400">
                <a:latin typeface="Times New Roman" panose="02020603050405020304" pitchFamily="18" charset="0"/>
                <a:cs typeface="Times New Roman" panose="02020603050405020304" pitchFamily="18" charset="0"/>
              </a:rPr>
              <a:t>6 </a:t>
            </a:r>
            <a:r>
              <a:rPr lang="en-US" sz="2400" smtClean="0">
                <a:latin typeface="Times New Roman" panose="02020603050405020304" pitchFamily="18" charset="0"/>
                <a:cs typeface="Times New Roman" panose="02020603050405020304" pitchFamily="18" charset="0"/>
              </a:rPr>
              <a:t>là </a:t>
            </a:r>
            <a:r>
              <a:rPr lang="en-US" sz="2400" dirty="0">
                <a:latin typeface="Times New Roman" panose="02020603050405020304" pitchFamily="18" charset="0"/>
                <a:cs typeface="Times New Roman" panose="02020603050405020304" pitchFamily="18" charset="0"/>
              </a:rPr>
              <a:t>O(n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r>
              <a:rPr lang="en-US" sz="2400" smtClean="0">
                <a:latin typeface="Times New Roman" panose="02020603050405020304" pitchFamily="18" charset="0"/>
                <a:cs typeface="Times New Roman" panose="02020603050405020304" pitchFamily="18" charset="0"/>
              </a:rPr>
              <a:t>Với mọi </a:t>
            </a:r>
            <a:r>
              <a:rPr lang="en-US" sz="2400" dirty="0">
                <a:latin typeface="Times New Roman" panose="02020603050405020304" pitchFamily="18" charset="0"/>
                <a:cs typeface="Times New Roman" panose="02020603050405020304" pitchFamily="18" charset="0"/>
              </a:rPr>
              <a:t>n </a:t>
            </a: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1, ta có: </a:t>
            </a: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dirty="0">
                <a:latin typeface="Times New Roman" panose="02020603050405020304" pitchFamily="18" charset="0"/>
                <a:cs typeface="Times New Roman" panose="02020603050405020304" pitchFamily="18" charset="0"/>
              </a:rPr>
              <a:t>	2n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+ 5n + 6 ≤ 2n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+ 5n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+ 6n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13n</a:t>
            </a:r>
            <a:r>
              <a:rPr lang="en-US" sz="2400" baseline="300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p>
            <a:pPr marL="11430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smtClean="0">
                <a:latin typeface="Times New Roman" panose="02020603050405020304" pitchFamily="18" charset="0"/>
                <a:cs typeface="Times New Roman" panose="02020603050405020304" pitchFamily="18" charset="0"/>
              </a:rPr>
              <a:t>Vì vậy, ta có </a:t>
            </a:r>
            <a:r>
              <a:rPr lang="en-US" sz="2400" b="1" dirty="0">
                <a:solidFill>
                  <a:srgbClr val="FF0000"/>
                </a:solidFill>
                <a:latin typeface="Times New Roman" panose="02020603050405020304" pitchFamily="18" charset="0"/>
                <a:cs typeface="Times New Roman" panose="02020603050405020304" pitchFamily="18" charset="0"/>
              </a:rPr>
              <a:t>с = </a:t>
            </a:r>
            <a:r>
              <a:rPr lang="en-US" sz="2400" b="1">
                <a:solidFill>
                  <a:srgbClr val="FF0000"/>
                </a:solidFill>
                <a:latin typeface="Times New Roman" panose="02020603050405020304" pitchFamily="18" charset="0"/>
                <a:cs typeface="Times New Roman" panose="02020603050405020304" pitchFamily="18" charset="0"/>
              </a:rPr>
              <a:t>13 </a:t>
            </a:r>
            <a:r>
              <a:rPr lang="en-US" sz="2400" b="1" smtClean="0">
                <a:solidFill>
                  <a:srgbClr val="FF0000"/>
                </a:solidFill>
                <a:latin typeface="Times New Roman" panose="02020603050405020304" pitchFamily="18" charset="0"/>
                <a:cs typeface="Times New Roman" panose="02020603050405020304" pitchFamily="18" charset="0"/>
              </a:rPr>
              <a:t>và </a:t>
            </a:r>
            <a:r>
              <a:rPr lang="en-US" sz="2400" b="1" dirty="0">
                <a:solidFill>
                  <a:srgbClr val="FF0000"/>
                </a:solidFill>
                <a:latin typeface="Times New Roman" panose="02020603050405020304" pitchFamily="18" charset="0"/>
                <a:cs typeface="Times New Roman" panose="02020603050405020304" pitchFamily="18" charset="0"/>
              </a:rPr>
              <a:t>n</a:t>
            </a:r>
            <a:r>
              <a:rPr lang="en-US" sz="2400" b="1" baseline="-25000" dirty="0">
                <a:solidFill>
                  <a:srgbClr val="FF0000"/>
                </a:solidFill>
                <a:latin typeface="Times New Roman" panose="02020603050405020304" pitchFamily="18" charset="0"/>
                <a:cs typeface="Times New Roman" panose="02020603050405020304" pitchFamily="18" charset="0"/>
              </a:rPr>
              <a:t>o</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a:solidFill>
                  <a:srgbClr val="FF0000"/>
                </a:solidFill>
                <a:latin typeface="Times New Roman" panose="02020603050405020304" pitchFamily="18" charset="0"/>
                <a:cs typeface="Times New Roman" panose="02020603050405020304" pitchFamily="18" charset="0"/>
              </a:rPr>
              <a:t>=</a:t>
            </a:r>
            <a:r>
              <a:rPr lang="en-US" sz="2400" b="1" smtClean="0">
                <a:solidFill>
                  <a:srgbClr val="FF0000"/>
                </a:solidFill>
                <a:latin typeface="Times New Roman" panose="02020603050405020304" pitchFamily="18" charset="0"/>
                <a:cs typeface="Times New Roman" panose="02020603050405020304" pitchFamily="18" charset="0"/>
              </a:rPr>
              <a:t>1</a:t>
            </a:r>
            <a:r>
              <a:rPr lang="en-US" sz="2400" b="1"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12</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19352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5668963"/>
          </a:xfrm>
        </p:spPr>
        <p:txBody>
          <a:bodyPr>
            <a:normAutofit/>
          </a:bodyPr>
          <a:lstStyle/>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rằng: </a:t>
            </a:r>
            <a:r>
              <a:rPr lang="en-US" altLang="en-US"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O(n</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a:t>
            </a: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Giả sử ta có </a:t>
            </a:r>
            <a:r>
              <a:rPr lang="en-US" altLang="en-US" dirty="0">
                <a:latin typeface="Times New Roman" panose="02020603050405020304" pitchFamily="18" charset="0"/>
                <a:cs typeface="Times New Roman" panose="02020603050405020304" pitchFamily="18" charset="0"/>
              </a:rPr>
              <a:t>f(n)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2n</a:t>
            </a:r>
            <a:r>
              <a:rPr lang="en-US" altLang="en-US" baseline="30000" smtClean="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f(n) = O(g(n</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Bây giờ chúng ta sẽ tìm giá trị của c và</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p>
          <a:p>
            <a:pPr algn="just">
              <a:spcBef>
                <a:spcPct val="10000"/>
              </a:spcBef>
              <a:spcAft>
                <a:spcPct val="10000"/>
              </a:spcAft>
              <a:buNone/>
            </a:pPr>
            <a:endParaRPr lang="en-US" altLang="en-US" baseline="-250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f(n) ≤ </a:t>
            </a:r>
            <a:r>
              <a:rPr lang="en-US" altLang="en-US" dirty="0" err="1">
                <a:latin typeface="Times New Roman" panose="02020603050405020304" pitchFamily="18" charset="0"/>
                <a:cs typeface="Times New Roman" panose="02020603050405020304" pitchFamily="18" charset="0"/>
                <a:sym typeface="Symbol" pitchFamily="18" charset="2"/>
              </a:rPr>
              <a:t>c.g</a:t>
            </a:r>
            <a:r>
              <a:rPr lang="en-US" altLang="en-US" dirty="0">
                <a:latin typeface="Times New Roman" panose="02020603050405020304" pitchFamily="18" charset="0"/>
                <a:cs typeface="Times New Roman" panose="02020603050405020304" pitchFamily="18" charset="0"/>
                <a:sym typeface="Symbol" pitchFamily="18" charset="2"/>
              </a:rPr>
              <a:t>(n)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sym typeface="Symbol" pitchFamily="18" charset="2"/>
              </a:rPr>
              <a:t> 2</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c.n</a:t>
            </a:r>
            <a:r>
              <a:rPr lang="en-US" altLang="en-US" baseline="30000" dirty="0">
                <a:latin typeface="Times New Roman" panose="02020603050405020304" pitchFamily="18" charset="0"/>
                <a:cs typeface="Times New Roman" panose="02020603050405020304" pitchFamily="18" charset="0"/>
              </a:rPr>
              <a:t>3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sym typeface="Zed" pitchFamily="2" charset="2"/>
              </a:rPr>
              <a:t>  2 </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err="1">
                <a:latin typeface="Times New Roman" panose="02020603050405020304" pitchFamily="18" charset="0"/>
                <a:cs typeface="Times New Roman" panose="02020603050405020304" pitchFamily="18" charset="0"/>
                <a:sym typeface="Symbol" pitchFamily="18" charset="2"/>
              </a:rPr>
              <a:t>c.n</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Nếu     </a:t>
            </a:r>
            <a:r>
              <a:rPr lang="en-US" altLang="en-US" smtClean="0">
                <a:latin typeface="Times New Roman" panose="02020603050405020304" pitchFamily="18" charset="0"/>
                <a:cs typeface="Times New Roman" panose="02020603050405020304" pitchFamily="18" charset="0"/>
              </a:rPr>
              <a:t>c </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1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2 	</a:t>
            </a:r>
            <a:r>
              <a:rPr lang="en-US" altLang="en-US">
                <a:latin typeface="Times New Roman" panose="02020603050405020304" pitchFamily="18" charset="0"/>
                <a:cs typeface="Times New Roman" panose="02020603050405020304" pitchFamily="18" charset="0"/>
              </a:rPr>
              <a:t>	</a:t>
            </a:r>
            <a:r>
              <a:rPr lang="en-US" altLang="en-US" i="1" smtClean="0">
                <a:latin typeface="Times New Roman" panose="02020603050405020304" pitchFamily="18" charset="0"/>
                <a:cs typeface="Times New Roman" panose="02020603050405020304" pitchFamily="18" charset="0"/>
                <a:sym typeface="Symbol" pitchFamily="18" charset="2"/>
              </a:rPr>
              <a:t>hoặc </a:t>
            </a:r>
            <a:endParaRPr lang="en-US" altLang="en-US" i="1"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  c </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2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1 	</a:t>
            </a:r>
            <a:r>
              <a:rPr lang="en-US" altLang="en-US">
                <a:latin typeface="Times New Roman" panose="02020603050405020304" pitchFamily="18" charset="0"/>
                <a:cs typeface="Times New Roman" panose="02020603050405020304" pitchFamily="18" charset="0"/>
              </a:rPr>
              <a:t>	</a:t>
            </a:r>
            <a:r>
              <a:rPr lang="en-US" altLang="en-US" i="1" smtClean="0">
                <a:latin typeface="Times New Roman" panose="02020603050405020304" pitchFamily="18" charset="0"/>
                <a:cs typeface="Times New Roman" panose="02020603050405020304" pitchFamily="18" charset="0"/>
                <a:sym typeface="Symbol" pitchFamily="18" charset="2"/>
              </a:rPr>
              <a:t>thì</a:t>
            </a:r>
            <a:endParaRPr lang="en-US" altLang="en-US" i="1"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c.n</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a:latin typeface="Times New Roman" panose="02020603050405020304" pitchFamily="18" charset="0"/>
                <a:cs typeface="Times New Roman" panose="02020603050405020304" pitchFamily="18" charset="0"/>
              </a:rPr>
              <a:t>	</a:t>
            </a:r>
            <a:r>
              <a:rPr lang="en-US" altLang="en-US" smtClean="0">
                <a:solidFill>
                  <a:srgbClr val="FF0000"/>
                </a:solidFill>
                <a:latin typeface="Times New Roman" panose="02020603050405020304" pitchFamily="18" charset="0"/>
                <a:cs typeface="Times New Roman" panose="02020603050405020304" pitchFamily="18" charset="0"/>
              </a:rPr>
              <a:t>Vì</a:t>
            </a:r>
            <a:r>
              <a:rPr lang="en-US" altLang="en-US" b="1" smtClean="0">
                <a:solidFill>
                  <a:srgbClr val="FF0000"/>
                </a:solidFill>
                <a:latin typeface="Times New Roman" panose="02020603050405020304" pitchFamily="18" charset="0"/>
                <a:cs typeface="Times New Roman" panose="02020603050405020304" pitchFamily="18" charset="0"/>
              </a:rPr>
              <a:t> vậy, f(n</a:t>
            </a:r>
            <a:r>
              <a:rPr lang="en-US" altLang="en-US" b="1" dirty="0">
                <a:solidFill>
                  <a:srgbClr val="FF0000"/>
                </a:solidFill>
                <a:latin typeface="Times New Roman" panose="02020603050405020304" pitchFamily="18" charset="0"/>
                <a:cs typeface="Times New Roman" panose="02020603050405020304" pitchFamily="18" charset="0"/>
              </a:rPr>
              <a:t>) = O(g(n)), c = </a:t>
            </a:r>
            <a:r>
              <a:rPr lang="en-US" altLang="en-US" b="1">
                <a:solidFill>
                  <a:srgbClr val="FF0000"/>
                </a:solidFill>
                <a:latin typeface="Times New Roman" panose="02020603050405020304" pitchFamily="18" charset="0"/>
                <a:cs typeface="Times New Roman" panose="02020603050405020304" pitchFamily="18" charset="0"/>
              </a:rPr>
              <a:t>1 </a:t>
            </a:r>
            <a:r>
              <a:rPr lang="en-US" altLang="en-US" b="1" smtClean="0">
                <a:solidFill>
                  <a:srgbClr val="FF0000"/>
                </a:solidFill>
                <a:latin typeface="Times New Roman" panose="02020603050405020304" pitchFamily="18" charset="0"/>
                <a:cs typeface="Times New Roman" panose="02020603050405020304" pitchFamily="18" charset="0"/>
              </a:rPr>
              <a:t>và </a:t>
            </a:r>
            <a:r>
              <a:rPr lang="en-US" altLang="en-US" b="1" dirty="0">
                <a:solidFill>
                  <a:srgbClr val="FF0000"/>
                </a:solidFill>
                <a:latin typeface="Times New Roman" panose="02020603050405020304" pitchFamily="18" charset="0"/>
                <a:cs typeface="Times New Roman" panose="02020603050405020304" pitchFamily="18" charset="0"/>
              </a:rPr>
              <a:t>n</a:t>
            </a:r>
            <a:r>
              <a:rPr lang="en-US" altLang="en-US" b="1" baseline="-25000" dirty="0">
                <a:solidFill>
                  <a:srgbClr val="FF0000"/>
                </a:solidFill>
                <a:latin typeface="Times New Roman" panose="02020603050405020304" pitchFamily="18" charset="0"/>
                <a:cs typeface="Times New Roman" panose="02020603050405020304" pitchFamily="18" charset="0"/>
              </a:rPr>
              <a:t>0</a:t>
            </a:r>
            <a:r>
              <a:rPr lang="en-US" altLang="en-US" b="1" dirty="0">
                <a:solidFill>
                  <a:srgbClr val="FF0000"/>
                </a:solidFill>
                <a:latin typeface="Times New Roman" panose="02020603050405020304" pitchFamily="18" charset="0"/>
                <a:cs typeface="Times New Roman" panose="02020603050405020304" pitchFamily="18" charset="0"/>
              </a:rPr>
              <a:t>= 2</a:t>
            </a:r>
          </a:p>
        </p:txBody>
      </p:sp>
      <p:sp>
        <p:nvSpPr>
          <p:cNvPr id="5" name="Slide Number Placeholder 4"/>
          <p:cNvSpPr>
            <a:spLocks noGrp="1"/>
          </p:cNvSpPr>
          <p:nvPr>
            <p:ph type="sldNum" sz="quarter" idx="12"/>
          </p:nvPr>
        </p:nvSpPr>
        <p:spPr/>
        <p:txBody>
          <a:bodyPr/>
          <a:lstStyle/>
          <a:p>
            <a:fld id="{854A68E7-A919-48BE-A51A-92AAC596598C}" type="slidenum">
              <a:rPr lang="en-US" smtClean="0"/>
              <a:pPr/>
              <a:t>13</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238633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5668963"/>
          </a:xfrm>
        </p:spPr>
        <p:txBody>
          <a:bodyPr>
            <a:normAutofit/>
          </a:bodyPr>
          <a:lstStyle/>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rằng: </a:t>
            </a:r>
            <a:r>
              <a:rPr lang="en-US" smtClean="0">
                <a:latin typeface="Times New Roman" panose="02020603050405020304" pitchFamily="18" charset="0"/>
                <a:cs typeface="Times New Roman" panose="02020603050405020304" pitchFamily="18" charset="0"/>
              </a:rPr>
              <a:t>n</a:t>
            </a:r>
            <a:r>
              <a:rPr lang="en-US" baseline="30000" smtClean="0">
                <a:latin typeface="Times New Roman" panose="02020603050405020304" pitchFamily="18" charset="0"/>
                <a:cs typeface="Times New Roman" panose="02020603050405020304" pitchFamily="18" charset="0"/>
              </a:rPr>
              <a:t>2</a:t>
            </a:r>
            <a:r>
              <a:rPr lang="en-US"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O(n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Giả sử ta có: f(n</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n</a:t>
            </a:r>
            <a:r>
              <a:rPr lang="en-US" altLang="en-US" baseline="30000" smtClean="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f(n) = O(g(n)) ?</a:t>
            </a: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Bây giờ chúng ta sẽ tìm giá trị c và</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p>
          <a:p>
            <a:pPr algn="just">
              <a:spcBef>
                <a:spcPct val="10000"/>
              </a:spcBef>
              <a:spcAft>
                <a:spcPct val="10000"/>
              </a:spcAft>
              <a:buNone/>
            </a:pPr>
            <a:endParaRPr lang="en-US" altLang="en-US" baseline="-250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f(n) ≤ </a:t>
            </a:r>
            <a:r>
              <a:rPr lang="en-US" altLang="en-US" dirty="0" err="1">
                <a:latin typeface="Times New Roman" panose="02020603050405020304" pitchFamily="18" charset="0"/>
                <a:cs typeface="Times New Roman" panose="02020603050405020304" pitchFamily="18" charset="0"/>
                <a:sym typeface="Symbol" pitchFamily="18" charset="2"/>
              </a:rPr>
              <a:t>c.g</a:t>
            </a:r>
            <a:r>
              <a:rPr lang="en-US" altLang="en-US" dirty="0">
                <a:latin typeface="Times New Roman" panose="02020603050405020304" pitchFamily="18" charset="0"/>
                <a:cs typeface="Times New Roman" panose="02020603050405020304" pitchFamily="18" charset="0"/>
                <a:sym typeface="Symbol" pitchFamily="18" charset="2"/>
              </a:rPr>
              <a:t>(n)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c.n</a:t>
            </a:r>
            <a:r>
              <a:rPr lang="en-US" altLang="en-US" baseline="30000" dirty="0">
                <a:latin typeface="Times New Roman" panose="02020603050405020304" pitchFamily="18" charset="0"/>
                <a:cs typeface="Times New Roman" panose="02020603050405020304" pitchFamily="18" charset="0"/>
              </a:rPr>
              <a:t>2 </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latin typeface="Times New Roman" panose="02020603050405020304" pitchFamily="18" charset="0"/>
                <a:cs typeface="Times New Roman" panose="02020603050405020304" pitchFamily="18" charset="0"/>
                <a:sym typeface="Zed" pitchFamily="2" charset="2"/>
              </a:rPr>
              <a:t> 1 </a:t>
            </a:r>
            <a:r>
              <a:rPr lang="en-US" altLang="en-US" dirty="0">
                <a:latin typeface="Times New Roman" panose="02020603050405020304" pitchFamily="18" charset="0"/>
                <a:cs typeface="Times New Roman" panose="02020603050405020304" pitchFamily="18" charset="0"/>
                <a:sym typeface="Symbol" pitchFamily="18" charset="2"/>
              </a:rPr>
              <a:t>≤ c</a:t>
            </a: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Nếu </a:t>
            </a:r>
            <a:r>
              <a:rPr lang="en-US" altLang="en-US" dirty="0">
                <a:latin typeface="Times New Roman" panose="02020603050405020304" pitchFamily="18" charset="0"/>
                <a:cs typeface="Times New Roman" panose="02020603050405020304" pitchFamily="18" charset="0"/>
              </a:rPr>
              <a:t>c = 1, n</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1 </a:t>
            </a: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Thì </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		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c.n</a:t>
            </a:r>
            <a:r>
              <a:rPr lang="en-US" altLang="en-US" baseline="30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a:latin typeface="Times New Roman" panose="02020603050405020304" pitchFamily="18" charset="0"/>
                <a:cs typeface="Times New Roman" panose="02020603050405020304" pitchFamily="18" charset="0"/>
              </a:rPr>
              <a:t>	</a:t>
            </a:r>
            <a:r>
              <a:rPr lang="en-US" altLang="en-US" b="1" smtClean="0">
                <a:solidFill>
                  <a:srgbClr val="FF0000"/>
                </a:solidFill>
                <a:latin typeface="Times New Roman" panose="02020603050405020304" pitchFamily="18" charset="0"/>
                <a:cs typeface="Times New Roman" panose="02020603050405020304" pitchFamily="18" charset="0"/>
              </a:rPr>
              <a:t>Vì vậy, </a:t>
            </a:r>
            <a:r>
              <a:rPr lang="en-US" altLang="en-US" b="1" dirty="0">
                <a:solidFill>
                  <a:srgbClr val="FF0000"/>
                </a:solidFill>
                <a:latin typeface="Times New Roman" panose="02020603050405020304" pitchFamily="18" charset="0"/>
                <a:cs typeface="Times New Roman" panose="02020603050405020304" pitchFamily="18" charset="0"/>
              </a:rPr>
              <a:t>n</a:t>
            </a:r>
            <a:r>
              <a:rPr lang="en-US" altLang="en-US" b="1" baseline="30000" dirty="0">
                <a:solidFill>
                  <a:srgbClr val="FF0000"/>
                </a:solidFill>
                <a:latin typeface="Times New Roman" panose="02020603050405020304" pitchFamily="18" charset="0"/>
                <a:cs typeface="Times New Roman" panose="02020603050405020304" pitchFamily="18" charset="0"/>
              </a:rPr>
              <a:t>2</a:t>
            </a:r>
            <a:r>
              <a:rPr lang="en-US" altLang="en-US" b="1" dirty="0">
                <a:solidFill>
                  <a:srgbClr val="FF0000"/>
                </a:solidFill>
                <a:latin typeface="Times New Roman" panose="02020603050405020304" pitchFamily="18" charset="0"/>
                <a:cs typeface="Times New Roman" panose="02020603050405020304" pitchFamily="18" charset="0"/>
              </a:rPr>
              <a:t> = O(n</a:t>
            </a:r>
            <a:r>
              <a:rPr lang="en-US" altLang="en-US" b="1" baseline="30000" dirty="0">
                <a:solidFill>
                  <a:srgbClr val="FF0000"/>
                </a:solidFill>
                <a:latin typeface="Times New Roman" panose="02020603050405020304" pitchFamily="18" charset="0"/>
                <a:cs typeface="Times New Roman" panose="02020603050405020304" pitchFamily="18" charset="0"/>
              </a:rPr>
              <a:t>2</a:t>
            </a:r>
            <a:r>
              <a:rPr lang="en-US" altLang="en-US" b="1">
                <a:solidFill>
                  <a:srgbClr val="FF0000"/>
                </a:solidFill>
                <a:latin typeface="Times New Roman" panose="02020603050405020304" pitchFamily="18" charset="0"/>
                <a:cs typeface="Times New Roman" panose="02020603050405020304" pitchFamily="18" charset="0"/>
              </a:rPr>
              <a:t>), </a:t>
            </a:r>
            <a:r>
              <a:rPr lang="en-US" altLang="en-US" b="1" smtClean="0">
                <a:solidFill>
                  <a:srgbClr val="FF0000"/>
                </a:solidFill>
                <a:latin typeface="Times New Roman" panose="02020603050405020304" pitchFamily="18" charset="0"/>
                <a:cs typeface="Times New Roman" panose="02020603050405020304" pitchFamily="18" charset="0"/>
              </a:rPr>
              <a:t>c </a:t>
            </a:r>
            <a:r>
              <a:rPr lang="en-US" altLang="en-US" b="1">
                <a:solidFill>
                  <a:srgbClr val="FF0000"/>
                </a:solidFill>
                <a:latin typeface="Times New Roman" panose="02020603050405020304" pitchFamily="18" charset="0"/>
                <a:cs typeface="Times New Roman" panose="02020603050405020304" pitchFamily="18" charset="0"/>
              </a:rPr>
              <a:t>= </a:t>
            </a:r>
            <a:r>
              <a:rPr lang="en-US" altLang="en-US" b="1" smtClean="0">
                <a:solidFill>
                  <a:srgbClr val="FF0000"/>
                </a:solidFill>
                <a:latin typeface="Times New Roman" panose="02020603050405020304" pitchFamily="18" charset="0"/>
                <a:cs typeface="Times New Roman" panose="02020603050405020304" pitchFamily="18" charset="0"/>
              </a:rPr>
              <a:t>1 và </a:t>
            </a:r>
            <a:r>
              <a:rPr lang="en-US" altLang="en-US" b="1" dirty="0">
                <a:solidFill>
                  <a:srgbClr val="FF0000"/>
                </a:solidFill>
                <a:latin typeface="Times New Roman" panose="02020603050405020304" pitchFamily="18" charset="0"/>
                <a:cs typeface="Times New Roman" panose="02020603050405020304" pitchFamily="18" charset="0"/>
              </a:rPr>
              <a:t>n</a:t>
            </a:r>
            <a:r>
              <a:rPr lang="en-US" altLang="en-US" b="1" baseline="-25000" dirty="0">
                <a:solidFill>
                  <a:srgbClr val="FF0000"/>
                </a:solidFill>
                <a:latin typeface="Times New Roman" panose="02020603050405020304" pitchFamily="18" charset="0"/>
                <a:cs typeface="Times New Roman" panose="02020603050405020304" pitchFamily="18" charset="0"/>
              </a:rPr>
              <a:t>0</a:t>
            </a:r>
            <a:r>
              <a:rPr lang="en-US" altLang="en-US" b="1" dirty="0">
                <a:solidFill>
                  <a:srgbClr val="FF0000"/>
                </a:solidFill>
                <a:latin typeface="Times New Roman" panose="02020603050405020304" pitchFamily="18" charset="0"/>
                <a:cs typeface="Times New Roman" panose="02020603050405020304" pitchFamily="18" charset="0"/>
              </a:rPr>
              <a:t>= 1</a:t>
            </a:r>
          </a:p>
        </p:txBody>
      </p:sp>
      <p:sp>
        <p:nvSpPr>
          <p:cNvPr id="5" name="Slide Number Placeholder 4"/>
          <p:cNvSpPr>
            <a:spLocks noGrp="1"/>
          </p:cNvSpPr>
          <p:nvPr>
            <p:ph type="sldNum" sz="quarter" idx="12"/>
          </p:nvPr>
        </p:nvSpPr>
        <p:spPr/>
        <p:txBody>
          <a:bodyPr/>
          <a:lstStyle/>
          <a:p>
            <a:fld id="{854A68E7-A919-48BE-A51A-92AAC596598C}" type="slidenum">
              <a:rPr lang="en-US" smtClean="0"/>
              <a:pPr/>
              <a:t>14</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95635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60734"/>
            <a:ext cx="8229600" cy="5668963"/>
          </a:xfrm>
        </p:spPr>
        <p:txBody>
          <a:bodyPr>
            <a:normAutofit/>
          </a:bodyPr>
          <a:lstStyle/>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smtClean="0">
                <a:latin typeface="Times New Roman" panose="02020603050405020304" pitchFamily="18" charset="0"/>
                <a:cs typeface="Times New Roman" panose="02020603050405020304" pitchFamily="18" charset="0"/>
              </a:rPr>
              <a:t>Ta có hàm y = n </a:t>
            </a:r>
            <a:r>
              <a:rPr lang="en-US" i="1" smtClean="0">
                <a:latin typeface="Times New Roman" panose="02020603050405020304" pitchFamily="18" charset="0"/>
                <a:cs typeface="Times New Roman" panose="02020603050405020304" pitchFamily="18" charset="0"/>
              </a:rPr>
              <a:t>không thể lớn hơn</a:t>
            </a:r>
            <a:r>
              <a:rPr lang="en-US" smtClean="0">
                <a:latin typeface="Times New Roman" panose="02020603050405020304" pitchFamily="18" charset="0"/>
                <a:cs typeface="Times New Roman" panose="02020603050405020304" pitchFamily="18" charset="0"/>
              </a:rPr>
              <a:t> hàm y = 500 + 10n với mọi n không âm.</a:t>
            </a:r>
            <a:endParaRPr 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smtClean="0">
                <a:latin typeface="Times New Roman" panose="02020603050405020304" pitchFamily="18" charset="0"/>
                <a:cs typeface="Times New Roman" panose="02020603050405020304" pitchFamily="18" charset="0"/>
              </a:rPr>
              <a:t>Tuy nhiên, tồn tại giá trị </a:t>
            </a:r>
            <a:r>
              <a:rPr lang="en-US">
                <a:latin typeface="Times New Roman" panose="02020603050405020304" pitchFamily="18" charset="0"/>
                <a:cs typeface="Times New Roman" panose="02020603050405020304" pitchFamily="18" charset="0"/>
              </a:rPr>
              <a:t>c</a:t>
            </a:r>
            <a:r>
              <a:rPr lang="en-US" baseline="-25000">
                <a:latin typeface="Times New Roman" panose="02020603050405020304" pitchFamily="18" charset="0"/>
                <a:cs typeface="Times New Roman" panose="02020603050405020304" pitchFamily="18" charset="0"/>
              </a:rPr>
              <a:t>0</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và </a:t>
            </a:r>
            <a:r>
              <a:rPr lang="en-US">
                <a:latin typeface="Times New Roman" panose="02020603050405020304" pitchFamily="18" charset="0"/>
                <a:cs typeface="Times New Roman" panose="02020603050405020304" pitchFamily="18" charset="0"/>
              </a:rPr>
              <a:t>n</a:t>
            </a:r>
            <a:r>
              <a:rPr lang="en-US" baseline="-25000">
                <a:latin typeface="Times New Roman" panose="02020603050405020304" pitchFamily="18" charset="0"/>
                <a:cs typeface="Times New Roman" panose="02020603050405020304" pitchFamily="18" charset="0"/>
              </a:rPr>
              <a:t>0</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và </a:t>
            </a:r>
            <a:endParaRPr 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500 + 10n ≤ </a:t>
            </a:r>
            <a:r>
              <a:rPr lang="en-US" u="sng" err="1">
                <a:latin typeface="Times New Roman" panose="02020603050405020304" pitchFamily="18" charset="0"/>
                <a:cs typeface="Times New Roman" panose="02020603050405020304" pitchFamily="18" charset="0"/>
              </a:rPr>
              <a:t>c.n</a:t>
            </a:r>
            <a:r>
              <a:rPr lang="en-US" u="sng">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với </a:t>
            </a:r>
            <a:r>
              <a:rPr lang="en-US" dirty="0">
                <a:solidFill>
                  <a:srgbClr val="FF0000"/>
                </a:solidFill>
                <a:latin typeface="Times New Roman" panose="02020603050405020304" pitchFamily="18" charset="0"/>
                <a:cs typeface="Times New Roman" panose="02020603050405020304" pitchFamily="18" charset="0"/>
              </a:rPr>
              <a:t>n ≥ n</a:t>
            </a:r>
            <a:r>
              <a:rPr lang="en-US" baseline="-25000" dirty="0">
                <a:solidFill>
                  <a:srgbClr val="FF000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t>
            </a:r>
          </a:p>
          <a:p>
            <a:pPr marL="114300" indent="0" algn="just">
              <a:lnSpc>
                <a:spcPct val="90000"/>
              </a:lnSpc>
              <a:buNone/>
            </a:pPr>
            <a:endParaRPr 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smtClean="0">
                <a:latin typeface="Times New Roman" panose="02020603050405020304" pitchFamily="18" charset="0"/>
                <a:cs typeface="Times New Roman" panose="02020603050405020304" pitchFamily="18" charset="0"/>
              </a:rPr>
              <a:t>Với giá trị của </a:t>
            </a:r>
            <a:r>
              <a:rPr lang="en-US" smtClean="0">
                <a:solidFill>
                  <a:srgbClr val="FF0000"/>
                </a:solidFill>
                <a:latin typeface="Times New Roman" panose="02020603050405020304" pitchFamily="18" charset="0"/>
                <a:cs typeface="Times New Roman" panose="02020603050405020304" pitchFamily="18" charset="0"/>
              </a:rPr>
              <a:t>c &gt; </a:t>
            </a:r>
            <a:r>
              <a:rPr lang="en-US">
                <a:solidFill>
                  <a:srgbClr val="FF0000"/>
                </a:solidFill>
                <a:latin typeface="Times New Roman" panose="02020603050405020304" pitchFamily="18" charset="0"/>
                <a:cs typeface="Times New Roman" panose="02020603050405020304" pitchFamily="18" charset="0"/>
              </a:rPr>
              <a:t>20 </a:t>
            </a:r>
            <a:r>
              <a:rPr lang="en-US" smtClean="0">
                <a:latin typeface="Times New Roman" panose="02020603050405020304" pitchFamily="18" charset="0"/>
                <a:cs typeface="Times New Roman" panose="02020603050405020304" pitchFamily="18" charset="0"/>
              </a:rPr>
              <a:t>và </a:t>
            </a:r>
            <a:r>
              <a:rPr lang="en-US" dirty="0">
                <a:solidFill>
                  <a:srgbClr val="FF0000"/>
                </a:solidFill>
                <a:latin typeface="Times New Roman" panose="02020603050405020304" pitchFamily="18" charset="0"/>
                <a:cs typeface="Times New Roman" panose="02020603050405020304" pitchFamily="18" charset="0"/>
              </a:rPr>
              <a:t>n</a:t>
            </a:r>
            <a:r>
              <a:rPr lang="en-US" baseline="-25000" dirty="0">
                <a:solidFill>
                  <a:srgbClr val="FF0000"/>
                </a:solidFill>
                <a:latin typeface="Times New Roman" panose="02020603050405020304" pitchFamily="18" charset="0"/>
                <a:cs typeface="Times New Roman" panose="02020603050405020304" pitchFamily="18" charset="0"/>
              </a:rPr>
              <a:t>0</a:t>
            </a:r>
            <a:r>
              <a:rPr lang="en-US" dirty="0">
                <a:solidFill>
                  <a:srgbClr val="FF0000"/>
                </a:solidFill>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 </a:t>
            </a:r>
            <a:r>
              <a:rPr lang="en-US" smtClean="0">
                <a:solidFill>
                  <a:srgbClr val="FF0000"/>
                </a:solidFill>
                <a:latin typeface="Times New Roman" panose="02020603050405020304" pitchFamily="18" charset="0"/>
                <a:cs typeface="Times New Roman" panose="02020603050405020304" pitchFamily="18" charset="0"/>
              </a:rPr>
              <a:t>50</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thì bất đẳng thức trên đúng. </a:t>
            </a:r>
            <a:endParaRPr lang="en-US" dirty="0">
              <a:latin typeface="Times New Roman" panose="02020603050405020304" pitchFamily="18" charset="0"/>
              <a:cs typeface="Times New Roman" panose="02020603050405020304" pitchFamily="18" charset="0"/>
            </a:endParaRPr>
          </a:p>
          <a:p>
            <a:pPr marL="114300" indent="0" algn="just">
              <a:lnSpc>
                <a:spcPct val="90000"/>
              </a:lnSpc>
              <a:buNone/>
            </a:pPr>
            <a:endParaRPr lang="en-US" altLang="en-US" dirty="0">
              <a:latin typeface="Times New Roman" panose="02020603050405020304" pitchFamily="18" charset="0"/>
              <a:cs typeface="Times New Roman" panose="02020603050405020304" pitchFamily="18" charset="0"/>
            </a:endParaRPr>
          </a:p>
          <a:p>
            <a:pPr marL="114300" indent="0" algn="just">
              <a:lnSpc>
                <a:spcPct val="90000"/>
              </a:lnSpc>
              <a:buNone/>
            </a:pPr>
            <a:r>
              <a:rPr lang="en-US" b="1" smtClean="0">
                <a:solidFill>
                  <a:srgbClr val="FF0000"/>
                </a:solidFill>
                <a:latin typeface="Times New Roman" panose="02020603050405020304" pitchFamily="18" charset="0"/>
                <a:cs typeface="Times New Roman" panose="02020603050405020304" pitchFamily="18" charset="0"/>
              </a:rPr>
              <a:t>Vì vậy, 500 </a:t>
            </a:r>
            <a:r>
              <a:rPr lang="en-US" b="1" dirty="0">
                <a:solidFill>
                  <a:srgbClr val="FF0000"/>
                </a:solidFill>
                <a:latin typeface="Times New Roman" panose="02020603050405020304" pitchFamily="18" charset="0"/>
                <a:cs typeface="Times New Roman" panose="02020603050405020304" pitchFamily="18" charset="0"/>
              </a:rPr>
              <a:t>+ 10n = O(n). </a:t>
            </a:r>
            <a:endParaRPr lang="en-US" altLang="en-US" b="1"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15</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2" name="TextBox 1"/>
          <p:cNvSpPr txBox="1"/>
          <p:nvPr/>
        </p:nvSpPr>
        <p:spPr>
          <a:xfrm>
            <a:off x="228600" y="838200"/>
            <a:ext cx="7962900" cy="769441"/>
          </a:xfrm>
          <a:prstGeom prst="rect">
            <a:avLst/>
          </a:prstGeom>
          <a:noFill/>
        </p:spPr>
        <p:txBody>
          <a:bodyPr wrap="square" rtlCol="0">
            <a:spAutoFit/>
          </a:bodyPr>
          <a:lstStyle/>
          <a:p>
            <a:r>
              <a:rPr lang="en-US" altLang="en-US" sz="2200">
                <a:latin typeface="Times New Roman" panose="02020603050405020304" pitchFamily="18" charset="0"/>
                <a:cs typeface="Times New Roman" panose="02020603050405020304" pitchFamily="18" charset="0"/>
              </a:rPr>
              <a:t>Chứng minh rằng</a:t>
            </a:r>
            <a:r>
              <a:rPr lang="en-US" sz="2200">
                <a:latin typeface="Times New Roman" panose="02020603050405020304" pitchFamily="18" charset="0"/>
                <a:cs typeface="Times New Roman" panose="02020603050405020304" pitchFamily="18" charset="0"/>
              </a:rPr>
              <a:t>: 10n + 500 </a:t>
            </a:r>
            <a:r>
              <a:rPr lang="en-US" sz="2200">
                <a:latin typeface="Times New Roman" panose="02020603050405020304" pitchFamily="18" charset="0"/>
                <a:cs typeface="Times New Roman" panose="02020603050405020304" pitchFamily="18" charset="0"/>
                <a:sym typeface="Symbol" pitchFamily="18" charset="2"/>
              </a:rPr>
              <a:t>=</a:t>
            </a:r>
            <a:r>
              <a:rPr lang="en-US" altLang="en-US" sz="2200">
                <a:latin typeface="Times New Roman" panose="02020603050405020304" pitchFamily="18" charset="0"/>
                <a:cs typeface="Times New Roman" panose="02020603050405020304" pitchFamily="18" charset="0"/>
              </a:rPr>
              <a:t> O(</a:t>
            </a:r>
            <a:r>
              <a:rPr lang="en-US" sz="2200">
                <a:latin typeface="Times New Roman" panose="02020603050405020304" pitchFamily="18" charset="0"/>
                <a:cs typeface="Times New Roman" panose="02020603050405020304" pitchFamily="18" charset="0"/>
              </a:rPr>
              <a:t>n</a:t>
            </a:r>
            <a:r>
              <a:rPr lang="en-US" altLang="en-US" sz="2200">
                <a:latin typeface="Times New Roman" panose="02020603050405020304" pitchFamily="18" charset="0"/>
                <a:cs typeface="Times New Roman" panose="02020603050405020304" pitchFamily="18" charset="0"/>
              </a:rPr>
              <a:t>)</a:t>
            </a:r>
          </a:p>
          <a:p>
            <a:endParaRPr lang="en-US" sz="2200"/>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269886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4754563"/>
          </a:xfrm>
        </p:spPr>
        <p:txBody>
          <a:bodyPr>
            <a:normAutofit/>
          </a:bodyPr>
          <a:lstStyle/>
          <a:p>
            <a:pPr marL="114300" indent="0">
              <a:buNone/>
            </a:pPr>
            <a:r>
              <a:rPr lang="en-US" altLang="en-US" smtClean="0">
                <a:latin typeface="Times New Roman" panose="02020603050405020304" pitchFamily="18" charset="0"/>
                <a:cs typeface="Times New Roman" panose="02020603050405020304" pitchFamily="18" charset="0"/>
              </a:rPr>
              <a:t>Chứng minh hoặc phủ nhận </a:t>
            </a:r>
            <a:r>
              <a:rPr lang="en-US" smtClean="0">
                <a:latin typeface="Times New Roman" panose="02020603050405020304" pitchFamily="18" charset="0"/>
                <a:cs typeface="Times New Roman" panose="02020603050405020304" pitchFamily="18" charset="0"/>
              </a:rPr>
              <a:t>2</a:t>
            </a:r>
            <a:r>
              <a:rPr lang="en-US" baseline="30000" smtClean="0">
                <a:latin typeface="Times New Roman" panose="02020603050405020304" pitchFamily="18" charset="0"/>
                <a:cs typeface="Times New Roman" panose="02020603050405020304" pitchFamily="18" charset="0"/>
              </a:rPr>
              <a:t>2n</a:t>
            </a:r>
            <a:r>
              <a:rPr lang="en-US"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O</a:t>
            </a:r>
            <a:r>
              <a:rPr lang="en-US" dirty="0">
                <a:latin typeface="Times New Roman" panose="02020603050405020304" pitchFamily="18" charset="0"/>
                <a:cs typeface="Times New Roman" panose="02020603050405020304" pitchFamily="18" charset="0"/>
                <a:sym typeface="Symbol" pitchFamily="18" charset="2"/>
              </a:rPr>
              <a:t> (2</a:t>
            </a:r>
            <a:r>
              <a:rPr lang="en-US" baseline="30000"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smtClean="0">
                <a:latin typeface="Times New Roman" panose="02020603050405020304" pitchFamily="18" charset="0"/>
                <a:cs typeface="Times New Roman" panose="02020603050405020304" pitchFamily="18" charset="0"/>
              </a:rPr>
              <a:t>Từ giả thiết ta có:</a:t>
            </a:r>
            <a:endParaRPr lang="en-US" altLang="en-US" dirty="0">
              <a:latin typeface="Times New Roman" panose="02020603050405020304" pitchFamily="18" charset="0"/>
              <a:cs typeface="Times New Roman" panose="02020603050405020304" pitchFamily="18" charset="0"/>
            </a:endParaRPr>
          </a:p>
          <a:p>
            <a:pPr lvl="1">
              <a:lnSpc>
                <a:spcPct val="90000"/>
              </a:lnSpc>
            </a:pPr>
            <a:r>
              <a:rPr lang="en-US" altLang="en-US" sz="2200" dirty="0">
                <a:latin typeface="Times New Roman" panose="02020603050405020304" pitchFamily="18" charset="0"/>
                <a:cs typeface="Times New Roman" panose="02020603050405020304" pitchFamily="18" charset="0"/>
              </a:rPr>
              <a:t>2</a:t>
            </a:r>
            <a:r>
              <a:rPr lang="en-US" altLang="en-US" sz="2200" baseline="30000" dirty="0">
                <a:latin typeface="Times New Roman" panose="02020603050405020304" pitchFamily="18" charset="0"/>
                <a:cs typeface="Times New Roman" panose="02020603050405020304" pitchFamily="18" charset="0"/>
              </a:rPr>
              <a:t>2n </a:t>
            </a:r>
            <a:r>
              <a:rPr lang="en-US" altLang="en-US" sz="2200" dirty="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c.</a:t>
            </a:r>
            <a:r>
              <a:rPr lang="en-US" altLang="en-US" sz="2200" smtClean="0">
                <a:latin typeface="Times New Roman" panose="02020603050405020304" pitchFamily="18" charset="0"/>
                <a:cs typeface="Times New Roman" panose="02020603050405020304" pitchFamily="18" charset="0"/>
                <a:sym typeface="Symbol" pitchFamily="18" charset="2"/>
              </a:rPr>
              <a:t>2</a:t>
            </a:r>
            <a:r>
              <a:rPr lang="en-US" altLang="en-US" sz="2200" baseline="30000" smtClean="0">
                <a:latin typeface="Times New Roman" panose="02020603050405020304" pitchFamily="18" charset="0"/>
                <a:cs typeface="Times New Roman" panose="02020603050405020304" pitchFamily="18" charset="0"/>
              </a:rPr>
              <a:t>n  </a:t>
            </a:r>
            <a:endParaRPr lang="en-US" altLang="en-US" sz="2200" baseline="30000" dirty="0">
              <a:latin typeface="Times New Roman" panose="02020603050405020304" pitchFamily="18" charset="0"/>
              <a:cs typeface="Times New Roman" panose="02020603050405020304" pitchFamily="18" charset="0"/>
            </a:endParaRPr>
          </a:p>
          <a:p>
            <a:pPr lvl="1">
              <a:lnSpc>
                <a:spcPct val="90000"/>
              </a:lnSpc>
            </a:pPr>
            <a:r>
              <a:rPr lang="en-US" altLang="en-US" sz="2200" dirty="0">
                <a:latin typeface="Times New Roman" panose="02020603050405020304" pitchFamily="18" charset="0"/>
                <a:cs typeface="Times New Roman" panose="02020603050405020304" pitchFamily="18" charset="0"/>
              </a:rPr>
              <a:t>2</a:t>
            </a:r>
            <a:r>
              <a:rPr lang="en-US" altLang="en-US" sz="2200" baseline="30000"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2</a:t>
            </a:r>
            <a:r>
              <a:rPr lang="en-US" altLang="en-US" sz="2200" baseline="30000" dirty="0">
                <a:latin typeface="Times New Roman" panose="02020603050405020304" pitchFamily="18" charset="0"/>
                <a:cs typeface="Times New Roman" panose="02020603050405020304" pitchFamily="18" charset="0"/>
              </a:rPr>
              <a:t>n </a:t>
            </a:r>
            <a:r>
              <a:rPr lang="en-US" altLang="en-US" sz="2200" dirty="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c.</a:t>
            </a:r>
            <a:r>
              <a:rPr lang="en-US" altLang="en-US" sz="2200" smtClean="0">
                <a:latin typeface="Times New Roman" panose="02020603050405020304" pitchFamily="18" charset="0"/>
                <a:cs typeface="Times New Roman" panose="02020603050405020304" pitchFamily="18" charset="0"/>
                <a:sym typeface="Symbol" pitchFamily="18" charset="2"/>
              </a:rPr>
              <a:t>2</a:t>
            </a:r>
            <a:r>
              <a:rPr lang="en-US" altLang="en-US" sz="2200" baseline="30000" smtClean="0">
                <a:latin typeface="Times New Roman" panose="02020603050405020304" pitchFamily="18" charset="0"/>
                <a:cs typeface="Times New Roman" panose="02020603050405020304" pitchFamily="18" charset="0"/>
              </a:rPr>
              <a:t>n  </a:t>
            </a:r>
            <a:endParaRPr lang="en-US" altLang="en-US" sz="2200" baseline="30000" dirty="0">
              <a:latin typeface="Times New Roman" panose="02020603050405020304" pitchFamily="18" charset="0"/>
              <a:cs typeface="Times New Roman" panose="02020603050405020304" pitchFamily="18" charset="0"/>
            </a:endParaRPr>
          </a:p>
          <a:p>
            <a:pPr>
              <a:lnSpc>
                <a:spcPct val="90000"/>
              </a:lnSpc>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smtClean="0">
                <a:latin typeface="Times New Roman" panose="02020603050405020304" pitchFamily="18" charset="0"/>
                <a:cs typeface="Times New Roman" panose="02020603050405020304" pitchFamily="18" charset="0"/>
              </a:rPr>
              <a:t>Bất đẳng thức chỉ đúng khi:</a:t>
            </a: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c </a:t>
            </a:r>
            <a:r>
              <a:rPr lang="en-US" altLang="en-US" dirty="0">
                <a:latin typeface="Times New Roman" panose="02020603050405020304" pitchFamily="18" charset="0"/>
                <a:cs typeface="Times New Roman" panose="02020603050405020304" pitchFamily="18" charset="0"/>
              </a:rPr>
              <a:t>≥ 2</a:t>
            </a:r>
            <a:r>
              <a:rPr lang="en-US" altLang="en-US" baseline="30000" dirty="0">
                <a:latin typeface="Times New Roman" panose="02020603050405020304" pitchFamily="18" charset="0"/>
                <a:cs typeface="Times New Roman" panose="02020603050405020304" pitchFamily="18" charset="0"/>
              </a:rPr>
              <a:t>n , </a:t>
            </a:r>
            <a:r>
              <a:rPr lang="en-US" altLang="en-US" dirty="0">
                <a:latin typeface="Times New Roman" panose="02020603050405020304" pitchFamily="18" charset="0"/>
                <a:cs typeface="Times New Roman" panose="02020603050405020304" pitchFamily="18" charset="0"/>
              </a:rPr>
              <a:t>  </a:t>
            </a:r>
          </a:p>
          <a:p>
            <a:pPr>
              <a:lnSpc>
                <a:spcPct val="90000"/>
              </a:lnSpc>
            </a:pPr>
            <a:r>
              <a:rPr lang="en-US" altLang="en-US" smtClean="0">
                <a:latin typeface="Times New Roman" panose="02020603050405020304" pitchFamily="18" charset="0"/>
                <a:cs typeface="Times New Roman" panose="02020603050405020304" pitchFamily="18" charset="0"/>
              </a:rPr>
              <a:t>Điều này làm cho </a:t>
            </a:r>
            <a:r>
              <a:rPr lang="en-US" altLang="en-US" smtClean="0">
                <a:solidFill>
                  <a:srgbClr val="FF0000"/>
                </a:solidFill>
                <a:latin typeface="Times New Roman" panose="02020603050405020304" pitchFamily="18" charset="0"/>
                <a:cs typeface="Times New Roman" panose="02020603050405020304" pitchFamily="18" charset="0"/>
              </a:rPr>
              <a:t>c không phải là hằng số.</a:t>
            </a:r>
            <a:endParaRPr lang="en-US" altLang="en-US" dirty="0">
              <a:solidFill>
                <a:srgbClr val="FF0000"/>
              </a:solidFill>
              <a:latin typeface="Times New Roman" panose="02020603050405020304" pitchFamily="18" charset="0"/>
              <a:cs typeface="Times New Roman" panose="02020603050405020304" pitchFamily="18" charset="0"/>
            </a:endParaRPr>
          </a:p>
          <a:p>
            <a:pPr>
              <a:lnSpc>
                <a:spcPct val="90000"/>
              </a:lnSpc>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b="1" smtClean="0">
                <a:solidFill>
                  <a:srgbClr val="FF0000"/>
                </a:solidFill>
                <a:latin typeface="Times New Roman" panose="02020603050405020304" pitchFamily="18" charset="0"/>
                <a:cs typeface="Times New Roman" panose="02020603050405020304" pitchFamily="18" charset="0"/>
              </a:rPr>
              <a:t>Vì vậy 2</a:t>
            </a:r>
            <a:r>
              <a:rPr lang="en-US" altLang="en-US" b="1" baseline="30000" smtClean="0">
                <a:solidFill>
                  <a:srgbClr val="FF0000"/>
                </a:solidFill>
                <a:latin typeface="Times New Roman" panose="02020603050405020304" pitchFamily="18" charset="0"/>
                <a:cs typeface="Times New Roman" panose="02020603050405020304" pitchFamily="18" charset="0"/>
              </a:rPr>
              <a:t>2n</a:t>
            </a:r>
            <a:r>
              <a:rPr lang="en-US" altLang="en-US" b="1" smtClean="0">
                <a:solidFill>
                  <a:srgbClr val="FF0000"/>
                </a:solidFill>
                <a:latin typeface="Times New Roman" panose="02020603050405020304" pitchFamily="18" charset="0"/>
                <a:cs typeface="Times New Roman" panose="02020603050405020304" pitchFamily="18" charset="0"/>
              </a:rPr>
              <a:t> = </a:t>
            </a:r>
            <a:r>
              <a:rPr lang="en-US" altLang="en-US" b="1">
                <a:solidFill>
                  <a:srgbClr val="FF0000"/>
                </a:solidFill>
                <a:latin typeface="Times New Roman" panose="02020603050405020304" pitchFamily="18" charset="0"/>
                <a:cs typeface="Times New Roman" panose="02020603050405020304" pitchFamily="18" charset="0"/>
              </a:rPr>
              <a:t>O(2</a:t>
            </a:r>
            <a:r>
              <a:rPr lang="en-US" altLang="en-US" b="1" baseline="30000">
                <a:solidFill>
                  <a:srgbClr val="FF0000"/>
                </a:solidFill>
                <a:latin typeface="Times New Roman" panose="02020603050405020304" pitchFamily="18" charset="0"/>
                <a:cs typeface="Times New Roman" panose="02020603050405020304" pitchFamily="18" charset="0"/>
              </a:rPr>
              <a:t>n</a:t>
            </a:r>
            <a:r>
              <a:rPr lang="en-US" altLang="en-US" b="1" smtClean="0">
                <a:solidFill>
                  <a:srgbClr val="FF0000"/>
                </a:solidFill>
                <a:latin typeface="Times New Roman" panose="02020603050405020304" pitchFamily="18" charset="0"/>
                <a:cs typeface="Times New Roman" panose="02020603050405020304" pitchFamily="18" charset="0"/>
              </a:rPr>
              <a:t>) không đúng.</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16</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362891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7"/>
          <p:cNvSpPr>
            <a:spLocks noChangeArrowheads="1"/>
          </p:cNvSpPr>
          <p:nvPr/>
        </p:nvSpPr>
        <p:spPr bwMode="auto">
          <a:xfrm>
            <a:off x="228600" y="152400"/>
            <a:ext cx="746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4000" spc="-100" smtClean="0">
                <a:solidFill>
                  <a:schemeClr val="tx2"/>
                </a:solidFill>
                <a:latin typeface="+mj-lt"/>
                <a:ea typeface="+mj-ea"/>
                <a:cs typeface="+mj-cs"/>
              </a:rPr>
              <a:t>Ký hiệu Big-Omega (</a:t>
            </a:r>
            <a:r>
              <a:rPr lang="en-US" altLang="en-US" sz="4000" spc="-100" dirty="0">
                <a:solidFill>
                  <a:schemeClr val="tx2"/>
                </a:solidFill>
                <a:latin typeface="+mj-lt"/>
                <a:ea typeface="+mj-ea"/>
                <a:cs typeface="+mj-cs"/>
                <a:sym typeface="Symbol" pitchFamily="18" charset="2"/>
              </a:rPr>
              <a:t>)</a:t>
            </a:r>
          </a:p>
        </p:txBody>
      </p:sp>
      <p:sp>
        <p:nvSpPr>
          <p:cNvPr id="17416" name="Rectangle 19"/>
          <p:cNvSpPr>
            <a:spLocks noChangeArrowheads="1"/>
          </p:cNvSpPr>
          <p:nvPr/>
        </p:nvSpPr>
        <p:spPr bwMode="auto">
          <a:xfrm>
            <a:off x="800028" y="1772722"/>
            <a:ext cx="82804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a:spcBef>
                <a:spcPct val="0"/>
              </a:spcBef>
              <a:buNone/>
            </a:pPr>
            <a:r>
              <a:rPr lang="en-US" altLang="en-US" sz="2200" smtClean="0">
                <a:latin typeface="Times New Roman" panose="02020603050405020304" pitchFamily="18" charset="0"/>
                <a:cs typeface="Times New Roman" panose="02020603050405020304" pitchFamily="18" charset="0"/>
              </a:rPr>
              <a:t>Với g</a:t>
            </a:r>
            <a:r>
              <a:rPr lang="en-US" altLang="en-US" sz="2200" dirty="0">
                <a:latin typeface="Times New Roman" panose="02020603050405020304" pitchFamily="18" charset="0"/>
                <a:cs typeface="Times New Roman" panose="02020603050405020304" pitchFamily="18" charset="0"/>
              </a:rPr>
              <a:t>: N </a:t>
            </a:r>
            <a:r>
              <a:rPr lang="en-US" altLang="en-US" sz="2200" dirty="0">
                <a:latin typeface="Times New Roman" panose="02020603050405020304" pitchFamily="18" charset="0"/>
                <a:cs typeface="Times New Roman" panose="02020603050405020304" pitchFamily="18" charset="0"/>
                <a:sym typeface="Symbol" pitchFamily="18" charset="2"/>
              </a:rPr>
              <a:t></a:t>
            </a:r>
            <a:r>
              <a:rPr lang="en-US" altLang="en-US" sz="2200" dirty="0">
                <a:latin typeface="Times New Roman" panose="02020603050405020304" pitchFamily="18" charset="0"/>
                <a:cs typeface="Times New Roman" panose="02020603050405020304" pitchFamily="18" charset="0"/>
              </a:rPr>
              <a:t> R</a:t>
            </a:r>
            <a:r>
              <a:rPr lang="en-US" altLang="en-US" sz="2200" baseline="30000">
                <a:latin typeface="Times New Roman" panose="02020603050405020304" pitchFamily="18" charset="0"/>
                <a:cs typeface="Times New Roman" panose="02020603050405020304" pitchFamily="18" charset="0"/>
              </a:rPr>
              <a:t>+</a:t>
            </a:r>
            <a:r>
              <a:rPr lang="en-US" altLang="en-US" sz="220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chúng ta định nghĩa Big-Omega </a:t>
            </a:r>
            <a:r>
              <a:rPr lang="en-US" altLang="en-US" sz="2400" spc="-100" smtClean="0">
                <a:solidFill>
                  <a:schemeClr val="tx2"/>
                </a:solidFill>
                <a:latin typeface="Times New Roman" panose="02020603050405020304" pitchFamily="18" charset="0"/>
                <a:cs typeface="Times New Roman" panose="02020603050405020304" pitchFamily="18" charset="0"/>
              </a:rPr>
              <a:t>(</a:t>
            </a:r>
            <a:r>
              <a:rPr lang="en-US" altLang="en-US" sz="2400" spc="-100">
                <a:solidFill>
                  <a:schemeClr val="tx2"/>
                </a:solidFill>
                <a:latin typeface="Times New Roman" panose="02020603050405020304" pitchFamily="18" charset="0"/>
                <a:cs typeface="Times New Roman" panose="02020603050405020304" pitchFamily="18" charset="0"/>
                <a:sym typeface="Symbol" pitchFamily="18" charset="2"/>
              </a:rPr>
              <a:t>)</a:t>
            </a:r>
          </a:p>
          <a:p>
            <a:pPr eaLnBrk="1" hangingPunct="1">
              <a:spcBef>
                <a:spcPct val="0"/>
              </a:spcBef>
              <a:buFontTx/>
              <a:buNone/>
            </a:pPr>
            <a:endParaRPr lang="en-US" altLang="en-US" sz="2200" dirty="0"/>
          </a:p>
        </p:txBody>
      </p:sp>
      <p:sp>
        <p:nvSpPr>
          <p:cNvPr id="7" name="Slide Number Placeholder 4"/>
          <p:cNvSpPr>
            <a:spLocks noGrp="1"/>
          </p:cNvSpPr>
          <p:nvPr>
            <p:ph type="sldNum" sz="quarter" idx="12"/>
          </p:nvPr>
        </p:nvSpPr>
        <p:spPr>
          <a:xfrm>
            <a:off x="8531788" y="5648960"/>
            <a:ext cx="548640" cy="396240"/>
          </a:xfrm>
        </p:spPr>
        <p:txBody>
          <a:bodyPr/>
          <a:lstStyle/>
          <a:p>
            <a:fld id="{854A68E7-A919-48BE-A51A-92AAC596598C}" type="slidenum">
              <a:rPr lang="en-US" smtClean="0"/>
              <a:pPr/>
              <a:t>17</a:t>
            </a:fld>
            <a:endParaRPr lang="en-US"/>
          </a:p>
        </p:txBody>
      </p:sp>
      <p:sp>
        <p:nvSpPr>
          <p:cNvPr id="4" name="TextBox 3"/>
          <p:cNvSpPr txBox="1"/>
          <p:nvPr/>
        </p:nvSpPr>
        <p:spPr>
          <a:xfrm>
            <a:off x="457200" y="2750449"/>
            <a:ext cx="7888313" cy="1846659"/>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200" spc="-100" smtClean="0">
                <a:solidFill>
                  <a:schemeClr val="tx2"/>
                </a:solidFill>
                <a:latin typeface="Times New Roman" panose="02020603050405020304" pitchFamily="18" charset="0"/>
                <a:cs typeface="Times New Roman" panose="02020603050405020304" pitchFamily="18" charset="0"/>
                <a:sym typeface="Symbol" pitchFamily="18" charset="2"/>
              </a:rPr>
              <a:t></a:t>
            </a:r>
            <a:r>
              <a:rPr lang="en-US" sz="2200" smtClean="0">
                <a:latin typeface="Times New Roman" panose="02020603050405020304" pitchFamily="18" charset="0"/>
                <a:cs typeface="Times New Roman" panose="02020603050405020304" pitchFamily="18" charset="0"/>
              </a:rPr>
              <a:t>(g(n)) là tập của tất cả các hàm có tỉ suất tang cao hơn hoặc bằng với g(n) (với bội số không đổi và </a:t>
            </a:r>
            <a:r>
              <a:rPr lang="en-US" sz="2400">
                <a:latin typeface="Times New Roman" panose="02020603050405020304" pitchFamily="18" charset="0"/>
                <a:cs typeface="Times New Roman" panose="02020603050405020304" pitchFamily="18" charset="0"/>
              </a:rPr>
              <a:t>n →∞</a:t>
            </a:r>
            <a:r>
              <a:rPr lang="en-US" sz="220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Ví dụ:</a:t>
            </a:r>
          </a:p>
          <a:p>
            <a:pPr algn="just"/>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50</a:t>
            </a:r>
            <a:r>
              <a:rPr lang="en-US" altLang="en-US" sz="2000">
                <a:latin typeface="Times New Roman" panose="02020603050405020304" pitchFamily="18" charset="0"/>
                <a:cs typeface="Times New Roman" panose="02020603050405020304" pitchFamily="18" charset="0"/>
              </a:rPr>
              <a:t> n</a:t>
            </a:r>
            <a:r>
              <a:rPr lang="en-US" altLang="en-US" sz="2000" baseline="3000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 +10 </a:t>
            </a:r>
            <a:r>
              <a:rPr lang="en-US" altLang="en-US" sz="2400">
                <a:latin typeface="Times New Roman" panose="02020603050405020304" pitchFamily="18" charset="0"/>
                <a:cs typeface="Times New Roman" panose="02020603050405020304" pitchFamily="18" charset="0"/>
                <a:sym typeface="Symbol" pitchFamily="18" charset="2"/>
              </a:rPr>
              <a:t></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itchFamily="18" charset="2"/>
              </a:rPr>
              <a:t></a:t>
            </a:r>
            <a:r>
              <a:rPr lang="en-US" altLang="en-US" sz="2400">
                <a:latin typeface="Times New Roman" panose="02020603050405020304" pitchFamily="18" charset="0"/>
                <a:cs typeface="Times New Roman" panose="02020603050405020304" pitchFamily="18" charset="0"/>
              </a:rPr>
              <a:t>(n</a:t>
            </a:r>
            <a:r>
              <a:rPr lang="en-US" altLang="en-US" sz="2400" baseline="30000">
                <a:latin typeface="Times New Roman" panose="02020603050405020304" pitchFamily="18" charset="0"/>
                <a:cs typeface="Times New Roman" panose="02020603050405020304" pitchFamily="18" charset="0"/>
              </a:rPr>
              <a:t>2</a:t>
            </a:r>
            <a:r>
              <a:rPr lang="en-US" altLang="en-US" sz="2400" smtClean="0">
                <a:latin typeface="Times New Roman" panose="02020603050405020304" pitchFamily="18" charset="0"/>
                <a:cs typeface="Times New Roman" panose="02020603050405020304" pitchFamily="18" charset="0"/>
              </a:rPr>
              <a:t>)		5n³ </a:t>
            </a:r>
            <a:r>
              <a:rPr lang="en-US" altLang="en-US" sz="2400">
                <a:latin typeface="Times New Roman" panose="02020603050405020304" pitchFamily="18" charset="0"/>
                <a:cs typeface="Times New Roman" panose="02020603050405020304" pitchFamily="18" charset="0"/>
                <a:sym typeface="Symbol" pitchFamily="18" charset="2"/>
              </a:rPr>
              <a:t></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itchFamily="18" charset="2"/>
              </a:rPr>
              <a:t></a:t>
            </a:r>
            <a:r>
              <a:rPr lang="en-US" altLang="en-US" sz="2400">
                <a:latin typeface="Times New Roman" panose="02020603050405020304" pitchFamily="18" charset="0"/>
                <a:cs typeface="Times New Roman" panose="02020603050405020304" pitchFamily="18" charset="0"/>
              </a:rPr>
              <a:t>(n</a:t>
            </a:r>
            <a:r>
              <a:rPr lang="en-US" altLang="en-US" sz="2400" baseline="300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		</a:t>
            </a:r>
            <a:endParaRPr lang="en-US" sz="2200" smtClean="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
        <p:nvSpPr>
          <p:cNvPr id="8" name="TextBox 7"/>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12404559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8531788" y="5648960"/>
            <a:ext cx="548640" cy="396240"/>
          </a:xfrm>
        </p:spPr>
        <p:txBody>
          <a:bodyPr/>
          <a:lstStyle/>
          <a:p>
            <a:fld id="{854A68E7-A919-48BE-A51A-92AAC596598C}" type="slidenum">
              <a:rPr lang="en-US" smtClean="0"/>
              <a:pPr/>
              <a:t>18</a:t>
            </a:fld>
            <a:endParaRPr lang="en-US"/>
          </a:p>
        </p:txBody>
      </p:sp>
      <p:pic>
        <p:nvPicPr>
          <p:cNvPr id="9" name="Picture 11" descr="graph_Omega"/>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a:xfrm>
            <a:off x="1690689" y="1052513"/>
            <a:ext cx="3490912" cy="3489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10"/>
          <p:cNvSpPr>
            <a:spLocks noChangeArrowheads="1"/>
          </p:cNvSpPr>
          <p:nvPr/>
        </p:nvSpPr>
        <p:spPr bwMode="auto">
          <a:xfrm>
            <a:off x="668897" y="5029200"/>
            <a:ext cx="808037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kumimoji="1" lang="en-US" altLang="en-US" sz="2600" b="1" i="1" dirty="0">
                <a:latin typeface="Times New Roman" panose="02020603050405020304" pitchFamily="18" charset="0"/>
                <a:cs typeface="Times New Roman" panose="02020603050405020304" pitchFamily="18" charset="0"/>
              </a:rPr>
              <a:t>g</a:t>
            </a:r>
            <a:r>
              <a:rPr kumimoji="1" lang="en-US" altLang="en-US" sz="2600" b="1" dirty="0">
                <a:latin typeface="Times New Roman" panose="02020603050405020304" pitchFamily="18" charset="0"/>
                <a:cs typeface="Times New Roman" panose="02020603050405020304" pitchFamily="18" charset="0"/>
              </a:rPr>
              <a:t>(</a:t>
            </a:r>
            <a:r>
              <a:rPr kumimoji="1" lang="en-US" altLang="en-US" sz="2600" b="1" i="1" dirty="0">
                <a:latin typeface="Times New Roman" panose="02020603050405020304" pitchFamily="18" charset="0"/>
                <a:cs typeface="Times New Roman" panose="02020603050405020304" pitchFamily="18" charset="0"/>
              </a:rPr>
              <a:t>n</a:t>
            </a:r>
            <a:r>
              <a:rPr kumimoji="1" lang="en-US" altLang="en-US" sz="2600" b="1">
                <a:latin typeface="Times New Roman" panose="02020603050405020304" pitchFamily="18" charset="0"/>
                <a:cs typeface="Times New Roman" panose="02020603050405020304" pitchFamily="18" charset="0"/>
              </a:rPr>
              <a:t>) </a:t>
            </a:r>
            <a:r>
              <a:rPr kumimoji="1" lang="en-US" altLang="en-US" sz="2600" b="1" smtClean="0">
                <a:latin typeface="Times New Roman" panose="02020603050405020304" pitchFamily="18" charset="0"/>
                <a:cs typeface="Times New Roman" panose="02020603050405020304" pitchFamily="18" charset="0"/>
              </a:rPr>
              <a:t>được gọi là tiệm cận chặn dưới của </a:t>
            </a:r>
            <a:r>
              <a:rPr kumimoji="1" lang="en-US" altLang="en-US" sz="2600" b="1" i="1" smtClean="0">
                <a:latin typeface="Times New Roman" panose="02020603050405020304" pitchFamily="18" charset="0"/>
                <a:cs typeface="Times New Roman" panose="02020603050405020304" pitchFamily="18" charset="0"/>
              </a:rPr>
              <a:t>f</a:t>
            </a:r>
            <a:r>
              <a:rPr kumimoji="1" lang="en-US" altLang="en-US" sz="2600" b="1" smtClean="0">
                <a:latin typeface="Times New Roman" panose="02020603050405020304" pitchFamily="18" charset="0"/>
                <a:cs typeface="Times New Roman" panose="02020603050405020304" pitchFamily="18" charset="0"/>
              </a:rPr>
              <a:t>(</a:t>
            </a:r>
            <a:r>
              <a:rPr kumimoji="1" lang="en-US" altLang="en-US" sz="2600" b="1" i="1" smtClean="0">
                <a:latin typeface="Times New Roman" panose="02020603050405020304" pitchFamily="18" charset="0"/>
                <a:cs typeface="Times New Roman" panose="02020603050405020304" pitchFamily="18" charset="0"/>
              </a:rPr>
              <a:t>n</a:t>
            </a:r>
            <a:r>
              <a:rPr kumimoji="1" lang="en-US" altLang="en-US" sz="2600" b="1" dirty="0">
                <a:latin typeface="Times New Roman" panose="02020603050405020304" pitchFamily="18" charset="0"/>
                <a:cs typeface="Times New Roman" panose="02020603050405020304" pitchFamily="18" charset="0"/>
              </a:rPr>
              <a:t>).</a:t>
            </a:r>
          </a:p>
          <a:p>
            <a:pPr>
              <a:spcBef>
                <a:spcPct val="0"/>
              </a:spcBef>
              <a:buFontTx/>
              <a:buNone/>
            </a:pPr>
            <a:endParaRPr kumimoji="1" lang="en-US" altLang="en-US" sz="2600" b="1" dirty="0">
              <a:solidFill>
                <a:schemeClr val="accent2"/>
              </a:solidFill>
              <a:latin typeface="Times New Roman" panose="02020603050405020304" pitchFamily="18" charset="0"/>
              <a:cs typeface="Times New Roman" panose="02020603050405020304" pitchFamily="18" charset="0"/>
            </a:endParaRPr>
          </a:p>
          <a:p>
            <a:pPr>
              <a:spcBef>
                <a:spcPct val="0"/>
              </a:spcBef>
              <a:buNone/>
            </a:pPr>
            <a:r>
              <a:rPr lang="sv-SE" sz="2400" smtClean="0">
                <a:latin typeface="Times New Roman" panose="02020603050405020304" pitchFamily="18" charset="0"/>
                <a:cs typeface="Times New Roman" panose="02020603050405020304" pitchFamily="18" charset="0"/>
                <a:sym typeface="Symbol" pitchFamily="18" charset="2"/>
              </a:rPr>
              <a:t>Lưu ý: </a:t>
            </a:r>
            <a:r>
              <a:rPr lang="sv-SE" sz="2400" i="1" dirty="0">
                <a:latin typeface="Times New Roman" panose="02020603050405020304" pitchFamily="18" charset="0"/>
                <a:cs typeface="Times New Roman" panose="02020603050405020304" pitchFamily="18" charset="0"/>
                <a:sym typeface="Symbol" pitchFamily="18" charset="2"/>
              </a:rPr>
              <a:t>t</a:t>
            </a:r>
            <a:r>
              <a:rPr lang="sv-SE" sz="2400" dirty="0">
                <a:latin typeface="Times New Roman" panose="02020603050405020304" pitchFamily="18" charset="0"/>
                <a:cs typeface="Times New Roman" panose="02020603050405020304" pitchFamily="18" charset="0"/>
                <a:sym typeface="Symbol" pitchFamily="18" charset="2"/>
              </a:rPr>
              <a:t>(</a:t>
            </a:r>
            <a:r>
              <a:rPr lang="sv-SE" sz="2400" i="1" dirty="0">
                <a:latin typeface="Times New Roman" panose="02020603050405020304" pitchFamily="18" charset="0"/>
                <a:cs typeface="Times New Roman" panose="02020603050405020304" pitchFamily="18" charset="0"/>
                <a:sym typeface="Symbol" pitchFamily="18" charset="2"/>
              </a:rPr>
              <a:t>n</a:t>
            </a:r>
            <a:r>
              <a:rPr lang="sv-SE" sz="2400">
                <a:latin typeface="Times New Roman" panose="02020603050405020304" pitchFamily="18" charset="0"/>
                <a:cs typeface="Times New Roman" panose="02020603050405020304" pitchFamily="18" charset="0"/>
                <a:sym typeface="Symbol" pitchFamily="18" charset="2"/>
              </a:rPr>
              <a:t>)</a:t>
            </a:r>
            <a:r>
              <a:rPr lang="sv-SE" sz="2400" smtClean="0">
                <a:latin typeface="Times New Roman" panose="02020603050405020304" pitchFamily="18" charset="0"/>
                <a:cs typeface="Times New Roman" panose="02020603050405020304" pitchFamily="18" charset="0"/>
                <a:sym typeface="Symbol" pitchFamily="18" charset="2"/>
              </a:rPr>
              <a:t>  (</a:t>
            </a:r>
            <a:r>
              <a:rPr lang="sv-SE" sz="2400" i="1" dirty="0">
                <a:latin typeface="Times New Roman" panose="02020603050405020304" pitchFamily="18" charset="0"/>
                <a:cs typeface="Times New Roman" panose="02020603050405020304" pitchFamily="18" charset="0"/>
                <a:sym typeface="Symbol" pitchFamily="18" charset="2"/>
              </a:rPr>
              <a:t>f</a:t>
            </a:r>
            <a:r>
              <a:rPr lang="sv-SE" sz="2400" dirty="0">
                <a:latin typeface="Times New Roman" panose="02020603050405020304" pitchFamily="18" charset="0"/>
                <a:cs typeface="Times New Roman" panose="02020603050405020304" pitchFamily="18" charset="0"/>
                <a:sym typeface="Symbol" pitchFamily="18" charset="2"/>
              </a:rPr>
              <a:t>(</a:t>
            </a:r>
            <a:r>
              <a:rPr lang="sv-SE" sz="2400" i="1" dirty="0">
                <a:latin typeface="Times New Roman" panose="02020603050405020304" pitchFamily="18" charset="0"/>
                <a:cs typeface="Times New Roman" panose="02020603050405020304" pitchFamily="18" charset="0"/>
                <a:sym typeface="Symbol" pitchFamily="18" charset="2"/>
              </a:rPr>
              <a:t>n</a:t>
            </a:r>
            <a:r>
              <a:rPr lang="sv-SE" sz="2400">
                <a:latin typeface="Times New Roman" panose="02020603050405020304" pitchFamily="18" charset="0"/>
                <a:cs typeface="Times New Roman" panose="02020603050405020304" pitchFamily="18" charset="0"/>
                <a:sym typeface="Symbol" pitchFamily="18" charset="2"/>
              </a:rPr>
              <a:t>)) =</a:t>
            </a:r>
            <a:r>
              <a:rPr lang="sv-SE" sz="2400" smtClean="0">
                <a:latin typeface="Times New Roman" panose="02020603050405020304" pitchFamily="18" charset="0"/>
                <a:cs typeface="Times New Roman" panose="02020603050405020304" pitchFamily="18" charset="0"/>
                <a:sym typeface="Symbol" pitchFamily="18" charset="2"/>
              </a:rPr>
              <a:t>  </a:t>
            </a:r>
            <a:r>
              <a:rPr lang="sv-SE" sz="2400" i="1" dirty="0">
                <a:latin typeface="Times New Roman" panose="02020603050405020304" pitchFamily="18" charset="0"/>
                <a:cs typeface="Times New Roman" panose="02020603050405020304" pitchFamily="18" charset="0"/>
                <a:sym typeface="Symbol" pitchFamily="18" charset="2"/>
              </a:rPr>
              <a:t>f</a:t>
            </a:r>
            <a:r>
              <a:rPr lang="sv-SE" sz="2400" dirty="0">
                <a:latin typeface="Times New Roman" panose="02020603050405020304" pitchFamily="18" charset="0"/>
                <a:cs typeface="Times New Roman" panose="02020603050405020304" pitchFamily="18" charset="0"/>
                <a:sym typeface="Symbol" pitchFamily="18" charset="2"/>
              </a:rPr>
              <a:t>(</a:t>
            </a:r>
            <a:r>
              <a:rPr lang="sv-SE" sz="2400" i="1" dirty="0">
                <a:latin typeface="Times New Roman" panose="02020603050405020304" pitchFamily="18" charset="0"/>
                <a:cs typeface="Times New Roman" panose="02020603050405020304" pitchFamily="18" charset="0"/>
                <a:sym typeface="Symbol" pitchFamily="18" charset="2"/>
              </a:rPr>
              <a:t>n</a:t>
            </a:r>
            <a:r>
              <a:rPr lang="sv-SE" sz="2400" dirty="0">
                <a:latin typeface="Times New Roman" panose="02020603050405020304" pitchFamily="18" charset="0"/>
                <a:cs typeface="Times New Roman" panose="02020603050405020304" pitchFamily="18" charset="0"/>
                <a:sym typeface="Symbol" pitchFamily="18" charset="2"/>
              </a:rPr>
              <a:t>)O(</a:t>
            </a:r>
            <a:r>
              <a:rPr lang="sv-SE" sz="2400" i="1" dirty="0">
                <a:latin typeface="Times New Roman" panose="02020603050405020304" pitchFamily="18" charset="0"/>
                <a:cs typeface="Times New Roman" panose="02020603050405020304" pitchFamily="18" charset="0"/>
                <a:sym typeface="Symbol" pitchFamily="18" charset="2"/>
              </a:rPr>
              <a:t>t</a:t>
            </a:r>
            <a:r>
              <a:rPr lang="sv-SE" sz="2400" dirty="0">
                <a:latin typeface="Times New Roman" panose="02020603050405020304" pitchFamily="18" charset="0"/>
                <a:cs typeface="Times New Roman" panose="02020603050405020304" pitchFamily="18" charset="0"/>
                <a:sym typeface="Symbol" pitchFamily="18" charset="2"/>
              </a:rPr>
              <a:t>(</a:t>
            </a:r>
            <a:r>
              <a:rPr lang="sv-SE" sz="2400" i="1" dirty="0">
                <a:latin typeface="Times New Roman" panose="02020603050405020304" pitchFamily="18" charset="0"/>
                <a:cs typeface="Times New Roman" panose="02020603050405020304" pitchFamily="18" charset="0"/>
                <a:sym typeface="Symbol" pitchFamily="18" charset="2"/>
              </a:rPr>
              <a:t>n</a:t>
            </a:r>
            <a:r>
              <a:rPr lang="sv-SE" sz="2400" dirty="0">
                <a:latin typeface="Times New Roman" panose="02020603050405020304" pitchFamily="18" charset="0"/>
                <a:cs typeface="Times New Roman" panose="02020603050405020304" pitchFamily="18" charset="0"/>
                <a:sym typeface="Symbol" pitchFamily="18" charset="2"/>
              </a:rPr>
              <a:t>))</a:t>
            </a:r>
            <a:endParaRPr lang="en-GB" sz="2400" dirty="0">
              <a:latin typeface="Times New Roman" panose="02020603050405020304" pitchFamily="18" charset="0"/>
              <a:cs typeface="Times New Roman" panose="02020603050405020304" pitchFamily="18" charset="0"/>
              <a:sym typeface="Symbol" pitchFamily="18" charset="2"/>
            </a:endParaRPr>
          </a:p>
          <a:p>
            <a:pPr>
              <a:spcBef>
                <a:spcPct val="0"/>
              </a:spcBef>
              <a:buFontTx/>
              <a:buNone/>
            </a:pPr>
            <a:endParaRPr kumimoji="1" lang="en-US" altLang="en-US" sz="2600" b="1" dirty="0">
              <a:solidFill>
                <a:schemeClr val="accent2"/>
              </a:solidFill>
              <a:latin typeface="Times New Roman" pitchFamily="18" charset="0"/>
            </a:endParaRPr>
          </a:p>
        </p:txBody>
      </p:sp>
      <p:sp>
        <p:nvSpPr>
          <p:cNvPr id="11" name="Text Box 12"/>
          <p:cNvSpPr txBox="1">
            <a:spLocks noChangeArrowheads="1"/>
          </p:cNvSpPr>
          <p:nvPr/>
        </p:nvSpPr>
        <p:spPr bwMode="auto">
          <a:xfrm>
            <a:off x="444477" y="4572000"/>
            <a:ext cx="63738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zh-CN" altLang="en-US" sz="2800" b="1" smtClean="0">
                <a:latin typeface="Times New Roman" pitchFamily="18" charset="0"/>
                <a:ea typeface="SimSun" pitchFamily="2" charset="-122"/>
                <a:sym typeface="Symbol" pitchFamily="18" charset="2"/>
              </a:rPr>
              <a:t>     </a:t>
            </a:r>
            <a:r>
              <a:rPr lang="en-US" altLang="zh-CN" sz="2800" b="1" dirty="0">
                <a:latin typeface="Times New Roman" pitchFamily="18" charset="0"/>
                <a:ea typeface="SimSun" pitchFamily="2" charset="-122"/>
                <a:sym typeface="Symbol" pitchFamily="18" charset="2"/>
              </a:rPr>
              <a:t>c &gt; 0,  n</a:t>
            </a:r>
            <a:r>
              <a:rPr lang="en-US" altLang="zh-CN" sz="2800" b="1" baseline="-25000" dirty="0">
                <a:latin typeface="Times New Roman" pitchFamily="18" charset="0"/>
                <a:ea typeface="SimSun" pitchFamily="2" charset="-122"/>
                <a:sym typeface="Symbol" pitchFamily="18" charset="2"/>
              </a:rPr>
              <a:t>0 </a:t>
            </a:r>
            <a:r>
              <a:rPr lang="en-US" altLang="zh-CN" sz="2800" b="1" dirty="0">
                <a:latin typeface="Times New Roman" pitchFamily="18" charset="0"/>
                <a:ea typeface="SimSun" pitchFamily="2" charset="-122"/>
                <a:sym typeface="Symbol" pitchFamily="18" charset="2"/>
              </a:rPr>
              <a:t>&gt; 0 , n  n</a:t>
            </a:r>
            <a:r>
              <a:rPr lang="en-US" altLang="zh-CN" sz="2800" b="1" baseline="-25000" dirty="0">
                <a:latin typeface="Times New Roman" pitchFamily="18" charset="0"/>
                <a:ea typeface="SimSun" pitchFamily="2" charset="-122"/>
                <a:sym typeface="Symbol" pitchFamily="18" charset="2"/>
              </a:rPr>
              <a:t>0</a:t>
            </a:r>
            <a:r>
              <a:rPr lang="en-US" altLang="zh-CN" sz="2800" b="1" dirty="0">
                <a:latin typeface="Times New Roman" pitchFamily="18" charset="0"/>
                <a:ea typeface="SimSun" pitchFamily="2" charset="-122"/>
                <a:sym typeface="Symbol" pitchFamily="18" charset="2"/>
              </a:rPr>
              <a:t>, f(n)  </a:t>
            </a:r>
            <a:r>
              <a:rPr lang="en-US" altLang="zh-CN" sz="2800" b="1" dirty="0" err="1">
                <a:latin typeface="Times New Roman" pitchFamily="18" charset="0"/>
                <a:ea typeface="SimSun" pitchFamily="2" charset="-122"/>
                <a:sym typeface="Symbol" pitchFamily="18" charset="2"/>
              </a:rPr>
              <a:t>c.g</a:t>
            </a:r>
            <a:r>
              <a:rPr lang="en-US" altLang="zh-CN" sz="2800" b="1" dirty="0">
                <a:latin typeface="Times New Roman" pitchFamily="18" charset="0"/>
                <a:ea typeface="SimSun" pitchFamily="2" charset="-122"/>
                <a:sym typeface="Symbol" pitchFamily="18" charset="2"/>
              </a:rPr>
              <a:t>(n)</a:t>
            </a:r>
          </a:p>
        </p:txBody>
      </p:sp>
      <p:sp>
        <p:nvSpPr>
          <p:cNvPr id="12" name="Rectangle 13"/>
          <p:cNvSpPr>
            <a:spLocks noChangeArrowheads="1"/>
          </p:cNvSpPr>
          <p:nvPr/>
        </p:nvSpPr>
        <p:spPr bwMode="auto">
          <a:xfrm>
            <a:off x="5856288" y="2420938"/>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en-US" altLang="zh-CN" sz="2800" b="1" dirty="0">
                <a:latin typeface="Times New Roman" pitchFamily="18" charset="0"/>
                <a:ea typeface="SimSun" pitchFamily="2" charset="-122"/>
              </a:rPr>
              <a:t>f(n) </a:t>
            </a:r>
            <a:r>
              <a:rPr lang="en-US" altLang="zh-CN" sz="2800" b="1" dirty="0">
                <a:latin typeface="Times New Roman" pitchFamily="18" charset="0"/>
                <a:ea typeface="SimSun" pitchFamily="2" charset="-122"/>
                <a:sym typeface="Symbol" pitchFamily="18" charset="2"/>
              </a:rPr>
              <a:t></a:t>
            </a:r>
            <a:r>
              <a:rPr lang="en-US" altLang="zh-CN" sz="2800" b="1" dirty="0">
                <a:latin typeface="Times New Roman" pitchFamily="18" charset="0"/>
                <a:ea typeface="SimSun" pitchFamily="2" charset="-122"/>
              </a:rPr>
              <a:t> </a:t>
            </a:r>
            <a:r>
              <a:rPr lang="en-US" altLang="zh-CN" sz="2800" b="1" dirty="0">
                <a:latin typeface="Times New Roman" pitchFamily="18" charset="0"/>
                <a:ea typeface="SimSun" pitchFamily="2" charset="-122"/>
                <a:sym typeface="Symbol" pitchFamily="18" charset="2"/>
              </a:rPr>
              <a:t></a:t>
            </a:r>
            <a:r>
              <a:rPr lang="en-US" altLang="zh-CN" sz="2800" b="1" dirty="0">
                <a:latin typeface="Times New Roman" pitchFamily="18" charset="0"/>
                <a:ea typeface="SimSun" pitchFamily="2" charset="-122"/>
              </a:rPr>
              <a:t>(g(n))</a:t>
            </a:r>
          </a:p>
        </p:txBody>
      </p:sp>
      <p:sp>
        <p:nvSpPr>
          <p:cNvPr id="13" name="Rectangle 7"/>
          <p:cNvSpPr>
            <a:spLocks noChangeArrowheads="1"/>
          </p:cNvSpPr>
          <p:nvPr/>
        </p:nvSpPr>
        <p:spPr bwMode="auto">
          <a:xfrm>
            <a:off x="228600" y="152400"/>
            <a:ext cx="7467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4000" spc="-100" smtClean="0">
                <a:solidFill>
                  <a:schemeClr val="tx2"/>
                </a:solidFill>
                <a:latin typeface="+mj-lt"/>
                <a:ea typeface="+mj-ea"/>
                <a:cs typeface="+mj-cs"/>
              </a:rPr>
              <a:t>Ký hiệu Big-Omega </a:t>
            </a:r>
            <a:r>
              <a:rPr lang="en-US" altLang="en-US" sz="4000" spc="-100" dirty="0">
                <a:solidFill>
                  <a:schemeClr val="tx2"/>
                </a:solidFill>
                <a:latin typeface="+mj-lt"/>
                <a:ea typeface="+mj-ea"/>
                <a:cs typeface="+mj-cs"/>
              </a:rPr>
              <a:t>(</a:t>
            </a:r>
            <a:r>
              <a:rPr lang="en-US" altLang="en-US" sz="4000" spc="-100" dirty="0">
                <a:solidFill>
                  <a:schemeClr val="tx2"/>
                </a:solidFill>
                <a:latin typeface="+mj-lt"/>
                <a:ea typeface="+mj-ea"/>
                <a:cs typeface="+mj-cs"/>
                <a:sym typeface="Symbol" pitchFamily="18" charset="2"/>
              </a:rPr>
              <a:t>)</a:t>
            </a:r>
          </a:p>
        </p:txBody>
      </p:sp>
      <p:sp>
        <p:nvSpPr>
          <p:cNvPr id="8" name="TextBox 7"/>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130411923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5668963"/>
          </a:xfrm>
        </p:spPr>
        <p:txBody>
          <a:bodyPr>
            <a:normAutofit/>
          </a:bodyPr>
          <a:lstStyle/>
          <a:p>
            <a:pPr algn="just">
              <a:buNone/>
            </a:pPr>
            <a:r>
              <a:rPr lang="en-US" altLang="en-US" smtClean="0">
                <a:latin typeface="Times New Roman" panose="02020603050405020304" pitchFamily="18" charset="0"/>
                <a:cs typeface="Times New Roman" panose="02020603050405020304" pitchFamily="18" charset="0"/>
              </a:rPr>
              <a:t>Chứng minh rằng 5n</a:t>
            </a:r>
            <a:r>
              <a:rPr lang="en-US" altLang="en-US" baseline="30000" smtClean="0">
                <a:latin typeface="Times New Roman" panose="02020603050405020304" pitchFamily="18" charset="0"/>
                <a:cs typeface="Times New Roman" panose="02020603050405020304" pitchFamily="18" charset="0"/>
              </a:rPr>
              <a:t>2</a:t>
            </a:r>
            <a:r>
              <a:rPr lang="en-US" altLang="en-US"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+ 2n - 3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algn="just">
              <a:spcBef>
                <a:spcPct val="0"/>
              </a:spcBef>
              <a:buNone/>
            </a:pPr>
            <a:endParaRPr lang="en-US" altLang="en-US" dirty="0">
              <a:latin typeface="Times New Roman" panose="02020603050405020304" pitchFamily="18" charset="0"/>
              <a:cs typeface="Times New Roman" panose="02020603050405020304" pitchFamily="18" charset="0"/>
            </a:endParaRPr>
          </a:p>
          <a:p>
            <a:pPr algn="just">
              <a:spcBef>
                <a:spcPct val="0"/>
              </a:spcBef>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algn="just">
              <a:spcBef>
                <a:spcPct val="0"/>
              </a:spcBef>
              <a:buNone/>
            </a:pPr>
            <a:r>
              <a:rPr lang="en-US" altLang="en-US" smtClean="0">
                <a:latin typeface="Times New Roman" panose="02020603050405020304" pitchFamily="18" charset="0"/>
                <a:cs typeface="Times New Roman" panose="02020603050405020304" pitchFamily="18" charset="0"/>
              </a:rPr>
              <a:t>Giả sử </a:t>
            </a:r>
            <a:r>
              <a:rPr lang="en-US" altLang="en-US" dirty="0">
                <a:latin typeface="Times New Roman" panose="02020603050405020304" pitchFamily="18" charset="0"/>
                <a:cs typeface="Times New Roman" panose="02020603050405020304" pitchFamily="18" charset="0"/>
              </a:rPr>
              <a:t>f(n) = 5n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2n </a:t>
            </a:r>
            <a:r>
              <a:rPr lang="en-US" altLang="en-US" smtClean="0">
                <a:latin typeface="Times New Roman" panose="02020603050405020304" pitchFamily="18" charset="0"/>
                <a:cs typeface="Times New Roman" panose="02020603050405020304" pitchFamily="18" charset="0"/>
              </a:rPr>
              <a:t>– 3</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p>
          <a:p>
            <a:pPr algn="just">
              <a:spcBef>
                <a:spcPct val="0"/>
              </a:spcBef>
              <a:buNone/>
            </a:pPr>
            <a:r>
              <a:rPr lang="en-US" altLang="en-US" dirty="0">
                <a:latin typeface="Times New Roman" panose="02020603050405020304" pitchFamily="18" charset="0"/>
                <a:cs typeface="Times New Roman" panose="02020603050405020304" pitchFamily="18" charset="0"/>
              </a:rPr>
              <a:t>f(n)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(g(n)) ?</a:t>
            </a:r>
          </a:p>
          <a:p>
            <a:pPr algn="just">
              <a:spcBef>
                <a:spcPct val="0"/>
              </a:spcBef>
              <a:buNone/>
            </a:pPr>
            <a:endParaRPr lang="en-US" altLang="en-US" dirty="0">
              <a:latin typeface="Times New Roman" panose="02020603050405020304" pitchFamily="18" charset="0"/>
              <a:cs typeface="Times New Roman" panose="02020603050405020304" pitchFamily="18" charset="0"/>
            </a:endParaRPr>
          </a:p>
          <a:p>
            <a:pPr algn="just">
              <a:spcBef>
                <a:spcPct val="0"/>
              </a:spcBef>
              <a:buNone/>
            </a:pPr>
            <a:r>
              <a:rPr lang="en-US" altLang="en-US" smtClean="0">
                <a:latin typeface="Times New Roman" panose="02020603050405020304" pitchFamily="18" charset="0"/>
                <a:cs typeface="Times New Roman" panose="02020603050405020304" pitchFamily="18" charset="0"/>
              </a:rPr>
              <a:t>Chúng ta cần xác định giá trị của </a:t>
            </a:r>
            <a:r>
              <a:rPr lang="en-US" altLang="en-US">
                <a:latin typeface="Times New Roman" panose="02020603050405020304" pitchFamily="18" charset="0"/>
                <a:cs typeface="Times New Roman" panose="02020603050405020304" pitchFamily="18" charset="0"/>
              </a:rPr>
              <a:t>c </a:t>
            </a:r>
            <a:r>
              <a:rPr lang="en-US" altLang="en-US" smtClean="0">
                <a:latin typeface="Times New Roman" panose="02020603050405020304" pitchFamily="18" charset="0"/>
                <a:cs typeface="Times New Roman" panose="02020603050405020304" pitchFamily="18" charset="0"/>
              </a:rPr>
              <a:t>và</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rPr>
              <a:t>n</a:t>
            </a:r>
            <a:r>
              <a:rPr lang="en-US" altLang="en-US" baseline="-25000" smtClean="0">
                <a:latin typeface="Times New Roman" panose="02020603050405020304" pitchFamily="18" charset="0"/>
                <a:cs typeface="Times New Roman" panose="02020603050405020304" pitchFamily="18" charset="0"/>
              </a:rPr>
              <a:t>0</a:t>
            </a:r>
            <a:r>
              <a:rPr lang="en-US" altLang="en-US" smtClean="0">
                <a:latin typeface="Times New Roman" panose="02020603050405020304" pitchFamily="18" charset="0"/>
                <a:cs typeface="Times New Roman" panose="02020603050405020304" pitchFamily="18" charset="0"/>
              </a:rPr>
              <a:t> sao cho: </a:t>
            </a:r>
            <a:endParaRPr lang="en-US" altLang="en-US" dirty="0">
              <a:latin typeface="Times New Roman" panose="02020603050405020304" pitchFamily="18" charset="0"/>
              <a:cs typeface="Times New Roman" panose="02020603050405020304" pitchFamily="18" charset="0"/>
            </a:endParaRPr>
          </a:p>
          <a:p>
            <a:pPr algn="just">
              <a:spcBef>
                <a:spcPct val="0"/>
              </a:spcBef>
              <a:buNone/>
            </a:pP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err="1">
                <a:latin typeface="Times New Roman" panose="02020603050405020304" pitchFamily="18" charset="0"/>
                <a:cs typeface="Times New Roman" panose="02020603050405020304" pitchFamily="18" charset="0"/>
                <a:sym typeface="Symbol" pitchFamily="18" charset="2"/>
              </a:rPr>
              <a:t>c.g</a:t>
            </a:r>
            <a:r>
              <a:rPr lang="en-US" altLang="en-US" dirty="0">
                <a:latin typeface="Times New Roman" panose="02020603050405020304" pitchFamily="18" charset="0"/>
                <a:cs typeface="Times New Roman" panose="02020603050405020304" pitchFamily="18" charset="0"/>
                <a:sym typeface="Symbol" pitchFamily="18" charset="2"/>
              </a:rPr>
              <a:t>(n) ≤ f(n) 	</a:t>
            </a:r>
            <a:r>
              <a:rPr lang="ii-CN" altLang="en-US" dirty="0">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 ꓯ</a:t>
            </a:r>
            <a:r>
              <a:rPr lang="en-US" altLang="en-US" dirty="0">
                <a:latin typeface="Times New Roman" panose="02020603050405020304" pitchFamily="18" charset="0"/>
                <a:cs typeface="Times New Roman" panose="02020603050405020304" pitchFamily="18" charset="0"/>
                <a:sym typeface="Zed" pitchFamily="2" charset="2"/>
              </a:rPr>
              <a:t> n </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0"/>
              </a:spcBef>
              <a:buNone/>
            </a:pPr>
            <a:r>
              <a:rPr lang="en-US" altLang="en-US" dirty="0">
                <a:latin typeface="Times New Roman" panose="02020603050405020304" pitchFamily="18" charset="0"/>
                <a:cs typeface="Times New Roman" panose="02020603050405020304" pitchFamily="18" charset="0"/>
                <a:sym typeface="Symbol" pitchFamily="18" charset="2"/>
              </a:rPr>
              <a:t> 	c.</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5.n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+ 2n - 3</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0"/>
              </a:spcBef>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0"/>
              </a:spcBef>
              <a:buNone/>
            </a:pPr>
            <a:r>
              <a:rPr lang="en-US" altLang="en-US" smtClean="0">
                <a:latin typeface="Times New Roman" panose="02020603050405020304" pitchFamily="18" charset="0"/>
                <a:cs typeface="Times New Roman" panose="02020603050405020304" pitchFamily="18" charset="0"/>
                <a:sym typeface="Symbol" pitchFamily="18" charset="2"/>
              </a:rPr>
              <a:t>Ta có thể lấy </a:t>
            </a:r>
            <a:r>
              <a:rPr lang="en-US" altLang="en-US" smtClean="0">
                <a:latin typeface="Times New Roman" panose="02020603050405020304" pitchFamily="18" charset="0"/>
                <a:cs typeface="Times New Roman" panose="02020603050405020304" pitchFamily="18" charset="0"/>
              </a:rPr>
              <a:t>c = 5</a:t>
            </a:r>
            <a:r>
              <a:rPr lang="en-US" altLang="en-US" smtClean="0">
                <a:latin typeface="Times New Roman" panose="02020603050405020304" pitchFamily="18" charset="0"/>
                <a:cs typeface="Times New Roman" panose="02020603050405020304" pitchFamily="18" charset="0"/>
                <a:sym typeface="Zed"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do đó </a:t>
            </a:r>
            <a:r>
              <a:rPr lang="en-US" altLang="en-US" smtClean="0">
                <a:latin typeface="Times New Roman" panose="02020603050405020304" pitchFamily="18" charset="0"/>
                <a:cs typeface="Times New Roman" panose="02020603050405020304" pitchFamily="18" charset="0"/>
              </a:rPr>
              <a:t>2n-3 luôn dương. </a:t>
            </a:r>
          </a:p>
          <a:p>
            <a:pPr algn="just">
              <a:spcBef>
                <a:spcPct val="0"/>
              </a:spcBef>
              <a:buNone/>
            </a:pPr>
            <a:r>
              <a:rPr lang="en-US" altLang="en-US" smtClean="0">
                <a:latin typeface="Times New Roman" panose="02020603050405020304" pitchFamily="18" charset="0"/>
                <a:cs typeface="Times New Roman" panose="02020603050405020304" pitchFamily="18" charset="0"/>
              </a:rPr>
              <a:t>Ta có 2n-3 luôn dương với n</a:t>
            </a:r>
            <a:r>
              <a:rPr lang="en-US" altLang="en-US" smtClean="0">
                <a:latin typeface="Times New Roman" panose="02020603050405020304" pitchFamily="18" charset="0"/>
                <a:cs typeface="Times New Roman" panose="02020603050405020304" pitchFamily="18" charset="0"/>
                <a:sym typeface="Symbol" pitchFamily="18" charset="2"/>
              </a:rPr>
              <a:t>  2. Vì vậy </a:t>
            </a:r>
            <a:r>
              <a:rPr lang="en-US" altLang="en-US" smtClean="0">
                <a:latin typeface="Times New Roman" panose="02020603050405020304" pitchFamily="18" charset="0"/>
                <a:cs typeface="Times New Roman" panose="02020603050405020304" pitchFamily="18" charset="0"/>
              </a:rPr>
              <a:t>n</a:t>
            </a:r>
            <a:r>
              <a:rPr lang="en-US" altLang="en-US" baseline="-25000" smtClean="0">
                <a:latin typeface="Times New Roman" panose="02020603050405020304" pitchFamily="18" charset="0"/>
                <a:cs typeface="Times New Roman" panose="02020603050405020304" pitchFamily="18" charset="0"/>
              </a:rPr>
              <a:t>0 </a:t>
            </a:r>
            <a:r>
              <a:rPr lang="en-US" altLang="en-US" smtClean="0">
                <a:latin typeface="Times New Roman" panose="02020603050405020304" pitchFamily="18" charset="0"/>
                <a:cs typeface="Times New Roman" panose="02020603050405020304" pitchFamily="18" charset="0"/>
              </a:rPr>
              <a:t>= 2.</a:t>
            </a:r>
            <a:endParaRPr lang="en-US" altLang="en-US" smtClean="0">
              <a:latin typeface="Times New Roman" panose="02020603050405020304" pitchFamily="18" charset="0"/>
              <a:cs typeface="Times New Roman" panose="02020603050405020304" pitchFamily="18" charset="0"/>
              <a:sym typeface="Symbol" pitchFamily="18" charset="2"/>
            </a:endParaRPr>
          </a:p>
          <a:p>
            <a:pPr algn="just">
              <a:spcBef>
                <a:spcPct val="0"/>
              </a:spcBef>
              <a:buNone/>
            </a:pPr>
            <a:endParaRPr lang="en-US" altLang="en-US" baseline="-25000" dirty="0">
              <a:latin typeface="Times New Roman" panose="02020603050405020304" pitchFamily="18" charset="0"/>
              <a:cs typeface="Times New Roman" panose="02020603050405020304" pitchFamily="18" charset="0"/>
            </a:endParaRPr>
          </a:p>
          <a:p>
            <a:pPr algn="just">
              <a:spcBef>
                <a:spcPct val="0"/>
              </a:spcBef>
              <a:buNone/>
            </a:pPr>
            <a:r>
              <a:rPr lang="en-US" altLang="en-US" smtClean="0">
                <a:solidFill>
                  <a:srgbClr val="FF0000"/>
                </a:solidFill>
                <a:latin typeface="Times New Roman" panose="02020603050405020304" pitchFamily="18" charset="0"/>
                <a:cs typeface="Times New Roman" panose="02020603050405020304" pitchFamily="18" charset="0"/>
              </a:rPr>
              <a:t>Vì vậy f(n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(g(n</a:t>
            </a:r>
            <a:r>
              <a:rPr lang="en-US" altLang="en-US">
                <a:solidFill>
                  <a:srgbClr val="FF0000"/>
                </a:solidFill>
                <a:latin typeface="Times New Roman" panose="02020603050405020304" pitchFamily="18" charset="0"/>
                <a:cs typeface="Times New Roman" panose="02020603050405020304" pitchFamily="18" charset="0"/>
              </a:rPr>
              <a:t>)), </a:t>
            </a:r>
            <a:r>
              <a:rPr lang="en-US" altLang="en-US" smtClean="0">
                <a:solidFill>
                  <a:srgbClr val="FF0000"/>
                </a:solidFill>
                <a:latin typeface="Times New Roman" panose="02020603050405020304" pitchFamily="18" charset="0"/>
                <a:cs typeface="Times New Roman" panose="02020603050405020304" pitchFamily="18" charset="0"/>
              </a:rPr>
              <a:t>với </a:t>
            </a:r>
            <a:r>
              <a:rPr lang="en-US" altLang="en-US" dirty="0">
                <a:solidFill>
                  <a:srgbClr val="FF0000"/>
                </a:solidFill>
                <a:latin typeface="Times New Roman" panose="02020603050405020304" pitchFamily="18" charset="0"/>
                <a:cs typeface="Times New Roman" panose="02020603050405020304" pitchFamily="18" charset="0"/>
              </a:rPr>
              <a:t>c = </a:t>
            </a:r>
            <a:r>
              <a:rPr lang="en-US" altLang="en-US">
                <a:solidFill>
                  <a:srgbClr val="FF0000"/>
                </a:solidFill>
                <a:latin typeface="Times New Roman" panose="02020603050405020304" pitchFamily="18" charset="0"/>
                <a:cs typeface="Times New Roman" panose="02020603050405020304" pitchFamily="18" charset="0"/>
              </a:rPr>
              <a:t>5 </a:t>
            </a:r>
            <a:r>
              <a:rPr lang="en-US" altLang="en-US" smtClean="0">
                <a:solidFill>
                  <a:srgbClr val="FF0000"/>
                </a:solidFill>
                <a:latin typeface="Times New Roman" panose="02020603050405020304" pitchFamily="18" charset="0"/>
                <a:cs typeface="Times New Roman" panose="02020603050405020304" pitchFamily="18" charset="0"/>
              </a:rPr>
              <a:t>và </a:t>
            </a:r>
            <a:r>
              <a:rPr lang="en-US" altLang="en-US" dirty="0">
                <a:solidFill>
                  <a:srgbClr val="FF0000"/>
                </a:solidFill>
                <a:latin typeface="Times New Roman" panose="02020603050405020304" pitchFamily="18" charset="0"/>
                <a:cs typeface="Times New Roman" panose="02020603050405020304" pitchFamily="18" charset="0"/>
              </a:rPr>
              <a:t>n</a:t>
            </a:r>
            <a:r>
              <a:rPr lang="en-US" altLang="en-US" baseline="-25000" dirty="0">
                <a:solidFill>
                  <a:srgbClr val="FF0000"/>
                </a:solidFill>
                <a:latin typeface="Times New Roman" panose="02020603050405020304" pitchFamily="18" charset="0"/>
                <a:cs typeface="Times New Roman" panose="02020603050405020304" pitchFamily="18" charset="0"/>
              </a:rPr>
              <a:t>0</a:t>
            </a:r>
            <a:r>
              <a:rPr lang="en-US" altLang="en-US" dirty="0">
                <a:solidFill>
                  <a:srgbClr val="FF0000"/>
                </a:solidFill>
                <a:latin typeface="Times New Roman" panose="02020603050405020304" pitchFamily="18" charset="0"/>
                <a:cs typeface="Times New Roman" panose="02020603050405020304" pitchFamily="18" charset="0"/>
              </a:rPr>
              <a:t>= 2</a:t>
            </a:r>
          </a:p>
        </p:txBody>
      </p:sp>
      <p:sp>
        <p:nvSpPr>
          <p:cNvPr id="5" name="Slide Number Placeholder 4"/>
          <p:cNvSpPr>
            <a:spLocks noGrp="1"/>
          </p:cNvSpPr>
          <p:nvPr>
            <p:ph type="sldNum" sz="quarter" idx="12"/>
          </p:nvPr>
        </p:nvSpPr>
        <p:spPr/>
        <p:txBody>
          <a:bodyPr/>
          <a:lstStyle/>
          <a:p>
            <a:fld id="{854A68E7-A919-48BE-A51A-92AAC596598C}" type="slidenum">
              <a:rPr lang="en-US" smtClean="0"/>
              <a:pPr/>
              <a:t>19</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118084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015"/>
            <a:ext cx="7620000" cy="1143000"/>
          </a:xfrm>
        </p:spPr>
        <p:txBody>
          <a:bodyPr/>
          <a:lstStyle/>
          <a:p>
            <a:r>
              <a:rPr lang="en-US" smtClean="0"/>
              <a:t/>
            </a:r>
            <a:br>
              <a:rPr lang="en-US" smtClean="0"/>
            </a:br>
            <a:r>
              <a:rPr lang="en-US" smtClean="0"/>
              <a:t>NỘI DUNG</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2</a:t>
            </a:fld>
            <a:endParaRPr lang="en-US"/>
          </a:p>
        </p:txBody>
      </p:sp>
      <p:sp>
        <p:nvSpPr>
          <p:cNvPr id="8" name="TextBox 7"/>
          <p:cNvSpPr txBox="1"/>
          <p:nvPr/>
        </p:nvSpPr>
        <p:spPr>
          <a:xfrm>
            <a:off x="457200" y="1828800"/>
            <a:ext cx="7620000" cy="4893647"/>
          </a:xfrm>
          <a:prstGeom prst="rect">
            <a:avLst/>
          </a:prstGeom>
          <a:noFill/>
        </p:spPr>
        <p:txBody>
          <a:bodyPr wrap="square" rtlCol="0">
            <a:spAutoFit/>
          </a:bodyPr>
          <a:lstStyle/>
          <a:p>
            <a:pPr algn="just"/>
            <a:r>
              <a:rPr lang="en-US" sz="2400" smtClean="0">
                <a:latin typeface="+mj-lt"/>
              </a:rPr>
              <a:t>PHẦN I: KHÁI NIỆM PHÂN TÍCH VÀ THIẾT KẾ THUẬT TOÁN</a:t>
            </a:r>
          </a:p>
          <a:p>
            <a:pPr algn="just"/>
            <a:endParaRPr lang="en-US" sz="2400" smtClean="0">
              <a:latin typeface="+mj-lt"/>
            </a:endParaRPr>
          </a:p>
          <a:p>
            <a:pPr algn="just"/>
            <a:r>
              <a:rPr lang="en-US" sz="2400" smtClean="0">
                <a:latin typeface="+mj-lt"/>
              </a:rPr>
              <a:t>PHẦN II: TIỆM CẬN VÀ CÁC KÝ HIỆU</a:t>
            </a:r>
          </a:p>
          <a:p>
            <a:pPr algn="just"/>
            <a:endParaRPr lang="en-US" sz="2400" smtClean="0">
              <a:latin typeface="+mj-lt"/>
            </a:endParaRPr>
          </a:p>
          <a:p>
            <a:pPr algn="just"/>
            <a:r>
              <a:rPr lang="en-US" sz="2400" smtClean="0">
                <a:latin typeface="+mj-lt"/>
              </a:rPr>
              <a:t>PHẦN III: </a:t>
            </a:r>
            <a:r>
              <a:rPr lang="en-US" sz="2400">
                <a:latin typeface="+mj-lt"/>
              </a:rPr>
              <a:t>PHƯƠNG PHÁP ƯỚC LƯỢNG ĐỘ PHỨC TẠP THỜI GIAN CHO BÀI </a:t>
            </a:r>
            <a:r>
              <a:rPr lang="en-US" sz="2400" smtClean="0">
                <a:latin typeface="+mj-lt"/>
              </a:rPr>
              <a:t>TOÁN PHI </a:t>
            </a:r>
            <a:r>
              <a:rPr lang="en-US" sz="2400">
                <a:latin typeface="+mj-lt"/>
              </a:rPr>
              <a:t>ĐỆ </a:t>
            </a:r>
            <a:r>
              <a:rPr lang="en-US" sz="2400" smtClean="0">
                <a:latin typeface="+mj-lt"/>
              </a:rPr>
              <a:t>QUY</a:t>
            </a:r>
          </a:p>
          <a:p>
            <a:pPr algn="just"/>
            <a:endParaRPr lang="en-US" sz="2400" smtClean="0">
              <a:latin typeface="+mj-lt"/>
            </a:endParaRPr>
          </a:p>
          <a:p>
            <a:pPr algn="just"/>
            <a:r>
              <a:rPr lang="en-US" sz="2400" smtClean="0">
                <a:latin typeface="+mj-lt"/>
              </a:rPr>
              <a:t>PHẦN IV: </a:t>
            </a:r>
            <a:r>
              <a:rPr lang="en-US" sz="2400">
                <a:latin typeface="+mj-lt"/>
              </a:rPr>
              <a:t>PHƯƠNG PHÁP ƯỚC LƯỢNG ĐỘ PHỨC TẠP THỜI GIAN CHO BÀI TOÁN ĐỆ </a:t>
            </a:r>
            <a:r>
              <a:rPr lang="en-US" sz="2400" smtClean="0">
                <a:latin typeface="+mj-lt"/>
              </a:rPr>
              <a:t>QUY</a:t>
            </a:r>
          </a:p>
          <a:p>
            <a:pPr algn="just"/>
            <a:endParaRPr lang="en-US" sz="2400">
              <a:latin typeface="+mj-lt"/>
            </a:endParaRPr>
          </a:p>
          <a:p>
            <a:pPr algn="just"/>
            <a:r>
              <a:rPr lang="en-US" sz="2400" smtClean="0">
                <a:latin typeface="+mj-lt"/>
              </a:rPr>
              <a:t>PHẦN V: ƯỚC LƯỢNG ĐỘ PHỨC TẠP BẰNG PHƯƠNG PHÁP CỘNG</a:t>
            </a:r>
            <a:endParaRPr lang="en-US" sz="2400" smtClean="0">
              <a:latin typeface="+mj-lt"/>
            </a:endParaRPr>
          </a:p>
        </p:txBody>
      </p:sp>
      <p:cxnSp>
        <p:nvCxnSpPr>
          <p:cNvPr id="5" name="Straight Connector 4"/>
          <p:cNvCxnSpPr/>
          <p:nvPr/>
        </p:nvCxnSpPr>
        <p:spPr>
          <a:xfrm>
            <a:off x="609600" y="1676400"/>
            <a:ext cx="731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134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60437"/>
            <a:ext cx="8382000" cy="5821363"/>
          </a:xfrm>
        </p:spPr>
        <p:txBody>
          <a:bodyPr>
            <a:normAutofit lnSpcReduction="10000"/>
          </a:bodyPr>
          <a:lstStyle/>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rằng: 100.n </a:t>
            </a:r>
            <a:r>
              <a:rPr lang="en-US" altLang="en-US" dirty="0">
                <a:latin typeface="Times New Roman" panose="02020603050405020304" pitchFamily="18" charset="0"/>
                <a:cs typeface="Times New Roman" panose="02020603050405020304" pitchFamily="18" charset="0"/>
              </a:rPr>
              <a:t>+ 5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a:lnSpc>
                <a:spcPct val="90000"/>
              </a:lnSpc>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a:t>
            </a: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Cho </a:t>
            </a:r>
            <a:r>
              <a:rPr lang="en-US" altLang="en-US" dirty="0">
                <a:latin typeface="Times New Roman" panose="02020603050405020304" pitchFamily="18" charset="0"/>
                <a:cs typeface="Times New Roman" panose="02020603050405020304" pitchFamily="18" charset="0"/>
              </a:rPr>
              <a:t>f(n) = 100.n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5</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Giả sử f(n</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(g(n)) ?</a:t>
            </a:r>
          </a:p>
          <a:p>
            <a:pPr>
              <a:lnSpc>
                <a:spcPct val="90000"/>
              </a:lnSpc>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Nếu </a:t>
            </a:r>
            <a:r>
              <a:rPr lang="en-US" altLang="en-US" dirty="0">
                <a:latin typeface="Times New Roman" panose="02020603050405020304" pitchFamily="18" charset="0"/>
                <a:cs typeface="Times New Roman" panose="02020603050405020304" pitchFamily="18" charset="0"/>
              </a:rPr>
              <a:t>f(n)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(g(n</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thì tồn tại giá trị c và </a:t>
            </a:r>
            <a:r>
              <a:rPr lang="en-US" altLang="en-US">
                <a:latin typeface="Times New Roman" panose="02020603050405020304" pitchFamily="18" charset="0"/>
                <a:cs typeface="Times New Roman" panose="02020603050405020304" pitchFamily="18" charset="0"/>
              </a:rPr>
              <a:t>n</a:t>
            </a:r>
            <a:r>
              <a:rPr lang="en-US" altLang="en-US" baseline="-25000">
                <a:latin typeface="Times New Roman" panose="02020603050405020304" pitchFamily="18" charset="0"/>
                <a:cs typeface="Times New Roman" panose="02020603050405020304" pitchFamily="18" charset="0"/>
              </a:rPr>
              <a:t>0</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rPr>
              <a:t>sao cho:</a:t>
            </a: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err="1">
                <a:latin typeface="Times New Roman" panose="02020603050405020304" pitchFamily="18" charset="0"/>
                <a:cs typeface="Times New Roman" panose="02020603050405020304" pitchFamily="18" charset="0"/>
                <a:sym typeface="Symbol" pitchFamily="18" charset="2"/>
              </a:rPr>
              <a:t>c.g</a:t>
            </a:r>
            <a:r>
              <a:rPr lang="en-US" altLang="en-US" dirty="0">
                <a:latin typeface="Times New Roman" panose="02020603050405020304" pitchFamily="18" charset="0"/>
                <a:cs typeface="Times New Roman" panose="02020603050405020304" pitchFamily="18" charset="0"/>
                <a:sym typeface="Symbol" pitchFamily="18" charset="2"/>
              </a:rPr>
              <a:t>(n) ≤ f(n) </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Zed" pitchFamily="2" charset="2"/>
              </a:rPr>
              <a:t>với </a:t>
            </a:r>
            <a:r>
              <a:rPr lang="en-US" altLang="en-US" dirty="0">
                <a:latin typeface="Times New Roman" panose="02020603050405020304" pitchFamily="18" charset="0"/>
                <a:cs typeface="Times New Roman" panose="02020603050405020304" pitchFamily="18" charset="0"/>
                <a:sym typeface="Zed" pitchFamily="2" charset="2"/>
              </a:rPr>
              <a:t>n </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n</a:t>
            </a:r>
            <a:r>
              <a:rPr lang="en-US" altLang="en-US" baseline="-25000" dirty="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sym typeface="Symbol" pitchFamily="18" charset="2"/>
              </a:rPr>
              <a:t> 	 </a:t>
            </a:r>
          </a:p>
          <a:p>
            <a:pPr>
              <a:lnSpc>
                <a:spcPct val="90000"/>
              </a:lnSpc>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	c.</a:t>
            </a:r>
            <a:r>
              <a:rPr lang="en-US" altLang="en-US" dirty="0">
                <a:latin typeface="Times New Roman" panose="02020603050405020304" pitchFamily="18" charset="0"/>
                <a:cs typeface="Times New Roman" panose="02020603050405020304" pitchFamily="18" charset="0"/>
              </a:rPr>
              <a:t>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 100.n + 5 </a:t>
            </a: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spcBef>
                <a:spcPct val="10000"/>
              </a:spcBef>
              <a:spcAft>
                <a:spcPct val="10000"/>
              </a:spcAft>
              <a:buNone/>
            </a:pPr>
            <a:endParaRPr lang="en-US" altLang="en-US" sz="1100" dirty="0">
              <a:latin typeface="Times New Roman" panose="02020603050405020304" pitchFamily="18" charset="0"/>
              <a:cs typeface="Times New Roman" panose="02020603050405020304" pitchFamily="18" charset="0"/>
              <a:sym typeface="Symbol" pitchFamily="18" charset="2"/>
            </a:endParaRPr>
          </a:p>
          <a:p>
            <a:pPr algn="just">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Để bất đẳng thức trên luôn đúng thì       </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     nghĩa là hàm </a:t>
            </a:r>
            <a:r>
              <a:rPr lang="en-US" altLang="en-US" dirty="0">
                <a:latin typeface="Times New Roman" panose="02020603050405020304" pitchFamily="18" charset="0"/>
                <a:cs typeface="Times New Roman" panose="02020603050405020304" pitchFamily="18" charset="0"/>
                <a:sym typeface="Symbol" pitchFamily="18" charset="2"/>
              </a:rPr>
              <a:t>f(n</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tăng nhanh hơn hàm </a:t>
            </a:r>
            <a:r>
              <a:rPr lang="en-US" altLang="en-US">
                <a:latin typeface="Times New Roman" panose="02020603050405020304" pitchFamily="18" charset="0"/>
                <a:cs typeface="Times New Roman" panose="02020603050405020304" pitchFamily="18" charset="0"/>
                <a:sym typeface="Symbol" pitchFamily="18" charset="2"/>
              </a:rPr>
              <a:t>g(n</a:t>
            </a:r>
            <a:r>
              <a:rPr lang="en-US" altLang="en-US" smtClean="0">
                <a:latin typeface="Times New Roman" panose="02020603050405020304" pitchFamily="18" charset="0"/>
                <a:cs typeface="Times New Roman" panose="02020603050405020304" pitchFamily="18" charset="0"/>
                <a:sym typeface="Symbol" pitchFamily="18" charset="2"/>
              </a:rPr>
              <a:t>).</a:t>
            </a:r>
          </a:p>
          <a:p>
            <a:pPr>
              <a:lnSpc>
                <a:spcPct val="90000"/>
              </a:lnSpc>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spcBef>
                <a:spcPct val="10000"/>
              </a:spcBef>
              <a:spcAft>
                <a:spcPct val="10000"/>
              </a:spcAft>
              <a:buNone/>
            </a:pPr>
            <a:endParaRPr lang="en-US" altLang="en-US" sz="1600" dirty="0">
              <a:latin typeface="Times New Roman" panose="02020603050405020304" pitchFamily="18" charset="0"/>
              <a:cs typeface="Times New Roman" panose="02020603050405020304" pitchFamily="18" charset="0"/>
              <a:sym typeface="Symbol" pitchFamily="18" charset="2"/>
            </a:endParaRPr>
          </a:p>
          <a:p>
            <a:pPr>
              <a:lnSpc>
                <a:spcPct val="90000"/>
              </a:lnSpc>
              <a:spcBef>
                <a:spcPct val="10000"/>
              </a:spcBef>
              <a:spcAft>
                <a:spcPct val="10000"/>
              </a:spcAft>
              <a:buNone/>
            </a:pPr>
            <a:r>
              <a:rPr lang="en-US" altLang="en-US" smtClean="0">
                <a:latin typeface="Times New Roman" panose="02020603050405020304" pitchFamily="18" charset="0"/>
                <a:cs typeface="Times New Roman" panose="02020603050405020304" pitchFamily="18" charset="0"/>
                <a:sym typeface="Symbol" pitchFamily="18" charset="2"/>
              </a:rPr>
              <a:t>Nhưng</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                nghĩa là hàm </a:t>
            </a:r>
            <a:r>
              <a:rPr lang="en-US" altLang="en-US" smtClean="0">
                <a:latin typeface="Times New Roman" panose="02020603050405020304" pitchFamily="18" charset="0"/>
                <a:cs typeface="Times New Roman" panose="02020603050405020304" pitchFamily="18" charset="0"/>
              </a:rPr>
              <a:t>g(n</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tăng nhanh hơn hàm </a:t>
            </a:r>
            <a:r>
              <a:rPr lang="en-US" altLang="en-US" dirty="0">
                <a:latin typeface="Times New Roman" panose="02020603050405020304" pitchFamily="18" charset="0"/>
                <a:cs typeface="Times New Roman" panose="02020603050405020304" pitchFamily="18" charset="0"/>
              </a:rPr>
              <a:t>f(n)</a:t>
            </a: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nSpc>
                <a:spcPct val="90000"/>
              </a:lnSpc>
              <a:spcBef>
                <a:spcPct val="10000"/>
              </a:spcBef>
              <a:spcAft>
                <a:spcPct val="10000"/>
              </a:spcAft>
              <a:buNone/>
            </a:pPr>
            <a:r>
              <a:rPr lang="en-US" altLang="en-US" smtClean="0">
                <a:solidFill>
                  <a:srgbClr val="FF0000"/>
                </a:solidFill>
                <a:latin typeface="Times New Roman" panose="02020603050405020304" pitchFamily="18" charset="0"/>
                <a:cs typeface="Times New Roman" panose="02020603050405020304" pitchFamily="18" charset="0"/>
              </a:rPr>
              <a:t>Vì vậy </a:t>
            </a:r>
            <a:r>
              <a:rPr lang="en-US" altLang="en-US" dirty="0">
                <a:solidFill>
                  <a:srgbClr val="FF0000"/>
                </a:solidFill>
                <a:latin typeface="Times New Roman" panose="02020603050405020304" pitchFamily="18" charset="0"/>
                <a:cs typeface="Times New Roman" panose="02020603050405020304" pitchFamily="18" charset="0"/>
              </a:rPr>
              <a:t>f(n</a:t>
            </a:r>
            <a:r>
              <a:rPr lang="en-US" altLang="en-US">
                <a:solidFill>
                  <a:srgbClr val="FF0000"/>
                </a:solidFill>
                <a:latin typeface="Times New Roman" panose="02020603050405020304" pitchFamily="18" charset="0"/>
                <a:cs typeface="Times New Roman" panose="02020603050405020304" pitchFamily="18" charset="0"/>
              </a:rPr>
              <a:t>) </a:t>
            </a:r>
            <a:r>
              <a:rPr lang="en-US" altLang="en-US">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mtClean="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(g(n))</a:t>
            </a:r>
          </a:p>
        </p:txBody>
      </p:sp>
      <p:sp>
        <p:nvSpPr>
          <p:cNvPr id="5" name="Slide Number Placeholder 4"/>
          <p:cNvSpPr>
            <a:spLocks noGrp="1"/>
          </p:cNvSpPr>
          <p:nvPr>
            <p:ph type="sldNum" sz="quarter" idx="12"/>
          </p:nvPr>
        </p:nvSpPr>
        <p:spPr/>
        <p:txBody>
          <a:bodyPr/>
          <a:lstStyle/>
          <a:p>
            <a:fld id="{854A68E7-A919-48BE-A51A-92AAC596598C}" type="slidenum">
              <a:rPr lang="en-US" smtClean="0"/>
              <a:pPr/>
              <a:t>20</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graphicFrame>
        <p:nvGraphicFramePr>
          <p:cNvPr id="2" name="Object 1"/>
          <p:cNvGraphicFramePr>
            <a:graphicFrameLocks noGrp="1" noChangeAspect="1"/>
          </p:cNvGraphicFramePr>
          <p:nvPr>
            <p:extLst>
              <p:ext uri="{D42A27DB-BD31-4B8C-83A1-F6EECF244321}">
                <p14:modId xmlns:p14="http://schemas.microsoft.com/office/powerpoint/2010/main" val="2211429575"/>
              </p:ext>
            </p:extLst>
          </p:nvPr>
        </p:nvGraphicFramePr>
        <p:xfrm>
          <a:off x="4495800" y="4038600"/>
          <a:ext cx="1233488" cy="617538"/>
        </p:xfrm>
        <a:graphic>
          <a:graphicData uri="http://schemas.openxmlformats.org/presentationml/2006/ole">
            <mc:AlternateContent xmlns:mc="http://schemas.openxmlformats.org/markup-compatibility/2006">
              <mc:Choice xmlns:v="urn:schemas-microsoft-com:vml" Requires="v">
                <p:oleObj spid="_x0000_s85115" name="Equation" r:id="rId3" imgW="838080" imgH="419040" progId="Equation.3">
                  <p:embed/>
                </p:oleObj>
              </mc:Choice>
              <mc:Fallback>
                <p:oleObj name="Equation" r:id="rId3" imgW="838080" imgH="419040" progId="Equation.3">
                  <p:embed/>
                  <p:pic>
                    <p:nvPicPr>
                      <p:cNvPr id="0" name="Object 16"/>
                      <p:cNvPicPr>
                        <a:picLocks noGrp="1" noChangeAspect="1" noChangeArrowheads="1"/>
                      </p:cNvPicPr>
                      <p:nvPr/>
                    </p:nvPicPr>
                    <p:blipFill>
                      <a:blip r:embed="rId4"/>
                      <a:srcRect/>
                      <a:stretch>
                        <a:fillRect/>
                      </a:stretch>
                    </p:blipFill>
                    <p:spPr bwMode="auto">
                      <a:xfrm>
                        <a:off x="4495800" y="4038600"/>
                        <a:ext cx="123348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Grp="1" noChangeAspect="1"/>
          </p:cNvGraphicFramePr>
          <p:nvPr>
            <p:extLst>
              <p:ext uri="{D42A27DB-BD31-4B8C-83A1-F6EECF244321}">
                <p14:modId xmlns:p14="http://schemas.microsoft.com/office/powerpoint/2010/main" val="4002817842"/>
              </p:ext>
            </p:extLst>
          </p:nvPr>
        </p:nvGraphicFramePr>
        <p:xfrm>
          <a:off x="1143000" y="5181600"/>
          <a:ext cx="1944688" cy="579438"/>
        </p:xfrm>
        <a:graphic>
          <a:graphicData uri="http://schemas.openxmlformats.org/presentationml/2006/ole">
            <mc:AlternateContent xmlns:mc="http://schemas.openxmlformats.org/markup-compatibility/2006">
              <mc:Choice xmlns:v="urn:schemas-microsoft-com:vml" Requires="v">
                <p:oleObj spid="_x0000_s85116" name="Equation" r:id="rId5" imgW="1320480" imgH="393480" progId="Equation.3">
                  <p:embed/>
                </p:oleObj>
              </mc:Choice>
              <mc:Fallback>
                <p:oleObj name="Equation" r:id="rId5" imgW="1320480" imgH="393480" progId="Equation.3">
                  <p:embed/>
                  <p:pic>
                    <p:nvPicPr>
                      <p:cNvPr id="0" name="Object 1"/>
                      <p:cNvPicPr>
                        <a:picLocks noGrp="1" noChangeAspect="1" noChangeArrowheads="1"/>
                      </p:cNvPicPr>
                      <p:nvPr/>
                    </p:nvPicPr>
                    <p:blipFill>
                      <a:blip r:embed="rId6"/>
                      <a:srcRect/>
                      <a:stretch>
                        <a:fillRect/>
                      </a:stretch>
                    </p:blipFill>
                    <p:spPr bwMode="auto">
                      <a:xfrm>
                        <a:off x="1143000" y="5181600"/>
                        <a:ext cx="1944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269948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54A68E7-A919-48BE-A51A-92AAC596598C}" type="slidenum">
              <a:rPr lang="en-US" smtClean="0"/>
              <a:pPr/>
              <a:t>21</a:t>
            </a:fld>
            <a:endParaRPr lang="en-US"/>
          </a:p>
        </p:txBody>
      </p:sp>
      <p:sp>
        <p:nvSpPr>
          <p:cNvPr id="6" name="Rectangle 7"/>
          <p:cNvSpPr>
            <a:spLocks noChangeArrowheads="1"/>
          </p:cNvSpPr>
          <p:nvPr/>
        </p:nvSpPr>
        <p:spPr bwMode="auto">
          <a:xfrm>
            <a:off x="228600" y="152400"/>
            <a:ext cx="5638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4000" spc="-100" smtClean="0">
                <a:solidFill>
                  <a:schemeClr val="tx2"/>
                </a:solidFill>
                <a:latin typeface="+mj-lt"/>
                <a:ea typeface="+mj-ea"/>
                <a:cs typeface="+mj-cs"/>
              </a:rPr>
              <a:t>Ký hiệu Theta </a:t>
            </a:r>
            <a:r>
              <a:rPr lang="en-US" altLang="en-US" sz="4000" spc="-100" dirty="0">
                <a:solidFill>
                  <a:schemeClr val="tx2"/>
                </a:solidFill>
                <a:latin typeface="+mj-lt"/>
                <a:ea typeface="+mj-ea"/>
                <a:cs typeface="+mj-cs"/>
              </a:rPr>
              <a:t>(</a:t>
            </a:r>
            <a:r>
              <a:rPr lang="en-US" altLang="en-US" sz="4000" spc="-100" dirty="0">
                <a:solidFill>
                  <a:schemeClr val="tx2"/>
                </a:solidFill>
                <a:latin typeface="+mj-lt"/>
                <a:ea typeface="+mj-ea"/>
                <a:cs typeface="+mj-cs"/>
                <a:sym typeface="Symbol" pitchFamily="18" charset="2"/>
              </a:rPr>
              <a:t>)</a:t>
            </a:r>
          </a:p>
        </p:txBody>
      </p:sp>
      <p:sp>
        <p:nvSpPr>
          <p:cNvPr id="11" name="Rectangle 14"/>
          <p:cNvSpPr>
            <a:spLocks noChangeArrowheads="1"/>
          </p:cNvSpPr>
          <p:nvPr/>
        </p:nvSpPr>
        <p:spPr bwMode="auto">
          <a:xfrm>
            <a:off x="301196" y="1388531"/>
            <a:ext cx="82804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2200" smtClean="0">
                <a:latin typeface="Times New Roman" panose="02020603050405020304" pitchFamily="18" charset="0"/>
                <a:cs typeface="Times New Roman" panose="02020603050405020304" pitchFamily="18" charset="0"/>
              </a:rPr>
              <a:t>Với  </a:t>
            </a:r>
            <a:r>
              <a:rPr lang="en-US" altLang="en-US" sz="2200" dirty="0">
                <a:latin typeface="Times New Roman" panose="02020603050405020304" pitchFamily="18" charset="0"/>
                <a:cs typeface="Times New Roman" panose="02020603050405020304" pitchFamily="18" charset="0"/>
              </a:rPr>
              <a:t>g: N </a:t>
            </a:r>
            <a:r>
              <a:rPr lang="en-US" altLang="en-US" sz="2200" dirty="0">
                <a:latin typeface="Times New Roman" panose="02020603050405020304" pitchFamily="18" charset="0"/>
                <a:cs typeface="Times New Roman" panose="02020603050405020304" pitchFamily="18" charset="0"/>
                <a:sym typeface="Symbol" pitchFamily="18" charset="2"/>
              </a:rPr>
              <a:t></a:t>
            </a:r>
            <a:r>
              <a:rPr lang="en-US" altLang="en-US" sz="2200" dirty="0">
                <a:latin typeface="Times New Roman" panose="02020603050405020304" pitchFamily="18" charset="0"/>
                <a:cs typeface="Times New Roman" panose="02020603050405020304" pitchFamily="18" charset="0"/>
              </a:rPr>
              <a:t> R</a:t>
            </a:r>
            <a:r>
              <a:rPr lang="en-US" altLang="en-US" sz="2200" baseline="30000">
                <a:latin typeface="Times New Roman" panose="02020603050405020304" pitchFamily="18" charset="0"/>
                <a:cs typeface="Times New Roman" panose="02020603050405020304" pitchFamily="18" charset="0"/>
              </a:rPr>
              <a:t>+</a:t>
            </a:r>
            <a:r>
              <a:rPr lang="en-US" altLang="en-US" sz="220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chúng ta định nghĩa Theta </a:t>
            </a:r>
            <a:r>
              <a:rPr lang="en-US" altLang="en-US" sz="2400" spc="-100" smtClean="0">
                <a:solidFill>
                  <a:schemeClr val="tx2"/>
                </a:solidFill>
                <a:latin typeface="Times New Roman" panose="02020603050405020304" pitchFamily="18" charset="0"/>
                <a:cs typeface="Times New Roman" panose="02020603050405020304" pitchFamily="18" charset="0"/>
              </a:rPr>
              <a:t>(</a:t>
            </a:r>
            <a:r>
              <a:rPr lang="en-US" altLang="en-US" sz="2400" spc="-100">
                <a:solidFill>
                  <a:schemeClr val="tx2"/>
                </a:solidFill>
                <a:latin typeface="Times New Roman" panose="02020603050405020304" pitchFamily="18" charset="0"/>
                <a:cs typeface="Times New Roman" panose="02020603050405020304" pitchFamily="18" charset="0"/>
                <a:sym typeface="Symbol" pitchFamily="18" charset="2"/>
              </a:rPr>
              <a:t>)</a:t>
            </a:r>
          </a:p>
          <a:p>
            <a:pPr eaLnBrk="1" hangingPunct="1">
              <a:spcBef>
                <a:spcPct val="0"/>
              </a:spcBef>
              <a:buFontTx/>
              <a:buNone/>
            </a:pPr>
            <a:r>
              <a:rPr lang="en-US" altLang="en-US" sz="2200" smtClean="0"/>
              <a:t> </a:t>
            </a:r>
            <a:endParaRPr lang="en-US" altLang="en-US" sz="2200" dirty="0"/>
          </a:p>
        </p:txBody>
      </p:sp>
      <p:sp>
        <p:nvSpPr>
          <p:cNvPr id="4" name="TextBox 3"/>
          <p:cNvSpPr txBox="1"/>
          <p:nvPr/>
        </p:nvSpPr>
        <p:spPr>
          <a:xfrm>
            <a:off x="301196" y="2590800"/>
            <a:ext cx="7753350" cy="1785104"/>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200" spc="-100">
                <a:solidFill>
                  <a:schemeClr val="tx2"/>
                </a:solidFill>
                <a:latin typeface="Times New Roman" panose="02020603050405020304" pitchFamily="18" charset="0"/>
                <a:cs typeface="Times New Roman" panose="02020603050405020304" pitchFamily="18" charset="0"/>
                <a:sym typeface="Symbol" pitchFamily="18" charset="2"/>
              </a:rPr>
              <a:t></a:t>
            </a:r>
            <a:r>
              <a:rPr lang="en-US" sz="2200" smtClean="0">
                <a:latin typeface="Times New Roman" panose="02020603050405020304" pitchFamily="18" charset="0"/>
                <a:cs typeface="Times New Roman" panose="02020603050405020304" pitchFamily="18" charset="0"/>
              </a:rPr>
              <a:t>(g(n)) là tập của tất cả các hàm có tỉ suất tăng bằng với g(n) (với bội số không đổi và </a:t>
            </a:r>
            <a:r>
              <a:rPr lang="en-US" sz="2000">
                <a:latin typeface="Times New Roman" panose="02020603050405020304" pitchFamily="18" charset="0"/>
                <a:cs typeface="Times New Roman" panose="02020603050405020304" pitchFamily="18" charset="0"/>
              </a:rPr>
              <a:t>n →∞</a:t>
            </a:r>
            <a:r>
              <a:rPr lang="en-US" sz="2200" smtClean="0">
                <a:latin typeface="Times New Roman" panose="02020603050405020304" pitchFamily="18" charset="0"/>
                <a:cs typeface="Times New Roman" panose="02020603050405020304" pitchFamily="18" charset="0"/>
              </a:rPr>
              <a:t>)</a:t>
            </a:r>
          </a:p>
          <a:p>
            <a:pPr algn="just"/>
            <a:endParaRPr lang="en-US" sz="220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Vì vậy, mọi hàm bậc 2 “x</a:t>
            </a:r>
            <a:r>
              <a:rPr lang="en-US" altLang="en-US" sz="2200" smtClean="0">
                <a:latin typeface="Times New Roman" panose="02020603050405020304" pitchFamily="18" charset="0"/>
                <a:cs typeface="Times New Roman" panose="02020603050405020304" pitchFamily="18" charset="0"/>
              </a:rPr>
              <a:t>n</a:t>
            </a:r>
            <a:r>
              <a:rPr lang="en-US" altLang="en-US" sz="2000" baseline="30000" smtClean="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 + yn + z”, với mọi x &gt; 0 đều thuộc </a:t>
            </a:r>
            <a:r>
              <a:rPr lang="en-US" altLang="en-US" sz="2200" spc="-100">
                <a:solidFill>
                  <a:schemeClr val="tx2"/>
                </a:solidFill>
                <a:latin typeface="Times New Roman" panose="02020603050405020304" pitchFamily="18" charset="0"/>
                <a:cs typeface="Times New Roman" panose="02020603050405020304" pitchFamily="18" charset="0"/>
                <a:sym typeface="Symbol" pitchFamily="18" charset="2"/>
              </a:rPr>
              <a:t></a:t>
            </a:r>
            <a:r>
              <a:rPr lang="en-US" sz="2200" smtClean="0">
                <a:latin typeface="Times New Roman" panose="02020603050405020304" pitchFamily="18" charset="0"/>
                <a:cs typeface="Times New Roman" panose="02020603050405020304" pitchFamily="18" charset="0"/>
              </a:rPr>
              <a:t>(</a:t>
            </a:r>
            <a:r>
              <a:rPr lang="en-US" altLang="en-US" sz="2200">
                <a:latin typeface="Times New Roman" panose="02020603050405020304" pitchFamily="18" charset="0"/>
                <a:cs typeface="Times New Roman" panose="02020603050405020304" pitchFamily="18" charset="0"/>
              </a:rPr>
              <a:t>n</a:t>
            </a:r>
            <a:r>
              <a:rPr lang="en-US" altLang="en-US" sz="2200" baseline="3000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a:t>
            </a:r>
            <a:endParaRPr lang="en-US"/>
          </a:p>
        </p:txBody>
      </p:sp>
      <p:sp>
        <p:nvSpPr>
          <p:cNvPr id="8" name="TextBox 7"/>
          <p:cNvSpPr txBox="1"/>
          <p:nvPr/>
        </p:nvSpPr>
        <p:spPr>
          <a:xfrm>
            <a:off x="228600" y="6400800"/>
            <a:ext cx="7924800" cy="646331"/>
          </a:xfrm>
          <a:prstGeom prst="rect">
            <a:avLst/>
          </a:prstGeom>
          <a:noFill/>
        </p:spPr>
        <p:txBody>
          <a:bodyPr wrap="square" rtlCol="0">
            <a:spAutoFit/>
          </a:bodyPr>
          <a:lstStyle/>
          <a:p>
            <a:r>
              <a:rPr lang="en-US">
                <a:latin typeface="+mj-lt"/>
              </a:rPr>
              <a:t>PHẦN II: TIỆM CẬN VÀ CÁC KÝ HIỆU</a:t>
            </a:r>
          </a:p>
          <a:p>
            <a:endParaRPr lang="en-US">
              <a:latin typeface="+mj-lt"/>
            </a:endParaRPr>
          </a:p>
        </p:txBody>
      </p:sp>
    </p:spTree>
    <p:extLst>
      <p:ext uri="{BB962C8B-B14F-4D97-AF65-F5344CB8AC3E}">
        <p14:creationId xmlns:p14="http://schemas.microsoft.com/office/powerpoint/2010/main" val="524912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54A68E7-A919-48BE-A51A-92AAC596598C}" type="slidenum">
              <a:rPr lang="en-US" smtClean="0"/>
              <a:pPr/>
              <a:t>22</a:t>
            </a:fld>
            <a:endParaRPr lang="en-US"/>
          </a:p>
        </p:txBody>
      </p:sp>
      <p:pic>
        <p:nvPicPr>
          <p:cNvPr id="8" name="Picture 9" descr="graph_thet"/>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323850" y="981075"/>
            <a:ext cx="4295775" cy="4048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8"/>
          <p:cNvSpPr>
            <a:spLocks noChangeArrowheads="1"/>
          </p:cNvSpPr>
          <p:nvPr/>
        </p:nvSpPr>
        <p:spPr bwMode="auto">
          <a:xfrm>
            <a:off x="179388" y="5805488"/>
            <a:ext cx="682751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FontTx/>
              <a:buNone/>
            </a:pPr>
            <a:r>
              <a:rPr kumimoji="1" lang="en-US" altLang="en-US" sz="2600" b="1" i="1" smtClean="0">
                <a:latin typeface="Times New Roman" pitchFamily="18" charset="0"/>
              </a:rPr>
              <a:t> g</a:t>
            </a:r>
            <a:r>
              <a:rPr kumimoji="1" lang="en-US" altLang="en-US" sz="2600" b="1" smtClean="0">
                <a:latin typeface="Times New Roman" pitchFamily="18" charset="0"/>
              </a:rPr>
              <a:t>(</a:t>
            </a:r>
            <a:r>
              <a:rPr kumimoji="1" lang="en-US" altLang="en-US" sz="2600" b="1" i="1" smtClean="0">
                <a:latin typeface="Times New Roman" pitchFamily="18" charset="0"/>
              </a:rPr>
              <a:t>n</a:t>
            </a:r>
            <a:r>
              <a:rPr kumimoji="1" lang="en-US" altLang="en-US" sz="2600" b="1" smtClean="0">
                <a:latin typeface="Times New Roman" pitchFamily="18" charset="0"/>
              </a:rPr>
              <a:t>) được gọi là cận sát theo tiệm cận của </a:t>
            </a:r>
            <a:r>
              <a:rPr kumimoji="1" lang="en-US" altLang="en-US" sz="2600" b="1" i="1" smtClean="0">
                <a:latin typeface="Times New Roman" pitchFamily="18" charset="0"/>
              </a:rPr>
              <a:t>f</a:t>
            </a:r>
            <a:r>
              <a:rPr kumimoji="1" lang="en-US" altLang="en-US" sz="2600" b="1" smtClean="0">
                <a:latin typeface="Times New Roman" pitchFamily="18" charset="0"/>
              </a:rPr>
              <a:t>(</a:t>
            </a:r>
            <a:r>
              <a:rPr kumimoji="1" lang="en-US" altLang="en-US" sz="2600" b="1" i="1" smtClean="0">
                <a:latin typeface="Times New Roman" pitchFamily="18" charset="0"/>
              </a:rPr>
              <a:t>n</a:t>
            </a:r>
            <a:r>
              <a:rPr kumimoji="1" lang="en-US" altLang="en-US" sz="2600" b="1" dirty="0">
                <a:latin typeface="Times New Roman" pitchFamily="18" charset="0"/>
              </a:rPr>
              <a:t>).</a:t>
            </a:r>
          </a:p>
        </p:txBody>
      </p:sp>
      <p:sp>
        <p:nvSpPr>
          <p:cNvPr id="13" name="Rectangle 10"/>
          <p:cNvSpPr>
            <a:spLocks noChangeArrowheads="1"/>
          </p:cNvSpPr>
          <p:nvPr/>
        </p:nvSpPr>
        <p:spPr bwMode="auto">
          <a:xfrm>
            <a:off x="5003800" y="2924175"/>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en-US" altLang="zh-CN" sz="2800" b="1">
                <a:latin typeface="Times New Roman" pitchFamily="18" charset="0"/>
                <a:ea typeface="SimSun" pitchFamily="2" charset="-122"/>
              </a:rPr>
              <a:t>f(n) </a:t>
            </a:r>
            <a:r>
              <a:rPr lang="en-US" altLang="zh-CN" sz="2800" b="1">
                <a:latin typeface="Times New Roman" pitchFamily="18" charset="0"/>
                <a:ea typeface="SimSun" pitchFamily="2" charset="-122"/>
                <a:sym typeface="Symbol" pitchFamily="18" charset="2"/>
              </a:rPr>
              <a:t></a:t>
            </a:r>
            <a:r>
              <a:rPr lang="en-US" altLang="zh-CN" sz="2800" b="1">
                <a:latin typeface="Times New Roman" pitchFamily="18" charset="0"/>
                <a:ea typeface="SimSun" pitchFamily="2" charset="-122"/>
              </a:rPr>
              <a:t> </a:t>
            </a:r>
            <a:r>
              <a:rPr lang="en-US" altLang="zh-CN" sz="2800" b="1">
                <a:latin typeface="Times New Roman" pitchFamily="18" charset="0"/>
                <a:ea typeface="SimSun" pitchFamily="2" charset="-122"/>
                <a:sym typeface="Symbol" pitchFamily="18" charset="2"/>
              </a:rPr>
              <a:t></a:t>
            </a:r>
            <a:r>
              <a:rPr lang="en-US" altLang="zh-CN" sz="2800" b="1">
                <a:latin typeface="Times New Roman" pitchFamily="18" charset="0"/>
                <a:ea typeface="SimSun" pitchFamily="2" charset="-122"/>
              </a:rPr>
              <a:t>(g(n))</a:t>
            </a:r>
          </a:p>
        </p:txBody>
      </p:sp>
      <p:sp>
        <p:nvSpPr>
          <p:cNvPr id="14" name="Text Box 11"/>
          <p:cNvSpPr txBox="1">
            <a:spLocks noChangeArrowheads="1"/>
          </p:cNvSpPr>
          <p:nvPr/>
        </p:nvSpPr>
        <p:spPr bwMode="auto">
          <a:xfrm>
            <a:off x="38100" y="5229225"/>
            <a:ext cx="824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a:spcBef>
                <a:spcPct val="0"/>
              </a:spcBef>
              <a:buFontTx/>
              <a:buNone/>
            </a:pPr>
            <a:r>
              <a:rPr lang="zh-CN" altLang="en-US" sz="2800" b="1" dirty="0">
                <a:latin typeface="Times New Roman" pitchFamily="18" charset="0"/>
                <a:ea typeface="SimSun" pitchFamily="2" charset="-122"/>
                <a:sym typeface="Symbol" pitchFamily="18" charset="2"/>
              </a:rPr>
              <a:t> </a:t>
            </a:r>
            <a:r>
              <a:rPr lang="en-US" altLang="zh-CN" sz="2800" b="1" dirty="0">
                <a:latin typeface="Times New Roman" pitchFamily="18" charset="0"/>
                <a:ea typeface="SimSun" pitchFamily="2" charset="-122"/>
                <a:sym typeface="Symbol" pitchFamily="18" charset="2"/>
              </a:rPr>
              <a:t>c</a:t>
            </a:r>
            <a:r>
              <a:rPr lang="en-US" altLang="zh-CN" sz="2800" b="1" baseline="-25000" dirty="0">
                <a:latin typeface="Times New Roman" pitchFamily="18" charset="0"/>
                <a:ea typeface="SimSun" pitchFamily="2" charset="-122"/>
                <a:sym typeface="Symbol" pitchFamily="18" charset="2"/>
              </a:rPr>
              <a:t>1</a:t>
            </a:r>
            <a:r>
              <a:rPr lang="en-US" altLang="zh-CN" sz="2800" b="1" dirty="0">
                <a:latin typeface="Times New Roman" pitchFamily="18" charset="0"/>
                <a:ea typeface="SimSun" pitchFamily="2" charset="-122"/>
                <a:sym typeface="Symbol" pitchFamily="18" charset="2"/>
              </a:rPr>
              <a:t>&gt; 0, c</a:t>
            </a:r>
            <a:r>
              <a:rPr lang="en-US" altLang="zh-CN" sz="2800" b="1" baseline="-25000" dirty="0">
                <a:latin typeface="Times New Roman" pitchFamily="18" charset="0"/>
                <a:ea typeface="SimSun" pitchFamily="2" charset="-122"/>
                <a:sym typeface="Symbol" pitchFamily="18" charset="2"/>
              </a:rPr>
              <a:t>2</a:t>
            </a:r>
            <a:r>
              <a:rPr lang="en-US" altLang="zh-CN" sz="2800" b="1" dirty="0">
                <a:latin typeface="Times New Roman" pitchFamily="18" charset="0"/>
                <a:ea typeface="SimSun" pitchFamily="2" charset="-122"/>
                <a:sym typeface="Symbol" pitchFamily="18" charset="2"/>
              </a:rPr>
              <a:t>&gt; 0,  n</a:t>
            </a:r>
            <a:r>
              <a:rPr lang="en-US" altLang="zh-CN" sz="2800" b="1" baseline="-25000" dirty="0">
                <a:latin typeface="Times New Roman" pitchFamily="18" charset="0"/>
                <a:ea typeface="SimSun" pitchFamily="2" charset="-122"/>
                <a:sym typeface="Symbol" pitchFamily="18" charset="2"/>
              </a:rPr>
              <a:t>0 </a:t>
            </a:r>
            <a:r>
              <a:rPr lang="en-US" altLang="zh-CN" sz="2800" b="1" dirty="0">
                <a:latin typeface="Times New Roman" pitchFamily="18" charset="0"/>
                <a:ea typeface="SimSun" pitchFamily="2" charset="-122"/>
                <a:sym typeface="Symbol" pitchFamily="18" charset="2"/>
              </a:rPr>
              <a:t>&gt; 0,  n  n</a:t>
            </a:r>
            <a:r>
              <a:rPr lang="en-US" altLang="zh-CN" sz="2800" b="1" baseline="-25000" dirty="0">
                <a:latin typeface="Times New Roman" pitchFamily="18" charset="0"/>
                <a:ea typeface="SimSun" pitchFamily="2" charset="-122"/>
                <a:sym typeface="Symbol" pitchFamily="18" charset="2"/>
              </a:rPr>
              <a:t>0</a:t>
            </a:r>
            <a:r>
              <a:rPr lang="en-US" altLang="zh-CN" sz="2800" b="1" dirty="0">
                <a:latin typeface="Times New Roman" pitchFamily="18" charset="0"/>
                <a:ea typeface="SimSun" pitchFamily="2" charset="-122"/>
                <a:sym typeface="Symbol" pitchFamily="18" charset="2"/>
              </a:rPr>
              <a:t>, c</a:t>
            </a:r>
            <a:r>
              <a:rPr lang="en-US" altLang="zh-CN" sz="2800" b="1" baseline="-25000" dirty="0">
                <a:latin typeface="Times New Roman" pitchFamily="18" charset="0"/>
                <a:ea typeface="SimSun" pitchFamily="2" charset="-122"/>
                <a:sym typeface="Symbol" pitchFamily="18" charset="2"/>
              </a:rPr>
              <a:t>2.</a:t>
            </a:r>
            <a:r>
              <a:rPr lang="en-US" altLang="zh-CN" sz="2800" b="1" dirty="0">
                <a:latin typeface="Times New Roman" pitchFamily="18" charset="0"/>
                <a:ea typeface="SimSun" pitchFamily="2" charset="-122"/>
                <a:sym typeface="Symbol" pitchFamily="18" charset="2"/>
              </a:rPr>
              <a:t>g(n)  f(n)  c</a:t>
            </a:r>
            <a:r>
              <a:rPr lang="en-US" altLang="zh-CN" sz="2800" b="1" baseline="-25000" dirty="0">
                <a:latin typeface="Times New Roman" pitchFamily="18" charset="0"/>
                <a:ea typeface="SimSun" pitchFamily="2" charset="-122"/>
                <a:sym typeface="Symbol" pitchFamily="18" charset="2"/>
              </a:rPr>
              <a:t>1.</a:t>
            </a:r>
            <a:r>
              <a:rPr lang="en-US" altLang="zh-CN" sz="2800" b="1" dirty="0">
                <a:latin typeface="Times New Roman" pitchFamily="18" charset="0"/>
                <a:ea typeface="SimSun" pitchFamily="2" charset="-122"/>
                <a:sym typeface="Symbol" pitchFamily="18" charset="2"/>
              </a:rPr>
              <a:t>g(n)</a:t>
            </a:r>
          </a:p>
        </p:txBody>
      </p:sp>
      <p:sp>
        <p:nvSpPr>
          <p:cNvPr id="15" name="Rectangle 7"/>
          <p:cNvSpPr>
            <a:spLocks noChangeArrowheads="1"/>
          </p:cNvSpPr>
          <p:nvPr/>
        </p:nvSpPr>
        <p:spPr bwMode="auto">
          <a:xfrm>
            <a:off x="228600" y="152400"/>
            <a:ext cx="5638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en-US" sz="4000" spc="-100" smtClean="0">
                <a:solidFill>
                  <a:schemeClr val="tx2"/>
                </a:solidFill>
                <a:latin typeface="+mj-lt"/>
                <a:ea typeface="+mj-ea"/>
                <a:cs typeface="+mj-cs"/>
              </a:rPr>
              <a:t>Ký hiệu Theta </a:t>
            </a:r>
            <a:r>
              <a:rPr lang="en-US" altLang="en-US" sz="4000" spc="-100" dirty="0">
                <a:solidFill>
                  <a:schemeClr val="tx2"/>
                </a:solidFill>
                <a:latin typeface="+mj-lt"/>
                <a:ea typeface="+mj-ea"/>
                <a:cs typeface="+mj-cs"/>
              </a:rPr>
              <a:t>(</a:t>
            </a:r>
            <a:r>
              <a:rPr lang="en-US" altLang="en-US" sz="4000" spc="-100" dirty="0">
                <a:solidFill>
                  <a:schemeClr val="tx2"/>
                </a:solidFill>
                <a:latin typeface="+mj-lt"/>
                <a:ea typeface="+mj-ea"/>
                <a:cs typeface="+mj-cs"/>
                <a:sym typeface="Symbol" pitchFamily="18" charset="2"/>
              </a:rPr>
              <a:t>)</a:t>
            </a:r>
          </a:p>
        </p:txBody>
      </p:sp>
      <p:sp>
        <p:nvSpPr>
          <p:cNvPr id="9" name="TextBox 8"/>
          <p:cNvSpPr txBox="1"/>
          <p:nvPr/>
        </p:nvSpPr>
        <p:spPr>
          <a:xfrm>
            <a:off x="228600" y="6400800"/>
            <a:ext cx="7924800" cy="646331"/>
          </a:xfrm>
          <a:prstGeom prst="rect">
            <a:avLst/>
          </a:prstGeom>
          <a:noFill/>
        </p:spPr>
        <p:txBody>
          <a:bodyPr wrap="square" rtlCol="0">
            <a:spAutoFit/>
          </a:bodyPr>
          <a:lstStyle/>
          <a:p>
            <a:r>
              <a:rPr lang="en-US" smtClean="0">
                <a:latin typeface="+mj-lt"/>
              </a:rPr>
              <a:t>PHẦN II: TIỆM CẬN </a:t>
            </a:r>
            <a:r>
              <a:rPr lang="en-US">
                <a:latin typeface="+mj-lt"/>
              </a:rPr>
              <a:t>VÀ CÁC KÝ </a:t>
            </a:r>
            <a:r>
              <a:rPr lang="en-US" smtClean="0">
                <a:latin typeface="+mj-lt"/>
              </a:rPr>
              <a:t>HIỆU</a:t>
            </a:r>
            <a:endParaRPr lang="en-US">
              <a:latin typeface="+mj-lt"/>
            </a:endParaRPr>
          </a:p>
          <a:p>
            <a:endParaRPr lang="en-US">
              <a:latin typeface="+mj-lt"/>
            </a:endParaRPr>
          </a:p>
        </p:txBody>
      </p:sp>
    </p:spTree>
    <p:extLst>
      <p:ext uri="{BB962C8B-B14F-4D97-AF65-F5344CB8AC3E}">
        <p14:creationId xmlns:p14="http://schemas.microsoft.com/office/powerpoint/2010/main" val="3184583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60437"/>
            <a:ext cx="8229600" cy="5668963"/>
          </a:xfrm>
        </p:spPr>
        <p:txBody>
          <a:bodyPr>
            <a:normAutofit lnSpcReduction="10000"/>
          </a:bodyPr>
          <a:lstStyle/>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rPr>
              <a:t>Chứng minh rằng: ½.</a:t>
            </a:r>
            <a:r>
              <a:rPr lang="en-US" altLang="en-US" sz="2400" dirty="0">
                <a:latin typeface="Times New Roman" panose="02020603050405020304" pitchFamily="18" charset="0"/>
                <a:cs typeface="Times New Roman" panose="02020603050405020304" pitchFamily="18" charset="0"/>
              </a:rPr>
              <a:t>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½.n =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n</a:t>
            </a:r>
            <a:r>
              <a:rPr lang="en-US" altLang="en-US" sz="2400" baseline="30000">
                <a:latin typeface="Times New Roman" panose="02020603050405020304" pitchFamily="18" charset="0"/>
                <a:cs typeface="Times New Roman" panose="02020603050405020304" pitchFamily="18" charset="0"/>
              </a:rPr>
              <a:t>2</a:t>
            </a:r>
            <a:r>
              <a:rPr lang="en-US" altLang="en-US" sz="2400" smtClean="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z="2400" b="1" smtClean="0">
                <a:latin typeface="Times New Roman" panose="02020603050405020304" pitchFamily="18" charset="0"/>
                <a:cs typeface="Times New Roman" panose="02020603050405020304" pitchFamily="18" charset="0"/>
              </a:rPr>
              <a:t>Chứng minh:</a:t>
            </a:r>
            <a:endParaRPr lang="en-US" altLang="en-US" sz="2400" b="1"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f(n) = ½.n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½.n, and g(n) =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t>
            </a:r>
          </a:p>
          <a:p>
            <a:pPr algn="just">
              <a:spcBef>
                <a:spcPct val="10000"/>
              </a:spcBef>
              <a:spcAft>
                <a:spcPct val="10000"/>
              </a:spcAft>
              <a:buNone/>
            </a:pPr>
            <a:r>
              <a:rPr lang="en-US" altLang="en-US" sz="2400" dirty="0">
                <a:latin typeface="Times New Roman" panose="02020603050405020304" pitchFamily="18" charset="0"/>
                <a:cs typeface="Times New Roman" panose="02020603050405020304" pitchFamily="18" charset="0"/>
              </a:rPr>
              <a:t>f(n)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(g(n))? </a:t>
            </a:r>
          </a:p>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rPr>
              <a:t>Chúng ta cần tìm giá trị của c</a:t>
            </a:r>
            <a:r>
              <a:rPr lang="en-US" altLang="en-US" sz="2400" baseline="-25000" smtClean="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c</a:t>
            </a:r>
            <a:r>
              <a:rPr lang="en-US" altLang="en-US" sz="2400" baseline="-250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và</a:t>
            </a:r>
            <a:r>
              <a:rPr lang="en-US" altLang="en-US" sz="2400" smtClean="0">
                <a:latin typeface="Times New Roman" panose="02020603050405020304" pitchFamily="18" charset="0"/>
                <a:cs typeface="Times New Roman" panose="02020603050405020304" pitchFamily="18" charset="0"/>
                <a:sym typeface="Symbol" pitchFamily="18" charset="2"/>
              </a:rPr>
              <a:t> </a:t>
            </a:r>
            <a:r>
              <a:rPr lang="en-US" altLang="en-US" sz="2400">
                <a:latin typeface="Times New Roman" panose="02020603050405020304" pitchFamily="18" charset="0"/>
                <a:cs typeface="Times New Roman" panose="02020603050405020304" pitchFamily="18" charset="0"/>
              </a:rPr>
              <a:t>n</a:t>
            </a:r>
            <a:r>
              <a:rPr lang="en-US" altLang="en-US" sz="2400" baseline="-25000">
                <a:latin typeface="Times New Roman" panose="02020603050405020304" pitchFamily="18" charset="0"/>
                <a:cs typeface="Times New Roman" panose="02020603050405020304" pitchFamily="18" charset="0"/>
              </a:rPr>
              <a:t>0 </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sao cho”</a:t>
            </a:r>
            <a:endParaRPr lang="en-US" altLang="en-US" sz="24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endParaRPr lang="en-US" altLang="en-US" sz="24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sym typeface="Symbol" pitchFamily="18" charset="2"/>
              </a:rPr>
              <a:t>g(n) ≤ f(n) ≤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sym typeface="Symbol" pitchFamily="18" charset="2"/>
              </a:rPr>
              <a:t>g(n) </a:t>
            </a:r>
            <a:r>
              <a:rPr lang="en-US" altLang="en-US" sz="2400">
                <a:latin typeface="Times New Roman" panose="02020603050405020304" pitchFamily="18" charset="0"/>
                <a:cs typeface="Times New Roman" panose="02020603050405020304" pitchFamily="18" charset="0"/>
                <a:sym typeface="Symbol" pitchFamily="18" charset="2"/>
              </a:rPr>
              <a:t>	</a:t>
            </a:r>
            <a:r>
              <a:rPr lang="en-US" altLang="en-US" sz="2400" smtClean="0">
                <a:latin typeface="Times New Roman" panose="02020603050405020304" pitchFamily="18" charset="0"/>
                <a:cs typeface="Times New Roman" panose="02020603050405020304" pitchFamily="18" charset="0"/>
                <a:sym typeface="Zed" pitchFamily="2" charset="2"/>
              </a:rPr>
              <a:t>với </a:t>
            </a:r>
            <a:r>
              <a:rPr lang="en-US" altLang="en-US" sz="2400" dirty="0">
                <a:latin typeface="Times New Roman" panose="02020603050405020304" pitchFamily="18" charset="0"/>
                <a:cs typeface="Times New Roman" panose="02020603050405020304" pitchFamily="18" charset="0"/>
                <a:sym typeface="Zed" pitchFamily="2" charset="2"/>
              </a:rPr>
              <a:t>n </a:t>
            </a:r>
            <a:r>
              <a:rPr lang="en-US" altLang="en-US" sz="2400" dirty="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n</a:t>
            </a:r>
            <a:r>
              <a:rPr lang="en-US" altLang="en-US" sz="2400" baseline="-25000" dirty="0">
                <a:latin typeface="Times New Roman" panose="02020603050405020304" pitchFamily="18" charset="0"/>
                <a:cs typeface="Times New Roman" panose="02020603050405020304" pitchFamily="18" charset="0"/>
              </a:rPr>
              <a:t>0</a:t>
            </a:r>
            <a:endParaRPr lang="en-US" altLang="en-US" sz="2400"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endParaRPr lang="en-US" altLang="en-US" sz="2400"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sym typeface="Symbol" pitchFamily="18" charset="2"/>
              </a:rPr>
              <a:t>Bởi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 </a:t>
            </a:r>
            <a:r>
              <a:rPr lang="en-US" altLang="en-US" sz="2400" dirty="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            ( </a:t>
            </a:r>
            <a:r>
              <a:rPr lang="en-US" altLang="en-US" sz="2400" smtClean="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sym typeface="Symbol" pitchFamily="18" charset="2"/>
              </a:rPr>
              <a:t>n ≥ </a:t>
            </a:r>
            <a:r>
              <a:rPr lang="en-US" altLang="en-US" sz="2400">
                <a:latin typeface="Times New Roman" panose="02020603050405020304" pitchFamily="18" charset="0"/>
                <a:cs typeface="Times New Roman" panose="02020603050405020304" pitchFamily="18" charset="0"/>
                <a:sym typeface="Symbol" pitchFamily="18" charset="2"/>
              </a:rPr>
              <a:t>0 </a:t>
            </a:r>
            <a:r>
              <a:rPr lang="en-US" altLang="en-US" sz="2400" smtClean="0">
                <a:latin typeface="Times New Roman" panose="02020603050405020304" pitchFamily="18" charset="0"/>
                <a:cs typeface="Times New Roman" panose="02020603050405020304" pitchFamily="18" charset="0"/>
                <a:sym typeface="Symbol" pitchFamily="18" charset="2"/>
              </a:rPr>
              <a:t>)  với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½ </a:t>
            </a:r>
            <a:r>
              <a:rPr lang="en-US" altLang="en-US" sz="2400" smtClean="0">
                <a:latin typeface="Times New Roman" panose="02020603050405020304" pitchFamily="18" charset="0"/>
                <a:cs typeface="Times New Roman" panose="02020603050405020304" pitchFamily="18" charset="0"/>
              </a:rPr>
              <a:t>và </a:t>
            </a:r>
            <a:endParaRPr lang="en-US" altLang="en-US" sz="2400"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 </a:t>
            </a:r>
            <a:r>
              <a:rPr lang="en-US" altLang="en-US" sz="2400" dirty="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 . ½ </a:t>
            </a:r>
            <a:r>
              <a:rPr lang="en-US" altLang="en-US" sz="2400">
                <a:latin typeface="Times New Roman" panose="02020603050405020304" pitchFamily="18" charset="0"/>
                <a:cs typeface="Times New Roman" panose="02020603050405020304" pitchFamily="18" charset="0"/>
              </a:rPr>
              <a:t>n </a:t>
            </a:r>
            <a:r>
              <a:rPr lang="en-US" altLang="en-US" sz="2400" smtClean="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¼ </a:t>
            </a:r>
            <a:r>
              <a:rPr lang="en-US" altLang="en-US" sz="2400" smtClean="0">
                <a:latin typeface="Times New Roman" panose="02020603050405020304" pitchFamily="18" charset="0"/>
                <a:cs typeface="Times New Roman" panose="02020603050405020304" pitchFamily="18" charset="0"/>
              </a:rPr>
              <a:t>n</a:t>
            </a:r>
            <a:r>
              <a:rPr lang="en-US" altLang="en-US" sz="2400" baseline="30000" smtClean="0">
                <a:latin typeface="Times New Roman" panose="02020603050405020304" pitchFamily="18" charset="0"/>
                <a:cs typeface="Times New Roman" panose="02020603050405020304" pitchFamily="18" charset="0"/>
              </a:rPr>
              <a:t>2 </a:t>
            </a:r>
            <a:r>
              <a:rPr lang="en-US" altLang="en-US" sz="240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sym typeface="Symbol" pitchFamily="18" charset="2"/>
              </a:rPr>
              <a:t>n ≥ 2 </a:t>
            </a:r>
            <a:r>
              <a:rPr lang="en-US" altLang="en-US" sz="2400">
                <a:latin typeface="Times New Roman" panose="02020603050405020304" pitchFamily="18" charset="0"/>
                <a:cs typeface="Times New Roman" panose="02020603050405020304" pitchFamily="18" charset="0"/>
              </a:rPr>
              <a:t>)</a:t>
            </a:r>
            <a:r>
              <a:rPr lang="en-US" altLang="en-US" sz="2400" baseline="30000" smtClean="0">
                <a:latin typeface="Times New Roman" panose="02020603050405020304" pitchFamily="18" charset="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 với</a:t>
            </a:r>
            <a:r>
              <a:rPr lang="en-US" altLang="en-US" sz="2400" smtClean="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¼ </a:t>
            </a:r>
          </a:p>
          <a:p>
            <a:pPr algn="just">
              <a:spcBef>
                <a:spcPct val="10000"/>
              </a:spcBef>
              <a:spcAft>
                <a:spcPct val="10000"/>
              </a:spcAft>
              <a:buNone/>
            </a:pPr>
            <a:r>
              <a:rPr lang="en-US" altLang="en-US" sz="2400" smtClean="0">
                <a:latin typeface="Times New Roman" panose="02020603050405020304" pitchFamily="18" charset="0"/>
                <a:cs typeface="Times New Roman" panose="02020603050405020304" pitchFamily="18" charset="0"/>
                <a:sym typeface="Symbol" pitchFamily="18" charset="2"/>
              </a:rPr>
              <a:t>Vì vậy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 </a:t>
            </a:r>
            <a:r>
              <a:rPr lang="en-US" altLang="en-US" sz="2400" dirty="0">
                <a:latin typeface="Times New Roman" panose="02020603050405020304" pitchFamily="18" charset="0"/>
                <a:cs typeface="Times New Roman" panose="02020603050405020304" pitchFamily="18" charset="0"/>
                <a:sym typeface="Symbol" pitchFamily="18" charset="2"/>
              </a:rPr>
              <a:t>≤ </a:t>
            </a:r>
            <a:r>
              <a:rPr lang="en-US" altLang="en-US" sz="2400" dirty="0">
                <a:latin typeface="Times New Roman" panose="02020603050405020304" pitchFamily="18" charset="0"/>
                <a:cs typeface="Times New Roman" panose="02020603050405020304" pitchFamily="18" charset="0"/>
              </a:rPr>
              <a:t>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itchFamily="18" charset="2"/>
              </a:rPr>
              <a:t>≤</a:t>
            </a:r>
            <a:r>
              <a:rPr lang="en-US" altLang="en-US" sz="2400" dirty="0">
                <a:latin typeface="Times New Roman" panose="02020603050405020304" pitchFamily="18" charset="0"/>
                <a:cs typeface="Times New Roman" panose="02020603050405020304" pitchFamily="18" charset="0"/>
              </a:rPr>
              <a:t> ½ 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 n</a:t>
            </a:r>
          </a:p>
          <a:p>
            <a:pPr algn="just">
              <a:spcBef>
                <a:spcPct val="10000"/>
              </a:spcBef>
              <a:spcAft>
                <a:spcPct val="10000"/>
              </a:spcAft>
              <a:buNone/>
            </a:pP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sym typeface="Symbol" pitchFamily="18" charset="2"/>
              </a:rPr>
              <a:t>g(n) ≤ f(n) ≤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sym typeface="Symbol" pitchFamily="18" charset="2"/>
              </a:rPr>
              <a:t>g(n)	n ≥ 2, </a:t>
            </a:r>
            <a:r>
              <a:rPr lang="en-US" altLang="en-US" sz="2400" dirty="0">
                <a:latin typeface="Times New Roman" panose="02020603050405020304" pitchFamily="18" charset="0"/>
                <a:cs typeface="Times New Roman" panose="02020603050405020304" pitchFamily="18" charset="0"/>
              </a:rPr>
              <a:t>c</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¼, c</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½</a:t>
            </a:r>
          </a:p>
          <a:p>
            <a:pPr algn="just">
              <a:spcBef>
                <a:spcPct val="10000"/>
              </a:spcBef>
              <a:spcAft>
                <a:spcPct val="10000"/>
              </a:spcAft>
              <a:buNone/>
            </a:pPr>
            <a:r>
              <a:rPr lang="en-US" altLang="en-US" sz="2400" smtClean="0">
                <a:solidFill>
                  <a:srgbClr val="FF0000"/>
                </a:solidFill>
                <a:latin typeface="Times New Roman" panose="02020603050405020304" pitchFamily="18" charset="0"/>
                <a:cs typeface="Times New Roman" panose="02020603050405020304" pitchFamily="18" charset="0"/>
              </a:rPr>
              <a:t>Vì vậy </a:t>
            </a:r>
            <a:r>
              <a:rPr lang="en-US" altLang="en-US" sz="2400" dirty="0">
                <a:solidFill>
                  <a:srgbClr val="FF0000"/>
                </a:solidFill>
                <a:latin typeface="Times New Roman" panose="02020603050405020304" pitchFamily="18" charset="0"/>
                <a:cs typeface="Times New Roman" panose="02020603050405020304" pitchFamily="18" charset="0"/>
              </a:rPr>
              <a:t>f(n) </a:t>
            </a:r>
            <a:r>
              <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z="2400" dirty="0">
                <a:solidFill>
                  <a:srgbClr val="FF0000"/>
                </a:solidFill>
                <a:latin typeface="Times New Roman" panose="02020603050405020304" pitchFamily="18" charset="0"/>
                <a:cs typeface="Times New Roman" panose="02020603050405020304" pitchFamily="18" charset="0"/>
              </a:rPr>
              <a:t>(g(n)) </a:t>
            </a:r>
            <a:r>
              <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rPr>
              <a:t> </a:t>
            </a:r>
            <a:r>
              <a:rPr lang="en-US" altLang="en-US" sz="2400" dirty="0">
                <a:solidFill>
                  <a:srgbClr val="FF0000"/>
                </a:solidFill>
                <a:latin typeface="Times New Roman" panose="02020603050405020304" pitchFamily="18" charset="0"/>
                <a:cs typeface="Times New Roman" panose="02020603050405020304" pitchFamily="18" charset="0"/>
              </a:rPr>
              <a:t>½.n</a:t>
            </a:r>
            <a:r>
              <a:rPr lang="en-US" altLang="en-US" sz="2400" baseline="30000" dirty="0">
                <a:solidFill>
                  <a:srgbClr val="FF0000"/>
                </a:solidFill>
                <a:latin typeface="Times New Roman" panose="02020603050405020304" pitchFamily="18" charset="0"/>
                <a:cs typeface="Times New Roman" panose="02020603050405020304" pitchFamily="18" charset="0"/>
              </a:rPr>
              <a:t>2</a:t>
            </a:r>
            <a:r>
              <a:rPr lang="en-US" altLang="en-US" sz="2400" dirty="0">
                <a:solidFill>
                  <a:srgbClr val="FF0000"/>
                </a:solidFill>
                <a:latin typeface="Times New Roman" panose="02020603050405020304" pitchFamily="18" charset="0"/>
                <a:cs typeface="Times New Roman" panose="02020603050405020304" pitchFamily="18" charset="0"/>
              </a:rPr>
              <a:t> – ½.n = </a:t>
            </a:r>
            <a:r>
              <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z="2400" dirty="0">
                <a:solidFill>
                  <a:srgbClr val="FF0000"/>
                </a:solidFill>
                <a:latin typeface="Times New Roman" panose="02020603050405020304" pitchFamily="18" charset="0"/>
                <a:cs typeface="Times New Roman" panose="02020603050405020304" pitchFamily="18" charset="0"/>
              </a:rPr>
              <a:t>(n</a:t>
            </a:r>
            <a:r>
              <a:rPr lang="en-US" altLang="en-US" sz="2400" baseline="30000" dirty="0">
                <a:solidFill>
                  <a:srgbClr val="FF0000"/>
                </a:solidFill>
                <a:latin typeface="Times New Roman" panose="02020603050405020304" pitchFamily="18" charset="0"/>
                <a:cs typeface="Times New Roman" panose="02020603050405020304" pitchFamily="18" charset="0"/>
              </a:rPr>
              <a:t>2</a:t>
            </a:r>
            <a:r>
              <a:rPr lang="en-US" altLang="en-US" sz="2400" dirty="0">
                <a:solidFill>
                  <a:srgbClr val="FF0000"/>
                </a:solidFill>
                <a:latin typeface="Times New Roman" panose="02020603050405020304" pitchFamily="18" charset="0"/>
                <a:cs typeface="Times New Roman" panose="02020603050405020304" pitchFamily="18" charset="0"/>
              </a:rPr>
              <a:t>)</a:t>
            </a:r>
            <a:endParaRPr lang="en-US" altLang="en-US" sz="2400" dirty="0">
              <a:solidFill>
                <a:srgbClr val="FF0000"/>
              </a:solidFill>
              <a:latin typeface="Times New Roman" panose="02020603050405020304" pitchFamily="18" charset="0"/>
              <a:cs typeface="Times New Roman" panose="02020603050405020304" pitchFamily="18" charset="0"/>
              <a:sym typeface="Symbol" pitchFamily="18" charset="2"/>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23</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646331"/>
          </a:xfrm>
          <a:prstGeom prst="rect">
            <a:avLst/>
          </a:prstGeom>
          <a:noFill/>
        </p:spPr>
        <p:txBody>
          <a:bodyPr wrap="square" rtlCol="0">
            <a:spAutoFit/>
          </a:bodyPr>
          <a:lstStyle/>
          <a:p>
            <a:r>
              <a:rPr lang="en-US" smtClean="0">
                <a:latin typeface="+mj-lt"/>
              </a:rPr>
              <a:t>PHẦN II: TIỆM CẬN </a:t>
            </a:r>
            <a:r>
              <a:rPr lang="en-US">
                <a:latin typeface="+mj-lt"/>
              </a:rPr>
              <a:t>VÀ CÁC KÝ </a:t>
            </a:r>
            <a:r>
              <a:rPr lang="en-US" smtClean="0">
                <a:latin typeface="+mj-lt"/>
              </a:rPr>
              <a:t>HIỆU</a:t>
            </a:r>
            <a:endParaRPr lang="en-US">
              <a:latin typeface="+mj-lt"/>
            </a:endParaRPr>
          </a:p>
          <a:p>
            <a:endParaRPr lang="en-US">
              <a:latin typeface="+mj-lt"/>
            </a:endParaRPr>
          </a:p>
        </p:txBody>
      </p:sp>
    </p:spTree>
    <p:extLst>
      <p:ext uri="{BB962C8B-B14F-4D97-AF65-F5344CB8AC3E}">
        <p14:creationId xmlns:p14="http://schemas.microsoft.com/office/powerpoint/2010/main" val="233111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305800" cy="5668963"/>
          </a:xfrm>
        </p:spPr>
        <p:txBody>
          <a:bodyPr>
            <a:normAutofit/>
          </a:bodyPr>
          <a:lstStyle/>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Chứng minh rằng: 2.n</a:t>
            </a:r>
            <a:r>
              <a:rPr lang="en-US" altLang="en-US" baseline="30000" smtClean="0">
                <a:latin typeface="Times New Roman" panose="02020603050405020304" pitchFamily="18" charset="0"/>
                <a:cs typeface="Times New Roman" panose="02020603050405020304" pitchFamily="18" charset="0"/>
              </a:rPr>
              <a:t>2</a:t>
            </a:r>
            <a:r>
              <a:rPr lang="en-US" altLang="en-US"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+ 3.n + </a:t>
            </a:r>
            <a:r>
              <a:rPr lang="en-US" altLang="en-US">
                <a:latin typeface="Times New Roman" panose="02020603050405020304" pitchFamily="18" charset="0"/>
                <a:cs typeface="Times New Roman" panose="02020603050405020304" pitchFamily="18" charset="0"/>
              </a:rPr>
              <a:t>6 </a:t>
            </a:r>
            <a:r>
              <a:rPr lang="en-US" altLang="en-US">
                <a:latin typeface="Times New Roman" panose="02020603050405020304" pitchFamily="18" charset="0"/>
                <a:cs typeface="Times New Roman" panose="02020603050405020304" pitchFamily="18" charset="0"/>
                <a:sym typeface="Symbol" pitchFamily="18" charset="2"/>
              </a:rPr>
              <a:t></a:t>
            </a:r>
            <a:r>
              <a:rPr lang="en-US" altLang="en-US"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n</a:t>
            </a:r>
            <a:r>
              <a:rPr lang="en-US" altLang="en-US" baseline="30000">
                <a:latin typeface="Times New Roman" panose="02020603050405020304" pitchFamily="18" charset="0"/>
                <a:cs typeface="Times New Roman" panose="02020603050405020304" pitchFamily="18" charset="0"/>
              </a:rPr>
              <a:t>3</a:t>
            </a:r>
            <a:r>
              <a:rPr lang="en-US" altLang="en-US"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b="1" smtClean="0">
                <a:latin typeface="Times New Roman" panose="02020603050405020304" pitchFamily="18" charset="0"/>
                <a:cs typeface="Times New Roman" panose="02020603050405020304" pitchFamily="18" charset="0"/>
              </a:rPr>
              <a:t>Chứng minh: </a:t>
            </a:r>
            <a:r>
              <a:rPr lang="en-US" altLang="en-US" smtClean="0">
                <a:latin typeface="Times New Roman" panose="02020603050405020304" pitchFamily="18" charset="0"/>
                <a:cs typeface="Times New Roman" panose="02020603050405020304" pitchFamily="18" charset="0"/>
              </a:rPr>
              <a:t>Cho </a:t>
            </a:r>
            <a:r>
              <a:rPr lang="en-US" altLang="en-US" dirty="0">
                <a:latin typeface="Times New Roman" panose="02020603050405020304" pitchFamily="18" charset="0"/>
                <a:cs typeface="Times New Roman" panose="02020603050405020304" pitchFamily="18" charset="0"/>
              </a:rPr>
              <a:t>f(n) = 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 </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6</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 </a:t>
            </a:r>
            <a:r>
              <a:rPr lang="en-US" altLang="en-US" dirty="0">
                <a:latin typeface="Times New Roman" panose="02020603050405020304" pitchFamily="18" charset="0"/>
                <a:cs typeface="Times New Roman" panose="02020603050405020304" pitchFamily="18" charset="0"/>
              </a:rPr>
              <a:t>g(n) = n</a:t>
            </a:r>
            <a:r>
              <a:rPr lang="en-US" altLang="en-US" baseline="30000" dirty="0">
                <a:latin typeface="Times New Roman" panose="02020603050405020304" pitchFamily="18" charset="0"/>
                <a:cs typeface="Times New Roman" panose="02020603050405020304" pitchFamily="18" charset="0"/>
              </a:rPr>
              <a:t>3</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f(n</a:t>
            </a:r>
            <a:r>
              <a:rPr lang="en-US"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Zed" pitchFamily="2" charset="2"/>
              </a:rPr>
              <a:t>=</a:t>
            </a:r>
            <a:r>
              <a:rPr lang="en-US" altLang="en-US" smtClean="0">
                <a:latin typeface="Times New Roman" panose="02020603050405020304" pitchFamily="18" charset="0"/>
                <a:cs typeface="Times New Roman" panose="02020603050405020304" pitchFamily="18" charset="0"/>
                <a:sym typeface="Zed" pitchFamily="2" charset="2"/>
              </a:rPr>
              <a:t> </a:t>
            </a:r>
            <a:r>
              <a:rPr lang="en-US" altLang="en-US" dirty="0">
                <a:latin typeface="Times New Roman" panose="02020603050405020304" pitchFamily="18" charset="0"/>
                <a:cs typeface="Times New Roman" panose="02020603050405020304" pitchFamily="18" charset="0"/>
                <a:sym typeface="Symbol" pitchFamily="18" charset="2"/>
              </a:rPr>
              <a:t>(g(n))</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Ngược lại giả sử f(n</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a:t>
            </a:r>
            <a:r>
              <a:rPr lang="en-US" altLang="en-US" dirty="0">
                <a:latin typeface="Times New Roman" panose="02020603050405020304" pitchFamily="18" charset="0"/>
                <a:cs typeface="Times New Roman" panose="02020603050405020304" pitchFamily="18" charset="0"/>
                <a:sym typeface="Zed" pitchFamily="2" charset="2"/>
              </a:rPr>
              <a:t> </a:t>
            </a:r>
            <a:r>
              <a:rPr lang="en-US" altLang="en-US" dirty="0">
                <a:latin typeface="Times New Roman" panose="02020603050405020304" pitchFamily="18" charset="0"/>
                <a:cs typeface="Times New Roman" panose="02020603050405020304" pitchFamily="18" charset="0"/>
                <a:sym typeface="Symbol" pitchFamily="18" charset="2"/>
              </a:rPr>
              <a:t>(g(n</a:t>
            </a:r>
            <a:r>
              <a:rPr lang="en-US" altLang="en-US">
                <a:latin typeface="Times New Roman" panose="02020603050405020304" pitchFamily="18" charset="0"/>
                <a:cs typeface="Times New Roman" panose="02020603050405020304" pitchFamily="18" charset="0"/>
                <a:sym typeface="Symbol" pitchFamily="18" charset="2"/>
              </a:rPr>
              <a:t>))</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nghĩa là tồn tại các hằng số dương c</a:t>
            </a:r>
            <a:r>
              <a:rPr lang="en-US" altLang="en-US" baseline="-25000" smtClean="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a:t>
            </a:r>
            <a:r>
              <a:rPr lang="en-US" altLang="en-US" baseline="-25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và</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a:latin typeface="Times New Roman" panose="02020603050405020304" pitchFamily="18" charset="0"/>
                <a:cs typeface="Times New Roman" panose="02020603050405020304" pitchFamily="18" charset="0"/>
              </a:rPr>
              <a:t>n</a:t>
            </a:r>
            <a:r>
              <a:rPr lang="en-US" altLang="en-US" baseline="-25000">
                <a:latin typeface="Times New Roman" panose="02020603050405020304" pitchFamily="18" charset="0"/>
                <a:cs typeface="Times New Roman" panose="02020603050405020304" pitchFamily="18" charset="0"/>
              </a:rPr>
              <a:t>0</a:t>
            </a: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sao cho: </a:t>
            </a: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g(n) ≤ f(n) ≤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g(n) </a:t>
            </a: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Với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sym typeface="Symbol" pitchFamily="18" charset="2"/>
              </a:rPr>
              <a:t>f(n) ≤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g(n</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 + 6</a:t>
            </a:r>
            <a:r>
              <a:rPr lang="en-US" altLang="en-US" dirty="0">
                <a:latin typeface="Times New Roman" panose="02020603050405020304" pitchFamily="18" charset="0"/>
                <a:cs typeface="Times New Roman" panose="02020603050405020304" pitchFamily="18" charset="0"/>
                <a:sym typeface="Symbol" pitchFamily="18" charset="2"/>
              </a:rPr>
              <a:t> ≤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+ 6n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sym typeface="Symbol" pitchFamily="18" charset="2"/>
              </a:rPr>
              <a:t> ≤ </a:t>
            </a:r>
            <a:r>
              <a:rPr lang="en-US" altLang="en-US">
                <a:latin typeface="Times New Roman" panose="02020603050405020304" pitchFamily="18" charset="0"/>
                <a:cs typeface="Times New Roman" panose="02020603050405020304" pitchFamily="18" charset="0"/>
              </a:rPr>
              <a:t>c</a:t>
            </a:r>
            <a:r>
              <a:rPr lang="en-US" altLang="en-US" baseline="-2500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sym typeface="Symbol" pitchFamily="18" charset="2"/>
              </a:rPr>
              <a:t>n</a:t>
            </a:r>
            <a:r>
              <a:rPr lang="en-US" altLang="en-US" baseline="30000">
                <a:latin typeface="Times New Roman" panose="02020603050405020304" pitchFamily="18" charset="0"/>
                <a:cs typeface="Times New Roman" panose="02020603050405020304" pitchFamily="18" charset="0"/>
                <a:sym typeface="Symbol" pitchFamily="18" charset="2"/>
              </a:rPr>
              <a:t>3 </a:t>
            </a:r>
            <a:r>
              <a:rPr lang="en-US" altLang="en-US">
                <a:latin typeface="Times New Roman" panose="02020603050405020304" pitchFamily="18" charset="0"/>
                <a:cs typeface="Times New Roman" panose="02020603050405020304" pitchFamily="18" charset="0"/>
                <a:sym typeface="Wingdings" panose="05000000000000000000"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rPr>
              <a:t>c=11và n</a:t>
            </a:r>
            <a:r>
              <a:rPr lang="en-US" altLang="en-US" baseline="-25000" smtClean="0">
                <a:latin typeface="Times New Roman" panose="02020603050405020304" pitchFamily="18" charset="0"/>
                <a:cs typeface="Times New Roman" panose="02020603050405020304" pitchFamily="18" charset="0"/>
              </a:rPr>
              <a:t>0</a:t>
            </a:r>
            <a:r>
              <a:rPr lang="en-US" altLang="en-US" dirty="0">
                <a:latin typeface="Times New Roman" panose="02020603050405020304" pitchFamily="18" charset="0"/>
                <a:cs typeface="Times New Roman" panose="02020603050405020304" pitchFamily="18" charset="0"/>
              </a:rPr>
              <a:t>= 1</a:t>
            </a:r>
          </a:p>
          <a:p>
            <a:pPr algn="just">
              <a:spcBef>
                <a:spcPct val="10000"/>
              </a:spcBef>
              <a:spcAft>
                <a:spcPct val="10000"/>
              </a:spcAft>
              <a:buNone/>
            </a:pPr>
            <a:r>
              <a:rPr lang="en-US" altLang="en-US" smtClean="0">
                <a:latin typeface="Times New Roman" panose="02020603050405020304" pitchFamily="18" charset="0"/>
                <a:cs typeface="Times New Roman" panose="02020603050405020304" pitchFamily="18" charset="0"/>
              </a:rPr>
              <a:t>Với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a:t>
            </a: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g(n) ≤ f(n</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sym typeface="Symbol" pitchFamily="18" charset="2"/>
              </a:rPr>
              <a:t>n</a:t>
            </a:r>
            <a:r>
              <a:rPr lang="en-US" altLang="en-US" baseline="30000" dirty="0">
                <a:latin typeface="Times New Roman" panose="02020603050405020304" pitchFamily="18" charset="0"/>
                <a:cs typeface="Times New Roman" panose="02020603050405020304" pitchFamily="18" charset="0"/>
                <a:sym typeface="Symbol" pitchFamily="18" charset="2"/>
              </a:rPr>
              <a:t>3</a:t>
            </a:r>
            <a:r>
              <a:rPr lang="en-US" altLang="en-US" dirty="0">
                <a:latin typeface="Times New Roman" panose="02020603050405020304" pitchFamily="18" charset="0"/>
                <a:cs typeface="Times New Roman" panose="02020603050405020304" pitchFamily="18" charset="0"/>
                <a:sym typeface="Symbol" pitchFamily="18" charset="2"/>
              </a:rPr>
              <a:t> ≤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 + </a:t>
            </a:r>
            <a:r>
              <a:rPr lang="en-US" altLang="en-US">
                <a:latin typeface="Times New Roman" panose="02020603050405020304" pitchFamily="18" charset="0"/>
                <a:cs typeface="Times New Roman" panose="02020603050405020304" pitchFamily="18" charset="0"/>
              </a:rPr>
              <a:t>6</a:t>
            </a:r>
            <a:r>
              <a:rPr lang="en-US" altLang="en-US" baseline="30000">
                <a:latin typeface="Times New Roman" panose="02020603050405020304" pitchFamily="18" charset="0"/>
                <a:cs typeface="Times New Roman" panose="02020603050405020304" pitchFamily="18" charset="0"/>
                <a:sym typeface="Symbol" pitchFamily="18" charset="2"/>
              </a:rPr>
              <a:t> </a:t>
            </a:r>
            <a:r>
              <a:rPr lang="en-US" altLang="en-US" baseline="30000" smtClean="0">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altLang="en-US" smtClean="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sym typeface="Symbol" pitchFamily="18" charset="2"/>
              </a:rPr>
              <a:t>n</a:t>
            </a:r>
            <a:r>
              <a:rPr lang="en-US" altLang="en-US" baseline="30000" dirty="0">
                <a:latin typeface="Times New Roman" panose="02020603050405020304" pitchFamily="18" charset="0"/>
                <a:cs typeface="Times New Roman" panose="02020603050405020304" pitchFamily="18" charset="0"/>
                <a:sym typeface="Symbol" pitchFamily="18" charset="2"/>
              </a:rPr>
              <a:t>3</a:t>
            </a:r>
            <a:r>
              <a:rPr lang="en-US" altLang="en-US" dirty="0">
                <a:latin typeface="Times New Roman" panose="02020603050405020304" pitchFamily="18" charset="0"/>
                <a:cs typeface="Times New Roman" panose="02020603050405020304" pitchFamily="18" charset="0"/>
                <a:sym typeface="Symbol" pitchFamily="18" charset="2"/>
              </a:rPr>
              <a:t> ≤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rPr>
              <a:t>2n</a:t>
            </a:r>
            <a:r>
              <a:rPr lang="en-US" altLang="en-US" baseline="30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+ 3n + 6</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r>
              <a:rPr lang="en-US" altLang="en-US" dirty="0">
                <a:latin typeface="Times New Roman" panose="02020603050405020304" pitchFamily="18" charset="0"/>
                <a:cs typeface="Times New Roman" panose="02020603050405020304" pitchFamily="18" charset="0"/>
              </a:rPr>
              <a:t>c</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sym typeface="Symbol" pitchFamily="18" charset="2"/>
              </a:rPr>
              <a:t>n ≤ </a:t>
            </a:r>
            <a:r>
              <a:rPr lang="en-US" altLang="en-US" dirty="0">
                <a:latin typeface="Times New Roman" panose="02020603050405020304" pitchFamily="18"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điều này là không thể với giá trị của n lớn.</a:t>
            </a:r>
            <a:endParaRPr lang="en-US" altLang="en-US" dirty="0">
              <a:latin typeface="Times New Roman" panose="02020603050405020304" pitchFamily="18" charset="0"/>
              <a:cs typeface="Times New Roman" panose="02020603050405020304" pitchFamily="18" charset="0"/>
              <a:sym typeface="Symbol" pitchFamily="18" charset="2"/>
            </a:endParaRPr>
          </a:p>
          <a:p>
            <a:pPr algn="just">
              <a:spcBef>
                <a:spcPct val="10000"/>
              </a:spcBef>
              <a:spcAft>
                <a:spcPct val="10000"/>
              </a:spcAft>
              <a:buNone/>
            </a:pPr>
            <a:endParaRPr lang="en-US" altLang="en-US" dirty="0">
              <a:latin typeface="Times New Roman" panose="02020603050405020304" pitchFamily="18" charset="0"/>
              <a:cs typeface="Times New Roman" panose="02020603050405020304" pitchFamily="18" charset="0"/>
            </a:endParaRPr>
          </a:p>
          <a:p>
            <a:pPr algn="just">
              <a:spcBef>
                <a:spcPct val="10000"/>
              </a:spcBef>
              <a:spcAft>
                <a:spcPct val="10000"/>
              </a:spcAft>
              <a:buNone/>
            </a:pPr>
            <a:r>
              <a:rPr lang="en-US" altLang="en-US" smtClean="0">
                <a:solidFill>
                  <a:srgbClr val="FF0000"/>
                </a:solidFill>
                <a:latin typeface="Times New Roman" panose="02020603050405020304" pitchFamily="18" charset="0"/>
                <a:cs typeface="Times New Roman" panose="02020603050405020304" pitchFamily="18" charset="0"/>
              </a:rPr>
              <a:t>Vì vậy </a:t>
            </a:r>
            <a:r>
              <a:rPr lang="en-US" altLang="en-US" dirty="0">
                <a:solidFill>
                  <a:srgbClr val="FF0000"/>
                </a:solidFill>
                <a:latin typeface="Times New Roman" panose="02020603050405020304" pitchFamily="18" charset="0"/>
                <a:cs typeface="Times New Roman" panose="02020603050405020304" pitchFamily="18" charset="0"/>
              </a:rPr>
              <a:t>f(n</a:t>
            </a:r>
            <a:r>
              <a:rPr lang="en-US" altLang="en-US">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Zed" pitchFamily="2" charset="2"/>
              </a:rPr>
              <a:t>=</a:t>
            </a:r>
            <a:r>
              <a:rPr lang="en-US" altLang="en-US" smtClean="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(g(n))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 </a:t>
            </a:r>
            <a:r>
              <a:rPr lang="en-US" altLang="en-US" dirty="0">
                <a:solidFill>
                  <a:srgbClr val="FF0000"/>
                </a:solidFill>
                <a:latin typeface="Times New Roman" panose="02020603050405020304" pitchFamily="18" charset="0"/>
                <a:cs typeface="Times New Roman" panose="02020603050405020304" pitchFamily="18" charset="0"/>
              </a:rPr>
              <a:t>2.n</a:t>
            </a:r>
            <a:r>
              <a:rPr lang="en-US" altLang="en-US" baseline="30000" dirty="0">
                <a:solidFill>
                  <a:srgbClr val="FF0000"/>
                </a:solidFill>
                <a:latin typeface="Times New Roman" panose="02020603050405020304" pitchFamily="18" charset="0"/>
                <a:cs typeface="Times New Roman" panose="02020603050405020304" pitchFamily="18" charset="0"/>
              </a:rPr>
              <a:t>2</a:t>
            </a:r>
            <a:r>
              <a:rPr lang="en-US" altLang="en-US" dirty="0">
                <a:solidFill>
                  <a:srgbClr val="FF0000"/>
                </a:solidFill>
                <a:latin typeface="Times New Roman" panose="02020603050405020304" pitchFamily="18" charset="0"/>
                <a:cs typeface="Times New Roman" panose="02020603050405020304" pitchFamily="18" charset="0"/>
              </a:rPr>
              <a:t> + 3.n + </a:t>
            </a:r>
            <a:r>
              <a:rPr lang="en-US" altLang="en-US">
                <a:solidFill>
                  <a:srgbClr val="FF0000"/>
                </a:solidFill>
                <a:latin typeface="Times New Roman" panose="02020603050405020304" pitchFamily="18" charset="0"/>
                <a:cs typeface="Times New Roman" panose="02020603050405020304" pitchFamily="18" charset="0"/>
              </a:rPr>
              <a:t>6 </a:t>
            </a:r>
            <a:r>
              <a:rPr lang="en-US" altLang="en-US">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smtClean="0">
                <a:solidFill>
                  <a:srgbClr val="FF0000"/>
                </a:solidFill>
                <a:latin typeface="Times New Roman" panose="02020603050405020304" pitchFamily="18" charset="0"/>
                <a:cs typeface="Times New Roman" panose="02020603050405020304" pitchFamily="18" charset="0"/>
              </a:rPr>
              <a:t> </a:t>
            </a:r>
            <a:r>
              <a:rPr lang="en-US" altLang="en-US" dirty="0">
                <a:solidFill>
                  <a:srgbClr val="FF0000"/>
                </a:solidFill>
                <a:latin typeface="Times New Roman" panose="02020603050405020304" pitchFamily="18"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cs typeface="Times New Roman" panose="02020603050405020304" pitchFamily="18" charset="0"/>
              </a:rPr>
              <a:t>(n</a:t>
            </a:r>
            <a:r>
              <a:rPr lang="en-US" altLang="en-US" baseline="30000" dirty="0">
                <a:solidFill>
                  <a:srgbClr val="FF0000"/>
                </a:solidFill>
                <a:latin typeface="Times New Roman" panose="02020603050405020304" pitchFamily="18" charset="0"/>
                <a:cs typeface="Times New Roman" panose="02020603050405020304" pitchFamily="18" charset="0"/>
              </a:rPr>
              <a:t>3</a:t>
            </a:r>
            <a:r>
              <a:rPr lang="en-US" altLang="en-US" dirty="0">
                <a:solidFill>
                  <a:srgbClr val="FF0000"/>
                </a:solidFill>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854A68E7-A919-48BE-A51A-92AAC596598C}" type="slidenum">
              <a:rPr lang="en-US" smtClean="0"/>
              <a:pPr/>
              <a:t>24</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646331"/>
          </a:xfrm>
          <a:prstGeom prst="rect">
            <a:avLst/>
          </a:prstGeom>
          <a:noFill/>
        </p:spPr>
        <p:txBody>
          <a:bodyPr wrap="square" rtlCol="0">
            <a:spAutoFit/>
          </a:bodyPr>
          <a:lstStyle/>
          <a:p>
            <a:r>
              <a:rPr lang="en-US" smtClean="0">
                <a:latin typeface="+mj-lt"/>
              </a:rPr>
              <a:t>PHẦN II: TIỆM CẬN </a:t>
            </a:r>
            <a:r>
              <a:rPr lang="en-US">
                <a:latin typeface="+mj-lt"/>
              </a:rPr>
              <a:t>VÀ CÁC KÝ </a:t>
            </a:r>
            <a:r>
              <a:rPr lang="en-US" smtClean="0">
                <a:latin typeface="+mj-lt"/>
              </a:rPr>
              <a:t>HIỆU</a:t>
            </a:r>
            <a:endParaRPr lang="en-US">
              <a:latin typeface="+mj-lt"/>
            </a:endParaRPr>
          </a:p>
          <a:p>
            <a:endParaRPr lang="en-US">
              <a:latin typeface="+mj-lt"/>
            </a:endParaRPr>
          </a:p>
        </p:txBody>
      </p:sp>
    </p:spTree>
    <p:extLst>
      <p:ext uri="{BB962C8B-B14F-4D97-AF65-F5344CB8AC3E}">
        <p14:creationId xmlns:p14="http://schemas.microsoft.com/office/powerpoint/2010/main" val="53513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36637"/>
            <a:ext cx="8229600" cy="5668963"/>
          </a:xfrm>
        </p:spPr>
        <p:txBody>
          <a:bodyPr>
            <a:normAutofit/>
          </a:bodyPr>
          <a:lstStyle/>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Chứng minh rằng: 3.n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+ 2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(n)</a:t>
            </a:r>
          </a:p>
          <a:p>
            <a:pPr algn="just">
              <a:spcBef>
                <a:spcPct val="10000"/>
              </a:spcBef>
              <a:spcAft>
                <a:spcPct val="10000"/>
              </a:spcAft>
              <a:buNone/>
            </a:pP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b="1" smtClean="0">
                <a:latin typeface="Times New Roman" panose="02020603050405020304" pitchFamily="18" charset="0"/>
                <a:ea typeface="Microsoft Sans Serif" panose="020B0604020202020204" pitchFamily="34" charset="0"/>
                <a:cs typeface="Times New Roman" panose="02020603050405020304" pitchFamily="18" charset="0"/>
              </a:rPr>
              <a:t>Chứng minh: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Let f(n) = 3.n + 2, and g(n) = n</a:t>
            </a:r>
          </a:p>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Giả sử rằng: f(n</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(g(n</a:t>
            </a:r>
            <a:r>
              <a:rPr lang="en-US" altLang="en-US">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nghĩa là tồn tại các hằng số dương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và</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n</a:t>
            </a:r>
            <a:r>
              <a:rPr lang="en-US" altLang="en-US" baseline="-25000">
                <a:latin typeface="Times New Roman" panose="02020603050405020304" pitchFamily="18" charset="0"/>
                <a:ea typeface="Microsoft Sans Serif" panose="020B0604020202020204" pitchFamily="34" charset="0"/>
                <a:cs typeface="Times New Roman" panose="02020603050405020304" pitchFamily="18" charset="0"/>
              </a:rPr>
              <a:t>0</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sao cho: </a:t>
            </a: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	      c</a:t>
            </a:r>
            <a:r>
              <a:rPr lang="en-US" altLang="en-US" baseline="-25000" smtClean="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g(n</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 f(n) ≤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g(n) </a:t>
            </a:r>
          </a:p>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sym typeface="Wingdings" panose="05000000000000000000" pitchFamily="2" charset="2"/>
              </a:rPr>
              <a:t> 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smtClean="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3.n + 2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n </a:t>
            </a: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endParaRPr>
          </a:p>
          <a:p>
            <a:pPr algn="just">
              <a:spcBef>
                <a:spcPct val="10000"/>
              </a:spcBef>
              <a:spcAft>
                <a:spcPct val="10000"/>
              </a:spcAft>
              <a:buNone/>
            </a:pP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Ta có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3</a:t>
            </a:r>
            <a:r>
              <a:rPr lang="en-US" altLang="en-US">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rPr>
              <a:t>thì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3n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3n + </a:t>
            </a:r>
            <a:r>
              <a:rPr lang="en-US" altLang="en-US">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2 </a:t>
            </a:r>
            <a:r>
              <a:rPr lang="en-US" altLang="en-US" smtClean="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với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n</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0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1</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3n + 2 ≤ 3n + 2n ≤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Wingdings" panose="05000000000000000000" pitchFamily="2" charset="2"/>
              </a:rPr>
              <a:t>  5n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n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Wingdings" panose="05000000000000000000" pitchFamily="2" charset="2"/>
              </a:rPr>
              <a:t> 5</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Wingdings" panose="05000000000000000000" pitchFamily="2" charset="2"/>
              </a:rPr>
              <a:t>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endParaRPr>
          </a:p>
          <a:p>
            <a:pPr algn="just">
              <a:spcBef>
                <a:spcPct val="10000"/>
              </a:spcBef>
              <a:spcAft>
                <a:spcPct val="10000"/>
              </a:spcAft>
              <a:buNone/>
            </a:pPr>
            <a:endParaRPr lang="en-US" altLang="en-US" dirty="0">
              <a:latin typeface="Times New Roman" panose="02020603050405020304" pitchFamily="18" charset="0"/>
              <a:ea typeface="Microsoft Sans Serif" panose="020B0604020202020204" pitchFamily="34" charset="0"/>
              <a:cs typeface="Times New Roman" panose="02020603050405020304" pitchFamily="18" charset="0"/>
            </a:endParaRPr>
          </a:p>
          <a:p>
            <a:pPr algn="just">
              <a:spcBef>
                <a:spcPct val="10000"/>
              </a:spcBef>
              <a:spcAft>
                <a:spcPct val="10000"/>
              </a:spcAft>
              <a:buNone/>
            </a:pP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1</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 3, c</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2</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 5, n</a:t>
            </a:r>
            <a:r>
              <a:rPr lang="en-US" altLang="en-US" baseline="-25000" dirty="0">
                <a:latin typeface="Times New Roman" panose="02020603050405020304" pitchFamily="18" charset="0"/>
                <a:ea typeface="Microsoft Sans Serif" panose="020B0604020202020204" pitchFamily="34" charset="0"/>
                <a:cs typeface="Times New Roman" panose="02020603050405020304" pitchFamily="18" charset="0"/>
              </a:rPr>
              <a:t>0 </a:t>
            </a:r>
            <a:r>
              <a:rPr lang="en-US" altLang="en-US" dirty="0">
                <a:latin typeface="Times New Roman" panose="02020603050405020304" pitchFamily="18" charset="0"/>
                <a:ea typeface="Microsoft Sans Serif" panose="020B0604020202020204" pitchFamily="34" charset="0"/>
                <a:cs typeface="Times New Roman" panose="02020603050405020304" pitchFamily="18" charset="0"/>
              </a:rPr>
              <a:t>= 1</a:t>
            </a:r>
          </a:p>
          <a:p>
            <a:pPr algn="just">
              <a:spcBef>
                <a:spcPct val="10000"/>
              </a:spcBef>
              <a:spcAft>
                <a:spcPct val="10000"/>
              </a:spcAft>
              <a:buNone/>
            </a:pPr>
            <a:r>
              <a:rPr lang="en-US" altLang="en-US" smtClean="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Vì vậy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f(n</a:t>
            </a:r>
            <a:r>
              <a:rPr lang="en-US" altLang="en-US">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a:t>
            </a:r>
            <a:r>
              <a:rPr lang="en-US" altLang="en-US" smtClean="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(g(n))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3.n + 2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Zed" pitchFamily="2" charset="2"/>
              </a:rPr>
              <a:t>=</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 </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sym typeface="Symbol" pitchFamily="18" charset="2"/>
              </a:rPr>
              <a:t></a:t>
            </a:r>
            <a:r>
              <a:rPr lang="en-US" altLang="en-US" dirty="0">
                <a:solidFill>
                  <a:srgbClr val="FF0000"/>
                </a:solidFill>
                <a:latin typeface="Times New Roman" panose="02020603050405020304" pitchFamily="18" charset="0"/>
                <a:ea typeface="Microsoft Sans Serif" panose="020B0604020202020204" pitchFamily="34" charset="0"/>
                <a:cs typeface="Times New Roman" panose="02020603050405020304" pitchFamily="18" charset="0"/>
              </a:rPr>
              <a:t>(n)</a:t>
            </a:r>
          </a:p>
        </p:txBody>
      </p:sp>
      <p:sp>
        <p:nvSpPr>
          <p:cNvPr id="5" name="Slide Number Placeholder 4"/>
          <p:cNvSpPr>
            <a:spLocks noGrp="1"/>
          </p:cNvSpPr>
          <p:nvPr>
            <p:ph type="sldNum" sz="quarter" idx="12"/>
          </p:nvPr>
        </p:nvSpPr>
        <p:spPr/>
        <p:txBody>
          <a:bodyPr/>
          <a:lstStyle/>
          <a:p>
            <a:fld id="{854A68E7-A919-48BE-A51A-92AAC596598C}" type="slidenum">
              <a:rPr lang="en-US" smtClean="0"/>
              <a:pPr/>
              <a:t>25</a:t>
            </a:fld>
            <a:endParaRPr lang="en-US"/>
          </a:p>
        </p:txBody>
      </p:sp>
      <p:sp>
        <p:nvSpPr>
          <p:cNvPr id="8" name="Rectangle 13"/>
          <p:cNvSpPr>
            <a:spLocks noChangeArrowheads="1"/>
          </p:cNvSpPr>
          <p:nvPr/>
        </p:nvSpPr>
        <p:spPr bwMode="auto">
          <a:xfrm>
            <a:off x="228600" y="152400"/>
            <a:ext cx="5867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charset="0"/>
                <a:cs typeface="Arial" charset="0"/>
              </a:defRPr>
            </a:lvl1pPr>
            <a:lvl2pPr marL="742950" indent="-285750">
              <a:spcBef>
                <a:spcPct val="20000"/>
              </a:spcBef>
              <a:buChar char="–"/>
              <a:defRPr sz="2800">
                <a:solidFill>
                  <a:schemeClr val="tx1"/>
                </a:solidFill>
                <a:latin typeface="Arial" charset="0"/>
                <a:cs typeface="Arial" charset="0"/>
              </a:defRPr>
            </a:lvl2pPr>
            <a:lvl3pPr marL="1143000" indent="-228600">
              <a:spcBef>
                <a:spcPct val="20000"/>
              </a:spcBef>
              <a:buChar char="•"/>
              <a:defRPr sz="2400">
                <a:solidFill>
                  <a:schemeClr val="tx1"/>
                </a:solidFill>
                <a:latin typeface="Arial" charset="0"/>
                <a:cs typeface="Arial" charset="0"/>
              </a:defRPr>
            </a:lvl3pPr>
            <a:lvl4pPr marL="1600200" indent="-228600">
              <a:spcBef>
                <a:spcPct val="20000"/>
              </a:spcBef>
              <a:buChar char="–"/>
              <a:defRPr sz="2000">
                <a:solidFill>
                  <a:schemeClr val="tx1"/>
                </a:solidFill>
                <a:latin typeface="Arial" charset="0"/>
                <a:cs typeface="Arial" charset="0"/>
              </a:defRPr>
            </a:lvl4pPr>
            <a:lvl5pPr marL="2057400" indent="-22860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spcBef>
                <a:spcPct val="0"/>
              </a:spcBef>
              <a:buNone/>
            </a:pPr>
            <a:r>
              <a:rPr lang="en-US" altLang="en-US" sz="4000" spc="-100" smtClean="0">
                <a:solidFill>
                  <a:schemeClr val="tx2"/>
                </a:solidFill>
                <a:latin typeface="+mj-lt"/>
                <a:ea typeface="+mj-ea"/>
                <a:cs typeface="+mj-cs"/>
              </a:rPr>
              <a:t>Ví dụ</a:t>
            </a:r>
            <a:endParaRPr lang="en-US" altLang="en-US" sz="4000" spc="-100" dirty="0">
              <a:solidFill>
                <a:schemeClr val="tx2"/>
              </a:solidFill>
              <a:latin typeface="+mj-lt"/>
              <a:ea typeface="+mj-ea"/>
              <a:cs typeface="+mj-cs"/>
            </a:endParaRPr>
          </a:p>
        </p:txBody>
      </p:sp>
      <p:sp>
        <p:nvSpPr>
          <p:cNvPr id="6" name="TextBox 5"/>
          <p:cNvSpPr txBox="1"/>
          <p:nvPr/>
        </p:nvSpPr>
        <p:spPr>
          <a:xfrm>
            <a:off x="228600" y="6400800"/>
            <a:ext cx="7924800" cy="646331"/>
          </a:xfrm>
          <a:prstGeom prst="rect">
            <a:avLst/>
          </a:prstGeom>
          <a:noFill/>
        </p:spPr>
        <p:txBody>
          <a:bodyPr wrap="square" rtlCol="0">
            <a:spAutoFit/>
          </a:bodyPr>
          <a:lstStyle/>
          <a:p>
            <a:r>
              <a:rPr lang="en-US" smtClean="0">
                <a:latin typeface="+mj-lt"/>
              </a:rPr>
              <a:t>PHẦN II: TIỆM CẬN </a:t>
            </a:r>
            <a:r>
              <a:rPr lang="en-US">
                <a:latin typeface="+mj-lt"/>
              </a:rPr>
              <a:t>VÀ CÁC KÝ </a:t>
            </a:r>
            <a:r>
              <a:rPr lang="en-US" smtClean="0">
                <a:latin typeface="+mj-lt"/>
              </a:rPr>
              <a:t>HIỆU</a:t>
            </a:r>
            <a:endParaRPr lang="en-US">
              <a:latin typeface="+mj-lt"/>
            </a:endParaRPr>
          </a:p>
          <a:p>
            <a:endParaRPr lang="en-US">
              <a:latin typeface="+mj-lt"/>
            </a:endParaRPr>
          </a:p>
        </p:txBody>
      </p:sp>
    </p:spTree>
    <p:extLst>
      <p:ext uri="{BB962C8B-B14F-4D97-AF65-F5344CB8AC3E}">
        <p14:creationId xmlns:p14="http://schemas.microsoft.com/office/powerpoint/2010/main" val="345323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 THỰC HIỆN</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26</a:t>
            </a:fld>
            <a:endParaRPr lang="en-US"/>
          </a:p>
        </p:txBody>
      </p:sp>
      <p:sp>
        <p:nvSpPr>
          <p:cNvPr id="4" name="TextBox 3"/>
          <p:cNvSpPr txBox="1"/>
          <p:nvPr/>
        </p:nvSpPr>
        <p:spPr>
          <a:xfrm>
            <a:off x="457200" y="1507822"/>
            <a:ext cx="7620000" cy="4524315"/>
          </a:xfrm>
          <a:prstGeom prst="rect">
            <a:avLst/>
          </a:prstGeom>
          <a:noFill/>
        </p:spPr>
        <p:txBody>
          <a:bodyPr wrap="square" rtlCol="0">
            <a:spAutoFit/>
          </a:bodyPr>
          <a:lstStyle/>
          <a:p>
            <a:pPr lvl="0" algn="just"/>
            <a:r>
              <a:rPr lang="en-US" b="1" smtClean="0">
                <a:latin typeface="Times New Roman" panose="02020603050405020304" pitchFamily="18" charset="0"/>
                <a:cs typeface="Times New Roman" panose="02020603050405020304" pitchFamily="18" charset="0"/>
              </a:rPr>
              <a:t>BƯỚC 1: </a:t>
            </a:r>
            <a:r>
              <a:rPr lang="en-US" smtClean="0">
                <a:latin typeface="Times New Roman" panose="02020603050405020304" pitchFamily="18" charset="0"/>
                <a:cs typeface="Times New Roman" panose="02020603050405020304" pitchFamily="18" charset="0"/>
              </a:rPr>
              <a:t>Xác </a:t>
            </a:r>
            <a:r>
              <a:rPr lang="en-US">
                <a:latin typeface="Times New Roman" panose="02020603050405020304" pitchFamily="18" charset="0"/>
                <a:cs typeface="Times New Roman" panose="02020603050405020304" pitchFamily="18" charset="0"/>
              </a:rPr>
              <a:t>định tham số đại diện kích thước đầu vào</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2: </a:t>
            </a:r>
            <a:r>
              <a:rPr lang="en-US" smtClean="0">
                <a:latin typeface="Times New Roman" panose="02020603050405020304" pitchFamily="18" charset="0"/>
                <a:cs typeface="Times New Roman" panose="02020603050405020304" pitchFamily="18" charset="0"/>
              </a:rPr>
              <a:t>Nhận </a:t>
            </a:r>
            <a:r>
              <a:rPr lang="en-US">
                <a:latin typeface="Times New Roman" panose="02020603050405020304" pitchFamily="18" charset="0"/>
                <a:cs typeface="Times New Roman" panose="02020603050405020304" pitchFamily="18" charset="0"/>
              </a:rPr>
              <a:t>dạng được </a:t>
            </a:r>
            <a:r>
              <a:rPr lang="en-US" b="1">
                <a:latin typeface="Times New Roman" panose="02020603050405020304" pitchFamily="18" charset="0"/>
                <a:cs typeface="Times New Roman" panose="02020603050405020304" pitchFamily="18" charset="0"/>
              </a:rPr>
              <a:t>BASIC OPERATION</a:t>
            </a:r>
            <a:r>
              <a:rPr lang="en-US">
                <a:latin typeface="Times New Roman" panose="02020603050405020304" pitchFamily="18" charset="0"/>
                <a:cs typeface="Times New Roman" panose="02020603050405020304" pitchFamily="18" charset="0"/>
              </a:rPr>
              <a:t> của thuật toán. (Thông thường thì nó sẽ nằm ở vòng trong cùng</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3: </a:t>
            </a:r>
            <a:r>
              <a:rPr lang="en-US" smtClean="0">
                <a:latin typeface="Times New Roman" panose="02020603050405020304" pitchFamily="18" charset="0"/>
                <a:cs typeface="Times New Roman" panose="02020603050405020304" pitchFamily="18" charset="0"/>
              </a:rPr>
              <a:t>Kiểm </a:t>
            </a:r>
            <a:r>
              <a:rPr lang="en-US">
                <a:latin typeface="Times New Roman" panose="02020603050405020304" pitchFamily="18" charset="0"/>
                <a:cs typeface="Times New Roman" panose="02020603050405020304" pitchFamily="18" charset="0"/>
              </a:rPr>
              <a:t>tra xem số lần thực thi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có phụ thuộc vào tham số nào khác hay không. Nếu có thì các trường hợp worst-case, average-case phải được tính toán riêng biệt</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4: </a:t>
            </a:r>
            <a:r>
              <a:rPr lang="en-US" smtClean="0">
                <a:latin typeface="Times New Roman" panose="02020603050405020304" pitchFamily="18" charset="0"/>
                <a:cs typeface="Times New Roman" panose="02020603050405020304" pitchFamily="18" charset="0"/>
              </a:rPr>
              <a:t>Lập </a:t>
            </a:r>
            <a:r>
              <a:rPr lang="en-US">
                <a:latin typeface="Times New Roman" panose="02020603050405020304" pitchFamily="18" charset="0"/>
                <a:cs typeface="Times New Roman" panose="02020603050405020304" pitchFamily="18" charset="0"/>
              </a:rPr>
              <a:t>một công thức tính tổng số lần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được thực thi</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5: </a:t>
            </a:r>
            <a:r>
              <a:rPr lang="en-US" smtClean="0">
                <a:latin typeface="Times New Roman" panose="02020603050405020304" pitchFamily="18" charset="0"/>
                <a:cs typeface="Times New Roman" panose="02020603050405020304" pitchFamily="18" charset="0"/>
              </a:rPr>
              <a:t>Sử </a:t>
            </a:r>
            <a:r>
              <a:rPr lang="en-US">
                <a:latin typeface="Times New Roman" panose="02020603050405020304" pitchFamily="18" charset="0"/>
                <a:cs typeface="Times New Roman" panose="02020603050405020304" pitchFamily="18" charset="0"/>
              </a:rPr>
              <a:t>dụng các kiến thức đã học về thao tác tính tổng để đơn giản hóa công thức, sau đó ước tính sự gia tăng về mặt thời gian của thuật toán khi kích thước tăng lên.</a:t>
            </a:r>
          </a:p>
          <a:p>
            <a:endParaRPr lang="en-US"/>
          </a:p>
        </p:txBody>
      </p:sp>
      <p:sp>
        <p:nvSpPr>
          <p:cNvPr id="5" name="TextBox 4"/>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82671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590800"/>
            <a:ext cx="7620000" cy="1143000"/>
          </a:xfrm>
        </p:spPr>
        <p:txBody>
          <a:bodyPr/>
          <a:lstStyle/>
          <a:p>
            <a:pPr algn="ctr"/>
            <a:r>
              <a:rPr lang="en-US" sz="4000" smtClean="0"/>
              <a:t>PHẦN III</a:t>
            </a:r>
            <a:br>
              <a:rPr lang="en-US" sz="4000" smtClean="0"/>
            </a:br>
            <a:r>
              <a:rPr lang="en-US" sz="4000" smtClean="0"/>
              <a:t>PHƯƠNG PHÁP ƯỚC LƯỢNG ĐỘ PHỨC TẠP THỜI GIAN CHO BÀI TOÁN PHI ĐỆ QUY</a:t>
            </a:r>
            <a:endParaRPr lang="en-US" sz="4000"/>
          </a:p>
        </p:txBody>
      </p:sp>
      <p:sp>
        <p:nvSpPr>
          <p:cNvPr id="4" name="Slide Number Placeholder 3"/>
          <p:cNvSpPr>
            <a:spLocks noGrp="1"/>
          </p:cNvSpPr>
          <p:nvPr>
            <p:ph type="sldNum" sz="quarter" idx="12"/>
          </p:nvPr>
        </p:nvSpPr>
        <p:spPr/>
        <p:txBody>
          <a:bodyPr/>
          <a:lstStyle/>
          <a:p>
            <a:fld id="{854A68E7-A919-48BE-A51A-92AAC596598C}" type="slidenum">
              <a:rPr lang="en-US" smtClean="0"/>
              <a:pPr/>
              <a:t>27</a:t>
            </a:fld>
            <a:endParaRPr lang="en-US"/>
          </a:p>
        </p:txBody>
      </p:sp>
    </p:spTree>
    <p:extLst>
      <p:ext uri="{BB962C8B-B14F-4D97-AF65-F5344CB8AC3E}">
        <p14:creationId xmlns:p14="http://schemas.microsoft.com/office/powerpoint/2010/main" val="52075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 THỰC HIỆN</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28</a:t>
            </a:fld>
            <a:endParaRPr lang="en-US"/>
          </a:p>
        </p:txBody>
      </p:sp>
      <p:sp>
        <p:nvSpPr>
          <p:cNvPr id="4" name="TextBox 3"/>
          <p:cNvSpPr txBox="1"/>
          <p:nvPr/>
        </p:nvSpPr>
        <p:spPr>
          <a:xfrm>
            <a:off x="457200" y="1507822"/>
            <a:ext cx="7620000" cy="4524315"/>
          </a:xfrm>
          <a:prstGeom prst="rect">
            <a:avLst/>
          </a:prstGeom>
          <a:noFill/>
        </p:spPr>
        <p:txBody>
          <a:bodyPr wrap="square" rtlCol="0">
            <a:spAutoFit/>
          </a:bodyPr>
          <a:lstStyle/>
          <a:p>
            <a:pPr lvl="0" algn="just"/>
            <a:r>
              <a:rPr lang="en-US" b="1" smtClean="0">
                <a:latin typeface="Times New Roman" panose="02020603050405020304" pitchFamily="18" charset="0"/>
                <a:cs typeface="Times New Roman" panose="02020603050405020304" pitchFamily="18" charset="0"/>
              </a:rPr>
              <a:t>BƯỚC 1: </a:t>
            </a:r>
            <a:r>
              <a:rPr lang="en-US" smtClean="0">
                <a:latin typeface="Times New Roman" panose="02020603050405020304" pitchFamily="18" charset="0"/>
                <a:cs typeface="Times New Roman" panose="02020603050405020304" pitchFamily="18" charset="0"/>
              </a:rPr>
              <a:t>Xác </a:t>
            </a:r>
            <a:r>
              <a:rPr lang="en-US">
                <a:latin typeface="Times New Roman" panose="02020603050405020304" pitchFamily="18" charset="0"/>
                <a:cs typeface="Times New Roman" panose="02020603050405020304" pitchFamily="18" charset="0"/>
              </a:rPr>
              <a:t>định tham số đại diện kích thước đầu vào</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2: </a:t>
            </a:r>
            <a:r>
              <a:rPr lang="en-US" smtClean="0">
                <a:latin typeface="Times New Roman" panose="02020603050405020304" pitchFamily="18" charset="0"/>
                <a:cs typeface="Times New Roman" panose="02020603050405020304" pitchFamily="18" charset="0"/>
              </a:rPr>
              <a:t>Nhận </a:t>
            </a:r>
            <a:r>
              <a:rPr lang="en-US">
                <a:latin typeface="Times New Roman" panose="02020603050405020304" pitchFamily="18" charset="0"/>
                <a:cs typeface="Times New Roman" panose="02020603050405020304" pitchFamily="18" charset="0"/>
              </a:rPr>
              <a:t>dạng được </a:t>
            </a:r>
            <a:r>
              <a:rPr lang="en-US" b="1">
                <a:latin typeface="Times New Roman" panose="02020603050405020304" pitchFamily="18" charset="0"/>
                <a:cs typeface="Times New Roman" panose="02020603050405020304" pitchFamily="18" charset="0"/>
              </a:rPr>
              <a:t>BASIC OPERATION</a:t>
            </a:r>
            <a:r>
              <a:rPr lang="en-US">
                <a:latin typeface="Times New Roman" panose="02020603050405020304" pitchFamily="18" charset="0"/>
                <a:cs typeface="Times New Roman" panose="02020603050405020304" pitchFamily="18" charset="0"/>
              </a:rPr>
              <a:t> của thuật toán. (Thông thường thì nó sẽ nằm ở vòng trong cùng</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3: </a:t>
            </a:r>
            <a:r>
              <a:rPr lang="en-US" smtClean="0">
                <a:latin typeface="Times New Roman" panose="02020603050405020304" pitchFamily="18" charset="0"/>
                <a:cs typeface="Times New Roman" panose="02020603050405020304" pitchFamily="18" charset="0"/>
              </a:rPr>
              <a:t>Kiểm </a:t>
            </a:r>
            <a:r>
              <a:rPr lang="en-US">
                <a:latin typeface="Times New Roman" panose="02020603050405020304" pitchFamily="18" charset="0"/>
                <a:cs typeface="Times New Roman" panose="02020603050405020304" pitchFamily="18" charset="0"/>
              </a:rPr>
              <a:t>tra xem số lần thực thi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có phụ thuộc vào tham số nào khác hay không. Nếu có thì các trường hợp worst-case, average-case phải được tính toán riêng biệt</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4: </a:t>
            </a:r>
            <a:r>
              <a:rPr lang="en-US" smtClean="0">
                <a:latin typeface="Times New Roman" panose="02020603050405020304" pitchFamily="18" charset="0"/>
                <a:cs typeface="Times New Roman" panose="02020603050405020304" pitchFamily="18" charset="0"/>
              </a:rPr>
              <a:t>Lập </a:t>
            </a:r>
            <a:r>
              <a:rPr lang="en-US">
                <a:latin typeface="Times New Roman" panose="02020603050405020304" pitchFamily="18" charset="0"/>
                <a:cs typeface="Times New Roman" panose="02020603050405020304" pitchFamily="18" charset="0"/>
              </a:rPr>
              <a:t>một công thức tính tổng số lần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được thực thi</a:t>
            </a:r>
            <a:r>
              <a:rPr lang="en-US" smtClean="0">
                <a:latin typeface="Times New Roman" panose="02020603050405020304" pitchFamily="18" charset="0"/>
                <a:cs typeface="Times New Roman" panose="02020603050405020304" pitchFamily="18" charset="0"/>
              </a:rPr>
              <a:t>.</a:t>
            </a:r>
          </a:p>
          <a:p>
            <a:pPr lvl="0" algn="just"/>
            <a:endParaRPr lang="en-US">
              <a:latin typeface="Times New Roman" panose="02020603050405020304" pitchFamily="18" charset="0"/>
              <a:cs typeface="Times New Roman" panose="02020603050405020304" pitchFamily="18" charset="0"/>
            </a:endParaRPr>
          </a:p>
          <a:p>
            <a:pPr lvl="0" algn="just"/>
            <a:r>
              <a:rPr lang="en-US" b="1" smtClean="0">
                <a:latin typeface="Times New Roman" panose="02020603050405020304" pitchFamily="18" charset="0"/>
                <a:cs typeface="Times New Roman" panose="02020603050405020304" pitchFamily="18" charset="0"/>
              </a:rPr>
              <a:t>BƯỚC 5: </a:t>
            </a:r>
            <a:r>
              <a:rPr lang="en-US" smtClean="0">
                <a:latin typeface="Times New Roman" panose="02020603050405020304" pitchFamily="18" charset="0"/>
                <a:cs typeface="Times New Roman" panose="02020603050405020304" pitchFamily="18" charset="0"/>
              </a:rPr>
              <a:t>Sử </a:t>
            </a:r>
            <a:r>
              <a:rPr lang="en-US">
                <a:latin typeface="Times New Roman" panose="02020603050405020304" pitchFamily="18" charset="0"/>
                <a:cs typeface="Times New Roman" panose="02020603050405020304" pitchFamily="18" charset="0"/>
              </a:rPr>
              <a:t>dụng các kiến thức đã học về thao tác tính tổng để đơn giản hóa công thức, sau đó ước tính sự gia tăng về mặt thời gian của thuật toán khi kích thước tăng lên.</a:t>
            </a:r>
          </a:p>
          <a:p>
            <a:endParaRPr lang="en-US"/>
          </a:p>
        </p:txBody>
      </p:sp>
      <p:sp>
        <p:nvSpPr>
          <p:cNvPr id="5" name="TextBox 4"/>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79326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29</a:t>
            </a:fld>
            <a:endParaRPr lang="en-US"/>
          </a:p>
        </p:txBody>
      </p:sp>
      <p:pic>
        <p:nvPicPr>
          <p:cNvPr id="4" name="Picture 3" descr="Screenshot from 2021-03-12 14-17-41"/>
          <p:cNvPicPr/>
          <p:nvPr/>
        </p:nvPicPr>
        <p:blipFill>
          <a:blip r:embed="rId2"/>
          <a:stretch>
            <a:fillRect/>
          </a:stretch>
        </p:blipFill>
        <p:spPr>
          <a:xfrm>
            <a:off x="533400" y="1447800"/>
            <a:ext cx="6934200" cy="3200400"/>
          </a:xfrm>
          <a:prstGeom prst="rect">
            <a:avLst/>
          </a:prstGeom>
          <a:ln>
            <a:solidFill>
              <a:schemeClr val="tx1"/>
            </a:solidFill>
          </a:ln>
        </p:spPr>
      </p:pic>
      <p:sp>
        <p:nvSpPr>
          <p:cNvPr id="5" name="TextBox 4"/>
          <p:cNvSpPr txBox="1"/>
          <p:nvPr/>
        </p:nvSpPr>
        <p:spPr>
          <a:xfrm>
            <a:off x="533400" y="4800600"/>
            <a:ext cx="6934200" cy="1292662"/>
          </a:xfrm>
          <a:prstGeom prst="rect">
            <a:avLst/>
          </a:prstGeom>
          <a:noFill/>
        </p:spPr>
        <p:txBody>
          <a:bodyPr wrap="square" rtlCol="0">
            <a:spAutoFit/>
          </a:bodyPr>
          <a:lstStyle/>
          <a:p>
            <a:r>
              <a:rPr lang="en-US" smtClean="0"/>
              <a:t> </a:t>
            </a:r>
            <a:r>
              <a:rPr lang="en-US" sz="2000" smtClean="0">
                <a:latin typeface="Times New Roman" panose="02020603050405020304" pitchFamily="18" charset="0"/>
                <a:cs typeface="Times New Roman" panose="02020603050405020304" pitchFamily="18" charset="0"/>
              </a:rPr>
              <a:t>Đoạn mã giả trên mô phỏng thuật toán tìm phần tử lớn nhất trong mảng bằng phương pháp dò tuyến tính. Phân tích độ phức tạp của thuật toán trên.</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20625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7620000" cy="1143000"/>
          </a:xfrm>
        </p:spPr>
        <p:txBody>
          <a:bodyPr/>
          <a:lstStyle/>
          <a:p>
            <a:pPr algn="ctr"/>
            <a:r>
              <a:rPr lang="en-US" smtClean="0"/>
              <a:t>PHẦN I</a:t>
            </a:r>
            <a:br>
              <a:rPr lang="en-US" smtClean="0"/>
            </a:br>
            <a:r>
              <a:rPr lang="en-US" smtClean="0"/>
              <a:t>KHÁI NIỆM PHÂN TÍCH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3</a:t>
            </a:fld>
            <a:endParaRPr lang="en-US"/>
          </a:p>
        </p:txBody>
      </p:sp>
    </p:spTree>
    <p:extLst>
      <p:ext uri="{BB962C8B-B14F-4D97-AF65-F5344CB8AC3E}">
        <p14:creationId xmlns:p14="http://schemas.microsoft.com/office/powerpoint/2010/main" val="8469036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30</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962400"/>
            <a:ext cx="7620000" cy="1477328"/>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Bước 1: Xác định tham số quyết định kích thước đầu vào.</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Khá đơn giản, kích thước đầu vào là số lượng phần tử trong mảng và được đại diện bởi tham số n.</a:t>
            </a: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513251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31</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581400"/>
            <a:ext cx="7620000" cy="2862322"/>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2: Xác định “BASIC OPERATION” của thuật toán.</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Có 2 operation được thực thi trong vòng lặp:</a:t>
            </a:r>
          </a:p>
          <a:p>
            <a:pPr algn="just"/>
            <a:r>
              <a:rPr lang="en-US">
                <a:latin typeface="Times New Roman" panose="02020603050405020304" pitchFamily="18" charset="0"/>
                <a:cs typeface="Times New Roman" panose="02020603050405020304" pitchFamily="18" charset="0"/>
              </a:rPr>
              <a:t>+ Phép so sánh A[i] &gt; maxval.</a:t>
            </a:r>
          </a:p>
          <a:p>
            <a:pPr algn="just"/>
            <a:r>
              <a:rPr lang="en-US">
                <a:latin typeface="Times New Roman" panose="02020603050405020304" pitchFamily="18" charset="0"/>
                <a:cs typeface="Times New Roman" panose="02020603050405020304" pitchFamily="18" charset="0"/>
              </a:rPr>
              <a:t>+ Phép gán maxval := A[i].</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Dễ nhận thấy rằng Phép so sánh A[i] &gt; maxval được thực hiện ở mỗi lần lặp còn phép gán thì không. </a:t>
            </a:r>
          </a:p>
          <a:p>
            <a:pPr algn="just"/>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là phép so sánh.</a:t>
            </a: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445369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32</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886200"/>
            <a:ext cx="7620000"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3: Kiểm tra xem số lần thực thi BASIC OPERATION của thuật toán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Số lần so sánh chỉ phụ thuộc vào </a:t>
            </a:r>
            <a:r>
              <a:rPr lang="en-US" b="1">
                <a:latin typeface="Times New Roman" panose="02020603050405020304" pitchFamily="18" charset="0"/>
                <a:cs typeface="Times New Roman" panose="02020603050405020304" pitchFamily="18" charset="0"/>
              </a:rPr>
              <a:t>tham số </a:t>
            </a:r>
            <a:r>
              <a:rPr lang="en-US" b="1" smtClean="0">
                <a:latin typeface="Times New Roman" panose="02020603050405020304" pitchFamily="18" charset="0"/>
                <a:cs typeface="Times New Roman" panose="02020603050405020304" pitchFamily="18" charset="0"/>
              </a:rPr>
              <a:t>n </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kích thước đầu vào, vì thế trong trường hợp này ta không cần chia best-case, average-case hay là worst-case.</a:t>
            </a: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3932682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33</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581400"/>
            <a:ext cx="7620000" cy="1754326"/>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Bước 4: Thiết lập công thức tính số lần “BASIC OPERATION” của thuật toán được thực hiện.</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Gọi C(n) là số lần phép so sánh được thực thi, ta có công thức </a:t>
            </a:r>
            <a:r>
              <a:rPr lang="en-US"/>
              <a:t>:</a:t>
            </a: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pic>
        <p:nvPicPr>
          <p:cNvPr id="10" name="Picture 9" descr="Screenshot from 2021-03-12 14-34-33"/>
          <p:cNvPicPr/>
          <p:nvPr/>
        </p:nvPicPr>
        <p:blipFill>
          <a:blip r:embed="rId3"/>
          <a:stretch>
            <a:fillRect/>
          </a:stretch>
        </p:blipFill>
        <p:spPr>
          <a:xfrm>
            <a:off x="3448050" y="5181600"/>
            <a:ext cx="1638300" cy="962025"/>
          </a:xfrm>
          <a:prstGeom prst="rect">
            <a:avLst/>
          </a:prstGeom>
          <a:ln>
            <a:solidFill>
              <a:schemeClr val="tx1"/>
            </a:solidFill>
          </a:ln>
        </p:spPr>
      </p:pic>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3558599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34</a:t>
            </a:fld>
            <a:endParaRPr lang="en-US"/>
          </a:p>
        </p:txBody>
      </p:sp>
      <p:sp>
        <p:nvSpPr>
          <p:cNvPr id="4" name="TextBox 3"/>
          <p:cNvSpPr txBox="1"/>
          <p:nvPr/>
        </p:nvSpPr>
        <p:spPr>
          <a:xfrm>
            <a:off x="457200" y="3048000"/>
            <a:ext cx="7620000" cy="369332"/>
          </a:xfrm>
          <a:prstGeom prst="rect">
            <a:avLst/>
          </a:prstGeom>
          <a:noFill/>
        </p:spPr>
        <p:txBody>
          <a:bodyPr wrap="square" rtlCol="0">
            <a:spAutoFit/>
          </a:bodyPr>
          <a:lstStyle/>
          <a:p>
            <a:endParaRPr lang="en-US"/>
          </a:p>
        </p:txBody>
      </p:sp>
      <p:sp>
        <p:nvSpPr>
          <p:cNvPr id="6" name="TextBox 5"/>
          <p:cNvSpPr txBox="1"/>
          <p:nvPr/>
        </p:nvSpPr>
        <p:spPr>
          <a:xfrm>
            <a:off x="457200" y="3700222"/>
            <a:ext cx="7620000" cy="120032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a:t>
            </a:r>
          </a:p>
          <a:p>
            <a:r>
              <a:rPr lang="en-US"/>
              <a:t> </a:t>
            </a:r>
          </a:p>
          <a:p>
            <a:pPr algn="just"/>
            <a:r>
              <a:rPr lang="en-US" b="1">
                <a:latin typeface="Times New Roman" panose="02020603050405020304" pitchFamily="18" charset="0"/>
                <a:cs typeface="Times New Roman" panose="02020603050405020304" pitchFamily="18" charset="0"/>
              </a:rPr>
              <a:t>Bước 5: Đơn giản hóa công thức và ước tính.</a:t>
            </a:r>
            <a:endParaRPr lang="en-US">
              <a:latin typeface="Times New Roman" panose="02020603050405020304" pitchFamily="18" charset="0"/>
              <a:cs typeface="Times New Roman" panose="02020603050405020304" pitchFamily="18" charset="0"/>
            </a:endParaRPr>
          </a:p>
          <a:p>
            <a:endParaRPr lang="en-US"/>
          </a:p>
        </p:txBody>
      </p:sp>
      <p:pic>
        <p:nvPicPr>
          <p:cNvPr id="7" name="Picture 6" descr="Screenshot from 2021-03-12 14-17-41"/>
          <p:cNvPicPr/>
          <p:nvPr/>
        </p:nvPicPr>
        <p:blipFill>
          <a:blip r:embed="rId2"/>
          <a:stretch>
            <a:fillRect/>
          </a:stretch>
        </p:blipFill>
        <p:spPr>
          <a:xfrm>
            <a:off x="457200" y="304800"/>
            <a:ext cx="7620000" cy="3200400"/>
          </a:xfrm>
          <a:prstGeom prst="rect">
            <a:avLst/>
          </a:prstGeom>
          <a:ln>
            <a:solidFill>
              <a:schemeClr val="tx1"/>
            </a:solidFill>
          </a:ln>
        </p:spPr>
      </p:pic>
      <p:pic>
        <p:nvPicPr>
          <p:cNvPr id="8" name="Picture 7" descr="Screenshot from 2021-03-12 14-37-14"/>
          <p:cNvPicPr/>
          <p:nvPr/>
        </p:nvPicPr>
        <p:blipFill>
          <a:blip r:embed="rId3"/>
          <a:stretch>
            <a:fillRect/>
          </a:stretch>
        </p:blipFill>
        <p:spPr>
          <a:xfrm>
            <a:off x="2675890" y="4800600"/>
            <a:ext cx="3182620" cy="1146175"/>
          </a:xfrm>
          <a:prstGeom prst="rect">
            <a:avLst/>
          </a:prstGeom>
          <a:ln>
            <a:solidFill>
              <a:schemeClr val="tx1"/>
            </a:solidFill>
          </a:ln>
        </p:spPr>
      </p:pic>
      <p:sp>
        <p:nvSpPr>
          <p:cNvPr id="9" name="TextBox 8"/>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8468537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35</a:t>
            </a:fld>
            <a:endParaRPr lang="en-US"/>
          </a:p>
        </p:txBody>
      </p:sp>
      <p:pic>
        <p:nvPicPr>
          <p:cNvPr id="6" name="Picture 5"/>
          <p:cNvPicPr/>
          <p:nvPr/>
        </p:nvPicPr>
        <p:blipFill>
          <a:blip r:embed="rId2"/>
          <a:stretch>
            <a:fillRect/>
          </a:stretch>
        </p:blipFill>
        <p:spPr>
          <a:xfrm>
            <a:off x="914400" y="1524000"/>
            <a:ext cx="6216332" cy="2788602"/>
          </a:xfrm>
          <a:prstGeom prst="rect">
            <a:avLst/>
          </a:prstGeom>
          <a:noFill/>
          <a:ln w="9525">
            <a:solidFill>
              <a:schemeClr val="tx1"/>
            </a:solidFill>
          </a:ln>
        </p:spPr>
      </p:pic>
      <p:sp>
        <p:nvSpPr>
          <p:cNvPr id="7" name="TextBox 6"/>
          <p:cNvSpPr txBox="1"/>
          <p:nvPr/>
        </p:nvSpPr>
        <p:spPr>
          <a:xfrm>
            <a:off x="914400" y="4648200"/>
            <a:ext cx="6477000" cy="1292662"/>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Đoạn mã giả trên mô phỏng thuật toán kiểm tra tất cả các phần tử trong mảng có phải là duy nhất trong mảng hay không. Phân tích độ phức tạp của thuật toán trên.</a:t>
            </a:r>
          </a:p>
          <a:p>
            <a:endParaRPr lang="en-US"/>
          </a:p>
        </p:txBody>
      </p:sp>
      <p:sp>
        <p:nvSpPr>
          <p:cNvPr id="8" name="TextBox 7"/>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4615565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36</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4191000"/>
            <a:ext cx="7620000"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1: Xác định tham số quyết định kích thước đầu vào.</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Khá đơn giản, kích thước đầu vào là số lượng phần tử trong mảng và được đại diện bởi tham số n.</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466235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37</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3733800"/>
            <a:ext cx="7620000" cy="2585323"/>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2: Xác định “BASIC OPERATION” của </a:t>
            </a:r>
            <a:r>
              <a:rPr lang="en-US">
                <a:latin typeface="Times New Roman" panose="02020603050405020304" pitchFamily="18" charset="0"/>
                <a:cs typeface="Times New Roman" panose="02020603050405020304" pitchFamily="18" charset="0"/>
              </a:rPr>
              <a:t>thuật toán.</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Có 1 operation được thực thi trong vòng lặp:</a:t>
            </a:r>
          </a:p>
          <a:p>
            <a:pPr algn="just"/>
            <a:r>
              <a:rPr lang="en-US">
                <a:latin typeface="Times New Roman" panose="02020603050405020304" pitchFamily="18" charset="0"/>
                <a:cs typeface="Times New Roman" panose="02020603050405020304" pitchFamily="18" charset="0"/>
              </a:rPr>
              <a:t>+ Phép so sánh A[i] = A[j].</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Dễ nhận thấy rằng Phép so sánh A[i] = A[j] là phép toán duy nhất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là phép so sánh.</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841275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38</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3538478"/>
            <a:ext cx="7620000" cy="2862322"/>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3: Kiểm tra xem “BASIC OPERATION” của thuật toán còn phụ thuộc vào yếu tố nào khác hay không.</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Trong trường hợp này , ngoài kích thước của đầu vào của input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còn phụ thuộc vào việc có tồn tại phần tử xuất hiện nhiều lần trong mảng hay không. Vì thế chúng ta cần tách ra các trường hợp worst-case, best-case và average-case.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Ở đây nhóm sẽ quan tâm đến worst-case .</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574501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39</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3581400"/>
            <a:ext cx="7620000" cy="1477328"/>
          </a:xfrm>
          <a:prstGeom prst="rect">
            <a:avLst/>
          </a:prstGeom>
          <a:noFill/>
        </p:spPr>
        <p:txBody>
          <a:bodyPr wrap="square" rtlCol="0">
            <a:spAutoFit/>
          </a:bodyPr>
          <a:lstStyle/>
          <a:p>
            <a:r>
              <a:rPr lang="en-US" b="1"/>
              <a:t>Bước 4: Thiết lập công thức tính số lần “BASIC OPERATION” của thuật toán được thực hiện.</a:t>
            </a:r>
            <a:endParaRPr lang="en-US"/>
          </a:p>
          <a:p>
            <a:r>
              <a:rPr lang="en-US" b="1"/>
              <a:t> </a:t>
            </a:r>
            <a:endParaRPr lang="en-US"/>
          </a:p>
          <a:p>
            <a:r>
              <a:rPr lang="en-US"/>
              <a:t>Gọi C_worst (n) là số lần phép so sánh được thực thi, ta có công thức :</a:t>
            </a:r>
          </a:p>
          <a:p>
            <a:endParaRPr lang="en-US"/>
          </a:p>
        </p:txBody>
      </p:sp>
      <p:pic>
        <p:nvPicPr>
          <p:cNvPr id="6" name="Picture 5"/>
          <p:cNvPicPr/>
          <p:nvPr/>
        </p:nvPicPr>
        <p:blipFill>
          <a:blip r:embed="rId3"/>
          <a:stretch>
            <a:fillRect/>
          </a:stretch>
        </p:blipFill>
        <p:spPr>
          <a:xfrm>
            <a:off x="3143250" y="5105400"/>
            <a:ext cx="2247900" cy="1038225"/>
          </a:xfrm>
          <a:prstGeom prst="rect">
            <a:avLst/>
          </a:prstGeom>
          <a:noFill/>
          <a:ln w="9525">
            <a:solidFill>
              <a:schemeClr val="tx1"/>
            </a:solidFill>
          </a:ln>
        </p:spPr>
      </p:pic>
      <p:sp>
        <p:nvSpPr>
          <p:cNvPr id="7" name="TextBox 6"/>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309483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4</a:t>
            </a:fld>
            <a:endParaRPr lang="en-US"/>
          </a:p>
        </p:txBody>
      </p:sp>
      <p:sp>
        <p:nvSpPr>
          <p:cNvPr id="5" name="TextBox 4"/>
          <p:cNvSpPr txBox="1"/>
          <p:nvPr/>
        </p:nvSpPr>
        <p:spPr>
          <a:xfrm>
            <a:off x="457200" y="1828800"/>
            <a:ext cx="7620000" cy="1446550"/>
          </a:xfrm>
          <a:prstGeom prst="rect">
            <a:avLst/>
          </a:prstGeom>
          <a:noFill/>
        </p:spPr>
        <p:txBody>
          <a:bodyPr wrap="square" rtlCol="0">
            <a:spAutoFit/>
          </a:bodyPr>
          <a:lstStyle/>
          <a:p>
            <a:pPr algn="just"/>
            <a:r>
              <a:rPr lang="en-US" sz="2200" b="1" smtClean="0">
                <a:latin typeface="Times New Roman" panose="02020603050405020304" pitchFamily="18" charset="0"/>
                <a:cs typeface="Times New Roman" panose="02020603050405020304" pitchFamily="18" charset="0"/>
              </a:rPr>
              <a:t>Thuật toán là gì ?</a:t>
            </a:r>
          </a:p>
          <a:p>
            <a:pPr algn="just"/>
            <a:endParaRPr lang="en-US" sz="2200" b="1" smtClean="0">
              <a:latin typeface="Times New Roman" panose="02020603050405020304" pitchFamily="18" charset="0"/>
              <a:cs typeface="Times New Roman" panose="02020603050405020304" pitchFamily="18" charset="0"/>
            </a:endParaRPr>
          </a:p>
          <a:p>
            <a:pPr algn="just"/>
            <a:r>
              <a:rPr lang="en-US" sz="2200" smtClean="0">
                <a:latin typeface="Times New Roman" panose="02020603050405020304" pitchFamily="18" charset="0"/>
                <a:cs typeface="Times New Roman" panose="02020603050405020304" pitchFamily="18" charset="0"/>
              </a:rPr>
              <a:t>Thuật toán là </a:t>
            </a:r>
            <a:r>
              <a:rPr lang="en-US" sz="2200" b="1" smtClean="0">
                <a:latin typeface="Times New Roman" panose="02020603050405020304" pitchFamily="18" charset="0"/>
                <a:cs typeface="Times New Roman" panose="02020603050405020304" pitchFamily="18" charset="0"/>
              </a:rPr>
              <a:t>tập hợp hữu hạn</a:t>
            </a:r>
            <a:r>
              <a:rPr lang="en-US" sz="2200" smtClean="0">
                <a:latin typeface="Times New Roman" panose="02020603050405020304" pitchFamily="18" charset="0"/>
                <a:cs typeface="Times New Roman" panose="02020603050405020304" pitchFamily="18" charset="0"/>
              </a:rPr>
              <a:t> các thao tác để giải quyết một </a:t>
            </a:r>
            <a:r>
              <a:rPr lang="en-US" sz="2200" b="1" smtClean="0">
                <a:latin typeface="Times New Roman" panose="02020603050405020304" pitchFamily="18" charset="0"/>
                <a:cs typeface="Times New Roman" panose="02020603050405020304" pitchFamily="18" charset="0"/>
              </a:rPr>
              <a:t>bài toán (vấn đề)</a:t>
            </a:r>
            <a:r>
              <a:rPr lang="en-US" sz="2200" smtClean="0">
                <a:latin typeface="Times New Roman" panose="02020603050405020304" pitchFamily="18" charset="0"/>
                <a:cs typeface="Times New Roman" panose="02020603050405020304" pitchFamily="18" charset="0"/>
              </a:rPr>
              <a:t> nào đó.</a:t>
            </a:r>
            <a:endParaRPr lang="en-US" sz="2200" b="1">
              <a:latin typeface="Times New Roman" panose="02020603050405020304" pitchFamily="18" charset="0"/>
              <a:cs typeface="Times New Roman" panose="02020603050405020304" pitchFamily="18" charset="0"/>
            </a:endParaRPr>
          </a:p>
        </p:txBody>
      </p:sp>
      <p:sp>
        <p:nvSpPr>
          <p:cNvPr id="6" name="TextBox 5"/>
          <p:cNvSpPr txBox="1"/>
          <p:nvPr/>
        </p:nvSpPr>
        <p:spPr>
          <a:xfrm>
            <a:off x="539661" y="3578824"/>
            <a:ext cx="5046574" cy="1446550"/>
          </a:xfrm>
          <a:prstGeom prst="rect">
            <a:avLst/>
          </a:prstGeom>
          <a:noFill/>
        </p:spPr>
        <p:txBody>
          <a:bodyPr wrap="none" rtlCol="0">
            <a:spAutoFit/>
          </a:bodyPr>
          <a:lstStyle/>
          <a:p>
            <a:pPr algn="just"/>
            <a:r>
              <a:rPr lang="en-US" sz="2200" smtClean="0">
                <a:latin typeface="Times New Roman" panose="02020603050405020304" pitchFamily="18" charset="0"/>
                <a:cs typeface="Times New Roman" panose="02020603050405020304" pitchFamily="18" charset="0"/>
              </a:rPr>
              <a:t>Ví dụ: Tính diện tích chữ nhật </a:t>
            </a:r>
          </a:p>
          <a:p>
            <a:pPr algn="just"/>
            <a:endParaRPr lang="en-US" sz="2200" smtClean="0">
              <a:latin typeface="Times New Roman" panose="02020603050405020304" pitchFamily="18" charset="0"/>
              <a:cs typeface="Times New Roman" panose="02020603050405020304" pitchFamily="18" charset="0"/>
            </a:endParaRPr>
          </a:p>
          <a:p>
            <a:pPr algn="just"/>
            <a:r>
              <a:rPr lang="en-US" sz="2200" smtClean="0">
                <a:latin typeface="Times New Roman" panose="02020603050405020304" pitchFamily="18" charset="0"/>
                <a:cs typeface="Times New Roman" panose="02020603050405020304" pitchFamily="18" charset="0"/>
              </a:rPr>
              <a:t>Input : Chiều dài, chiều rộng hình chữ nhật</a:t>
            </a:r>
          </a:p>
          <a:p>
            <a:pPr algn="just"/>
            <a:r>
              <a:rPr lang="en-US" sz="2200" smtClean="0">
                <a:latin typeface="Times New Roman" panose="02020603050405020304" pitchFamily="18" charset="0"/>
                <a:cs typeface="Times New Roman" panose="02020603050405020304" pitchFamily="18" charset="0"/>
              </a:rPr>
              <a:t>Output : Diện tích của hình chữ nhật</a:t>
            </a:r>
            <a:endParaRPr lang="en-US" sz="2200">
              <a:latin typeface="Times New Roman" panose="02020603050405020304" pitchFamily="18" charset="0"/>
              <a:cs typeface="Times New Roman" panose="02020603050405020304" pitchFamily="18" charset="0"/>
            </a:endParaRPr>
          </a:p>
        </p:txBody>
      </p:sp>
      <p:sp>
        <p:nvSpPr>
          <p:cNvPr id="7" name="Rectangle 6"/>
          <p:cNvSpPr/>
          <p:nvPr/>
        </p:nvSpPr>
        <p:spPr>
          <a:xfrm>
            <a:off x="6040582" y="3581663"/>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6400800"/>
            <a:ext cx="7924800" cy="369332"/>
          </a:xfrm>
          <a:prstGeom prst="rect">
            <a:avLst/>
          </a:prstGeom>
          <a:noFill/>
        </p:spPr>
        <p:txBody>
          <a:bodyPr wrap="square" rtlCol="0">
            <a:spAutoFit/>
          </a:bodyPr>
          <a:lstStyle/>
          <a:p>
            <a:r>
              <a:rPr lang="en-US" smtClean="0">
                <a:latin typeface="+mj-lt"/>
              </a:rPr>
              <a:t>PHẦN II: KHÁI NIỆM PHÂN TÍCH THUẬT TOÁN</a:t>
            </a:r>
            <a:endParaRPr lang="en-US">
              <a:latin typeface="+mj-lt"/>
            </a:endParaRPr>
          </a:p>
        </p:txBody>
      </p:sp>
    </p:spTree>
    <p:extLst>
      <p:ext uri="{BB962C8B-B14F-4D97-AF65-F5344CB8AC3E}">
        <p14:creationId xmlns:p14="http://schemas.microsoft.com/office/powerpoint/2010/main" val="169277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40</a:t>
            </a:fld>
            <a:endParaRPr lang="en-US"/>
          </a:p>
        </p:txBody>
      </p:sp>
      <p:pic>
        <p:nvPicPr>
          <p:cNvPr id="4" name="Picture 3"/>
          <p:cNvPicPr/>
          <p:nvPr/>
        </p:nvPicPr>
        <p:blipFill>
          <a:blip r:embed="rId2"/>
          <a:stretch>
            <a:fillRect/>
          </a:stretch>
        </p:blipFill>
        <p:spPr>
          <a:xfrm>
            <a:off x="457200" y="274638"/>
            <a:ext cx="7620000" cy="3078162"/>
          </a:xfrm>
          <a:prstGeom prst="rect">
            <a:avLst/>
          </a:prstGeom>
          <a:noFill/>
          <a:ln w="9525">
            <a:solidFill>
              <a:schemeClr val="tx1"/>
            </a:solidFill>
          </a:ln>
        </p:spPr>
      </p:pic>
      <p:sp>
        <p:nvSpPr>
          <p:cNvPr id="5" name="TextBox 4"/>
          <p:cNvSpPr txBox="1"/>
          <p:nvPr/>
        </p:nvSpPr>
        <p:spPr>
          <a:xfrm>
            <a:off x="457200" y="3352800"/>
            <a:ext cx="7620000" cy="646331"/>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5: Đơn giản hóa công thức và ước tính.</a:t>
            </a:r>
            <a:endParaRPr lang="en-US">
              <a:latin typeface="Times New Roman" panose="02020603050405020304" pitchFamily="18" charset="0"/>
              <a:cs typeface="Times New Roman" panose="02020603050405020304" pitchFamily="18" charset="0"/>
            </a:endParaRPr>
          </a:p>
          <a:p>
            <a:endParaRPr lang="en-US"/>
          </a:p>
        </p:txBody>
      </p:sp>
      <p:pic>
        <p:nvPicPr>
          <p:cNvPr id="6" name="Picture 5"/>
          <p:cNvPicPr/>
          <p:nvPr/>
        </p:nvPicPr>
        <p:blipFill>
          <a:blip r:embed="rId3"/>
          <a:stretch>
            <a:fillRect/>
          </a:stretch>
        </p:blipFill>
        <p:spPr>
          <a:xfrm>
            <a:off x="1630997" y="3733800"/>
            <a:ext cx="5272405" cy="1858010"/>
          </a:xfrm>
          <a:prstGeom prst="rect">
            <a:avLst/>
          </a:prstGeom>
          <a:noFill/>
          <a:ln w="9525">
            <a:solidFill>
              <a:schemeClr val="tx1"/>
            </a:solidFill>
          </a:ln>
        </p:spPr>
      </p:pic>
      <p:sp>
        <p:nvSpPr>
          <p:cNvPr id="7" name="TextBox 6"/>
          <p:cNvSpPr txBox="1"/>
          <p:nvPr/>
        </p:nvSpPr>
        <p:spPr>
          <a:xfrm>
            <a:off x="457200" y="5562600"/>
            <a:ext cx="7568639" cy="923330"/>
          </a:xfrm>
          <a:prstGeom prst="rect">
            <a:avLst/>
          </a:prstGeom>
          <a:noFill/>
        </p:spPr>
        <p:txBody>
          <a:bodyPr wrap="square" rtlCol="0">
            <a:spAutoFit/>
          </a:bodyPr>
          <a:lstStyle/>
          <a:p>
            <a:pPr algn="just"/>
            <a:r>
              <a:rPr lang="en-US" smtClean="0">
                <a:latin typeface="Times New Roman" panose="02020603050405020304" pitchFamily="18" charset="0"/>
                <a:cs typeface="Times New Roman" panose="02020603050405020304" pitchFamily="18" charset="0"/>
              </a:rPr>
              <a:t>Trong </a:t>
            </a:r>
            <a:r>
              <a:rPr lang="en-US">
                <a:latin typeface="Times New Roman" panose="02020603050405020304" pitchFamily="18" charset="0"/>
                <a:cs typeface="Times New Roman" panose="02020603050405020304" pitchFamily="18" charset="0"/>
              </a:rPr>
              <a:t>trường hợp tệ nhất, thuật toán sẽ thực hiện phép so sánh (n-1)*n/2 lần</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=&gt; Trong trường hợp tệ nhất, thuật toán có độ phức tạp là </a:t>
            </a:r>
            <a:r>
              <a:rPr lang="en-US" b="1">
                <a:latin typeface="Times New Roman" panose="02020603050405020304" pitchFamily="18" charset="0"/>
                <a:cs typeface="Times New Roman" panose="02020603050405020304" pitchFamily="18" charset="0"/>
              </a:rPr>
              <a:t>Θ(n^2).</a:t>
            </a:r>
            <a:endParaRPr lang="en-US">
              <a:latin typeface="Times New Roman" panose="02020603050405020304" pitchFamily="18" charset="0"/>
              <a:cs typeface="Times New Roman" panose="02020603050405020304" pitchFamily="18" charset="0"/>
            </a:endParaRPr>
          </a:p>
          <a:p>
            <a:endParaRPr lang="en-US"/>
          </a:p>
        </p:txBody>
      </p:sp>
      <p:sp>
        <p:nvSpPr>
          <p:cNvPr id="8" name="TextBox 7"/>
          <p:cNvSpPr txBox="1"/>
          <p:nvPr/>
        </p:nvSpPr>
        <p:spPr>
          <a:xfrm>
            <a:off x="457200" y="6211669"/>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13337458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41</a:t>
            </a:fld>
            <a:endParaRPr lang="en-US"/>
          </a:p>
        </p:txBody>
      </p:sp>
      <p:pic>
        <p:nvPicPr>
          <p:cNvPr id="4" name="Picture 3"/>
          <p:cNvPicPr/>
          <p:nvPr/>
        </p:nvPicPr>
        <p:blipFill>
          <a:blip r:embed="rId2"/>
          <a:stretch>
            <a:fillRect/>
          </a:stretch>
        </p:blipFill>
        <p:spPr>
          <a:xfrm>
            <a:off x="1120775" y="1600200"/>
            <a:ext cx="6292850" cy="2190432"/>
          </a:xfrm>
          <a:prstGeom prst="rect">
            <a:avLst/>
          </a:prstGeom>
          <a:noFill/>
          <a:ln w="9525">
            <a:solidFill>
              <a:schemeClr val="tx1"/>
            </a:solidFill>
          </a:ln>
        </p:spPr>
      </p:pic>
      <p:sp>
        <p:nvSpPr>
          <p:cNvPr id="5" name="TextBox 4"/>
          <p:cNvSpPr txBox="1"/>
          <p:nvPr/>
        </p:nvSpPr>
        <p:spPr>
          <a:xfrm>
            <a:off x="457200" y="4114800"/>
            <a:ext cx="7620000" cy="1046440"/>
          </a:xfrm>
          <a:prstGeom prst="rect">
            <a:avLst/>
          </a:prstGeom>
          <a:noFill/>
        </p:spPr>
        <p:txBody>
          <a:bodyPr wrap="square" rtlCol="0">
            <a:spAutoFit/>
          </a:bodyPr>
          <a:lstStyle/>
          <a:p>
            <a:pPr algn="just"/>
            <a:r>
              <a:rPr lang="en-US" sz="2200">
                <a:latin typeface="Times New Roman" panose="02020603050405020304" pitchFamily="18" charset="0"/>
                <a:cs typeface="Times New Roman" panose="02020603050405020304" pitchFamily="18" charset="0"/>
              </a:rPr>
              <a:t>Đoạn mã giả trên mô phỏng thuật toán tính số lượng bit nhị phân cần để biểu diện số thập phân nguyên dương n.</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9897516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42</a:t>
            </a:fld>
            <a:endParaRPr lang="en-US"/>
          </a:p>
        </p:txBody>
      </p:sp>
      <p:pic>
        <p:nvPicPr>
          <p:cNvPr id="4" name="Picture 3"/>
          <p:cNvPicPr/>
          <p:nvPr/>
        </p:nvPicPr>
        <p:blipFill>
          <a:blip r:embed="rId2"/>
          <a:stretch>
            <a:fillRect/>
          </a:stretch>
        </p:blipFill>
        <p:spPr>
          <a:xfrm>
            <a:off x="457200" y="274638"/>
            <a:ext cx="7620000" cy="2697162"/>
          </a:xfrm>
          <a:prstGeom prst="rect">
            <a:avLst/>
          </a:prstGeom>
          <a:noFill/>
          <a:ln w="9525">
            <a:solidFill>
              <a:schemeClr val="tx1"/>
            </a:solidFill>
          </a:ln>
        </p:spPr>
      </p:pic>
      <p:sp>
        <p:nvSpPr>
          <p:cNvPr id="5" name="TextBox 4"/>
          <p:cNvSpPr txBox="1"/>
          <p:nvPr/>
        </p:nvSpPr>
        <p:spPr>
          <a:xfrm>
            <a:off x="457200" y="3459877"/>
            <a:ext cx="7620000" cy="2585323"/>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Basic Operation ở đây thay vì ở trong vòng lặp thì nó lại là phép so sánh n&gt;1.</a:t>
            </a:r>
          </a:p>
          <a:p>
            <a:pPr algn="just"/>
            <a:r>
              <a:rPr lang="en-US">
                <a:latin typeface="Times New Roman" panose="02020603050405020304" pitchFamily="18" charset="0"/>
                <a:cs typeface="Times New Roman" panose="02020603050405020304" pitchFamily="18" charset="0"/>
              </a:rPr>
              <a:t>Một điều cần phải để ý nữa là vòng lặp này không lặp liên tục từ 1 -&gt; n. Nên chúng ta cần một cách tính khác để tính số lần Basic Operation được thực thi.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Vì giá trị của n giảm một nửa sau mỗi lần lặp nên tổng số lần phép so sánh được thực thi là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Và chúng ta cũng có được kết quả này khi </a:t>
            </a:r>
            <a:r>
              <a:rPr lang="en-US" b="1">
                <a:latin typeface="Times New Roman" panose="02020603050405020304" pitchFamily="18" charset="0"/>
                <a:cs typeface="Times New Roman" panose="02020603050405020304" pitchFamily="18" charset="0"/>
              </a:rPr>
              <a:t>phân tích thuật toán đệ quy.</a:t>
            </a:r>
          </a:p>
          <a:p>
            <a:endParaRPr lang="en-US"/>
          </a:p>
        </p:txBody>
      </p:sp>
      <p:pic>
        <p:nvPicPr>
          <p:cNvPr id="9" name="Picture 8" descr="Screenshot from 2021-03-12 17-05-57"/>
          <p:cNvPicPr/>
          <p:nvPr/>
        </p:nvPicPr>
        <p:blipFill>
          <a:blip r:embed="rId3"/>
          <a:stretch>
            <a:fillRect/>
          </a:stretch>
        </p:blipFill>
        <p:spPr>
          <a:xfrm>
            <a:off x="1524000" y="4876800"/>
            <a:ext cx="1066800" cy="304800"/>
          </a:xfrm>
          <a:prstGeom prst="rect">
            <a:avLst/>
          </a:prstGeom>
        </p:spPr>
      </p:pic>
      <p:sp>
        <p:nvSpPr>
          <p:cNvPr id="7" name="TextBox 6"/>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25968418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43</a:t>
            </a:fld>
            <a:endParaRPr lang="en-US"/>
          </a:p>
        </p:txBody>
      </p:sp>
      <p:sp>
        <p:nvSpPr>
          <p:cNvPr id="4" name="TextBox 3"/>
          <p:cNvSpPr txBox="1"/>
          <p:nvPr/>
        </p:nvSpPr>
        <p:spPr>
          <a:xfrm>
            <a:off x="457200" y="2209800"/>
            <a:ext cx="7620000" cy="2862322"/>
          </a:xfrm>
          <a:prstGeom prst="rect">
            <a:avLst/>
          </a:prstGeom>
          <a:noFill/>
        </p:spPr>
        <p:txBody>
          <a:bodyPr wrap="square" rtlCol="0">
            <a:spAutoFit/>
          </a:bodyPr>
          <a:lstStyle/>
          <a:p>
            <a:pPr algn="just"/>
            <a:r>
              <a:rPr lang="en-US" b="1" smtClean="0">
                <a:latin typeface="Times New Roman" panose="02020603050405020304" pitchFamily="18" charset="0"/>
                <a:cs typeface="Times New Roman" panose="02020603050405020304" pitchFamily="18" charset="0"/>
              </a:rPr>
              <a:t>Đề bài: </a:t>
            </a:r>
            <a:r>
              <a:rPr lang="en-US">
                <a:latin typeface="Times New Roman" panose="02020603050405020304" pitchFamily="18" charset="0"/>
                <a:cs typeface="Times New Roman" panose="02020603050405020304" pitchFamily="18" charset="0"/>
              </a:rPr>
              <a:t>Tìm số cách để một số nguyên X có thể biểu diễn được dưới tổng các lũy thừa N</a:t>
            </a:r>
            <a:r>
              <a:rPr lang="en-US" baseline="30000">
                <a:latin typeface="Times New Roman" panose="02020603050405020304" pitchFamily="18" charset="0"/>
                <a:cs typeface="Times New Roman" panose="02020603050405020304" pitchFamily="18" charset="0"/>
              </a:rPr>
              <a:t>th</a:t>
            </a:r>
            <a:r>
              <a:rPr lang="en-US">
                <a:latin typeface="Times New Roman" panose="02020603050405020304" pitchFamily="18" charset="0"/>
                <a:cs typeface="Times New Roman" panose="02020603050405020304" pitchFamily="18" charset="0"/>
              </a:rPr>
              <a:t> của các số tự nhiên</a:t>
            </a:r>
            <a:r>
              <a:rPr lang="en-US" smtClean="0">
                <a:latin typeface="Times New Roman" panose="02020603050405020304" pitchFamily="18" charset="0"/>
                <a:cs typeface="Times New Roman" panose="02020603050405020304" pitchFamily="18" charset="0"/>
              </a:rPr>
              <a:t>.</a:t>
            </a:r>
          </a:p>
          <a:p>
            <a:pPr algn="just"/>
            <a:endParaRPr lang="en-US" b="1" smtClean="0">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Input   : </a:t>
            </a:r>
            <a:r>
              <a:rPr lang="en-US">
                <a:latin typeface="Times New Roman" panose="02020603050405020304" pitchFamily="18" charset="0"/>
                <a:cs typeface="Times New Roman" panose="02020603050405020304" pitchFamily="18" charset="0"/>
              </a:rPr>
              <a:t>số nguyên n là số phần tử mảng và k</a:t>
            </a:r>
          </a:p>
          <a:p>
            <a:r>
              <a:rPr lang="en-US" b="1">
                <a:latin typeface="Times New Roman" panose="02020603050405020304" pitchFamily="18" charset="0"/>
                <a:cs typeface="Times New Roman" panose="02020603050405020304" pitchFamily="18" charset="0"/>
              </a:rPr>
              <a:t>Output: </a:t>
            </a:r>
            <a:r>
              <a:rPr lang="en-US">
                <a:latin typeface="Times New Roman" panose="02020603050405020304" pitchFamily="18" charset="0"/>
                <a:cs typeface="Times New Roman" panose="02020603050405020304" pitchFamily="18" charset="0"/>
              </a:rPr>
              <a:t>có bao nhiêu cặp mà tổng chia hết cho 3</a:t>
            </a:r>
          </a:p>
          <a:p>
            <a:r>
              <a:rPr lang="en-US">
                <a:latin typeface="Times New Roman" panose="02020603050405020304" pitchFamily="18" charset="0"/>
                <a:cs typeface="Times New Roman" panose="02020603050405020304" pitchFamily="18" charset="0"/>
              </a:rPr>
              <a:t>VD :</a:t>
            </a:r>
          </a:p>
          <a:p>
            <a:r>
              <a:rPr lang="en-US" smtClean="0">
                <a:latin typeface="Times New Roman" panose="02020603050405020304" pitchFamily="18" charset="0"/>
                <a:cs typeface="Times New Roman" panose="02020603050405020304" pitchFamily="18" charset="0"/>
              </a:rPr>
              <a:t>Input   : 5 </a:t>
            </a:r>
            <a:r>
              <a:rPr lang="en-US">
                <a:latin typeface="Times New Roman" panose="02020603050405020304" pitchFamily="18" charset="0"/>
                <a:cs typeface="Times New Roman" panose="02020603050405020304" pitchFamily="18" charset="0"/>
              </a:rPr>
              <a:t>3</a:t>
            </a:r>
          </a:p>
          <a:p>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1 </a:t>
            </a:r>
            <a:r>
              <a:rPr lang="en-US">
                <a:latin typeface="Times New Roman" panose="02020603050405020304" pitchFamily="18" charset="0"/>
                <a:cs typeface="Times New Roman" panose="02020603050405020304" pitchFamily="18" charset="0"/>
              </a:rPr>
              <a:t>3 5 6 8</a:t>
            </a:r>
          </a:p>
          <a:p>
            <a:r>
              <a:rPr lang="en-US">
                <a:latin typeface="Times New Roman" panose="02020603050405020304" pitchFamily="18" charset="0"/>
                <a:cs typeface="Times New Roman" panose="02020603050405020304" pitchFamily="18" charset="0"/>
              </a:rPr>
              <a:t>Output: 3</a:t>
            </a:r>
          </a:p>
          <a:p>
            <a:r>
              <a:rPr lang="en-US" b="1" smtClean="0">
                <a:latin typeface="Times New Roman" panose="02020603050405020304" pitchFamily="18" charset="0"/>
                <a:cs typeface="Times New Roman" panose="02020603050405020304" pitchFamily="18" charset="0"/>
              </a:rPr>
              <a:t>Giải thích: </a:t>
            </a:r>
            <a:r>
              <a:rPr lang="en-US" smtClean="0">
                <a:latin typeface="Times New Roman" panose="02020603050405020304" pitchFamily="18" charset="0"/>
                <a:cs typeface="Times New Roman" panose="02020603050405020304" pitchFamily="18" charset="0"/>
              </a:rPr>
              <a:t>Các cặp số chia hết cho 3 là (1,5) , (1,8) , (3,6)</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III: PHƯƠNG </a:t>
            </a:r>
            <a:r>
              <a:rPr lang="en-US">
                <a:latin typeface="+mj-lt"/>
              </a:rPr>
              <a:t>PHÁP ƯỚC LƯỢNG ĐỘ PHỨC TẠP THỜI GIAN CHO BÀI TOÁN PHI ĐỆ QUY</a:t>
            </a:r>
          </a:p>
        </p:txBody>
      </p:sp>
    </p:spTree>
    <p:extLst>
      <p:ext uri="{BB962C8B-B14F-4D97-AF65-F5344CB8AC3E}">
        <p14:creationId xmlns:p14="http://schemas.microsoft.com/office/powerpoint/2010/main" val="39683946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620000" cy="1143000"/>
          </a:xfrm>
        </p:spPr>
        <p:txBody>
          <a:bodyPr/>
          <a:lstStyle/>
          <a:p>
            <a:pPr algn="ctr"/>
            <a:r>
              <a:rPr lang="en-US" sz="4800"/>
              <a:t>PHẦN </a:t>
            </a:r>
            <a:r>
              <a:rPr lang="en-US" sz="4800" smtClean="0"/>
              <a:t>IV</a:t>
            </a:r>
            <a:r>
              <a:rPr lang="en-US" sz="4800"/>
              <a:t/>
            </a:r>
            <a:br>
              <a:rPr lang="en-US" sz="4800"/>
            </a:br>
            <a:r>
              <a:rPr lang="en-US" sz="4800"/>
              <a:t>PHƯƠNG PHÁP ƯỚC LƯỢNG ĐỘ PHỨC TẠP THỜI GIAN CHO BÀI </a:t>
            </a:r>
            <a:r>
              <a:rPr lang="en-US" sz="4800" smtClean="0"/>
              <a:t>TOÁN </a:t>
            </a:r>
            <a:r>
              <a:rPr lang="en-US" sz="4800"/>
              <a:t>ĐỆ QUY</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44</a:t>
            </a:fld>
            <a:endParaRPr lang="en-US"/>
          </a:p>
        </p:txBody>
      </p:sp>
    </p:spTree>
    <p:extLst>
      <p:ext uri="{BB962C8B-B14F-4D97-AF65-F5344CB8AC3E}">
        <p14:creationId xmlns:p14="http://schemas.microsoft.com/office/powerpoint/2010/main" val="38012032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BƯỚC THỰC HIỆN</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45</a:t>
            </a:fld>
            <a:endParaRPr lang="en-US"/>
          </a:p>
        </p:txBody>
      </p:sp>
      <p:sp>
        <p:nvSpPr>
          <p:cNvPr id="4" name="TextBox 3"/>
          <p:cNvSpPr txBox="1"/>
          <p:nvPr/>
        </p:nvSpPr>
        <p:spPr>
          <a:xfrm>
            <a:off x="457200" y="1981200"/>
            <a:ext cx="7620000" cy="4247317"/>
          </a:xfrm>
          <a:prstGeom prst="rect">
            <a:avLst/>
          </a:prstGeom>
          <a:noFill/>
        </p:spPr>
        <p:txBody>
          <a:bodyPr wrap="square" rtlCol="0">
            <a:spAutoFit/>
          </a:bodyPr>
          <a:lstStyle/>
          <a:p>
            <a:pPr lvl="0" algn="just"/>
            <a:r>
              <a:rPr lang="en-US" b="1" smtClean="0">
                <a:latin typeface="Times New Roman" panose="02020603050405020304" pitchFamily="18" charset="0"/>
                <a:cs typeface="Times New Roman" panose="02020603050405020304" pitchFamily="18" charset="0"/>
              </a:rPr>
              <a:t>BƯỚC 1</a:t>
            </a:r>
            <a:r>
              <a:rPr lang="en-US" smtClean="0">
                <a:latin typeface="Times New Roman" panose="02020603050405020304" pitchFamily="18" charset="0"/>
                <a:cs typeface="Times New Roman" panose="02020603050405020304" pitchFamily="18" charset="0"/>
              </a:rPr>
              <a:t>: Xác </a:t>
            </a:r>
            <a:r>
              <a:rPr lang="en-US">
                <a:latin typeface="Times New Roman" panose="02020603050405020304" pitchFamily="18" charset="0"/>
                <a:cs typeface="Times New Roman" panose="02020603050405020304" pitchFamily="18" charset="0"/>
              </a:rPr>
              <a:t>định tham số đại diện kích thước đầu vào.</a:t>
            </a:r>
          </a:p>
          <a:p>
            <a:pPr algn="just"/>
            <a:r>
              <a:rPr lang="en-US">
                <a:latin typeface="Times New Roman" panose="02020603050405020304" pitchFamily="18" charset="0"/>
                <a:cs typeface="Times New Roman" panose="02020603050405020304" pitchFamily="18" charset="0"/>
              </a:rPr>
              <a:t> </a:t>
            </a:r>
          </a:p>
          <a:p>
            <a:pPr lvl="0" algn="just"/>
            <a:r>
              <a:rPr lang="en-US" b="1" smtClean="0">
                <a:latin typeface="Times New Roman" panose="02020603050405020304" pitchFamily="18" charset="0"/>
                <a:cs typeface="Times New Roman" panose="02020603050405020304" pitchFamily="18" charset="0"/>
              </a:rPr>
              <a:t>BƯỚC 2</a:t>
            </a:r>
            <a:r>
              <a:rPr lang="en-US" smtClean="0">
                <a:latin typeface="Times New Roman" panose="02020603050405020304" pitchFamily="18" charset="0"/>
                <a:cs typeface="Times New Roman" panose="02020603050405020304" pitchFamily="18" charset="0"/>
              </a:rPr>
              <a:t>: Nhận </a:t>
            </a:r>
            <a:r>
              <a:rPr lang="en-US">
                <a:latin typeface="Times New Roman" panose="02020603050405020304" pitchFamily="18" charset="0"/>
                <a:cs typeface="Times New Roman" panose="02020603050405020304" pitchFamily="18" charset="0"/>
              </a:rPr>
              <a:t>dạng được </a:t>
            </a:r>
            <a:r>
              <a:rPr lang="en-US" b="1">
                <a:latin typeface="Times New Roman" panose="02020603050405020304" pitchFamily="18" charset="0"/>
                <a:cs typeface="Times New Roman" panose="02020603050405020304" pitchFamily="18" charset="0"/>
              </a:rPr>
              <a:t>BASIC OPERATION</a:t>
            </a:r>
            <a:r>
              <a:rPr lang="en-US">
                <a:latin typeface="Times New Roman" panose="02020603050405020304" pitchFamily="18" charset="0"/>
                <a:cs typeface="Times New Roman" panose="02020603050405020304" pitchFamily="18" charset="0"/>
              </a:rPr>
              <a:t> của thuật toán. (Thông thường thì nó sẽ nằm ở vòng trong cùng.)</a:t>
            </a:r>
          </a:p>
          <a:p>
            <a:pPr algn="just"/>
            <a:r>
              <a:rPr lang="en-US">
                <a:latin typeface="Times New Roman" panose="02020603050405020304" pitchFamily="18" charset="0"/>
                <a:cs typeface="Times New Roman" panose="02020603050405020304" pitchFamily="18" charset="0"/>
              </a:rPr>
              <a:t> </a:t>
            </a:r>
          </a:p>
          <a:p>
            <a:pPr lvl="0" algn="just"/>
            <a:r>
              <a:rPr lang="en-US" b="1" smtClean="0">
                <a:latin typeface="Times New Roman" panose="02020603050405020304" pitchFamily="18" charset="0"/>
                <a:cs typeface="Times New Roman" panose="02020603050405020304" pitchFamily="18" charset="0"/>
              </a:rPr>
              <a:t>BƯỚC 3</a:t>
            </a:r>
            <a:r>
              <a:rPr lang="en-US" smtClean="0">
                <a:latin typeface="Times New Roman" panose="02020603050405020304" pitchFamily="18" charset="0"/>
                <a:cs typeface="Times New Roman" panose="02020603050405020304" pitchFamily="18" charset="0"/>
              </a:rPr>
              <a:t>: Kiểm </a:t>
            </a:r>
            <a:r>
              <a:rPr lang="en-US">
                <a:latin typeface="Times New Roman" panose="02020603050405020304" pitchFamily="18" charset="0"/>
                <a:cs typeface="Times New Roman" panose="02020603050405020304" pitchFamily="18" charset="0"/>
              </a:rPr>
              <a:t>tra xem số lần thực thi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có phụ thuộc vào tham số nào khác hay không. Nếu có thì các trường hợp worst-case, average-case phải được tính toán riêng biệt.</a:t>
            </a:r>
          </a:p>
          <a:p>
            <a:pPr algn="just"/>
            <a:r>
              <a:rPr lang="en-US">
                <a:latin typeface="Times New Roman" panose="02020603050405020304" pitchFamily="18" charset="0"/>
                <a:cs typeface="Times New Roman" panose="02020603050405020304" pitchFamily="18" charset="0"/>
              </a:rPr>
              <a:t> </a:t>
            </a:r>
          </a:p>
          <a:p>
            <a:pPr lvl="0" algn="just"/>
            <a:r>
              <a:rPr lang="en-US" b="1" smtClean="0">
                <a:latin typeface="Times New Roman" panose="02020603050405020304" pitchFamily="18" charset="0"/>
                <a:cs typeface="Times New Roman" panose="02020603050405020304" pitchFamily="18" charset="0"/>
              </a:rPr>
              <a:t>BƯỚC 4</a:t>
            </a:r>
            <a:r>
              <a:rPr lang="en-US" smtClean="0">
                <a:latin typeface="Times New Roman" panose="02020603050405020304" pitchFamily="18" charset="0"/>
                <a:cs typeface="Times New Roman" panose="02020603050405020304" pitchFamily="18" charset="0"/>
              </a:rPr>
              <a:t>: Thiết </a:t>
            </a:r>
            <a:r>
              <a:rPr lang="en-US">
                <a:latin typeface="Times New Roman" panose="02020603050405020304" pitchFamily="18" charset="0"/>
                <a:cs typeface="Times New Roman" panose="02020603050405020304" pitchFamily="18" charset="0"/>
              </a:rPr>
              <a:t>lập hàm đệ quy có điều kiện dừng thích hợp để tính số lần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được thực thi.</a:t>
            </a:r>
          </a:p>
          <a:p>
            <a:pPr algn="just"/>
            <a:r>
              <a:rPr lang="en-US">
                <a:latin typeface="Times New Roman" panose="02020603050405020304" pitchFamily="18" charset="0"/>
                <a:cs typeface="Times New Roman" panose="02020603050405020304" pitchFamily="18" charset="0"/>
              </a:rPr>
              <a:t> </a:t>
            </a:r>
          </a:p>
          <a:p>
            <a:pPr lvl="0" algn="just"/>
            <a:r>
              <a:rPr lang="en-US" b="1" smtClean="0">
                <a:latin typeface="Times New Roman" panose="02020603050405020304" pitchFamily="18" charset="0"/>
                <a:cs typeface="Times New Roman" panose="02020603050405020304" pitchFamily="18" charset="0"/>
              </a:rPr>
              <a:t>BƯỚC 5</a:t>
            </a:r>
            <a:r>
              <a:rPr lang="en-US" smtClean="0">
                <a:latin typeface="Times New Roman" panose="02020603050405020304" pitchFamily="18" charset="0"/>
                <a:cs typeface="Times New Roman" panose="02020603050405020304" pitchFamily="18" charset="0"/>
              </a:rPr>
              <a:t>: Giải </a:t>
            </a:r>
            <a:r>
              <a:rPr lang="en-US">
                <a:latin typeface="Times New Roman" panose="02020603050405020304" pitchFamily="18" charset="0"/>
                <a:cs typeface="Times New Roman" panose="02020603050405020304" pitchFamily="18" charset="0"/>
              </a:rPr>
              <a:t>phương trình đệ quy, hoặc ít nhất là ước tính sự gia tăng về mặt thời gian của thuật toán khi kích thước tăng lên.</a:t>
            </a:r>
          </a:p>
          <a:p>
            <a:pPr algn="just"/>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6228517"/>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79366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46</a:t>
            </a:fld>
            <a:endParaRPr lang="en-US"/>
          </a:p>
        </p:txBody>
      </p:sp>
      <p:pic>
        <p:nvPicPr>
          <p:cNvPr id="4" name="Picture 3"/>
          <p:cNvPicPr/>
          <p:nvPr/>
        </p:nvPicPr>
        <p:blipFill>
          <a:blip r:embed="rId2"/>
          <a:stretch>
            <a:fillRect/>
          </a:stretch>
        </p:blipFill>
        <p:spPr>
          <a:xfrm>
            <a:off x="1219200" y="1417638"/>
            <a:ext cx="5638800" cy="2697162"/>
          </a:xfrm>
          <a:prstGeom prst="rect">
            <a:avLst/>
          </a:prstGeom>
          <a:noFill/>
          <a:ln w="9525">
            <a:solidFill>
              <a:srgbClr val="0000FF"/>
            </a:solidFill>
          </a:ln>
        </p:spPr>
      </p:pic>
      <p:sp>
        <p:nvSpPr>
          <p:cNvPr id="6" name="TextBox 5"/>
          <p:cNvSpPr txBox="1"/>
          <p:nvPr/>
        </p:nvSpPr>
        <p:spPr>
          <a:xfrm>
            <a:off x="911788" y="4419600"/>
            <a:ext cx="7620000" cy="400110"/>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Đoạn mã giả trên mô tả thuật toán tính giai thừa bằng thủ tục đệ quy.</a:t>
            </a:r>
          </a:p>
        </p:txBody>
      </p:sp>
      <p:sp>
        <p:nvSpPr>
          <p:cNvPr id="7" name="TextBox 6"/>
          <p:cNvSpPr txBox="1"/>
          <p:nvPr/>
        </p:nvSpPr>
        <p:spPr>
          <a:xfrm>
            <a:off x="457200" y="6228517"/>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833774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47</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457200" y="4419600"/>
            <a:ext cx="7620000" cy="1477328"/>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 </a:t>
            </a:r>
          </a:p>
          <a:p>
            <a:pPr algn="just"/>
            <a:r>
              <a:rPr lang="en-US" b="1">
                <a:latin typeface="Times New Roman" panose="02020603050405020304" pitchFamily="18" charset="0"/>
                <a:cs typeface="Times New Roman" panose="02020603050405020304" pitchFamily="18" charset="0"/>
              </a:rPr>
              <a:t>Bước 1: Xác định tham số quyết định kích thước đầu vào.</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Khá là dễ quyết định : n.</a:t>
            </a:r>
          </a:p>
          <a:p>
            <a:endParaRPr lang="en-US"/>
          </a:p>
        </p:txBody>
      </p:sp>
      <p:sp>
        <p:nvSpPr>
          <p:cNvPr id="6" name="TextBox 5"/>
          <p:cNvSpPr txBox="1"/>
          <p:nvPr/>
        </p:nvSpPr>
        <p:spPr>
          <a:xfrm>
            <a:off x="457200" y="6228517"/>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24672797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48</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381000" y="3962400"/>
            <a:ext cx="7620000" cy="2585323"/>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Bước 2: Xác định “BASIC OPERATION” của thuật toán.</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Có 1 operation được thực thi trong vòng lặp:</a:t>
            </a:r>
          </a:p>
          <a:p>
            <a:r>
              <a:rPr lang="en-US">
                <a:latin typeface="Times New Roman" panose="02020603050405020304" pitchFamily="18" charset="0"/>
                <a:cs typeface="Times New Roman" panose="02020603050405020304" pitchFamily="18" charset="0"/>
              </a:rPr>
              <a:t>+ Phép nhân F(n-1) * n.</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Dễ nhận thấy rằng  Phép nhân F(n-1) * n là phép toán duy nhất </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là phép Nhân</a:t>
            </a:r>
          </a:p>
          <a:p>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6228517"/>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546698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49</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457200" y="4419600"/>
            <a:ext cx="7620000" cy="1477328"/>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Bước 3: Kiểm tra xem “BASIC OPERATION” của thuật toán còn phụ thuộc vào yếu tố nào khác hay không.</a:t>
            </a:r>
          </a:p>
          <a:p>
            <a:r>
              <a:rPr lang="en-US">
                <a:latin typeface="Times New Roman" panose="02020603050405020304" pitchFamily="18" charset="0"/>
                <a:cs typeface="Times New Roman" panose="02020603050405020304" pitchFamily="18" charset="0"/>
              </a:rPr>
              <a:t> </a:t>
            </a:r>
          </a:p>
          <a:p>
            <a:r>
              <a:rPr lang="en-US" smtClean="0">
                <a:latin typeface="Times New Roman" panose="02020603050405020304" pitchFamily="18" charset="0"/>
                <a:cs typeface="Times New Roman" panose="02020603050405020304" pitchFamily="18" charset="0"/>
              </a:rPr>
              <a:t>Ta thấy thuật toán không phụ thuộc vào yếu tố nào khác.</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3219472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PHÂN TÍCH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5</a:t>
            </a:fld>
            <a:endParaRPr lang="en-US"/>
          </a:p>
        </p:txBody>
      </p:sp>
      <p:sp>
        <p:nvSpPr>
          <p:cNvPr id="6" name="TextBox 5"/>
          <p:cNvSpPr txBox="1"/>
          <p:nvPr/>
        </p:nvSpPr>
        <p:spPr>
          <a:xfrm>
            <a:off x="457200" y="1905000"/>
            <a:ext cx="7620000" cy="3477875"/>
          </a:xfrm>
          <a:prstGeom prst="rect">
            <a:avLst/>
          </a:prstGeom>
          <a:noFill/>
        </p:spPr>
        <p:txBody>
          <a:bodyPr wrap="square" rtlCol="0">
            <a:spAutoFit/>
          </a:bodyPr>
          <a:lstStyle/>
          <a:p>
            <a:r>
              <a:rPr lang="en-US" sz="2200" b="1" smtClean="0">
                <a:latin typeface="Times New Roman" panose="02020603050405020304" pitchFamily="18" charset="0"/>
                <a:cs typeface="Times New Roman" panose="02020603050405020304" pitchFamily="18" charset="0"/>
              </a:rPr>
              <a:t>I. KHÁI NIỆM</a:t>
            </a:r>
          </a:p>
          <a:p>
            <a:endParaRPr lang="en-US" sz="2200" smtClean="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rPr>
              <a:t>Phân tích thuật toán là xác định độ phức tạp tính toán của thuật toán, đó là lượng thời gian, lượng lưu trữ hoặc các tài nguyên để thực hiện chúng.</a:t>
            </a:r>
          </a:p>
          <a:p>
            <a:endParaRPr lang="en-US" sz="2200">
              <a:latin typeface="Times New Roman" panose="02020603050405020304" pitchFamily="18" charset="0"/>
              <a:cs typeface="Times New Roman" panose="02020603050405020304" pitchFamily="18" charset="0"/>
            </a:endParaRPr>
          </a:p>
          <a:p>
            <a:r>
              <a:rPr lang="en-US" sz="2200" b="1" smtClean="0">
                <a:latin typeface="Times New Roman" panose="02020603050405020304" pitchFamily="18" charset="0"/>
                <a:cs typeface="Times New Roman" panose="02020603050405020304" pitchFamily="18" charset="0"/>
              </a:rPr>
              <a:t>II. VAI TRÒ</a:t>
            </a:r>
          </a:p>
          <a:p>
            <a:endParaRPr lang="en-US" sz="2200" smtClean="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rPr>
              <a:t>Nhờ việc phân tích thuật toán, ta có thể dễ dàng nhận ra được thuật toán nào hiệu quả nhất cho bài toán đã cho.</a:t>
            </a:r>
            <a:endParaRPr lang="en-US" sz="2200">
              <a:latin typeface="Times New Roman" panose="02020603050405020304" pitchFamily="18" charset="0"/>
              <a:cs typeface="Times New Roman" panose="02020603050405020304" pitchFamily="18" charset="0"/>
            </a:endParaRPr>
          </a:p>
        </p:txBody>
      </p:sp>
      <p:sp>
        <p:nvSpPr>
          <p:cNvPr id="7" name="TextBox 6"/>
          <p:cNvSpPr txBox="1"/>
          <p:nvPr/>
        </p:nvSpPr>
        <p:spPr>
          <a:xfrm>
            <a:off x="304800" y="6400800"/>
            <a:ext cx="7924800" cy="369332"/>
          </a:xfrm>
          <a:prstGeom prst="rect">
            <a:avLst/>
          </a:prstGeom>
          <a:noFill/>
        </p:spPr>
        <p:txBody>
          <a:bodyPr wrap="square" rtlCol="0">
            <a:spAutoFit/>
          </a:bodyPr>
          <a:lstStyle/>
          <a:p>
            <a:r>
              <a:rPr lang="en-US" smtClean="0">
                <a:latin typeface="+mj-lt"/>
              </a:rPr>
              <a:t>PHẦN II: KHÁI NIỆM PHÂN TÍCH THUẬT TOÁN</a:t>
            </a:r>
            <a:endParaRPr lang="en-US">
              <a:latin typeface="+mj-lt"/>
            </a:endParaRPr>
          </a:p>
        </p:txBody>
      </p:sp>
    </p:spTree>
    <p:extLst>
      <p:ext uri="{BB962C8B-B14F-4D97-AF65-F5344CB8AC3E}">
        <p14:creationId xmlns:p14="http://schemas.microsoft.com/office/powerpoint/2010/main" val="1491390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50</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457200" y="4343400"/>
            <a:ext cx="7620000" cy="1200329"/>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 </a:t>
            </a:r>
          </a:p>
          <a:p>
            <a:pPr algn="just"/>
            <a:r>
              <a:rPr lang="en-US" b="1">
                <a:latin typeface="Times New Roman" panose="02020603050405020304" pitchFamily="18" charset="0"/>
                <a:cs typeface="Times New Roman" panose="02020603050405020304" pitchFamily="18" charset="0"/>
              </a:rPr>
              <a:t>Bước 4:  Thiết lập hàm đệ quy có điều kiện dừng thích hợp để tính số lần BASIC OPERATION được thực thi.</a:t>
            </a:r>
          </a:p>
          <a:p>
            <a:endParaRPr lang="en-US"/>
          </a:p>
        </p:txBody>
      </p:sp>
      <p:sp>
        <p:nvSpPr>
          <p:cNvPr id="6" name="TextBox 5"/>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3353534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51</a:t>
            </a:fld>
            <a:endParaRPr lang="en-US"/>
          </a:p>
        </p:txBody>
      </p:sp>
      <p:sp>
        <p:nvSpPr>
          <p:cNvPr id="4" name="TextBox 3"/>
          <p:cNvSpPr txBox="1"/>
          <p:nvPr/>
        </p:nvSpPr>
        <p:spPr>
          <a:xfrm>
            <a:off x="457041" y="304800"/>
            <a:ext cx="7620000" cy="1477328"/>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Gọi M(n) là số lần mà Basic Operation được thực thi trong hàm F(n).</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Vì F(n) = F(n-1) * n, n &gt; 0</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Ta có công thức đệ quy tính M(n) như sau.</a:t>
            </a:r>
          </a:p>
          <a:p>
            <a:endParaRPr lang="en-US"/>
          </a:p>
        </p:txBody>
      </p:sp>
      <p:pic>
        <p:nvPicPr>
          <p:cNvPr id="5" name="Picture 4"/>
          <p:cNvPicPr/>
          <p:nvPr/>
        </p:nvPicPr>
        <p:blipFill>
          <a:blip r:embed="rId2"/>
          <a:stretch>
            <a:fillRect/>
          </a:stretch>
        </p:blipFill>
        <p:spPr>
          <a:xfrm>
            <a:off x="1828800" y="1676400"/>
            <a:ext cx="4876482" cy="1040222"/>
          </a:xfrm>
          <a:prstGeom prst="rect">
            <a:avLst/>
          </a:prstGeom>
          <a:noFill/>
          <a:ln w="9525">
            <a:solidFill>
              <a:srgbClr val="0000FF"/>
            </a:solidFill>
          </a:ln>
        </p:spPr>
      </p:pic>
      <p:sp>
        <p:nvSpPr>
          <p:cNvPr id="6" name="TextBox 5"/>
          <p:cNvSpPr txBox="1"/>
          <p:nvPr/>
        </p:nvSpPr>
        <p:spPr>
          <a:xfrm>
            <a:off x="457041" y="2590800"/>
            <a:ext cx="7619999" cy="1477328"/>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Việc cần làm tiếp theo là xác định Một điều kiện dừng - Một giá trị khởi đầu của M(n). Để xác định được giá trị ban đầu của M(n) ta cần dựa vào điều kiện dừng của F(n) : </a:t>
            </a:r>
          </a:p>
          <a:p>
            <a:endParaRPr lang="en-US"/>
          </a:p>
        </p:txBody>
      </p:sp>
      <p:pic>
        <p:nvPicPr>
          <p:cNvPr id="7" name="Picture 6"/>
          <p:cNvPicPr/>
          <p:nvPr/>
        </p:nvPicPr>
        <p:blipFill>
          <a:blip r:embed="rId3"/>
          <a:stretch>
            <a:fillRect/>
          </a:stretch>
        </p:blipFill>
        <p:spPr>
          <a:xfrm>
            <a:off x="3238420" y="3810000"/>
            <a:ext cx="2057240" cy="567690"/>
          </a:xfrm>
          <a:prstGeom prst="rect">
            <a:avLst/>
          </a:prstGeom>
          <a:noFill/>
          <a:ln w="9525">
            <a:solidFill>
              <a:srgbClr val="0000FF"/>
            </a:solidFill>
          </a:ln>
        </p:spPr>
      </p:pic>
      <p:sp>
        <p:nvSpPr>
          <p:cNvPr id="8" name="TextBox 7"/>
          <p:cNvSpPr txBox="1"/>
          <p:nvPr/>
        </p:nvSpPr>
        <p:spPr>
          <a:xfrm>
            <a:off x="457042" y="4419600"/>
            <a:ext cx="7619998" cy="1754326"/>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Điều kiện này cho ta 2 thông tin. </a:t>
            </a:r>
          </a:p>
          <a:p>
            <a:pPr algn="just"/>
            <a:r>
              <a:rPr lang="en-US">
                <a:latin typeface="Times New Roman" panose="02020603050405020304" pitchFamily="18" charset="0"/>
                <a:cs typeface="Times New Roman" panose="02020603050405020304" pitchFamily="18" charset="0"/>
              </a:rPr>
              <a:t>+ Thứ nhất: với n = 0 thì F(n) dừng lại, vậy giá trị n nhỏ nhất của M(n) là 0.</a:t>
            </a:r>
          </a:p>
          <a:p>
            <a:pPr algn="just"/>
            <a:r>
              <a:rPr lang="en-US">
                <a:latin typeface="Times New Roman" panose="02020603050405020304" pitchFamily="18" charset="0"/>
                <a:cs typeface="Times New Roman" panose="02020603050405020304" pitchFamily="18" charset="0"/>
              </a:rPr>
              <a:t>+ Thứ hai: với n = 0 thì F(n) không thực thi Basic Operation </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Từ đó ta có kết luận: </a:t>
            </a:r>
          </a:p>
          <a:p>
            <a:endParaRPr lang="en-US"/>
          </a:p>
        </p:txBody>
      </p:sp>
      <p:pic>
        <p:nvPicPr>
          <p:cNvPr id="9" name="Picture 8"/>
          <p:cNvPicPr/>
          <p:nvPr/>
        </p:nvPicPr>
        <p:blipFill>
          <a:blip r:embed="rId4"/>
          <a:stretch>
            <a:fillRect/>
          </a:stretch>
        </p:blipFill>
        <p:spPr>
          <a:xfrm>
            <a:off x="2743200" y="5410200"/>
            <a:ext cx="3571240" cy="704850"/>
          </a:xfrm>
          <a:prstGeom prst="rect">
            <a:avLst/>
          </a:prstGeom>
          <a:noFill/>
          <a:ln w="9525">
            <a:solidFill>
              <a:srgbClr val="0000FF"/>
            </a:solidFill>
          </a:ln>
        </p:spPr>
      </p:pic>
      <p:sp>
        <p:nvSpPr>
          <p:cNvPr id="10" name="TextBox 9"/>
          <p:cNvSpPr txBox="1"/>
          <p:nvPr/>
        </p:nvSpPr>
        <p:spPr>
          <a:xfrm>
            <a:off x="457200" y="61722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9670941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52</a:t>
            </a:fld>
            <a:endParaRPr lang="en-US"/>
          </a:p>
        </p:txBody>
      </p:sp>
      <p:pic>
        <p:nvPicPr>
          <p:cNvPr id="4" name="Picture 3"/>
          <p:cNvPicPr/>
          <p:nvPr/>
        </p:nvPicPr>
        <p:blipFill>
          <a:blip r:embed="rId2"/>
          <a:stretch>
            <a:fillRect/>
          </a:stretch>
        </p:blipFill>
        <p:spPr>
          <a:xfrm>
            <a:off x="457200" y="274638"/>
            <a:ext cx="7620000" cy="3687762"/>
          </a:xfrm>
          <a:prstGeom prst="rect">
            <a:avLst/>
          </a:prstGeom>
          <a:noFill/>
          <a:ln w="9525">
            <a:solidFill>
              <a:srgbClr val="0000FF"/>
            </a:solidFill>
          </a:ln>
        </p:spPr>
      </p:pic>
      <p:sp>
        <p:nvSpPr>
          <p:cNvPr id="5" name="TextBox 4"/>
          <p:cNvSpPr txBox="1"/>
          <p:nvPr/>
        </p:nvSpPr>
        <p:spPr>
          <a:xfrm>
            <a:off x="457200" y="4419600"/>
            <a:ext cx="7620000" cy="923330"/>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5: Giải phương trình đệ quy, hoặc ít nhất là ước tính sự gia tăng về mặt thời </a:t>
            </a:r>
            <a:r>
              <a:rPr lang="en-US" b="1" smtClean="0">
                <a:latin typeface="Times New Roman" panose="02020603050405020304" pitchFamily="18" charset="0"/>
                <a:cs typeface="Times New Roman" panose="02020603050405020304" pitchFamily="18" charset="0"/>
              </a:rPr>
              <a:t>gian </a:t>
            </a:r>
            <a:r>
              <a:rPr lang="en-US" b="1">
                <a:latin typeface="Times New Roman" panose="02020603050405020304" pitchFamily="18" charset="0"/>
                <a:cs typeface="Times New Roman" panose="02020603050405020304" pitchFamily="18" charset="0"/>
              </a:rPr>
              <a:t>của thuật toán khi kích thước tăng lên</a:t>
            </a:r>
            <a:r>
              <a:rPr lang="en-US" b="1" smtClean="0">
                <a:latin typeface="Times New Roman" panose="02020603050405020304" pitchFamily="18" charset="0"/>
                <a:cs typeface="Times New Roman" panose="02020603050405020304" pitchFamily="18" charset="0"/>
              </a:rPr>
              <a:t>.</a:t>
            </a:r>
            <a:endParaRPr lang="en-US" b="1">
              <a:latin typeface="Times New Roman" panose="02020603050405020304" pitchFamily="18" charset="0"/>
              <a:cs typeface="Times New Roman" panose="02020603050405020304" pitchFamily="18" charset="0"/>
            </a:endParaRPr>
          </a:p>
          <a:p>
            <a:endParaRPr lang="en-US"/>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5660627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53</a:t>
            </a:fld>
            <a:endParaRPr lang="en-US"/>
          </a:p>
        </p:txBody>
      </p:sp>
      <p:sp>
        <p:nvSpPr>
          <p:cNvPr id="6" name="TextBox 5"/>
          <p:cNvSpPr txBox="1"/>
          <p:nvPr/>
        </p:nvSpPr>
        <p:spPr>
          <a:xfrm>
            <a:off x="457199" y="838200"/>
            <a:ext cx="7620000" cy="646331"/>
          </a:xfrm>
          <a:prstGeom prst="rect">
            <a:avLst/>
          </a:prstGeom>
          <a:noFill/>
        </p:spPr>
        <p:txBody>
          <a:bodyPr wrap="square" rtlCol="0">
            <a:spAutoFit/>
          </a:bodyPr>
          <a:lstStyle/>
          <a:p>
            <a:r>
              <a:rPr lang="en-US"/>
              <a:t>Trong bài toán này cách giải khá đơn giản :</a:t>
            </a:r>
          </a:p>
          <a:p>
            <a:endParaRPr lang="en-US"/>
          </a:p>
        </p:txBody>
      </p:sp>
      <p:pic>
        <p:nvPicPr>
          <p:cNvPr id="7" name="Picture 6"/>
          <p:cNvPicPr/>
          <p:nvPr/>
        </p:nvPicPr>
        <p:blipFill>
          <a:blip r:embed="rId2"/>
          <a:stretch>
            <a:fillRect/>
          </a:stretch>
        </p:blipFill>
        <p:spPr>
          <a:xfrm>
            <a:off x="1005680" y="1752600"/>
            <a:ext cx="6523037" cy="1324074"/>
          </a:xfrm>
          <a:prstGeom prst="rect">
            <a:avLst/>
          </a:prstGeom>
          <a:noFill/>
          <a:ln w="9525">
            <a:solidFill>
              <a:srgbClr val="0000FF"/>
            </a:solidFill>
          </a:ln>
        </p:spPr>
      </p:pic>
      <p:sp>
        <p:nvSpPr>
          <p:cNvPr id="9" name="TextBox 8"/>
          <p:cNvSpPr txBox="1"/>
          <p:nvPr/>
        </p:nvSpPr>
        <p:spPr>
          <a:xfrm>
            <a:off x="457198" y="3505200"/>
            <a:ext cx="7620000" cy="646331"/>
          </a:xfrm>
          <a:prstGeom prst="rect">
            <a:avLst/>
          </a:prstGeom>
          <a:noFill/>
        </p:spPr>
        <p:txBody>
          <a:bodyPr wrap="square" rtlCol="0">
            <a:spAutoFit/>
          </a:bodyPr>
          <a:lstStyle/>
          <a:p>
            <a:r>
              <a:rPr lang="en-US"/>
              <a:t>Ta có kết luận :</a:t>
            </a:r>
          </a:p>
          <a:p>
            <a:endParaRPr lang="en-US"/>
          </a:p>
        </p:txBody>
      </p:sp>
      <p:pic>
        <p:nvPicPr>
          <p:cNvPr id="10" name="Picture 9"/>
          <p:cNvPicPr/>
          <p:nvPr/>
        </p:nvPicPr>
        <p:blipFill>
          <a:blip r:embed="rId3"/>
          <a:stretch>
            <a:fillRect/>
          </a:stretch>
        </p:blipFill>
        <p:spPr>
          <a:xfrm>
            <a:off x="1387474" y="4267200"/>
            <a:ext cx="5759448" cy="685800"/>
          </a:xfrm>
          <a:prstGeom prst="rect">
            <a:avLst/>
          </a:prstGeom>
          <a:noFill/>
          <a:ln w="9525">
            <a:solidFill>
              <a:srgbClr val="0000FF"/>
            </a:solidFill>
          </a:ln>
        </p:spPr>
      </p:pic>
      <p:sp>
        <p:nvSpPr>
          <p:cNvPr id="11" name="TextBox 10"/>
          <p:cNvSpPr txBox="1"/>
          <p:nvPr/>
        </p:nvSpPr>
        <p:spPr>
          <a:xfrm>
            <a:off x="457198" y="5410200"/>
            <a:ext cx="7620000" cy="646331"/>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M(n) = n =&gt; Độ phức tạp của thuật toán là Θ(n^2).</a:t>
            </a:r>
          </a:p>
          <a:p>
            <a:endParaRPr lang="en-US"/>
          </a:p>
        </p:txBody>
      </p:sp>
      <p:sp>
        <p:nvSpPr>
          <p:cNvPr id="8" name="TextBox 7"/>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0258135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54</a:t>
            </a:fld>
            <a:endParaRPr lang="en-US"/>
          </a:p>
        </p:txBody>
      </p:sp>
      <p:pic>
        <p:nvPicPr>
          <p:cNvPr id="4" name="Picture 3"/>
          <p:cNvPicPr/>
          <p:nvPr/>
        </p:nvPicPr>
        <p:blipFill>
          <a:blip r:embed="rId2"/>
          <a:stretch>
            <a:fillRect/>
          </a:stretch>
        </p:blipFill>
        <p:spPr>
          <a:xfrm>
            <a:off x="457200" y="1828801"/>
            <a:ext cx="7620000" cy="2133599"/>
          </a:xfrm>
          <a:prstGeom prst="rect">
            <a:avLst/>
          </a:prstGeom>
          <a:noFill/>
          <a:ln w="9525">
            <a:solidFill>
              <a:srgbClr val="0000FF"/>
            </a:solidFill>
          </a:ln>
        </p:spPr>
      </p:pic>
      <p:sp>
        <p:nvSpPr>
          <p:cNvPr id="5" name="TextBox 4"/>
          <p:cNvSpPr txBox="1"/>
          <p:nvPr/>
        </p:nvSpPr>
        <p:spPr>
          <a:xfrm>
            <a:off x="457200" y="4419600"/>
            <a:ext cx="7620000" cy="707886"/>
          </a:xfrm>
          <a:prstGeom prst="rect">
            <a:avLst/>
          </a:prstGeom>
          <a:noFill/>
        </p:spPr>
        <p:txBody>
          <a:bodyPr wrap="square" rtlCol="0">
            <a:spAutoFit/>
          </a:bodyPr>
          <a:lstStyle/>
          <a:p>
            <a:pPr algn="just"/>
            <a:r>
              <a:rPr lang="en-US" sz="2000" smtClean="0">
                <a:latin typeface="Times New Roman" panose="02020603050405020304" pitchFamily="18" charset="0"/>
                <a:cs typeface="Times New Roman" panose="02020603050405020304" pitchFamily="18" charset="0"/>
              </a:rPr>
              <a:t>Đoạn mã trên mô phỏng thuật toán tính số lượng bit nhị phân cần để biểu diễn số thập phân nguyên dương n bằng phương pháp đệ quy.</a:t>
            </a:r>
            <a:endParaRPr lang="en-US" sz="2000">
              <a:latin typeface="Times New Roman" panose="02020603050405020304" pitchFamily="18" charset="0"/>
              <a:cs typeface="Times New Roman" panose="02020603050405020304" pitchFamily="18" charset="0"/>
            </a:endParaRPr>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5375820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55</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2895600"/>
            <a:ext cx="7620000" cy="1200329"/>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1: Xác định tham số quyết định kích thước đầu vào.</a:t>
            </a:r>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k - Số lượng bit vừa đủ để biểu diễn giá trị n trong hệ nhị phân.</a:t>
            </a:r>
          </a:p>
          <a:p>
            <a:endParaRPr lang="en-US"/>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363976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56</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2895600"/>
            <a:ext cx="7620000" cy="2308324"/>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Bước 2: Xác định “BASIC OPERATION” của thuật toán.</a:t>
            </a:r>
          </a:p>
          <a:p>
            <a:pPr algn="just"/>
            <a:endParaRPr lang="en-US">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Phép cộng: </a:t>
            </a:r>
          </a:p>
          <a:p>
            <a:pPr algn="just"/>
            <a:endParaRPr lang="en-US" smtClean="0">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=&gt;  </a:t>
            </a:r>
            <a:r>
              <a:rPr lang="en-US" b="1">
                <a:latin typeface="Times New Roman" panose="02020603050405020304" pitchFamily="18" charset="0"/>
                <a:cs typeface="Times New Roman" panose="02020603050405020304" pitchFamily="18" charset="0"/>
              </a:rPr>
              <a:t>“BASIC OPERATION” </a:t>
            </a:r>
            <a:r>
              <a:rPr lang="en-US">
                <a:latin typeface="Times New Roman" panose="02020603050405020304" pitchFamily="18" charset="0"/>
                <a:cs typeface="Times New Roman" panose="02020603050405020304" pitchFamily="18" charset="0"/>
              </a:rPr>
              <a:t>của thuật toán là phép Cộng.</a:t>
            </a:r>
          </a:p>
          <a:p>
            <a:pPr algn="just"/>
            <a:endParaRPr lang="en-US">
              <a:latin typeface="Times New Roman" panose="02020603050405020304" pitchFamily="18" charset="0"/>
              <a:cs typeface="Times New Roman" panose="02020603050405020304" pitchFamily="18" charset="0"/>
            </a:endParaRPr>
          </a:p>
          <a:p>
            <a:endParaRPr lang="en-US"/>
          </a:p>
        </p:txBody>
      </p:sp>
      <p:pic>
        <p:nvPicPr>
          <p:cNvPr id="6" name="Picture 5"/>
          <p:cNvPicPr/>
          <p:nvPr/>
        </p:nvPicPr>
        <p:blipFill>
          <a:blip r:embed="rId3"/>
          <a:stretch>
            <a:fillRect/>
          </a:stretch>
        </p:blipFill>
        <p:spPr>
          <a:xfrm>
            <a:off x="3324633" y="3495764"/>
            <a:ext cx="1876425" cy="323850"/>
          </a:xfrm>
          <a:prstGeom prst="rect">
            <a:avLst/>
          </a:prstGeom>
          <a:noFill/>
          <a:ln w="9525">
            <a:solidFill>
              <a:srgbClr val="0000FF"/>
            </a:solidFill>
          </a:ln>
        </p:spPr>
      </p:pic>
      <p:sp>
        <p:nvSpPr>
          <p:cNvPr id="7" name="TextBox 6"/>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20667515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57</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2895600"/>
            <a:ext cx="7620000" cy="1200329"/>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Bước 3: Kiểm tra xem “BASIC OPERATION” của thuật toán còn phụ thuộc vào yếu tố nào khác hay không.</a:t>
            </a: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Ta thấy thuật toán không phụ thuộc vào yếu tố nào khác.</a:t>
            </a:r>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9600294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58</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2895600"/>
            <a:ext cx="7620000" cy="923330"/>
          </a:xfrm>
          <a:prstGeom prst="rect">
            <a:avLst/>
          </a:prstGeom>
          <a:noFill/>
        </p:spPr>
        <p:txBody>
          <a:bodyPr wrap="square" rtlCol="0">
            <a:spAutoFit/>
          </a:bodyPr>
          <a:lstStyle/>
          <a:p>
            <a:pPr algn="just"/>
            <a:r>
              <a:rPr lang="en-US" b="1"/>
              <a:t>Bước 4 : Thiết lập hàm đệ quy có điều kiện dừng thích hợp để tính số lần BASIC OPERATION được thực thi.</a:t>
            </a:r>
          </a:p>
          <a:p>
            <a:endParaRPr lang="en-US"/>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7498917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59</a:t>
            </a:fld>
            <a:endParaRPr lang="en-US"/>
          </a:p>
        </p:txBody>
      </p:sp>
      <p:sp>
        <p:nvSpPr>
          <p:cNvPr id="4" name="TextBox 3"/>
          <p:cNvSpPr txBox="1"/>
          <p:nvPr/>
        </p:nvSpPr>
        <p:spPr>
          <a:xfrm>
            <a:off x="457200" y="609600"/>
            <a:ext cx="7620000" cy="1200329"/>
          </a:xfrm>
          <a:prstGeom prst="rect">
            <a:avLst/>
          </a:prstGeom>
          <a:noFill/>
        </p:spPr>
        <p:txBody>
          <a:bodyPr wrap="square" rtlCol="0">
            <a:spAutoFit/>
          </a:bodyPr>
          <a:lstStyle/>
          <a:p>
            <a:r>
              <a:rPr lang="en-US"/>
              <a:t>Gọi A(n) là số lần phép cộng được thực thi trong hàm BinRec. </a:t>
            </a:r>
          </a:p>
          <a:p>
            <a:r>
              <a:rPr lang="en-US"/>
              <a:t> </a:t>
            </a:r>
          </a:p>
          <a:p>
            <a:r>
              <a:rPr lang="en-US"/>
              <a:t>Ta có công thức : </a:t>
            </a:r>
          </a:p>
          <a:p>
            <a:endParaRPr lang="en-US"/>
          </a:p>
        </p:txBody>
      </p:sp>
      <p:pic>
        <p:nvPicPr>
          <p:cNvPr id="5" name="Picture 4"/>
          <p:cNvPicPr/>
          <p:nvPr/>
        </p:nvPicPr>
        <p:blipFill>
          <a:blip r:embed="rId2"/>
          <a:stretch>
            <a:fillRect/>
          </a:stretch>
        </p:blipFill>
        <p:spPr>
          <a:xfrm>
            <a:off x="2286000" y="1650542"/>
            <a:ext cx="3333115" cy="523875"/>
          </a:xfrm>
          <a:prstGeom prst="rect">
            <a:avLst/>
          </a:prstGeom>
          <a:noFill/>
          <a:ln w="9525">
            <a:solidFill>
              <a:srgbClr val="0000FF"/>
            </a:solidFill>
          </a:ln>
        </p:spPr>
      </p:pic>
      <p:sp>
        <p:nvSpPr>
          <p:cNvPr id="6" name="TextBox 5"/>
          <p:cNvSpPr txBox="1"/>
          <p:nvPr/>
        </p:nvSpPr>
        <p:spPr>
          <a:xfrm>
            <a:off x="457199" y="2438400"/>
            <a:ext cx="7620000" cy="2308324"/>
          </a:xfrm>
          <a:prstGeom prst="rect">
            <a:avLst/>
          </a:prstGeom>
          <a:noFill/>
        </p:spPr>
        <p:txBody>
          <a:bodyPr wrap="square" rtlCol="0">
            <a:spAutoFit/>
          </a:bodyPr>
          <a:lstStyle/>
          <a:p>
            <a:r>
              <a:rPr lang="en-US"/>
              <a:t>Dựa vào điều kiện dừng của hàm BinRec </a:t>
            </a:r>
            <a:r>
              <a:rPr lang="en-US" smtClean="0"/>
              <a:t>:</a:t>
            </a:r>
          </a:p>
          <a:p>
            <a:endParaRPr lang="en-US"/>
          </a:p>
          <a:p>
            <a:endParaRPr lang="en-US" smtClean="0"/>
          </a:p>
          <a:p>
            <a:endParaRPr lang="en-US"/>
          </a:p>
          <a:p>
            <a:r>
              <a:rPr lang="en-US"/>
              <a:t> </a:t>
            </a:r>
          </a:p>
          <a:p>
            <a:r>
              <a:rPr lang="en-US"/>
              <a:t>Ta xác định được giá trị khởi đầu của A(n): A(1) = 0;</a:t>
            </a:r>
          </a:p>
          <a:p>
            <a:endParaRPr lang="en-US"/>
          </a:p>
          <a:p>
            <a:endParaRPr lang="en-US"/>
          </a:p>
        </p:txBody>
      </p:sp>
      <p:pic>
        <p:nvPicPr>
          <p:cNvPr id="7" name="Picture 6"/>
          <p:cNvPicPr/>
          <p:nvPr/>
        </p:nvPicPr>
        <p:blipFill>
          <a:blip r:embed="rId3"/>
          <a:stretch>
            <a:fillRect/>
          </a:stretch>
        </p:blipFill>
        <p:spPr>
          <a:xfrm>
            <a:off x="3433761" y="3043909"/>
            <a:ext cx="1666875" cy="342900"/>
          </a:xfrm>
          <a:prstGeom prst="rect">
            <a:avLst/>
          </a:prstGeom>
          <a:noFill/>
          <a:ln w="9525">
            <a:solidFill>
              <a:srgbClr val="0000FF"/>
            </a:solidFill>
          </a:ln>
        </p:spPr>
      </p:pic>
      <p:sp>
        <p:nvSpPr>
          <p:cNvPr id="8" name="TextBox 7"/>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795700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PHÂN TÍCH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6</a:t>
            </a:fld>
            <a:endParaRPr lang="en-US"/>
          </a:p>
        </p:txBody>
      </p:sp>
      <p:sp>
        <p:nvSpPr>
          <p:cNvPr id="6" name="TextBox 5"/>
          <p:cNvSpPr txBox="1"/>
          <p:nvPr/>
        </p:nvSpPr>
        <p:spPr>
          <a:xfrm>
            <a:off x="457200" y="1905000"/>
            <a:ext cx="7620000" cy="3139321"/>
          </a:xfrm>
          <a:prstGeom prst="rect">
            <a:avLst/>
          </a:prstGeom>
          <a:noFill/>
        </p:spPr>
        <p:txBody>
          <a:bodyPr wrap="square" rtlCol="0">
            <a:spAutoFit/>
          </a:bodyPr>
          <a:lstStyle/>
          <a:p>
            <a:r>
              <a:rPr lang="en-US" sz="2200" b="1" smtClean="0">
                <a:latin typeface="Times New Roman" panose="02020603050405020304" pitchFamily="18" charset="0"/>
                <a:cs typeface="Times New Roman" panose="02020603050405020304" pitchFamily="18" charset="0"/>
              </a:rPr>
              <a:t>III. TỈ SUẤT TĂNG</a:t>
            </a:r>
          </a:p>
          <a:p>
            <a:endParaRPr lang="en-US" sz="2200" b="1"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Kích thước đầu vào n nhỏ thì các giải thuật phần lớn đều có thời gian thực thi như nhau.</a:t>
            </a:r>
          </a:p>
          <a:p>
            <a:pPr marL="285750" indent="-285750">
              <a:buFont typeface="Arial" panose="020B0604020202020204" pitchFamily="34" charset="0"/>
              <a:buChar char="•"/>
            </a:pPr>
            <a:endParaRPr lang="en-US" sz="220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Nhưng với </a:t>
            </a:r>
            <a:r>
              <a:rPr lang="en-US" sz="2200">
                <a:latin typeface="Times New Roman" panose="02020603050405020304" pitchFamily="18" charset="0"/>
                <a:cs typeface="Times New Roman" panose="02020603050405020304" pitchFamily="18" charset="0"/>
              </a:rPr>
              <a:t>n →∞</a:t>
            </a:r>
            <a:r>
              <a:rPr lang="en-US" sz="2200" smtClean="0">
                <a:latin typeface="Times New Roman" panose="02020603050405020304" pitchFamily="18" charset="0"/>
                <a:cs typeface="Times New Roman" panose="02020603050405020304" pitchFamily="18" charset="0"/>
              </a:rPr>
              <a:t> thì sự khác biệt về thời gian thực thi ngày càng rõ. </a:t>
            </a:r>
          </a:p>
          <a:p>
            <a:endParaRPr lang="en-US" sz="2200" b="1">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
        <p:nvSpPr>
          <p:cNvPr id="7" name="TextBox 6"/>
          <p:cNvSpPr txBox="1"/>
          <p:nvPr/>
        </p:nvSpPr>
        <p:spPr>
          <a:xfrm>
            <a:off x="304800" y="6400800"/>
            <a:ext cx="7924800" cy="369332"/>
          </a:xfrm>
          <a:prstGeom prst="rect">
            <a:avLst/>
          </a:prstGeom>
          <a:noFill/>
        </p:spPr>
        <p:txBody>
          <a:bodyPr wrap="square" rtlCol="0">
            <a:spAutoFit/>
          </a:bodyPr>
          <a:lstStyle/>
          <a:p>
            <a:r>
              <a:rPr lang="en-US" smtClean="0">
                <a:latin typeface="+mj-lt"/>
              </a:rPr>
              <a:t>PHẦN II: KHÁI NIỆM PHÂN TÍCH THUẬT TOÁN</a:t>
            </a:r>
            <a:endParaRPr lang="en-US">
              <a:latin typeface="+mj-lt"/>
            </a:endParaRPr>
          </a:p>
        </p:txBody>
      </p:sp>
    </p:spTree>
    <p:extLst>
      <p:ext uri="{BB962C8B-B14F-4D97-AF65-F5344CB8AC3E}">
        <p14:creationId xmlns:p14="http://schemas.microsoft.com/office/powerpoint/2010/main" val="3616358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60</a:t>
            </a:fld>
            <a:endParaRPr lang="en-US"/>
          </a:p>
        </p:txBody>
      </p:sp>
      <p:pic>
        <p:nvPicPr>
          <p:cNvPr id="4" name="Picture 3"/>
          <p:cNvPicPr/>
          <p:nvPr/>
        </p:nvPicPr>
        <p:blipFill>
          <a:blip r:embed="rId2"/>
          <a:stretch>
            <a:fillRect/>
          </a:stretch>
        </p:blipFill>
        <p:spPr>
          <a:xfrm>
            <a:off x="452846" y="274638"/>
            <a:ext cx="7620000" cy="2133599"/>
          </a:xfrm>
          <a:prstGeom prst="rect">
            <a:avLst/>
          </a:prstGeom>
          <a:noFill/>
          <a:ln w="9525">
            <a:solidFill>
              <a:srgbClr val="0000FF"/>
            </a:solidFill>
          </a:ln>
        </p:spPr>
      </p:pic>
      <p:sp>
        <p:nvSpPr>
          <p:cNvPr id="5" name="TextBox 4"/>
          <p:cNvSpPr txBox="1"/>
          <p:nvPr/>
        </p:nvSpPr>
        <p:spPr>
          <a:xfrm>
            <a:off x="452846" y="3200400"/>
            <a:ext cx="7620000" cy="646331"/>
          </a:xfrm>
          <a:prstGeom prst="rect">
            <a:avLst/>
          </a:prstGeom>
          <a:noFill/>
        </p:spPr>
        <p:txBody>
          <a:bodyPr wrap="square" rtlCol="0">
            <a:spAutoFit/>
          </a:bodyPr>
          <a:lstStyle/>
          <a:p>
            <a:r>
              <a:rPr lang="en-US" b="1"/>
              <a:t>Bước 5: </a:t>
            </a:r>
            <a:r>
              <a:rPr lang="en-US" b="1" smtClean="0"/>
              <a:t>Giải </a:t>
            </a:r>
            <a:r>
              <a:rPr lang="en-US" b="1"/>
              <a:t>phương trình đệ quy, hoặc ít nhất là ước tính sự gia tăng về mặt thời gian của thuật toán khi kích thước tăng lên.</a:t>
            </a:r>
          </a:p>
        </p:txBody>
      </p:sp>
      <p:sp>
        <p:nvSpPr>
          <p:cNvPr id="6" name="TextBox 5"/>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5091195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61</a:t>
            </a:fld>
            <a:endParaRPr lang="en-US"/>
          </a:p>
        </p:txBody>
      </p:sp>
      <p:sp>
        <p:nvSpPr>
          <p:cNvPr id="4" name="TextBox 3"/>
          <p:cNvSpPr txBox="1"/>
          <p:nvPr/>
        </p:nvSpPr>
        <p:spPr>
          <a:xfrm>
            <a:off x="457200" y="152400"/>
            <a:ext cx="7620000" cy="2062103"/>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Do công </a:t>
            </a:r>
            <a:r>
              <a:rPr lang="en-US" smtClean="0">
                <a:latin typeface="Times New Roman" panose="02020603050405020304" pitchFamily="18" charset="0"/>
                <a:cs typeface="Times New Roman" panose="02020603050405020304" pitchFamily="18" charset="0"/>
              </a:rPr>
              <a:t>thức </a:t>
            </a:r>
            <a:r>
              <a:rPr lang="en-US" sz="2000" b="1" smtClean="0">
                <a:latin typeface="Times New Roman" panose="02020603050405020304" pitchFamily="18" charset="0"/>
                <a:cs typeface="Times New Roman" panose="02020603050405020304" pitchFamily="18" charset="0"/>
              </a:rPr>
              <a:t>[ n/2 ] </a:t>
            </a:r>
            <a:r>
              <a:rPr lang="en-US">
                <a:latin typeface="Times New Roman" panose="02020603050405020304" pitchFamily="18" charset="0"/>
                <a:cs typeface="Times New Roman" panose="02020603050405020304" pitchFamily="18" charset="0"/>
              </a:rPr>
              <a:t>xuất hiện trong chương trình, thế nên phương pháp </a:t>
            </a:r>
          </a:p>
          <a:p>
            <a:pPr algn="just"/>
            <a:r>
              <a:rPr lang="en-US">
                <a:latin typeface="Times New Roman" panose="02020603050405020304" pitchFamily="18" charset="0"/>
                <a:cs typeface="Times New Roman" panose="02020603050405020304" pitchFamily="18" charset="0"/>
              </a:rPr>
              <a:t>thay thế lùi ở ví dụ 1 không còn hiệu quả khi áp dụng với n không là lũy thừa của 2.</a:t>
            </a:r>
          </a:p>
          <a:p>
            <a:pPr algn="just"/>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 Vì thế ta sẽ giải phương trình A(n) với n là lũy thừa của 2 trước, sau đó áp dụng </a:t>
            </a:r>
            <a:r>
              <a:rPr lang="en-US" b="1">
                <a:latin typeface="Times New Roman" panose="02020603050405020304" pitchFamily="18" charset="0"/>
                <a:cs typeface="Times New Roman" panose="02020603050405020304" pitchFamily="18" charset="0"/>
              </a:rPr>
              <a:t>smoothness rule</a:t>
            </a:r>
            <a:r>
              <a:rPr lang="en-US">
                <a:latin typeface="Times New Roman" panose="02020603050405020304" pitchFamily="18" charset="0"/>
                <a:cs typeface="Times New Roman" panose="02020603050405020304" pitchFamily="18" charset="0"/>
              </a:rPr>
              <a:t> để kết luận với mọi n.</a:t>
            </a:r>
          </a:p>
          <a:p>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457200" y="2133600"/>
            <a:ext cx="7620000" cy="646331"/>
          </a:xfrm>
          <a:prstGeom prst="rect">
            <a:avLst/>
          </a:prstGeom>
          <a:noFill/>
        </p:spPr>
        <p:txBody>
          <a:bodyPr wrap="square" rtlCol="0">
            <a:spAutoFit/>
          </a:bodyPr>
          <a:lstStyle/>
          <a:p>
            <a:r>
              <a:rPr lang="en-US"/>
              <a:t>Với n = 2^k, k &gt; 0. Ta có :</a:t>
            </a:r>
          </a:p>
          <a:p>
            <a:endParaRPr lang="en-US"/>
          </a:p>
        </p:txBody>
      </p:sp>
      <p:pic>
        <p:nvPicPr>
          <p:cNvPr id="6" name="Picture 5"/>
          <p:cNvPicPr/>
          <p:nvPr/>
        </p:nvPicPr>
        <p:blipFill>
          <a:blip r:embed="rId2"/>
          <a:stretch>
            <a:fillRect/>
          </a:stretch>
        </p:blipFill>
        <p:spPr>
          <a:xfrm>
            <a:off x="3048000" y="2057400"/>
            <a:ext cx="3333115" cy="828675"/>
          </a:xfrm>
          <a:prstGeom prst="rect">
            <a:avLst/>
          </a:prstGeom>
          <a:noFill/>
          <a:ln w="9525">
            <a:solidFill>
              <a:srgbClr val="0000FF"/>
            </a:solidFill>
          </a:ln>
        </p:spPr>
      </p:pic>
      <p:sp>
        <p:nvSpPr>
          <p:cNvPr id="7" name="TextBox 6"/>
          <p:cNvSpPr txBox="1"/>
          <p:nvPr/>
        </p:nvSpPr>
        <p:spPr>
          <a:xfrm>
            <a:off x="457200" y="2971800"/>
            <a:ext cx="7620000" cy="646331"/>
          </a:xfrm>
          <a:prstGeom prst="rect">
            <a:avLst/>
          </a:prstGeom>
          <a:noFill/>
        </p:spPr>
        <p:txBody>
          <a:bodyPr wrap="square" rtlCol="0">
            <a:spAutoFit/>
          </a:bodyPr>
          <a:lstStyle/>
          <a:p>
            <a:r>
              <a:rPr lang="en-US"/>
              <a:t>Áp dụng kĩ thuật thay thế lùi vào phương trình đã cho, ta có :</a:t>
            </a:r>
          </a:p>
          <a:p>
            <a:endParaRPr lang="en-US"/>
          </a:p>
        </p:txBody>
      </p:sp>
      <p:pic>
        <p:nvPicPr>
          <p:cNvPr id="8" name="Picture 7"/>
          <p:cNvPicPr/>
          <p:nvPr/>
        </p:nvPicPr>
        <p:blipFill>
          <a:blip r:embed="rId3"/>
          <a:stretch>
            <a:fillRect/>
          </a:stretch>
        </p:blipFill>
        <p:spPr>
          <a:xfrm>
            <a:off x="1066800" y="3505200"/>
            <a:ext cx="6400800" cy="2438399"/>
          </a:xfrm>
          <a:prstGeom prst="rect">
            <a:avLst/>
          </a:prstGeom>
          <a:noFill/>
          <a:ln w="9525">
            <a:solidFill>
              <a:srgbClr val="0000FF"/>
            </a:solidFill>
          </a:ln>
        </p:spPr>
      </p:pic>
      <p:sp>
        <p:nvSpPr>
          <p:cNvPr id="9" name="TextBox 8"/>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831931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4A68E7-A919-48BE-A51A-92AAC596598C}" type="slidenum">
              <a:rPr lang="en-US" smtClean="0"/>
              <a:pPr/>
              <a:t>62</a:t>
            </a:fld>
            <a:endParaRPr lang="en-US"/>
          </a:p>
        </p:txBody>
      </p:sp>
      <p:sp>
        <p:nvSpPr>
          <p:cNvPr id="4" name="TextBox 3"/>
          <p:cNvSpPr txBox="1"/>
          <p:nvPr/>
        </p:nvSpPr>
        <p:spPr>
          <a:xfrm>
            <a:off x="452846" y="381000"/>
            <a:ext cx="7620000"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Sau khi viết gọn lại, ta được :</a:t>
            </a:r>
          </a:p>
          <a:p>
            <a:endParaRPr lang="en-US">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048000" y="1027331"/>
            <a:ext cx="2419758" cy="595712"/>
          </a:xfrm>
          <a:prstGeom prst="rect">
            <a:avLst/>
          </a:prstGeom>
          <a:noFill/>
          <a:ln w="9525">
            <a:solidFill>
              <a:srgbClr val="0000FF"/>
            </a:solidFill>
          </a:ln>
        </p:spPr>
      </p:pic>
      <p:sp>
        <p:nvSpPr>
          <p:cNvPr id="6" name="TextBox 5"/>
          <p:cNvSpPr txBox="1"/>
          <p:nvPr/>
        </p:nvSpPr>
        <p:spPr>
          <a:xfrm>
            <a:off x="452846" y="2057400"/>
            <a:ext cx="7620000"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Vì n = 2^k =&gt; k = log2(n</a:t>
            </a:r>
            <a:r>
              <a:rPr lang="en-US" smtClean="0">
                <a:latin typeface="Times New Roman" panose="02020603050405020304" pitchFamily="18" charset="0"/>
                <a:cs typeface="Times New Roman" panose="02020603050405020304" pitchFamily="18" charset="0"/>
              </a:rPr>
              <a:t>) nên ta có:</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2922054" y="2703731"/>
            <a:ext cx="2671649" cy="585388"/>
          </a:xfrm>
          <a:prstGeom prst="rect">
            <a:avLst/>
          </a:prstGeom>
          <a:noFill/>
          <a:ln w="9525">
            <a:solidFill>
              <a:srgbClr val="0000FF"/>
            </a:solidFill>
          </a:ln>
        </p:spPr>
      </p:pic>
      <p:sp>
        <p:nvSpPr>
          <p:cNvPr id="8" name="TextBox 7"/>
          <p:cNvSpPr txBox="1"/>
          <p:nvPr/>
        </p:nvSpPr>
        <p:spPr>
          <a:xfrm>
            <a:off x="447878" y="4191000"/>
            <a:ext cx="7620000" cy="1231106"/>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Kết hợp với </a:t>
            </a:r>
            <a:r>
              <a:rPr lang="en-US" b="1">
                <a:latin typeface="Times New Roman" panose="02020603050405020304" pitchFamily="18" charset="0"/>
                <a:cs typeface="Times New Roman" panose="02020603050405020304" pitchFamily="18" charset="0"/>
              </a:rPr>
              <a:t>smoothness rule</a:t>
            </a:r>
            <a:r>
              <a:rPr lang="en-US">
                <a:latin typeface="Times New Roman" panose="02020603050405020304" pitchFamily="18" charset="0"/>
                <a:cs typeface="Times New Roman" panose="02020603050405020304" pitchFamily="18" charset="0"/>
              </a:rPr>
              <a:t>, ta có thể kết luận : </a:t>
            </a:r>
          </a:p>
          <a:p>
            <a:pPr algn="just"/>
            <a:r>
              <a:rPr lang="en-US">
                <a:latin typeface="Times New Roman" panose="02020603050405020304" pitchFamily="18" charset="0"/>
                <a:cs typeface="Times New Roman" panose="02020603050405020304" pitchFamily="18" charset="0"/>
              </a:rPr>
              <a:t> </a:t>
            </a:r>
          </a:p>
          <a:p>
            <a:pPr algn="ctr"/>
            <a:r>
              <a:rPr lang="en-US" sz="2000">
                <a:latin typeface="Times New Roman" panose="02020603050405020304" pitchFamily="18" charset="0"/>
                <a:cs typeface="Times New Roman" panose="02020603050405020304" pitchFamily="18" charset="0"/>
              </a:rPr>
              <a:t>Hàm BinRec có độ phức tạp Θ(log2(n))</a:t>
            </a:r>
          </a:p>
          <a:p>
            <a:endParaRPr lang="en-US"/>
          </a:p>
        </p:txBody>
      </p:sp>
      <p:sp>
        <p:nvSpPr>
          <p:cNvPr id="9" name="TextBox 8"/>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24616428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63</a:t>
            </a:fld>
            <a:endParaRPr lang="en-US"/>
          </a:p>
        </p:txBody>
      </p:sp>
      <p:sp>
        <p:nvSpPr>
          <p:cNvPr id="4" name="TextBox 3"/>
          <p:cNvSpPr txBox="1"/>
          <p:nvPr/>
        </p:nvSpPr>
        <p:spPr>
          <a:xfrm>
            <a:off x="457200" y="2057400"/>
            <a:ext cx="7620000" cy="3447098"/>
          </a:xfrm>
          <a:prstGeom prst="rect">
            <a:avLst/>
          </a:prstGeom>
          <a:noFill/>
        </p:spPr>
        <p:txBody>
          <a:bodyPr wrap="square" rtlCol="0">
            <a:spAutoFit/>
          </a:bodyPr>
          <a:lstStyle/>
          <a:p>
            <a:pPr algn="just"/>
            <a:r>
              <a:rPr lang="en-US" sz="2000" b="1" smtClean="0">
                <a:latin typeface="Times New Roman" panose="02020603050405020304" pitchFamily="18" charset="0"/>
                <a:cs typeface="Times New Roman" panose="02020603050405020304" pitchFamily="18" charset="0"/>
              </a:rPr>
              <a:t>Đề bài: </a:t>
            </a:r>
            <a:r>
              <a:rPr lang="en-US"/>
              <a:t>Cho mảng arr gồm các số nguyên dương. Xác định số lượng cặp (a,b) (trong đó a &lt; b) sao cho arr[a]+arr[b] chia hết cho số nguyên k cho trước. </a:t>
            </a:r>
          </a:p>
          <a:p>
            <a:pPr algn="just"/>
            <a:endParaRPr lang="en-US" sz="2000" smtClean="0">
              <a:latin typeface="Times New Roman" panose="02020603050405020304" pitchFamily="18" charset="0"/>
              <a:cs typeface="Times New Roman" panose="02020603050405020304" pitchFamily="18" charset="0"/>
            </a:endParaRPr>
          </a:p>
          <a:p>
            <a:pPr algn="just"/>
            <a:r>
              <a:rPr lang="en-US" sz="2000" b="1" smtClean="0">
                <a:latin typeface="Times New Roman" panose="02020603050405020304" pitchFamily="18" charset="0"/>
                <a:cs typeface="Times New Roman" panose="02020603050405020304" pitchFamily="18" charset="0"/>
              </a:rPr>
              <a:t>Input   : </a:t>
            </a:r>
            <a:r>
              <a:rPr lang="en-US" sz="2000" smtClean="0">
                <a:latin typeface="Times New Roman" panose="02020603050405020304" pitchFamily="18" charset="0"/>
                <a:cs typeface="Times New Roman" panose="02020603050405020304" pitchFamily="18" charset="0"/>
              </a:rPr>
              <a:t>số nguyên X và N( 2&lt;=N&lt;=10)</a:t>
            </a:r>
          </a:p>
          <a:p>
            <a:pPr algn="just"/>
            <a:r>
              <a:rPr lang="en-US" sz="2000" b="1" smtClean="0">
                <a:latin typeface="Times New Roman" panose="02020603050405020304" pitchFamily="18" charset="0"/>
                <a:cs typeface="Times New Roman" panose="02020603050405020304" pitchFamily="18" charset="0"/>
              </a:rPr>
              <a:t>Output: </a:t>
            </a:r>
            <a:r>
              <a:rPr lang="en-US" sz="2000" smtClean="0">
                <a:latin typeface="Times New Roman" panose="02020603050405020304" pitchFamily="18" charset="0"/>
                <a:cs typeface="Times New Roman" panose="02020603050405020304" pitchFamily="18" charset="0"/>
              </a:rPr>
              <a:t>có bao nhiêu cách kết hợp lũy thừa mũ N để tổng bằng X</a:t>
            </a:r>
          </a:p>
          <a:p>
            <a:pPr algn="just"/>
            <a:r>
              <a:rPr lang="en-US" sz="2000" smtClean="0">
                <a:latin typeface="Times New Roman" panose="02020603050405020304" pitchFamily="18" charset="0"/>
                <a:cs typeface="Times New Roman" panose="02020603050405020304" pitchFamily="18" charset="0"/>
              </a:rPr>
              <a:t> </a:t>
            </a:r>
          </a:p>
          <a:p>
            <a:pPr algn="just"/>
            <a:r>
              <a:rPr lang="en-US" sz="2000" smtClean="0">
                <a:latin typeface="Times New Roman" panose="02020603050405020304" pitchFamily="18" charset="0"/>
                <a:cs typeface="Times New Roman" panose="02020603050405020304" pitchFamily="18" charset="0"/>
              </a:rPr>
              <a:t>VD: Input    : 10 2</a:t>
            </a:r>
          </a:p>
          <a:p>
            <a:pPr algn="just"/>
            <a:r>
              <a:rPr lang="en-US" sz="2000" smtClean="0">
                <a:latin typeface="Times New Roman" panose="02020603050405020304" pitchFamily="18" charset="0"/>
                <a:cs typeface="Times New Roman" panose="02020603050405020304" pitchFamily="18" charset="0"/>
              </a:rPr>
              <a:t>        Output : 1</a:t>
            </a:r>
          </a:p>
          <a:p>
            <a:pPr algn="just"/>
            <a:endParaRPr lang="en-US" sz="2000" smtClean="0">
              <a:latin typeface="Times New Roman" panose="02020603050405020304" pitchFamily="18" charset="0"/>
              <a:cs typeface="Times New Roman" panose="02020603050405020304" pitchFamily="18" charset="0"/>
            </a:endParaRPr>
          </a:p>
          <a:p>
            <a:pPr algn="just"/>
            <a:r>
              <a:rPr lang="en-US" sz="2000" b="1" smtClean="0">
                <a:latin typeface="Times New Roman" panose="02020603050405020304" pitchFamily="18" charset="0"/>
                <a:cs typeface="Times New Roman" panose="02020603050405020304" pitchFamily="18" charset="0"/>
              </a:rPr>
              <a:t>Giải thích: </a:t>
            </a:r>
            <a:r>
              <a:rPr lang="en-US" sz="2000" smtClean="0">
                <a:latin typeface="Times New Roman" panose="02020603050405020304" pitchFamily="18" charset="0"/>
                <a:cs typeface="Times New Roman" panose="02020603050405020304" pitchFamily="18" charset="0"/>
              </a:rPr>
              <a:t>10 = 1^2+3^2</a:t>
            </a:r>
          </a:p>
          <a:p>
            <a:pPr algn="just"/>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457200" y="6096000"/>
            <a:ext cx="7620000" cy="646331"/>
          </a:xfrm>
          <a:prstGeom prst="rect">
            <a:avLst/>
          </a:prstGeom>
          <a:noFill/>
        </p:spPr>
        <p:txBody>
          <a:bodyPr wrap="square" rtlCol="0">
            <a:spAutoFit/>
          </a:bodyPr>
          <a:lstStyle/>
          <a:p>
            <a:r>
              <a:rPr lang="en-US">
                <a:latin typeface="+mj-lt"/>
              </a:rPr>
              <a:t>PHẦN </a:t>
            </a:r>
            <a:r>
              <a:rPr lang="en-US" smtClean="0">
                <a:latin typeface="+mj-lt"/>
              </a:rPr>
              <a:t>IV: PHƯƠNG </a:t>
            </a:r>
            <a:r>
              <a:rPr lang="en-US">
                <a:latin typeface="+mj-lt"/>
              </a:rPr>
              <a:t>PHÁP ƯỚC LƯỢNG ĐỘ PHỨC TẠP THỜI GIAN CHO BÀI TOÁN ĐỆ QUY</a:t>
            </a:r>
          </a:p>
        </p:txBody>
      </p:sp>
    </p:spTree>
    <p:extLst>
      <p:ext uri="{BB962C8B-B14F-4D97-AF65-F5344CB8AC3E}">
        <p14:creationId xmlns:p14="http://schemas.microsoft.com/office/powerpoint/2010/main" val="13216540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620000" cy="1143000"/>
          </a:xfrm>
        </p:spPr>
        <p:txBody>
          <a:bodyPr/>
          <a:lstStyle/>
          <a:p>
            <a:pPr algn="ctr"/>
            <a:r>
              <a:rPr lang="en-US" sz="4800"/>
              <a:t>PHẦN </a:t>
            </a:r>
            <a:r>
              <a:rPr lang="en-US" sz="4800" smtClean="0"/>
              <a:t>V</a:t>
            </a:r>
            <a:r>
              <a:rPr lang="en-US" sz="4800"/>
              <a:t/>
            </a:r>
            <a:br>
              <a:rPr lang="en-US" sz="4800"/>
            </a:br>
            <a:r>
              <a:rPr lang="en-US" sz="4800" smtClean="0"/>
              <a:t>ƯỚC </a:t>
            </a:r>
            <a:r>
              <a:rPr lang="en-US" sz="4800"/>
              <a:t>LƯỢNG ĐỘ PHỨC TẠP </a:t>
            </a:r>
            <a:r>
              <a:rPr lang="en-US" sz="4800" smtClean="0"/>
              <a:t>BẰNG PHƯƠNG PHÁP CỘNG</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64</a:t>
            </a:fld>
            <a:endParaRPr lang="en-US"/>
          </a:p>
        </p:txBody>
      </p:sp>
    </p:spTree>
    <p:extLst>
      <p:ext uri="{BB962C8B-B14F-4D97-AF65-F5344CB8AC3E}">
        <p14:creationId xmlns:p14="http://schemas.microsoft.com/office/powerpoint/2010/main" val="3492018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tắc</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65</a:t>
            </a:fld>
            <a:endParaRPr lang="en-US"/>
          </a:p>
        </p:txBody>
      </p:sp>
      <p:sp>
        <p:nvSpPr>
          <p:cNvPr id="5" name="TextBox 4"/>
          <p:cNvSpPr txBox="1"/>
          <p:nvPr/>
        </p:nvSpPr>
        <p:spPr>
          <a:xfrm>
            <a:off x="457200" y="6228517"/>
            <a:ext cx="7620000" cy="369332"/>
          </a:xfrm>
          <a:prstGeom prst="rect">
            <a:avLst/>
          </a:prstGeom>
          <a:noFill/>
        </p:spPr>
        <p:txBody>
          <a:bodyPr wrap="square" rtlCol="0">
            <a:spAutoFit/>
          </a:bodyPr>
          <a:lstStyle/>
          <a:p>
            <a:r>
              <a:rPr lang="en-US">
                <a:latin typeface="+mj-lt"/>
              </a:rPr>
              <a:t>PHẦN </a:t>
            </a:r>
            <a:r>
              <a:rPr lang="en-US" smtClean="0">
                <a:latin typeface="+mj-lt"/>
              </a:rPr>
              <a:t>V: ƯỚC LƯỢNG ĐỘ PHỨC TẠP BẰNG PHƯƠNG PHÁP CỘNG</a:t>
            </a:r>
            <a:endParaRPr lang="en-US">
              <a:latin typeface="+mj-lt"/>
            </a:endParaRPr>
          </a:p>
        </p:txBody>
      </p:sp>
      <p:sp>
        <p:nvSpPr>
          <p:cNvPr id="6" name="TextBox 5"/>
          <p:cNvSpPr txBox="1"/>
          <p:nvPr/>
        </p:nvSpPr>
        <p:spPr>
          <a:xfrm>
            <a:off x="457200" y="1828800"/>
            <a:ext cx="7620000" cy="3139321"/>
          </a:xfrm>
          <a:prstGeom prst="rect">
            <a:avLst/>
          </a:prstGeom>
          <a:noFill/>
        </p:spPr>
        <p:txBody>
          <a:bodyPr wrap="square" rtlCol="0">
            <a:spAutoFit/>
          </a:bodyPr>
          <a:lstStyle/>
          <a:p>
            <a:r>
              <a:rPr lang="en-US" sz="2200" b="1" smtClean="0">
                <a:latin typeface="Times New Roman" panose="02020603050405020304" pitchFamily="18" charset="0"/>
                <a:cs typeface="Times New Roman" panose="02020603050405020304" pitchFamily="18" charset="0"/>
              </a:rPr>
              <a:t>Cho 2 chương trình:</a:t>
            </a:r>
          </a:p>
          <a:p>
            <a:pPr marL="285750" indent="-28575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P1 có thời gian thực hiện T</a:t>
            </a:r>
            <a:r>
              <a:rPr lang="en-US" sz="2200" baseline="-25000" smtClean="0">
                <a:latin typeface="Times New Roman" panose="02020603050405020304" pitchFamily="18" charset="0"/>
                <a:cs typeface="Times New Roman" panose="02020603050405020304" pitchFamily="18" charset="0"/>
              </a:rPr>
              <a:t>1</a:t>
            </a:r>
            <a:r>
              <a:rPr lang="en-US" sz="2200" smtClean="0">
                <a:latin typeface="Times New Roman" panose="02020603050405020304" pitchFamily="18" charset="0"/>
                <a:cs typeface="Times New Roman" panose="02020603050405020304" pitchFamily="18" charset="0"/>
              </a:rPr>
              <a:t>(n) = O(f</a:t>
            </a:r>
            <a:r>
              <a:rPr lang="en-US" sz="2200" baseline="-25000" smtClean="0">
                <a:latin typeface="Times New Roman" panose="02020603050405020304" pitchFamily="18" charset="0"/>
                <a:cs typeface="Times New Roman" panose="02020603050405020304" pitchFamily="18" charset="0"/>
              </a:rPr>
              <a:t>1</a:t>
            </a:r>
            <a:r>
              <a:rPr lang="en-US" sz="2200" smtClean="0">
                <a:latin typeface="Times New Roman" panose="02020603050405020304" pitchFamily="18" charset="0"/>
                <a:cs typeface="Times New Roman" panose="02020603050405020304" pitchFamily="18" charset="0"/>
              </a:rPr>
              <a:t>(n))</a:t>
            </a:r>
          </a:p>
          <a:p>
            <a:pPr marL="285750" indent="-28575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P2 có thời gian thực hiên T</a:t>
            </a:r>
            <a:r>
              <a:rPr lang="en-US" sz="2200" baseline="-25000" smtClean="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(n) = O(f</a:t>
            </a:r>
            <a:r>
              <a:rPr lang="en-US" sz="2200" baseline="-25000" smtClean="0">
                <a:latin typeface="Times New Roman" panose="02020603050405020304" pitchFamily="18" charset="0"/>
                <a:cs typeface="Times New Roman" panose="02020603050405020304" pitchFamily="18" charset="0"/>
              </a:rPr>
              <a:t>1</a:t>
            </a:r>
            <a:r>
              <a:rPr lang="en-US" sz="2200" smtClean="0">
                <a:latin typeface="Times New Roman" panose="02020603050405020304" pitchFamily="18" charset="0"/>
                <a:cs typeface="Times New Roman" panose="02020603050405020304" pitchFamily="18" charset="0"/>
              </a:rPr>
              <a:t>(n))</a:t>
            </a:r>
          </a:p>
          <a:p>
            <a:endParaRPr lang="en-US" sz="2200" smtClean="0">
              <a:latin typeface="Times New Roman" panose="02020603050405020304" pitchFamily="18" charset="0"/>
              <a:cs typeface="Times New Roman" panose="02020603050405020304" pitchFamily="18" charset="0"/>
            </a:endParaRPr>
          </a:p>
          <a:p>
            <a:r>
              <a:rPr lang="en-US" sz="2200" b="1" smtClean="0">
                <a:latin typeface="Times New Roman" panose="02020603050405020304" pitchFamily="18" charset="0"/>
                <a:cs typeface="Times New Roman" panose="02020603050405020304" pitchFamily="18" charset="0"/>
              </a:rPr>
              <a:t>Quy tắc cộng:</a:t>
            </a:r>
          </a:p>
          <a:p>
            <a:pPr marL="285750" indent="-28575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Thời gian thực thi P1 và P2 </a:t>
            </a:r>
            <a:r>
              <a:rPr lang="en-US" sz="2200" b="1" smtClean="0">
                <a:latin typeface="Times New Roman" panose="02020603050405020304" pitchFamily="18" charset="0"/>
                <a:cs typeface="Times New Roman" panose="02020603050405020304" pitchFamily="18" charset="0"/>
              </a:rPr>
              <a:t>nối tiếp nhau</a:t>
            </a:r>
            <a:r>
              <a:rPr lang="en-US" sz="2200" smtClean="0">
                <a:latin typeface="Times New Roman" panose="02020603050405020304" pitchFamily="18" charset="0"/>
                <a:cs typeface="Times New Roman" panose="02020603050405020304" pitchFamily="18" charset="0"/>
              </a:rPr>
              <a:t>:</a:t>
            </a:r>
          </a:p>
          <a:p>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    T(n) = </a:t>
            </a:r>
            <a:r>
              <a:rPr lang="en-US" sz="2200">
                <a:latin typeface="Times New Roman" panose="02020603050405020304" pitchFamily="18" charset="0"/>
                <a:cs typeface="Times New Roman" panose="02020603050405020304" pitchFamily="18" charset="0"/>
              </a:rPr>
              <a:t>T</a:t>
            </a:r>
            <a:r>
              <a:rPr lang="en-US" sz="2200" baseline="-25000">
                <a:latin typeface="Times New Roman" panose="02020603050405020304" pitchFamily="18" charset="0"/>
                <a:cs typeface="Times New Roman" panose="02020603050405020304" pitchFamily="18" charset="0"/>
              </a:rPr>
              <a:t>1</a:t>
            </a:r>
            <a:r>
              <a:rPr lang="en-US" sz="2200">
                <a:latin typeface="Times New Roman" panose="02020603050405020304" pitchFamily="18" charset="0"/>
                <a:cs typeface="Times New Roman" panose="02020603050405020304" pitchFamily="18" charset="0"/>
              </a:rPr>
              <a:t>(n</a:t>
            </a:r>
            <a:r>
              <a:rPr lang="en-US" sz="2200" smtClean="0">
                <a:latin typeface="Times New Roman" panose="02020603050405020304" pitchFamily="18" charset="0"/>
                <a:cs typeface="Times New Roman" panose="02020603050405020304" pitchFamily="18" charset="0"/>
              </a:rPr>
              <a:t>) + </a:t>
            </a:r>
            <a:r>
              <a:rPr lang="en-US" sz="2200">
                <a:latin typeface="Times New Roman" panose="02020603050405020304" pitchFamily="18" charset="0"/>
                <a:cs typeface="Times New Roman" panose="02020603050405020304" pitchFamily="18" charset="0"/>
              </a:rPr>
              <a:t>T</a:t>
            </a:r>
            <a:r>
              <a:rPr lang="en-US" sz="2200" baseline="-25000">
                <a:latin typeface="Times New Roman" panose="02020603050405020304" pitchFamily="18" charset="0"/>
                <a:cs typeface="Times New Roman" panose="02020603050405020304" pitchFamily="18" charset="0"/>
              </a:rPr>
              <a:t>2</a:t>
            </a:r>
            <a:r>
              <a:rPr lang="en-US" sz="2200">
                <a:latin typeface="Times New Roman" panose="02020603050405020304" pitchFamily="18" charset="0"/>
                <a:cs typeface="Times New Roman" panose="02020603050405020304" pitchFamily="18" charset="0"/>
              </a:rPr>
              <a:t>(n</a:t>
            </a:r>
            <a:r>
              <a:rPr lang="en-US" sz="2200" smtClean="0">
                <a:latin typeface="Times New Roman" panose="02020603050405020304" pitchFamily="18" charset="0"/>
                <a:cs typeface="Times New Roman" panose="02020603050405020304" pitchFamily="18" charset="0"/>
              </a:rPr>
              <a:t>) = O(max(f</a:t>
            </a:r>
            <a:r>
              <a:rPr lang="en-US" sz="2200" baseline="-25000" smtClean="0">
                <a:latin typeface="Times New Roman" panose="02020603050405020304" pitchFamily="18" charset="0"/>
                <a:cs typeface="Times New Roman" panose="02020603050405020304" pitchFamily="18" charset="0"/>
              </a:rPr>
              <a:t>1</a:t>
            </a:r>
            <a:r>
              <a:rPr lang="en-US" sz="2200" smtClean="0">
                <a:latin typeface="Times New Roman" panose="02020603050405020304" pitchFamily="18" charset="0"/>
                <a:cs typeface="Times New Roman" panose="02020603050405020304" pitchFamily="18" charset="0"/>
              </a:rPr>
              <a:t>(n),f</a:t>
            </a:r>
            <a:r>
              <a:rPr lang="en-US" sz="2200" baseline="-25000" smtClean="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(n)))</a:t>
            </a:r>
          </a:p>
          <a:p>
            <a:pPr marL="285750" indent="-285750">
              <a:buFont typeface="Arial" panose="020B0604020202020204" pitchFamily="34" charset="0"/>
              <a:buChar char="•"/>
            </a:pPr>
            <a:r>
              <a:rPr lang="en-US" sz="2200" smtClean="0">
                <a:latin typeface="Times New Roman" panose="02020603050405020304" pitchFamily="18" charset="0"/>
                <a:cs typeface="Times New Roman" panose="02020603050405020304" pitchFamily="18" charset="0"/>
              </a:rPr>
              <a:t>Thời gian thực thi P1 và P2 </a:t>
            </a:r>
            <a:r>
              <a:rPr lang="en-US" sz="2200" b="1" smtClean="0">
                <a:latin typeface="Times New Roman" panose="02020603050405020304" pitchFamily="18" charset="0"/>
                <a:cs typeface="Times New Roman" panose="02020603050405020304" pitchFamily="18" charset="0"/>
              </a:rPr>
              <a:t>lồng nhau</a:t>
            </a:r>
            <a:r>
              <a:rPr lang="en-US" sz="2200" smtClean="0">
                <a:latin typeface="Times New Roman" panose="02020603050405020304" pitchFamily="18" charset="0"/>
                <a:cs typeface="Times New Roman" panose="02020603050405020304" pitchFamily="18" charset="0"/>
              </a:rPr>
              <a:t>:</a:t>
            </a:r>
            <a:endParaRPr lang="en-US" sz="2200">
              <a:latin typeface="Times New Roman" panose="02020603050405020304" pitchFamily="18" charset="0"/>
              <a:cs typeface="Times New Roman" panose="02020603050405020304" pitchFamily="18" charset="0"/>
            </a:endParaRPr>
          </a:p>
          <a:p>
            <a:r>
              <a:rPr lang="en-US" sz="2200" smtClean="0">
                <a:latin typeface="Times New Roman" panose="02020603050405020304" pitchFamily="18" charset="0"/>
                <a:cs typeface="Times New Roman" panose="02020603050405020304" pitchFamily="18" charset="0"/>
              </a:rPr>
              <a:t>     T(n) = T</a:t>
            </a:r>
            <a:r>
              <a:rPr lang="en-US" sz="2200" baseline="-25000" smtClean="0">
                <a:latin typeface="Times New Roman" panose="02020603050405020304" pitchFamily="18" charset="0"/>
                <a:cs typeface="Times New Roman" panose="02020603050405020304" pitchFamily="18" charset="0"/>
              </a:rPr>
              <a:t>1</a:t>
            </a:r>
            <a:r>
              <a:rPr lang="en-US" sz="2200" smtClean="0">
                <a:latin typeface="Times New Roman" panose="02020603050405020304" pitchFamily="18" charset="0"/>
                <a:cs typeface="Times New Roman" panose="02020603050405020304" pitchFamily="18" charset="0"/>
              </a:rPr>
              <a:t>(n) x T</a:t>
            </a:r>
            <a:r>
              <a:rPr lang="en-US" sz="2200" baseline="-25000" smtClean="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(n) = O(f</a:t>
            </a:r>
            <a:r>
              <a:rPr lang="en-US" sz="2200" baseline="-25000" smtClean="0">
                <a:latin typeface="Times New Roman" panose="02020603050405020304" pitchFamily="18" charset="0"/>
                <a:cs typeface="Times New Roman" panose="02020603050405020304" pitchFamily="18" charset="0"/>
              </a:rPr>
              <a:t>1</a:t>
            </a:r>
            <a:r>
              <a:rPr lang="en-US" sz="2200" smtClean="0">
                <a:latin typeface="Times New Roman" panose="02020603050405020304" pitchFamily="18" charset="0"/>
                <a:cs typeface="Times New Roman" panose="02020603050405020304" pitchFamily="18" charset="0"/>
              </a:rPr>
              <a:t>(n) x f</a:t>
            </a:r>
            <a:r>
              <a:rPr lang="en-US" sz="2200" baseline="-25000" smtClean="0">
                <a:latin typeface="Times New Roman" panose="02020603050405020304" pitchFamily="18" charset="0"/>
                <a:cs typeface="Times New Roman" panose="02020603050405020304" pitchFamily="18" charset="0"/>
              </a:rPr>
              <a:t>2</a:t>
            </a:r>
            <a:r>
              <a:rPr lang="en-US" sz="2200" smtClean="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4723897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66</a:t>
            </a:fld>
            <a:endParaRPr lang="en-US"/>
          </a:p>
        </p:txBody>
      </p:sp>
      <p:sp>
        <p:nvSpPr>
          <p:cNvPr id="5" name="TextBox 4"/>
          <p:cNvSpPr txBox="1"/>
          <p:nvPr/>
        </p:nvSpPr>
        <p:spPr>
          <a:xfrm>
            <a:off x="457200" y="1417638"/>
            <a:ext cx="7620000" cy="430887"/>
          </a:xfrm>
          <a:prstGeom prst="rect">
            <a:avLst/>
          </a:prstGeom>
          <a:noFill/>
        </p:spPr>
        <p:txBody>
          <a:bodyPr wrap="square" rtlCol="0">
            <a:spAutoFit/>
          </a:bodyPr>
          <a:lstStyle/>
          <a:p>
            <a:r>
              <a:rPr lang="en-US" sz="2200" smtClean="0">
                <a:latin typeface="Times New Roman" panose="02020603050405020304" pitchFamily="18" charset="0"/>
                <a:cs typeface="Times New Roman" panose="02020603050405020304" pitchFamily="18" charset="0"/>
              </a:rPr>
              <a:t>Xác định độ phức tạp của thuật toán sau:</a:t>
            </a:r>
            <a:endParaRPr lang="en-US" sz="22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91987"/>
            <a:ext cx="4114800" cy="3864369"/>
          </a:xfrm>
          <a:prstGeom prst="rect">
            <a:avLst/>
          </a:prstGeom>
        </p:spPr>
      </p:pic>
      <p:sp>
        <p:nvSpPr>
          <p:cNvPr id="7" name="TextBox 6"/>
          <p:cNvSpPr txBox="1"/>
          <p:nvPr/>
        </p:nvSpPr>
        <p:spPr>
          <a:xfrm>
            <a:off x="457200" y="6228517"/>
            <a:ext cx="7620000" cy="369332"/>
          </a:xfrm>
          <a:prstGeom prst="rect">
            <a:avLst/>
          </a:prstGeom>
          <a:noFill/>
        </p:spPr>
        <p:txBody>
          <a:bodyPr wrap="square" rtlCol="0">
            <a:spAutoFit/>
          </a:bodyPr>
          <a:lstStyle/>
          <a:p>
            <a:r>
              <a:rPr lang="en-US">
                <a:latin typeface="+mj-lt"/>
              </a:rPr>
              <a:t>PHẦN </a:t>
            </a:r>
            <a:r>
              <a:rPr lang="en-US" smtClean="0">
                <a:latin typeface="+mj-lt"/>
              </a:rPr>
              <a:t>V: ƯỚC LƯỢNG ĐỘ PHỨC TẠP BẰNG PHƯƠNG PHÁP CỘNG</a:t>
            </a:r>
            <a:endParaRPr lang="en-US">
              <a:latin typeface="+mj-lt"/>
            </a:endParaRPr>
          </a:p>
        </p:txBody>
      </p:sp>
    </p:spTree>
    <p:extLst>
      <p:ext uri="{BB962C8B-B14F-4D97-AF65-F5344CB8AC3E}">
        <p14:creationId xmlns:p14="http://schemas.microsoft.com/office/powerpoint/2010/main" val="28948252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67</a:t>
            </a:fld>
            <a:endParaRPr lang="en-US"/>
          </a:p>
        </p:txBody>
      </p:sp>
      <p:sp>
        <p:nvSpPr>
          <p:cNvPr id="6" name="TextBox 5"/>
          <p:cNvSpPr txBox="1"/>
          <p:nvPr/>
        </p:nvSpPr>
        <p:spPr>
          <a:xfrm>
            <a:off x="457200" y="1834277"/>
            <a:ext cx="7620000" cy="2862322"/>
          </a:xfrm>
          <a:prstGeom prst="rect">
            <a:avLst/>
          </a:prstGeom>
          <a:noFill/>
        </p:spPr>
        <p:txBody>
          <a:bodyPr wrap="square" rtlCol="0">
            <a:spAutoFit/>
          </a:bodyPr>
          <a:lstStyle/>
          <a:p>
            <a:r>
              <a:rPr lang="en-US" b="1" smtClean="0">
                <a:latin typeface="Times New Roman" panose="02020603050405020304" pitchFamily="18" charset="0"/>
                <a:cs typeface="Times New Roman" panose="02020603050405020304" pitchFamily="18" charset="0"/>
              </a:rPr>
              <a:t>BÀI 1:</a:t>
            </a:r>
          </a:p>
          <a:p>
            <a:r>
              <a:rPr lang="en-US" b="1" smtClean="0">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Tìm siêu số của của số nguyên X( super digit) </a:t>
            </a:r>
          </a:p>
          <a:p>
            <a:r>
              <a:rPr lang="en-US">
                <a:latin typeface="Times New Roman" panose="02020603050405020304" pitchFamily="18" charset="0"/>
                <a:cs typeface="Times New Roman" panose="02020603050405020304" pitchFamily="18" charset="0"/>
              </a:rPr>
              <a:t>*Nếu chỉ có 1 chữ số thì số đó là super digit</a:t>
            </a:r>
          </a:p>
          <a:p>
            <a:r>
              <a:rPr lang="en-US">
                <a:latin typeface="Times New Roman" panose="02020603050405020304" pitchFamily="18" charset="0"/>
                <a:cs typeface="Times New Roman" panose="02020603050405020304" pitchFamily="18" charset="0"/>
              </a:rPr>
              <a:t>*Ngược lại super digit X bằng super digit của tổng các chữ số của X </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Vd: super_digit(5789)    5+7+8+9 = 29</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super_digit(29)        2+9 = 11</a:t>
            </a:r>
          </a:p>
          <a:p>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super_digit(11)        1+1 = 2</a:t>
            </a:r>
          </a:p>
          <a:p>
            <a:endParaRPr lang="en-US">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ĐỘ PHỨC TẠP CỦA THUẬT TOÁN TRÊN LÀ BAO NHIÊU ?</a:t>
            </a:r>
          </a:p>
        </p:txBody>
      </p:sp>
    </p:spTree>
    <p:extLst>
      <p:ext uri="{BB962C8B-B14F-4D97-AF65-F5344CB8AC3E}">
        <p14:creationId xmlns:p14="http://schemas.microsoft.com/office/powerpoint/2010/main" val="24776564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68</a:t>
            </a:fld>
            <a:endParaRPr lang="en-US"/>
          </a:p>
        </p:txBody>
      </p:sp>
      <p:sp>
        <p:nvSpPr>
          <p:cNvPr id="6" name="TextBox 5"/>
          <p:cNvSpPr txBox="1"/>
          <p:nvPr/>
        </p:nvSpPr>
        <p:spPr>
          <a:xfrm>
            <a:off x="457200" y="1834277"/>
            <a:ext cx="7620000" cy="3139321"/>
          </a:xfrm>
          <a:prstGeom prst="rect">
            <a:avLst/>
          </a:prstGeom>
          <a:noFill/>
        </p:spPr>
        <p:txBody>
          <a:bodyPr wrap="square" rtlCol="0">
            <a:spAutoFit/>
          </a:bodyPr>
          <a:lstStyle/>
          <a:p>
            <a:pPr fontAlgn="base"/>
            <a:r>
              <a:rPr lang="en-US" b="1" smtClean="0">
                <a:latin typeface="Times New Roman" panose="02020603050405020304" pitchFamily="18" charset="0"/>
                <a:cs typeface="Times New Roman" panose="02020603050405020304" pitchFamily="18" charset="0"/>
              </a:rPr>
              <a:t>BÀI 2:</a:t>
            </a:r>
          </a:p>
          <a:p>
            <a:pPr fontAlgn="base"/>
            <a:endParaRPr lang="en-US" b="1" smtClean="0">
              <a:latin typeface="Times New Roman" panose="02020603050405020304" pitchFamily="18" charset="0"/>
              <a:cs typeface="Times New Roman" panose="02020603050405020304" pitchFamily="18" charset="0"/>
            </a:endParaRPr>
          </a:p>
          <a:p>
            <a:pPr fontAlgn="base"/>
            <a:r>
              <a:rPr lang="en-US" smtClean="0">
                <a:latin typeface="Times New Roman" panose="02020603050405020304" pitchFamily="18" charset="0"/>
                <a:cs typeface="Times New Roman" panose="02020603050405020304" pitchFamily="18" charset="0"/>
              </a:rPr>
              <a:t>s </a:t>
            </a:r>
            <a:r>
              <a:rPr lang="en-US">
                <a:latin typeface="Times New Roman" panose="02020603050405020304" pitchFamily="18" charset="0"/>
                <a:cs typeface="Times New Roman" panose="02020603050405020304" pitchFamily="18" charset="0"/>
              </a:rPr>
              <a:t>= 0;</a:t>
            </a:r>
          </a:p>
          <a:p>
            <a:pPr fontAlgn="base"/>
            <a:r>
              <a:rPr lang="en-US">
                <a:latin typeface="Times New Roman" panose="02020603050405020304" pitchFamily="18" charset="0"/>
                <a:cs typeface="Times New Roman" panose="02020603050405020304" pitchFamily="18" charset="0"/>
              </a:rPr>
              <a:t>for (i=0; i&lt;=n;i++){ </a:t>
            </a:r>
          </a:p>
          <a:p>
            <a:pPr fontAlgn="base"/>
            <a:r>
              <a:rPr lang="en-US">
                <a:latin typeface="Times New Roman" panose="02020603050405020304" pitchFamily="18" charset="0"/>
                <a:cs typeface="Times New Roman" panose="02020603050405020304" pitchFamily="18" charset="0"/>
              </a:rPr>
              <a:t>         p =1;</a:t>
            </a:r>
          </a:p>
          <a:p>
            <a:pPr fontAlgn="base"/>
            <a:r>
              <a:rPr lang="en-US">
                <a:latin typeface="Times New Roman" panose="02020603050405020304" pitchFamily="18" charset="0"/>
                <a:cs typeface="Times New Roman" panose="02020603050405020304" pitchFamily="18" charset="0"/>
              </a:rPr>
              <a:t>         for (j=1;j&lt;=i;j++) </a:t>
            </a:r>
          </a:p>
          <a:p>
            <a:pPr fontAlgn="base"/>
            <a:r>
              <a:rPr lang="en-US">
                <a:latin typeface="Times New Roman" panose="02020603050405020304" pitchFamily="18" charset="0"/>
                <a:cs typeface="Times New Roman" panose="02020603050405020304" pitchFamily="18" charset="0"/>
              </a:rPr>
              <a:t>	p=p * x / j; </a:t>
            </a:r>
          </a:p>
          <a:p>
            <a:pPr fontAlgn="base"/>
            <a:r>
              <a:rPr lang="en-US">
                <a:latin typeface="Times New Roman" panose="02020603050405020304" pitchFamily="18" charset="0"/>
                <a:cs typeface="Times New Roman" panose="02020603050405020304" pitchFamily="18" charset="0"/>
              </a:rPr>
              <a:t>         s = s+p;</a:t>
            </a:r>
          </a:p>
          <a:p>
            <a:pPr fontAlgn="base"/>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ĐỘ PHỨC TẠP CỦA THUẬT TOÁN TRÊN LÀ BAO NHIÊU ?</a:t>
            </a:r>
          </a:p>
        </p:txBody>
      </p:sp>
    </p:spTree>
    <p:extLst>
      <p:ext uri="{BB962C8B-B14F-4D97-AF65-F5344CB8AC3E}">
        <p14:creationId xmlns:p14="http://schemas.microsoft.com/office/powerpoint/2010/main" val="11621148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69</a:t>
            </a:fld>
            <a:endParaRPr lang="en-US"/>
          </a:p>
        </p:txBody>
      </p:sp>
      <p:sp>
        <p:nvSpPr>
          <p:cNvPr id="6" name="TextBox 5"/>
          <p:cNvSpPr txBox="1"/>
          <p:nvPr/>
        </p:nvSpPr>
        <p:spPr>
          <a:xfrm>
            <a:off x="457200" y="1834277"/>
            <a:ext cx="7620000" cy="2031325"/>
          </a:xfrm>
          <a:prstGeom prst="rect">
            <a:avLst/>
          </a:prstGeom>
          <a:noFill/>
        </p:spPr>
        <p:txBody>
          <a:bodyPr wrap="square" rtlCol="0">
            <a:spAutoFit/>
          </a:bodyPr>
          <a:lstStyle/>
          <a:p>
            <a:pPr fontAlgn="base"/>
            <a:r>
              <a:rPr lang="en-US" b="1" smtClean="0">
                <a:latin typeface="Times New Roman" panose="02020603050405020304" pitchFamily="18" charset="0"/>
                <a:cs typeface="Times New Roman" panose="02020603050405020304" pitchFamily="18" charset="0"/>
              </a:rPr>
              <a:t>BÀI 3:</a:t>
            </a:r>
          </a:p>
          <a:p>
            <a:pPr fontAlgn="base"/>
            <a:endParaRPr lang="en-US" b="1" smtClean="0">
              <a:latin typeface="Times New Roman" panose="02020603050405020304" pitchFamily="18" charset="0"/>
              <a:cs typeface="Times New Roman" panose="02020603050405020304" pitchFamily="18" charset="0"/>
            </a:endParaRPr>
          </a:p>
          <a:p>
            <a:pPr fontAlgn="base"/>
            <a:r>
              <a:rPr lang="en-US">
                <a:latin typeface="Times New Roman" panose="02020603050405020304" pitchFamily="18" charset="0"/>
                <a:cs typeface="Times New Roman" panose="02020603050405020304" pitchFamily="18" charset="0"/>
              </a:rPr>
              <a:t>for (i= 1;i&lt;=n;i++)</a:t>
            </a:r>
          </a:p>
          <a:p>
            <a:pPr fontAlgn="base"/>
            <a:r>
              <a:rPr lang="en-US">
                <a:latin typeface="Times New Roman" panose="02020603050405020304" pitchFamily="18" charset="0"/>
                <a:cs typeface="Times New Roman" panose="02020603050405020304" pitchFamily="18" charset="0"/>
              </a:rPr>
              <a:t>        for (j= 1;j&lt;=n;j++) </a:t>
            </a:r>
          </a:p>
          <a:p>
            <a:pPr fontAlgn="base"/>
            <a:r>
              <a:rPr lang="en-US">
                <a:latin typeface="Times New Roman" panose="02020603050405020304" pitchFamily="18" charset="0"/>
                <a:cs typeface="Times New Roman" panose="02020603050405020304" pitchFamily="18" charset="0"/>
              </a:rPr>
              <a:t>	A[i]=A[j];</a:t>
            </a:r>
          </a:p>
          <a:p>
            <a:endParaRPr lang="en-US">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ĐỘ PHỨC TẠP CỦA THUẬT TOÁN TRÊN LÀ BAO NHIÊU ?</a:t>
            </a:r>
          </a:p>
        </p:txBody>
      </p:sp>
    </p:spTree>
    <p:extLst>
      <p:ext uri="{BB962C8B-B14F-4D97-AF65-F5344CB8AC3E}">
        <p14:creationId xmlns:p14="http://schemas.microsoft.com/office/powerpoint/2010/main" val="1576630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PHÂN TÍCH THUẬT TOÁN</a:t>
            </a:r>
            <a:endParaRPr lang="en-US"/>
          </a:p>
        </p:txBody>
      </p:sp>
      <p:sp>
        <p:nvSpPr>
          <p:cNvPr id="4" name="Slide Number Placeholder 3"/>
          <p:cNvSpPr>
            <a:spLocks noGrp="1"/>
          </p:cNvSpPr>
          <p:nvPr>
            <p:ph type="sldNum" sz="quarter" idx="12"/>
          </p:nvPr>
        </p:nvSpPr>
        <p:spPr/>
        <p:txBody>
          <a:bodyPr/>
          <a:lstStyle/>
          <a:p>
            <a:fld id="{854A68E7-A919-48BE-A51A-92AAC596598C}" type="slidenum">
              <a:rPr lang="en-US" smtClean="0"/>
              <a:pPr/>
              <a:t>7</a:t>
            </a:fld>
            <a:endParaRPr lang="en-US"/>
          </a:p>
        </p:txBody>
      </p:sp>
      <p:sp>
        <p:nvSpPr>
          <p:cNvPr id="7" name="TextBox 6"/>
          <p:cNvSpPr txBox="1"/>
          <p:nvPr/>
        </p:nvSpPr>
        <p:spPr>
          <a:xfrm>
            <a:off x="304800" y="6400800"/>
            <a:ext cx="7924800" cy="369332"/>
          </a:xfrm>
          <a:prstGeom prst="rect">
            <a:avLst/>
          </a:prstGeom>
          <a:noFill/>
        </p:spPr>
        <p:txBody>
          <a:bodyPr wrap="square" rtlCol="0">
            <a:spAutoFit/>
          </a:bodyPr>
          <a:lstStyle/>
          <a:p>
            <a:r>
              <a:rPr lang="en-US" smtClean="0">
                <a:latin typeface="+mj-lt"/>
              </a:rPr>
              <a:t>PHẦN II: KHÁI NIỆM PHÂN TÍCH THUẬT TOÁN</a:t>
            </a:r>
            <a:endParaRPr lang="en-US">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10969"/>
            <a:ext cx="7597643" cy="2596501"/>
          </a:xfrm>
          <a:prstGeom prst="rect">
            <a:avLst/>
          </a:prstGeom>
        </p:spPr>
      </p:pic>
      <p:sp>
        <p:nvSpPr>
          <p:cNvPr id="10" name="TextBox 9"/>
          <p:cNvSpPr txBox="1"/>
          <p:nvPr/>
        </p:nvSpPr>
        <p:spPr>
          <a:xfrm>
            <a:off x="457200" y="1752600"/>
            <a:ext cx="7620000" cy="1107996"/>
          </a:xfrm>
          <a:prstGeom prst="rect">
            <a:avLst/>
          </a:prstGeom>
          <a:noFill/>
        </p:spPr>
        <p:txBody>
          <a:bodyPr wrap="square" rtlCol="0">
            <a:spAutoFit/>
          </a:bodyPr>
          <a:lstStyle/>
          <a:p>
            <a:r>
              <a:rPr lang="en-US" sz="2200" b="1" smtClean="0">
                <a:latin typeface="Times New Roman" panose="02020603050405020304" pitchFamily="18" charset="0"/>
                <a:cs typeface="Times New Roman" panose="02020603050405020304" pitchFamily="18" charset="0"/>
              </a:rPr>
              <a:t>III. TỈ SUẤT TĂNG</a:t>
            </a:r>
          </a:p>
          <a:p>
            <a:endParaRPr lang="en-US" sz="2200" b="1">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9451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TÀI LIỆU THAM KHẢO</a:t>
            </a:r>
            <a:endParaRPr lang="en-US"/>
          </a:p>
        </p:txBody>
      </p:sp>
      <p:sp>
        <p:nvSpPr>
          <p:cNvPr id="3" name="Slide Number Placeholder 2"/>
          <p:cNvSpPr>
            <a:spLocks noGrp="1"/>
          </p:cNvSpPr>
          <p:nvPr>
            <p:ph type="sldNum" sz="quarter" idx="12"/>
          </p:nvPr>
        </p:nvSpPr>
        <p:spPr/>
        <p:txBody>
          <a:bodyPr/>
          <a:lstStyle/>
          <a:p>
            <a:fld id="{854A68E7-A919-48BE-A51A-92AAC596598C}" type="slidenum">
              <a:rPr lang="en-US" smtClean="0"/>
              <a:pPr/>
              <a:t>70</a:t>
            </a:fld>
            <a:endParaRPr lang="en-US"/>
          </a:p>
        </p:txBody>
      </p:sp>
      <p:sp>
        <p:nvSpPr>
          <p:cNvPr id="4" name="TextBox 3"/>
          <p:cNvSpPr txBox="1"/>
          <p:nvPr/>
        </p:nvSpPr>
        <p:spPr>
          <a:xfrm>
            <a:off x="457200" y="2209800"/>
            <a:ext cx="7620000" cy="2185214"/>
          </a:xfrm>
          <a:prstGeom prst="rect">
            <a:avLst/>
          </a:prstGeom>
          <a:noFill/>
        </p:spPr>
        <p:txBody>
          <a:bodyPr wrap="square" rtlCol="0">
            <a:spAutoFit/>
          </a:bodyPr>
          <a:lstStyle/>
          <a:p>
            <a:pPr marL="285750" indent="-28575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Introduction to Algorithms, 3rd Edition (The MIT Press) 3rd </a:t>
            </a:r>
            <a:r>
              <a:rPr lang="en-US" sz="2000" b="1" smtClean="0">
                <a:latin typeface="Times New Roman" panose="02020603050405020304" pitchFamily="18" charset="0"/>
                <a:cs typeface="Times New Roman" panose="02020603050405020304" pitchFamily="18" charset="0"/>
              </a:rPr>
              <a:t>Edition by</a:t>
            </a: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Thomas H. Cormen</a:t>
            </a:r>
          </a:p>
          <a:p>
            <a:pPr algn="just"/>
            <a:endParaRPr lang="en-US" sz="2000" b="1">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Introduction to the Design and Analysis of Algorithms, 3rd </a:t>
            </a:r>
            <a:r>
              <a:rPr lang="en-US" sz="2000" b="1" smtClean="0">
                <a:latin typeface="Times New Roman" panose="02020603050405020304" pitchFamily="18" charset="0"/>
                <a:cs typeface="Times New Roman" panose="02020603050405020304" pitchFamily="18" charset="0"/>
              </a:rPr>
              <a:t>Edition by Anany </a:t>
            </a:r>
            <a:r>
              <a:rPr lang="en-US" sz="2000" b="1">
                <a:latin typeface="Times New Roman" panose="02020603050405020304" pitchFamily="18" charset="0"/>
                <a:cs typeface="Times New Roman" panose="02020603050405020304" pitchFamily="18" charset="0"/>
              </a:rPr>
              <a:t>Levitin, Villanova University</a:t>
            </a:r>
          </a:p>
          <a:p>
            <a:r>
              <a:rPr lang="en-US"/>
              <a:t/>
            </a:r>
            <a:br>
              <a:rPr lang="en-US"/>
            </a:br>
            <a:endParaRPr lang="en-US"/>
          </a:p>
        </p:txBody>
      </p:sp>
    </p:spTree>
    <p:extLst>
      <p:ext uri="{BB962C8B-B14F-4D97-AF65-F5344CB8AC3E}">
        <p14:creationId xmlns:p14="http://schemas.microsoft.com/office/powerpoint/2010/main" val="3080935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7620000" cy="1143000"/>
          </a:xfrm>
        </p:spPr>
        <p:txBody>
          <a:bodyPr/>
          <a:lstStyle/>
          <a:p>
            <a:pPr algn="ctr"/>
            <a:r>
              <a:rPr lang="en-US" smtClean="0">
                <a:cs typeface="Times New Roman" panose="02020603050405020304" pitchFamily="18" charset="0"/>
              </a:rPr>
              <a:t>PHẦN II</a:t>
            </a:r>
            <a:br>
              <a:rPr lang="en-US" smtClean="0">
                <a:cs typeface="Times New Roman" panose="02020603050405020304" pitchFamily="18" charset="0"/>
              </a:rPr>
            </a:br>
            <a:r>
              <a:rPr lang="en-US" smtClean="0">
                <a:cs typeface="Times New Roman" panose="02020603050405020304" pitchFamily="18" charset="0"/>
              </a:rPr>
              <a:t>TIỆM CẬN VÀ CÁC KÝ HIỆU</a:t>
            </a:r>
            <a:endParaRPr lang="en-US">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54A68E7-A919-48BE-A51A-92AAC596598C}" type="slidenum">
              <a:rPr lang="en-US" smtClean="0"/>
              <a:pPr/>
              <a:t>8</a:t>
            </a:fld>
            <a:endParaRPr lang="en-US"/>
          </a:p>
        </p:txBody>
      </p:sp>
    </p:spTree>
    <p:extLst>
      <p:ext uri="{BB962C8B-B14F-4D97-AF65-F5344CB8AC3E}">
        <p14:creationId xmlns:p14="http://schemas.microsoft.com/office/powerpoint/2010/main" val="2176168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0"/>
            <a:ext cx="7924800" cy="1143000"/>
          </a:xfrm>
        </p:spPr>
        <p:txBody>
          <a:bodyPr>
            <a:noAutofit/>
          </a:bodyPr>
          <a:lstStyle/>
          <a:p>
            <a:pPr eaLnBrk="1" hangingPunct="1"/>
            <a:r>
              <a:rPr lang="en-US" sz="4000" smtClean="0"/>
              <a:t>TIỆM CẬN</a:t>
            </a:r>
            <a:endParaRPr lang="en-US" sz="4000" dirty="0"/>
          </a:p>
        </p:txBody>
      </p:sp>
      <p:sp>
        <p:nvSpPr>
          <p:cNvPr id="135171" name="Rectangle 3"/>
          <p:cNvSpPr>
            <a:spLocks noGrp="1" noChangeArrowheads="1"/>
          </p:cNvSpPr>
          <p:nvPr>
            <p:ph idx="1"/>
          </p:nvPr>
        </p:nvSpPr>
        <p:spPr>
          <a:xfrm>
            <a:off x="228600" y="1143000"/>
            <a:ext cx="7696200" cy="4953000"/>
          </a:xfrm>
        </p:spPr>
        <p:txBody>
          <a:bodyPr>
            <a:normAutofit/>
          </a:bodyPr>
          <a:lstStyle/>
          <a:p>
            <a:pPr algn="just">
              <a:buNone/>
            </a:pPr>
            <a:r>
              <a:rPr lang="en-US" altLang="en-US" smtClean="0">
                <a:latin typeface="Times New Roman" panose="02020603050405020304" pitchFamily="18" charset="0"/>
                <a:cs typeface="Times New Roman" panose="02020603050405020304" pitchFamily="18" charset="0"/>
                <a:sym typeface="Symbol" pitchFamily="18" charset="2"/>
              </a:rPr>
              <a:t>Tiệm cận (hay </a:t>
            </a:r>
            <a:r>
              <a:rPr lang="en-US" sz="2400">
                <a:latin typeface="Times New Roman" panose="02020603050405020304" pitchFamily="18" charset="0"/>
                <a:cs typeface="Times New Roman" panose="02020603050405020304" pitchFamily="18" charset="0"/>
              </a:rPr>
              <a:t>Asymptotic Notations</a:t>
            </a:r>
            <a:r>
              <a:rPr lang="en-US" altLang="en-US" smtClean="0">
                <a:latin typeface="Times New Roman" panose="02020603050405020304" pitchFamily="18" charset="0"/>
                <a:cs typeface="Times New Roman" panose="02020603050405020304" pitchFamily="18" charset="0"/>
                <a:sym typeface="Symbol" pitchFamily="18" charset="2"/>
              </a:rPr>
              <a:t>) gồm 3 dạng: </a:t>
            </a:r>
            <a:r>
              <a:rPr lang="en-US" altLang="en-US" b="1" smtClean="0">
                <a:latin typeface="Times New Roman" panose="02020603050405020304" pitchFamily="18" charset="0"/>
                <a:cs typeface="Times New Roman" panose="02020603050405020304" pitchFamily="18" charset="0"/>
                <a:sym typeface="Symbol" pitchFamily="18" charset="2"/>
              </a:rPr>
              <a:t></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a:t>
            </a:r>
            <a:r>
              <a:rPr lang="en-US" altLang="en-US" b="1">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cs typeface="Times New Roman" panose="02020603050405020304" pitchFamily="18" charset="0"/>
                <a:sym typeface="Symbol" pitchFamily="18" charset="2"/>
              </a:rPr>
              <a:t></a:t>
            </a:r>
            <a:endParaRPr lang="en-US" altLang="en-US" b="1" dirty="0">
              <a:latin typeface="Times New Roman" panose="02020603050405020304" pitchFamily="18" charset="0"/>
              <a:cs typeface="Times New Roman" panose="02020603050405020304" pitchFamily="18" charset="0"/>
              <a:sym typeface="Symbol" pitchFamily="18" charset="2"/>
            </a:endParaRPr>
          </a:p>
          <a:p>
            <a:pPr algn="just">
              <a:buFont typeface="Wingdings" pitchFamily="2" charset="2"/>
              <a:buChar char="§"/>
            </a:pPr>
            <a:r>
              <a:rPr lang="en-GB" altLang="en-US" smtClean="0">
                <a:latin typeface="Times New Roman" panose="02020603050405020304" pitchFamily="18" charset="0"/>
                <a:cs typeface="Times New Roman" panose="02020603050405020304" pitchFamily="18" charset="0"/>
              </a:rPr>
              <a:t>Ký hiệu </a:t>
            </a:r>
            <a:r>
              <a:rPr lang="en-US" altLang="en-US" b="1" smtClean="0">
                <a:latin typeface="Times New Roman" panose="02020603050405020304" pitchFamily="18" charset="0"/>
                <a:cs typeface="Times New Roman" panose="02020603050405020304" pitchFamily="18" charset="0"/>
                <a:sym typeface="Symbol" pitchFamily="18" charset="2"/>
              </a:rPr>
              <a:t> </a:t>
            </a:r>
            <a:r>
              <a:rPr lang="en-US" altLang="en-US" smtClean="0">
                <a:latin typeface="Times New Roman" panose="02020603050405020304" pitchFamily="18" charset="0"/>
                <a:cs typeface="Times New Roman" panose="02020603050405020304" pitchFamily="18" charset="0"/>
                <a:sym typeface="Symbol" pitchFamily="18" charset="2"/>
              </a:rPr>
              <a:t>(Theta)</a:t>
            </a:r>
            <a:r>
              <a:rPr lang="en-GB" altLang="en-US" smtClean="0">
                <a:latin typeface="Times New Roman" panose="02020603050405020304" pitchFamily="18" charset="0"/>
                <a:cs typeface="Times New Roman" panose="02020603050405020304" pitchFamily="18" charset="0"/>
              </a:rPr>
              <a:t> cận sát  – Tight Bound</a:t>
            </a:r>
            <a:endParaRPr lang="en-GB" altLang="en-US" dirty="0">
              <a:latin typeface="Times New Roman" panose="02020603050405020304" pitchFamily="18" charset="0"/>
              <a:cs typeface="Times New Roman" panose="02020603050405020304" pitchFamily="18" charset="0"/>
            </a:endParaRPr>
          </a:p>
          <a:p>
            <a:pPr algn="just">
              <a:buFont typeface="Wingdings" pitchFamily="2" charset="2"/>
              <a:buChar char="§"/>
            </a:pPr>
            <a:r>
              <a:rPr lang="en-US" altLang="en-US" smtClean="0">
                <a:latin typeface="Times New Roman" panose="02020603050405020304" pitchFamily="18" charset="0"/>
                <a:cs typeface="Times New Roman" panose="02020603050405020304" pitchFamily="18" charset="0"/>
              </a:rPr>
              <a:t>Ký hiệu O</a:t>
            </a:r>
            <a:r>
              <a:rPr lang="en-GB" altLang="en-US" smtClean="0">
                <a:latin typeface="Times New Roman" panose="02020603050405020304" pitchFamily="18" charset="0"/>
                <a:cs typeface="Times New Roman" panose="02020603050405020304" pitchFamily="18" charset="0"/>
              </a:rPr>
              <a:t> (big-Oh) cận trên  – Tight Upper Bound</a:t>
            </a:r>
            <a:endParaRPr lang="en-GB" altLang="en-US" dirty="0">
              <a:latin typeface="Times New Roman" panose="02020603050405020304" pitchFamily="18" charset="0"/>
              <a:cs typeface="Times New Roman" panose="02020603050405020304" pitchFamily="18" charset="0"/>
            </a:endParaRPr>
          </a:p>
          <a:p>
            <a:pPr algn="just">
              <a:buFont typeface="Wingdings" pitchFamily="2" charset="2"/>
              <a:buChar char="§"/>
            </a:pPr>
            <a:r>
              <a:rPr lang="en-US" altLang="en-US" smtClean="0">
                <a:latin typeface="Times New Roman" panose="02020603050405020304" pitchFamily="18" charset="0"/>
                <a:cs typeface="Times New Roman" panose="02020603050405020304" pitchFamily="18" charset="0"/>
                <a:sym typeface="Symbol" pitchFamily="18" charset="2"/>
              </a:rPr>
              <a:t>Ký hiệu </a:t>
            </a:r>
            <a:r>
              <a:rPr lang="en-GB" altLang="en-US" smtClean="0">
                <a:latin typeface="Times New Roman" panose="02020603050405020304" pitchFamily="18" charset="0"/>
                <a:cs typeface="Times New Roman" panose="02020603050405020304" pitchFamily="18" charset="0"/>
              </a:rPr>
              <a:t> (big-Omega) cận dưới  – Tight Lower Bound</a:t>
            </a:r>
            <a:endParaRPr lang="en-GB" altLang="en-US" dirty="0">
              <a:latin typeface="Times New Roman" panose="02020603050405020304" pitchFamily="18" charset="0"/>
              <a:cs typeface="Times New Roman" panose="02020603050405020304" pitchFamily="18" charset="0"/>
            </a:endParaRPr>
          </a:p>
          <a:p>
            <a:pPr algn="just">
              <a:buNone/>
            </a:pPr>
            <a:endParaRPr lang="en-US" altLang="en-US" smtClean="0">
              <a:latin typeface="Times New Roman" panose="02020603050405020304" pitchFamily="18" charset="0"/>
              <a:cs typeface="Times New Roman" panose="02020603050405020304" pitchFamily="18" charset="0"/>
            </a:endParaRPr>
          </a:p>
          <a:p>
            <a:pPr algn="just">
              <a:buNone/>
            </a:pPr>
            <a:r>
              <a:rPr lang="en-US" altLang="en-US">
                <a:latin typeface="Times New Roman" panose="02020603050405020304" pitchFamily="18" charset="0"/>
                <a:cs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rPr>
              <a:t>Xác định </a:t>
            </a:r>
            <a:r>
              <a:rPr lang="en-US" altLang="en-US" i="1" smtClean="0">
                <a:latin typeface="Times New Roman" panose="02020603050405020304" pitchFamily="18" charset="0"/>
                <a:cs typeface="Times New Roman" panose="02020603050405020304" pitchFamily="18" charset="0"/>
              </a:rPr>
              <a:t>tập hợp </a:t>
            </a:r>
            <a:r>
              <a:rPr lang="en-US" altLang="en-US" smtClean="0">
                <a:latin typeface="Times New Roman" panose="02020603050405020304" pitchFamily="18" charset="0"/>
                <a:cs typeface="Times New Roman" panose="02020603050405020304" pitchFamily="18" charset="0"/>
              </a:rPr>
              <a:t>các hàm: được sử dụng để so sánh kích thước của 2 hàm.</a:t>
            </a:r>
            <a:endParaRPr lang="en-US" altLang="en-US" dirty="0">
              <a:latin typeface="Times New Roman" panose="02020603050405020304" pitchFamily="18" charset="0"/>
              <a:cs typeface="Times New Roman" panose="02020603050405020304" pitchFamily="18" charset="0"/>
              <a:sym typeface="Symbol" pitchFamily="18" charset="2"/>
            </a:endParaRPr>
          </a:p>
        </p:txBody>
      </p:sp>
      <p:sp>
        <p:nvSpPr>
          <p:cNvPr id="5" name="Slide Number Placeholder 4"/>
          <p:cNvSpPr>
            <a:spLocks noGrp="1"/>
          </p:cNvSpPr>
          <p:nvPr>
            <p:ph type="sldNum" sz="quarter" idx="12"/>
          </p:nvPr>
        </p:nvSpPr>
        <p:spPr/>
        <p:txBody>
          <a:bodyPr/>
          <a:lstStyle/>
          <a:p>
            <a:fld id="{854A68E7-A919-48BE-A51A-92AAC596598C}" type="slidenum">
              <a:rPr lang="en-US" smtClean="0"/>
              <a:pPr/>
              <a:t>9</a:t>
            </a:fld>
            <a:endParaRPr lang="en-US"/>
          </a:p>
        </p:txBody>
      </p:sp>
      <p:sp>
        <p:nvSpPr>
          <p:cNvPr id="6" name="TextBox 5"/>
          <p:cNvSpPr txBox="1"/>
          <p:nvPr/>
        </p:nvSpPr>
        <p:spPr>
          <a:xfrm>
            <a:off x="228600" y="6400800"/>
            <a:ext cx="7924800" cy="369332"/>
          </a:xfrm>
          <a:prstGeom prst="rect">
            <a:avLst/>
          </a:prstGeom>
          <a:noFill/>
        </p:spPr>
        <p:txBody>
          <a:bodyPr wrap="square" rtlCol="0">
            <a:spAutoFit/>
          </a:bodyPr>
          <a:lstStyle/>
          <a:p>
            <a:r>
              <a:rPr lang="en-US" smtClean="0">
                <a:latin typeface="+mj-lt"/>
              </a:rPr>
              <a:t>PHẦN II: TIỆM CẬN VÀ CÁC KÝ HIỆU</a:t>
            </a:r>
            <a:endParaRPr lang="en-US">
              <a:latin typeface="+mj-lt"/>
            </a:endParaRPr>
          </a:p>
        </p:txBody>
      </p:sp>
    </p:spTree>
    <p:extLst>
      <p:ext uri="{BB962C8B-B14F-4D97-AF65-F5344CB8AC3E}">
        <p14:creationId xmlns:p14="http://schemas.microsoft.com/office/powerpoint/2010/main" val="380340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15762</TotalTime>
  <Words>3738</Words>
  <Application>Microsoft Office PowerPoint</Application>
  <PresentationFormat>On-screen Show (4:3)</PresentationFormat>
  <Paragraphs>576</Paragraphs>
  <Slides>70</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1" baseType="lpstr">
      <vt:lpstr>SimSun</vt:lpstr>
      <vt:lpstr>Arial</vt:lpstr>
      <vt:lpstr>Calibri</vt:lpstr>
      <vt:lpstr>Cambria</vt:lpstr>
      <vt:lpstr>Microsoft Sans Serif</vt:lpstr>
      <vt:lpstr>Symbol</vt:lpstr>
      <vt:lpstr>Times New Roman</vt:lpstr>
      <vt:lpstr>Wingdings</vt:lpstr>
      <vt:lpstr>Zed</vt:lpstr>
      <vt:lpstr>Adjacency</vt:lpstr>
      <vt:lpstr>Equation</vt:lpstr>
      <vt:lpstr>PowerPoint Presentation</vt:lpstr>
      <vt:lpstr> NỘI DUNG</vt:lpstr>
      <vt:lpstr>PHẦN I KHÁI NIỆM PHÂN TÍCH THUẬT TOÁN</vt:lpstr>
      <vt:lpstr>KHÁI NIỆM THUẬT TOÁN</vt:lpstr>
      <vt:lpstr>KHÁI NIỆM PHÂN TÍCH THUẬT TOÁN</vt:lpstr>
      <vt:lpstr>KHÁI NIỆM PHÂN TÍCH THUẬT TOÁN</vt:lpstr>
      <vt:lpstr>KHÁI NIỆM PHÂN TÍCH THUẬT TOÁN</vt:lpstr>
      <vt:lpstr>PHẦN II TIỆM CẬN VÀ CÁC KÝ HIỆU</vt:lpstr>
      <vt:lpstr>TIỆM CẬN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BƯỚC THỰC HIỆN</vt:lpstr>
      <vt:lpstr>PHẦN III PHƯƠNG PHÁP ƯỚC LƯỢNG ĐỘ PHỨC TẠP THỜI GIAN CHO BÀI TOÁN PHI ĐỆ QUY</vt:lpstr>
      <vt:lpstr>CÁC BƯỚC THỰC HIỆN</vt:lpstr>
      <vt:lpstr>Ví dụ</vt:lpstr>
      <vt:lpstr>PowerPoint Presentation</vt:lpstr>
      <vt:lpstr>PowerPoint Presentation</vt:lpstr>
      <vt:lpstr>PowerPoint Presentation</vt:lpstr>
      <vt:lpstr>PowerPoint Presentation</vt:lpstr>
      <vt:lpstr>PowerPoint Presentation</vt:lpstr>
      <vt:lpstr>Ví dụ</vt:lpstr>
      <vt:lpstr>PowerPoint Presentation</vt:lpstr>
      <vt:lpstr>PowerPoint Presentation</vt:lpstr>
      <vt:lpstr>PowerPoint Presentation</vt:lpstr>
      <vt:lpstr>PowerPoint Presentation</vt:lpstr>
      <vt:lpstr>PowerPoint Presentation</vt:lpstr>
      <vt:lpstr>Ví dụ</vt:lpstr>
      <vt:lpstr>PowerPoint Presentation</vt:lpstr>
      <vt:lpstr>Bài tập</vt:lpstr>
      <vt:lpstr>PHẦN IV PHƯƠNG PHÁP ƯỚC LƯỢNG ĐỘ PHỨC TẠP THỜI GIAN CHO BÀI TOÁN ĐỆ QUY</vt:lpstr>
      <vt:lpstr>CÁC BƯỚC THỰC HIỆN</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vt:lpstr>
      <vt:lpstr>PHẦN V ƯỚC LƯỢNG ĐỘ PHỨC TẠP BẰNG PHƯƠNG PHÁP CỘNG</vt:lpstr>
      <vt:lpstr>Quy tắc</vt:lpstr>
      <vt:lpstr>Ví dụ</vt:lpstr>
      <vt:lpstr>BÀI TẬP VỀ NHÀ</vt:lpstr>
      <vt:lpstr>BÀI TẬP VỀ NHÀ</vt:lpstr>
      <vt:lpstr>BÀI TẬP VỀ NHÀ</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Asymptotic growth rates</dc:title>
  <dc:creator>dr.farooq</dc:creator>
  <cp:lastModifiedBy>Windows User</cp:lastModifiedBy>
  <cp:revision>358</cp:revision>
  <dcterms:created xsi:type="dcterms:W3CDTF">2011-03-11T09:34:37Z</dcterms:created>
  <dcterms:modified xsi:type="dcterms:W3CDTF">2021-06-19T12:40:41Z</dcterms:modified>
</cp:coreProperties>
</file>