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5"/>
  </p:notesMasterIdLst>
  <p:sldIdLst>
    <p:sldId id="256" r:id="rId2"/>
    <p:sldId id="261" r:id="rId3"/>
    <p:sldId id="288" r:id="rId4"/>
    <p:sldId id="292" r:id="rId5"/>
    <p:sldId id="306" r:id="rId6"/>
    <p:sldId id="307" r:id="rId7"/>
    <p:sldId id="308" r:id="rId8"/>
    <p:sldId id="312" r:id="rId9"/>
    <p:sldId id="309" r:id="rId10"/>
    <p:sldId id="310" r:id="rId11"/>
    <p:sldId id="311" r:id="rId12"/>
    <p:sldId id="313" r:id="rId13"/>
    <p:sldId id="314" r:id="rId14"/>
    <p:sldId id="315" r:id="rId15"/>
    <p:sldId id="316" r:id="rId16"/>
    <p:sldId id="317" r:id="rId17"/>
    <p:sldId id="318" r:id="rId18"/>
    <p:sldId id="323" r:id="rId19"/>
    <p:sldId id="321" r:id="rId20"/>
    <p:sldId id="319" r:id="rId21"/>
    <p:sldId id="320" r:id="rId22"/>
    <p:sldId id="326" r:id="rId23"/>
    <p:sldId id="327" r:id="rId24"/>
    <p:sldId id="324" r:id="rId25"/>
    <p:sldId id="325" r:id="rId26"/>
    <p:sldId id="333" r:id="rId27"/>
    <p:sldId id="335" r:id="rId28"/>
    <p:sldId id="328" r:id="rId29"/>
    <p:sldId id="334" r:id="rId30"/>
    <p:sldId id="331" r:id="rId31"/>
    <p:sldId id="332" r:id="rId32"/>
    <p:sldId id="329" r:id="rId33"/>
    <p:sldId id="336" r:id="rId34"/>
    <p:sldId id="337" r:id="rId35"/>
    <p:sldId id="338" r:id="rId36"/>
    <p:sldId id="339" r:id="rId37"/>
    <p:sldId id="340" r:id="rId38"/>
    <p:sldId id="341" r:id="rId39"/>
    <p:sldId id="342" r:id="rId40"/>
    <p:sldId id="343" r:id="rId41"/>
    <p:sldId id="344" r:id="rId42"/>
    <p:sldId id="345" r:id="rId43"/>
    <p:sldId id="302" r:id="rId44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46"/>
    </p:embeddedFont>
    <p:embeddedFont>
      <p:font typeface="Consolas" panose="020B0609020204030204" pitchFamily="49" charset="0"/>
      <p:regular r:id="rId47"/>
      <p:bold r:id="rId48"/>
      <p:italic r:id="rId49"/>
      <p:boldItalic r:id="rId50"/>
    </p:embeddedFont>
    <p:embeddedFont>
      <p:font typeface="Dosis ExtraLight" pitchFamily="2" charset="77"/>
      <p:regular r:id="rId51"/>
      <p:bold r:id="rId52"/>
    </p:embeddedFont>
    <p:embeddedFont>
      <p:font typeface="Proxima Nova" panose="02000506030000020004" pitchFamily="2" charset="0"/>
      <p:regular r:id="rId53"/>
      <p:bold r:id="rId54"/>
      <p:italic r:id="rId55"/>
      <p:boldItalic r:id="rId56"/>
    </p:embeddedFont>
    <p:embeddedFont>
      <p:font typeface="Titillium Web Light" pitchFamily="2" charset="77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2EBF65-E7CB-491E-B04D-77E87346F6E6}">
  <a:tblStyle styleId="{EB2EBF65-E7CB-491E-B04D-77E87346F6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8"/>
    <p:restoredTop sz="94672"/>
  </p:normalViewPr>
  <p:slideViewPr>
    <p:cSldViewPr snapToGrid="0" snapToObjects="1">
      <p:cViewPr varScale="1">
        <p:scale>
          <a:sx n="148" d="100"/>
          <a:sy n="148" d="100"/>
        </p:scale>
        <p:origin x="200" y="6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font" Target="fonts/font10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openxmlformats.org/officeDocument/2006/relationships/font" Target="fonts/font13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font" Target="fonts/font11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59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9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font" Target="fonts/font1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Relationship Id="rId60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620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162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61312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57186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4171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14349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70359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88879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13956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834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87773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0475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51842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27431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84251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74809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29394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58876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4170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1210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6353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75659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16119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43902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29749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8674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12250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55634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80591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84144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0238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68719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8954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54077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76531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3253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0356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769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0653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1297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2063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2150269" y="1711564"/>
            <a:ext cx="3863073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JAVASCRIPT</a:t>
            </a:r>
            <a:br>
              <a:rPr lang="en-US" dirty="0"/>
            </a:b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D269FF-0C24-9149-A389-03DED4CF2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186" y="4750231"/>
            <a:ext cx="374543" cy="278251"/>
          </a:xfrm>
          <a:prstGeom prst="rect">
            <a:avLst/>
          </a:prstGeom>
        </p:spPr>
      </p:pic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39549A03-B7E8-BA41-A9DF-CEDAE25FC3F9}"/>
              </a:ext>
            </a:extLst>
          </p:cNvPr>
          <p:cNvSpPr txBox="1">
            <a:spLocks/>
          </p:cNvSpPr>
          <p:nvPr/>
        </p:nvSpPr>
        <p:spPr>
          <a:xfrm>
            <a:off x="3241729" y="4684439"/>
            <a:ext cx="3236563" cy="459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sz="1800" dirty="0" err="1"/>
              <a:t>truongconghieuptit</a:t>
            </a:r>
            <a:r>
              <a:rPr lang="en-US" sz="2000" dirty="0" err="1"/>
              <a:t>@gmail.com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679554" y="4294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Example 2</a:t>
            </a:r>
            <a:endParaRPr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7FAF62-2021-6E49-91B4-FB85CCBD2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469" y="1591196"/>
            <a:ext cx="6467855" cy="272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033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679554" y="4294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Function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71" name="Google Shape;3871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40231" y="1286850"/>
                <a:ext cx="7232331" cy="29805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76200" indent="0">
                  <a:buSzPct val="80000"/>
                  <a:buNone/>
                </a:pPr>
                <a:r>
                  <a:rPr lang="en-US" sz="1800" dirty="0"/>
                  <a:t>Functions are the main “building blocks” of the program. They allow the code to be called many times without repetition.</a:t>
                </a:r>
              </a:p>
              <a:p>
                <a:pPr marL="76200" indent="0">
                  <a:buSzPct val="80000"/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800" dirty="0"/>
                  <a:t> need to perform a similar action in many places of the script.</a:t>
                </a:r>
              </a:p>
              <a:p>
                <a:pPr marL="76200" indent="0">
                  <a:buSzPct val="80000"/>
                  <a:buNone/>
                </a:pPr>
                <a:r>
                  <a:rPr lang="en-US" sz="1800" dirty="0"/>
                  <a:t>Terms: parameter and argument.</a:t>
                </a:r>
              </a:p>
              <a:p>
                <a:pPr marL="76200" indent="0">
                  <a:buSzPct val="8000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871" name="Google Shape;3871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40231" y="1286850"/>
                <a:ext cx="7232331" cy="2980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801461-9A94-4445-BE0C-AD7A2B2AF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320" y="2864753"/>
            <a:ext cx="4118889" cy="151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130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679554" y="4294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The For</a:t>
            </a:r>
            <a:r>
              <a:rPr lang="en-US" b="1" dirty="0"/>
              <a:t> </a:t>
            </a:r>
            <a:r>
              <a:rPr lang="en-US" dirty="0"/>
              <a:t>loop</a:t>
            </a:r>
            <a:endParaRPr dirty="0"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640231" y="1403087"/>
            <a:ext cx="7232331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80000"/>
              <a:buFont typeface="Titillium Web Light" pitchFamily="2" charset="77"/>
              <a:buChar char="▪"/>
            </a:pPr>
            <a:endParaRPr lang="en-US" sz="1800" dirty="0"/>
          </a:p>
          <a:p>
            <a:pPr>
              <a:buSzPct val="80000"/>
              <a:buFont typeface="Titillium Web Light" pitchFamily="2" charset="77"/>
              <a:buChar char="▪"/>
            </a:pPr>
            <a:endParaRPr lang="en-US" sz="1800" dirty="0"/>
          </a:p>
          <a:p>
            <a:pPr>
              <a:buSzPct val="80000"/>
              <a:buFont typeface="Titillium Web Light" pitchFamily="2" charset="77"/>
              <a:buChar char="▪"/>
            </a:pPr>
            <a:endParaRPr lang="en-US" sz="1800" dirty="0"/>
          </a:p>
          <a:p>
            <a:pPr>
              <a:buSzPct val="80000"/>
              <a:buFont typeface="Titillium Web Light" pitchFamily="2" charset="77"/>
              <a:buChar char="▪"/>
            </a:pPr>
            <a:r>
              <a:rPr lang="vi-VN" sz="1800" b="1" dirty="0"/>
              <a:t>For … of </a:t>
            </a:r>
            <a:r>
              <a:rPr lang="vi-VN" sz="1800" dirty="0"/>
              <a:t>loop each element of array. </a:t>
            </a:r>
          </a:p>
          <a:p>
            <a:pPr marL="76200" indent="0">
              <a:buSzPct val="80000"/>
              <a:buNone/>
            </a:pPr>
            <a:r>
              <a:rPr lang="vi-VN" sz="1800" dirty="0"/>
              <a:t>        </a:t>
            </a:r>
            <a:r>
              <a:rPr lang="en-US" sz="1800" dirty="0"/>
              <a:t>Ex: f</a:t>
            </a:r>
            <a:r>
              <a:rPr lang="vi-VN" sz="1800" dirty="0"/>
              <a:t>or (let number of</a:t>
            </a:r>
            <a:r>
              <a:rPr lang="en-US" sz="1800" dirty="0"/>
              <a:t> numbers</a:t>
            </a:r>
            <a:r>
              <a:rPr lang="vi-VN" sz="1800" dirty="0"/>
              <a:t>)</a:t>
            </a:r>
            <a:r>
              <a:rPr lang="en-US" sz="1800" dirty="0"/>
              <a:t> {…}</a:t>
            </a:r>
            <a:endParaRPr lang="en-VN" sz="1800" dirty="0"/>
          </a:p>
          <a:p>
            <a:pPr>
              <a:buSzPct val="80000"/>
              <a:buFont typeface="Titillium Web Light" pitchFamily="2" charset="77"/>
              <a:buChar char="▪"/>
            </a:pPr>
            <a:r>
              <a:rPr lang="vi-VN" sz="1800" b="1" dirty="0"/>
              <a:t>For … in </a:t>
            </a:r>
            <a:r>
              <a:rPr lang="vi-VN" sz="1800" dirty="0"/>
              <a:t>loop each key of object (key is string)</a:t>
            </a:r>
            <a:r>
              <a:rPr lang="en-US" sz="1800" dirty="0"/>
              <a:t>. </a:t>
            </a:r>
          </a:p>
          <a:p>
            <a:pPr marL="76200" indent="0">
              <a:buSzPct val="80000"/>
              <a:buNone/>
            </a:pPr>
            <a:r>
              <a:rPr lang="en-US" sz="1800" dirty="0"/>
              <a:t>        Ex: f</a:t>
            </a:r>
            <a:r>
              <a:rPr lang="vi-VN" sz="1800" dirty="0"/>
              <a:t>or (let </a:t>
            </a:r>
            <a:r>
              <a:rPr lang="en-US" sz="1800" dirty="0"/>
              <a:t>key in object</a:t>
            </a:r>
            <a:r>
              <a:rPr lang="vi-VN" sz="1800" dirty="0"/>
              <a:t>)</a:t>
            </a:r>
            <a:r>
              <a:rPr lang="en-US" sz="1800" dirty="0"/>
              <a:t> {…}</a:t>
            </a:r>
            <a:endParaRPr lang="en-VN" sz="1800" dirty="0"/>
          </a:p>
          <a:p>
            <a:pPr>
              <a:buSzPct val="80000"/>
              <a:buFont typeface="Titillium Web Light" pitchFamily="2" charset="77"/>
              <a:buChar char="▪"/>
            </a:pPr>
            <a:endParaRPr lang="en-VN" sz="1800" dirty="0"/>
          </a:p>
          <a:p>
            <a:pPr marL="76200" indent="0">
              <a:buSzPct val="80000"/>
              <a:buNone/>
            </a:pPr>
            <a:endParaRPr lang="en-US" sz="1800"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D96DDC-D5C1-9A4C-B352-2E59F86B5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756" y="1403087"/>
            <a:ext cx="4622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872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679554" y="4294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Example 3</a:t>
            </a:r>
            <a:endParaRPr dirty="0"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640231" y="1403087"/>
            <a:ext cx="7232331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SzPct val="80000"/>
              <a:buNone/>
            </a:pPr>
            <a:r>
              <a:rPr lang="en-US" sz="1800" dirty="0"/>
              <a:t>Use for … in</a:t>
            </a:r>
            <a:r>
              <a:rPr lang="vi-VN" sz="1800" b="1" dirty="0"/>
              <a:t> </a:t>
            </a:r>
            <a:r>
              <a:rPr lang="vi-VN" sz="1800" dirty="0"/>
              <a:t>loop and recursive to get all keys of object</a:t>
            </a:r>
            <a:endParaRPr lang="en-VN" sz="1800" dirty="0"/>
          </a:p>
          <a:p>
            <a:pPr marL="76200" indent="0">
              <a:buSzPct val="80000"/>
              <a:buNone/>
            </a:pPr>
            <a:endParaRPr lang="en-US" sz="1800"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27CED7-9EA3-3F48-A236-B78E0D5C2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269" y="1952786"/>
            <a:ext cx="5720016" cy="254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112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679554" y="4294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Example 3</a:t>
            </a:r>
            <a:endParaRPr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C78FE8-E9EC-F144-B3F0-C04011FFC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915" y="1562318"/>
            <a:ext cx="5833703" cy="315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282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679554" y="4294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Array methods </a:t>
            </a:r>
            <a:endParaRPr dirty="0"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640231" y="1403087"/>
            <a:ext cx="6999165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SzPct val="80000"/>
              <a:buFont typeface="Titillium Web Light" pitchFamily="2" charset="77"/>
              <a:buChar char="▪"/>
            </a:pPr>
            <a:r>
              <a:rPr lang="vi-VN" sz="1800" b="1" dirty="0"/>
              <a:t>concat</a:t>
            </a:r>
            <a:r>
              <a:rPr lang="vi-VN" sz="1800" dirty="0"/>
              <a:t> used to merge two or more arrays. This method does not change the existing arrays, but instead returns a new array.</a:t>
            </a:r>
          </a:p>
          <a:p>
            <a:pPr algn="just">
              <a:buSzPct val="80000"/>
              <a:buFont typeface="Titillium Web Light" pitchFamily="2" charset="77"/>
              <a:buChar char="▪"/>
            </a:pPr>
            <a:r>
              <a:rPr lang="vi-VN" sz="1800" b="1" dirty="0"/>
              <a:t>push</a:t>
            </a:r>
            <a:r>
              <a:rPr lang="vi-VN" sz="1800" dirty="0"/>
              <a:t> </a:t>
            </a:r>
            <a:r>
              <a:rPr lang="en-VN" sz="1800" dirty="0"/>
              <a:t>adds one or more elements to the end of an array and returns the new length of the array.</a:t>
            </a:r>
          </a:p>
          <a:p>
            <a:pPr algn="just">
              <a:buSzPct val="80000"/>
              <a:buFont typeface="Titillium Web Light" pitchFamily="2" charset="77"/>
              <a:buChar char="▪"/>
            </a:pPr>
            <a:r>
              <a:rPr lang="en-VN" sz="1800" b="1" dirty="0"/>
              <a:t>pop</a:t>
            </a:r>
            <a:r>
              <a:rPr lang="vi-VN" sz="1800" dirty="0"/>
              <a:t> </a:t>
            </a:r>
            <a:r>
              <a:rPr lang="en-VN" sz="1800" dirty="0"/>
              <a:t>removes the last element from an array and returns that element. This method changes the length of the array.</a:t>
            </a:r>
          </a:p>
          <a:p>
            <a:pPr lvl="0" algn="just">
              <a:buSzPct val="80000"/>
              <a:buFont typeface="Titillium Web Light" pitchFamily="2" charset="77"/>
              <a:buChar char="▪"/>
            </a:pPr>
            <a:r>
              <a:rPr lang="en-VN" sz="1800" b="1" dirty="0"/>
              <a:t>shift </a:t>
            </a:r>
            <a:r>
              <a:rPr lang="en-VN" sz="1800" dirty="0"/>
              <a:t>similar to pop, but first elements intead of last elements</a:t>
            </a:r>
          </a:p>
          <a:p>
            <a:pPr lvl="0" algn="just">
              <a:buSzPct val="80000"/>
              <a:buFont typeface="Titillium Web Light" pitchFamily="2" charset="77"/>
              <a:buChar char="▪"/>
            </a:pPr>
            <a:r>
              <a:rPr lang="en-VN" sz="1800" b="1" dirty="0"/>
              <a:t>unshift </a:t>
            </a:r>
            <a:r>
              <a:rPr lang="en-VN" sz="1800" dirty="0"/>
              <a:t>similar to push, but first elements intead of last elements</a:t>
            </a:r>
          </a:p>
          <a:p>
            <a:pPr algn="just">
              <a:buSzPct val="80000"/>
              <a:buFont typeface="Titillium Web Light" pitchFamily="2" charset="77"/>
              <a:buChar char="▪"/>
            </a:pPr>
            <a:endParaRPr lang="en-VN" sz="1800" dirty="0"/>
          </a:p>
          <a:p>
            <a:pPr algn="just">
              <a:buSzPct val="80000"/>
              <a:buFont typeface="Titillium Web Light" pitchFamily="2" charset="77"/>
              <a:buChar char="▪"/>
            </a:pPr>
            <a:endParaRPr lang="en-VN" dirty="0"/>
          </a:p>
          <a:p>
            <a:pPr algn="just">
              <a:buSzPct val="80000"/>
              <a:buFont typeface="Titillium Web Light" pitchFamily="2" charset="77"/>
              <a:buChar char="▪"/>
            </a:pPr>
            <a:endParaRPr lang="en-VN" sz="1800" dirty="0"/>
          </a:p>
          <a:p>
            <a:pPr marL="76200" indent="0" algn="just">
              <a:buSzPct val="80000"/>
              <a:buNone/>
            </a:pPr>
            <a:endParaRPr lang="en-US" sz="1800"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2801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679554" y="4294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Array methods </a:t>
            </a:r>
            <a:endParaRPr dirty="0"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640232" y="1403087"/>
            <a:ext cx="7049042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buSzPct val="80000"/>
              <a:buFont typeface="Titillium Web Light" pitchFamily="2" charset="77"/>
              <a:buChar char="▪"/>
            </a:pPr>
            <a:r>
              <a:rPr lang="en-VN" sz="1800" b="1" dirty="0"/>
              <a:t>slice</a:t>
            </a:r>
            <a:r>
              <a:rPr lang="vi-VN" sz="1800" dirty="0"/>
              <a:t> </a:t>
            </a:r>
            <a:r>
              <a:rPr lang="en-VN" sz="1800" dirty="0"/>
              <a:t>returns a shallow copy of a portion of an array into a new array object selected from begin to end (end not included). The original array will not be modified.</a:t>
            </a:r>
          </a:p>
          <a:p>
            <a:pPr algn="just">
              <a:buSzPct val="80000"/>
              <a:buFont typeface="Titillium Web Light" pitchFamily="2" charset="77"/>
              <a:buChar char="▪"/>
            </a:pPr>
            <a:r>
              <a:rPr lang="vi-VN" sz="1800" b="1" dirty="0"/>
              <a:t>splice</a:t>
            </a:r>
            <a:r>
              <a:rPr lang="vi-VN" sz="1800" dirty="0"/>
              <a:t> </a:t>
            </a:r>
            <a:r>
              <a:rPr lang="en-US" sz="1800" dirty="0"/>
              <a:t>changes the contents of an array by removing or replacing existing elements and/or adding new elements in place.</a:t>
            </a:r>
            <a:endParaRPr lang="en-VN" sz="1800" dirty="0"/>
          </a:p>
          <a:p>
            <a:pPr algn="just">
              <a:buSzPct val="80000"/>
              <a:buFont typeface="Titillium Web Light" pitchFamily="2" charset="77"/>
              <a:buChar char="▪"/>
            </a:pPr>
            <a:endParaRPr lang="en-VN" sz="1800" dirty="0"/>
          </a:p>
          <a:p>
            <a:pPr algn="just">
              <a:buSzPct val="80000"/>
              <a:buFont typeface="Titillium Web Light" pitchFamily="2" charset="77"/>
              <a:buChar char="▪"/>
            </a:pPr>
            <a:endParaRPr lang="en-VN" dirty="0"/>
          </a:p>
          <a:p>
            <a:pPr algn="just">
              <a:buSzPct val="80000"/>
              <a:buFont typeface="Titillium Web Light" pitchFamily="2" charset="77"/>
              <a:buChar char="▪"/>
            </a:pPr>
            <a:endParaRPr lang="en-VN" sz="1800" dirty="0"/>
          </a:p>
          <a:p>
            <a:pPr marL="76200" indent="0" algn="just">
              <a:buSzPct val="80000"/>
              <a:buNone/>
            </a:pPr>
            <a:endParaRPr lang="en-US" sz="1800"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7834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679554" y="4294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Example 4</a:t>
            </a:r>
            <a:endParaRPr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5" name="Google Shape;3871;p18">
            <a:extLst>
              <a:ext uri="{FF2B5EF4-FFF2-40B4-BE49-F238E27FC236}">
                <a16:creationId xmlns:a16="http://schemas.microsoft.com/office/drawing/2014/main" id="{DD4347BE-E3ED-5147-A38C-960E62F018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40231" y="1403087"/>
            <a:ext cx="7232331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SzPct val="80000"/>
              <a:buNone/>
            </a:pPr>
            <a:r>
              <a:rPr lang="en-US" sz="1800" dirty="0"/>
              <a:t>Write function have to remove “n” last elements of array.</a:t>
            </a:r>
          </a:p>
          <a:p>
            <a:pPr marL="76200" indent="0">
              <a:buSzPct val="80000"/>
              <a:buNone/>
            </a:pPr>
            <a:r>
              <a:rPr lang="en-US" sz="1800" dirty="0"/>
              <a:t>Input: ([21, 4, 5, -1, 15, 4, 13], 3)     // (array, n)</a:t>
            </a:r>
          </a:p>
          <a:p>
            <a:pPr marL="76200" indent="0">
              <a:buSzPct val="80000"/>
              <a:buNone/>
            </a:pPr>
            <a:r>
              <a:rPr lang="en-US" sz="1800" dirty="0"/>
              <a:t>Output: [21, 4, 5, -1]</a:t>
            </a:r>
          </a:p>
        </p:txBody>
      </p:sp>
    </p:spTree>
    <p:extLst>
      <p:ext uri="{BB962C8B-B14F-4D97-AF65-F5344CB8AC3E}">
        <p14:creationId xmlns:p14="http://schemas.microsoft.com/office/powerpoint/2010/main" val="4268549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679554" y="4294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Example 4</a:t>
            </a:r>
            <a:endParaRPr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0C66BA-F02E-C14A-A2B6-1F4A628BA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96" y="1598693"/>
            <a:ext cx="4604114" cy="97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17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679554" y="4294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Example 5</a:t>
            </a:r>
            <a:endParaRPr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5" name="Google Shape;3871;p18">
            <a:extLst>
              <a:ext uri="{FF2B5EF4-FFF2-40B4-BE49-F238E27FC236}">
                <a16:creationId xmlns:a16="http://schemas.microsoft.com/office/drawing/2014/main" id="{DD4347BE-E3ED-5147-A38C-960E62F018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40231" y="1403087"/>
            <a:ext cx="7232331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SzPct val="80000"/>
              <a:buNone/>
            </a:pPr>
            <a:r>
              <a:rPr lang="en-US" sz="1800" dirty="0"/>
              <a:t>Write function to insert element at index of array.</a:t>
            </a:r>
          </a:p>
          <a:p>
            <a:pPr marL="76200" indent="0">
              <a:buSzPct val="80000"/>
              <a:buNone/>
            </a:pPr>
            <a:r>
              <a:rPr lang="en-US" sz="1800" dirty="0"/>
              <a:t>Input: ([21, 4, 5, -1], 3, 99)      // (array, index, element)   </a:t>
            </a:r>
          </a:p>
          <a:p>
            <a:pPr marL="76200" indent="0">
              <a:buSzPct val="80000"/>
              <a:buNone/>
            </a:pPr>
            <a:r>
              <a:rPr lang="en-US" sz="1800" dirty="0"/>
              <a:t>Output: [21, 4, 5, </a:t>
            </a:r>
            <a:r>
              <a:rPr lang="en-US" sz="1800" b="1" dirty="0"/>
              <a:t>99</a:t>
            </a:r>
            <a:r>
              <a:rPr lang="en-US" sz="1800" dirty="0"/>
              <a:t>, -1]</a:t>
            </a:r>
          </a:p>
        </p:txBody>
      </p:sp>
    </p:spTree>
    <p:extLst>
      <p:ext uri="{BB962C8B-B14F-4D97-AF65-F5344CB8AC3E}">
        <p14:creationId xmlns:p14="http://schemas.microsoft.com/office/powerpoint/2010/main" val="35326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What is </a:t>
            </a:r>
            <a:r>
              <a:rPr lang="en-US" dirty="0" err="1"/>
              <a:t>Javascript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299" y="1733550"/>
            <a:ext cx="6945613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SzPct val="80000"/>
              <a:buFont typeface="Titillium Web Light" pitchFamily="2" charset="77"/>
              <a:buChar char="▪"/>
            </a:pPr>
            <a:r>
              <a:rPr lang="en-US" sz="1800" dirty="0" err="1"/>
              <a:t>Javascript</a:t>
            </a:r>
            <a:r>
              <a:rPr lang="en-US" sz="1800" dirty="0"/>
              <a:t> is a scripting or programming language, that is supported in almost all browsers such as Firefox, Chrome,…</a:t>
            </a:r>
          </a:p>
          <a:p>
            <a:pPr algn="just">
              <a:buSzPct val="80000"/>
              <a:buFont typeface="Titillium Web Light" pitchFamily="2" charset="77"/>
              <a:buChar char="▪"/>
            </a:pPr>
            <a:r>
              <a:rPr lang="en-US" sz="1800" dirty="0"/>
              <a:t>It can be written right in a web page’s HTML and run automatically as the page loads.</a:t>
            </a:r>
          </a:p>
          <a:p>
            <a:pPr algn="just">
              <a:buSzPct val="80000"/>
              <a:buFont typeface="Titillium Web Light" pitchFamily="2" charset="77"/>
              <a:buChar char="▪"/>
            </a:pPr>
            <a:r>
              <a:rPr lang="en-US" sz="1800" dirty="0"/>
              <a:t>Allows developer to implement complex features on web pages.</a:t>
            </a:r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679554" y="4294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Example 5</a:t>
            </a:r>
            <a:endParaRPr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0C66BA-F02E-C14A-A2B6-1F4A628BA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96" y="1598693"/>
            <a:ext cx="4387138" cy="9730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454EFA-DD8D-A14D-B404-552C4BF17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296" y="1598693"/>
            <a:ext cx="5007070" cy="125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63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679554" y="4294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Array methods </a:t>
            </a:r>
            <a:endParaRPr dirty="0"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640232" y="1403087"/>
            <a:ext cx="7032416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buSzPct val="80000"/>
              <a:buFont typeface="Titillium Web Light" pitchFamily="2" charset="77"/>
              <a:buChar char="▪"/>
            </a:pPr>
            <a:r>
              <a:rPr lang="vi-VN" sz="1800" b="1" dirty="0"/>
              <a:t>map</a:t>
            </a:r>
            <a:r>
              <a:rPr lang="vi-VN" sz="1800" dirty="0"/>
              <a:t> </a:t>
            </a:r>
            <a:r>
              <a:rPr lang="en-VN" sz="1800" dirty="0"/>
              <a:t>creates a new array populated with the results of calling a provided function on every element in the calling array</a:t>
            </a:r>
            <a:r>
              <a:rPr lang="vi-VN" sz="1800" dirty="0"/>
              <a:t>.</a:t>
            </a:r>
          </a:p>
          <a:p>
            <a:pPr algn="just">
              <a:buSzPct val="80000"/>
              <a:buFont typeface="Titillium Web Light" pitchFamily="2" charset="77"/>
              <a:buChar char="▪"/>
            </a:pPr>
            <a:r>
              <a:rPr lang="en-US" sz="1800" b="1" dirty="0"/>
              <a:t>filter</a:t>
            </a:r>
            <a:r>
              <a:rPr lang="vi-VN" sz="1800" dirty="0"/>
              <a:t> </a:t>
            </a:r>
            <a:r>
              <a:rPr lang="en-VN" sz="1800" dirty="0"/>
              <a:t>creates a new array with all elements that pass the test implemented by the provided function.</a:t>
            </a:r>
          </a:p>
          <a:p>
            <a:pPr lvl="0" algn="just">
              <a:buSzPct val="80000"/>
              <a:buFont typeface="Titillium Web Light" pitchFamily="2" charset="77"/>
              <a:buChar char="▪"/>
            </a:pPr>
            <a:r>
              <a:rPr lang="vi-VN" sz="1800" b="1" dirty="0"/>
              <a:t>find</a:t>
            </a:r>
            <a:r>
              <a:rPr lang="vi-VN" sz="1800" dirty="0"/>
              <a:t> </a:t>
            </a:r>
            <a:r>
              <a:rPr lang="en-VN" sz="1800" dirty="0"/>
              <a:t>returns the value of the first element in the provided array that satisfies the provided testing function.</a:t>
            </a:r>
          </a:p>
          <a:p>
            <a:pPr lvl="0" algn="just">
              <a:buSzPct val="80000"/>
              <a:buFont typeface="Titillium Web Light" pitchFamily="2" charset="77"/>
              <a:buChar char="▪"/>
            </a:pPr>
            <a:r>
              <a:rPr lang="vi-VN" sz="1800" b="1" dirty="0"/>
              <a:t>reduce</a:t>
            </a:r>
            <a:r>
              <a:rPr lang="vi-VN" sz="1800" dirty="0"/>
              <a:t> executes a reducer </a:t>
            </a:r>
            <a:r>
              <a:rPr lang="en-VN" sz="1800" dirty="0"/>
              <a:t>function (that you provide</a:t>
            </a:r>
            <a:r>
              <a:rPr lang="vi-VN" sz="1800" dirty="0"/>
              <a:t>) on each element of the array, resulting in a single output value.</a:t>
            </a:r>
            <a:endParaRPr lang="en-VN" sz="1800" dirty="0"/>
          </a:p>
          <a:p>
            <a:pPr lvl="0" algn="just">
              <a:buSzPct val="80000"/>
              <a:buFont typeface="Titillium Web Light" pitchFamily="2" charset="77"/>
              <a:buChar char="▪"/>
            </a:pPr>
            <a:endParaRPr lang="vi-VN" sz="1800" dirty="0"/>
          </a:p>
          <a:p>
            <a:pPr lvl="0" algn="just"/>
            <a:endParaRPr lang="en-VN" dirty="0"/>
          </a:p>
          <a:p>
            <a:pPr algn="just">
              <a:buSzPct val="80000"/>
              <a:buFont typeface="Titillium Web Light" pitchFamily="2" charset="77"/>
              <a:buChar char="▪"/>
            </a:pPr>
            <a:endParaRPr lang="en-VN" sz="1800" dirty="0"/>
          </a:p>
          <a:p>
            <a:pPr algn="just">
              <a:buSzPct val="80000"/>
              <a:buFont typeface="Titillium Web Light" pitchFamily="2" charset="77"/>
              <a:buChar char="▪"/>
            </a:pPr>
            <a:endParaRPr lang="en-VN" dirty="0"/>
          </a:p>
          <a:p>
            <a:pPr algn="just">
              <a:buSzPct val="80000"/>
              <a:buFont typeface="Titillium Web Light" pitchFamily="2" charset="77"/>
              <a:buChar char="▪"/>
            </a:pPr>
            <a:endParaRPr lang="en-VN" sz="1800" dirty="0"/>
          </a:p>
          <a:p>
            <a:pPr marL="76200" indent="0" algn="just">
              <a:buSzPct val="80000"/>
              <a:buNone/>
            </a:pPr>
            <a:endParaRPr lang="en-US" sz="1800"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2848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679554" y="4294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Example 6</a:t>
            </a:r>
            <a:endParaRPr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5" name="Google Shape;3871;p18">
            <a:extLst>
              <a:ext uri="{FF2B5EF4-FFF2-40B4-BE49-F238E27FC236}">
                <a16:creationId xmlns:a16="http://schemas.microsoft.com/office/drawing/2014/main" id="{DD4347BE-E3ED-5147-A38C-960E62F018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40231" y="1403087"/>
            <a:ext cx="7232331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SzPct val="80000"/>
              <a:buNone/>
            </a:pPr>
            <a:r>
              <a:rPr lang="en-US" sz="1800" dirty="0"/>
              <a:t>Given a array of numbers, return a new array that only includes even numbers .</a:t>
            </a:r>
          </a:p>
          <a:p>
            <a:pPr marL="76200" indent="0">
              <a:buSzPct val="80000"/>
              <a:buNone/>
            </a:pPr>
            <a:r>
              <a:rPr lang="en-US" sz="1800" dirty="0"/>
              <a:t>Input: ([2, 5, 1, 4, 9, 10])     // (array)   </a:t>
            </a:r>
          </a:p>
          <a:p>
            <a:pPr marL="76200" indent="0">
              <a:buSzPct val="80000"/>
              <a:buNone/>
            </a:pPr>
            <a:r>
              <a:rPr lang="en-US" sz="1800" dirty="0"/>
              <a:t>Output: [2, 4, 10]</a:t>
            </a:r>
          </a:p>
        </p:txBody>
      </p:sp>
    </p:spTree>
    <p:extLst>
      <p:ext uri="{BB962C8B-B14F-4D97-AF65-F5344CB8AC3E}">
        <p14:creationId xmlns:p14="http://schemas.microsoft.com/office/powerpoint/2010/main" val="1791651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679554" y="4294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Example 6</a:t>
            </a:r>
            <a:endParaRPr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0212DA-53E8-734F-806E-C59DA5F56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315" y="1722788"/>
            <a:ext cx="5120038" cy="84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59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679554" y="4294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Example 7</a:t>
            </a:r>
            <a:endParaRPr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5" name="Google Shape;3871;p18">
            <a:extLst>
              <a:ext uri="{FF2B5EF4-FFF2-40B4-BE49-F238E27FC236}">
                <a16:creationId xmlns:a16="http://schemas.microsoft.com/office/drawing/2014/main" id="{DD4347BE-E3ED-5147-A38C-960E62F018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40231" y="1403087"/>
            <a:ext cx="7232331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SzPct val="80000"/>
              <a:buNone/>
            </a:pPr>
            <a:r>
              <a:rPr lang="en-US" sz="1800" dirty="0"/>
              <a:t>Write function to return frequency element object.</a:t>
            </a:r>
          </a:p>
          <a:p>
            <a:pPr marL="76200" indent="0">
              <a:buSzPct val="80000"/>
              <a:buNone/>
            </a:pPr>
            <a:r>
              <a:rPr lang="en-US" sz="1800" dirty="0"/>
              <a:t>Input: ([‘a’, ‘b’, ‘c’, ‘a’, ‘c’, ‘z’])       // (array)   </a:t>
            </a:r>
          </a:p>
          <a:p>
            <a:pPr marL="76200" indent="0">
              <a:buSzPct val="80000"/>
              <a:buNone/>
            </a:pPr>
            <a:r>
              <a:rPr lang="en-US" sz="1800" dirty="0"/>
              <a:t>Output: {a: 2, b: 1, c: 2, z: 1}</a:t>
            </a:r>
          </a:p>
        </p:txBody>
      </p:sp>
    </p:spTree>
    <p:extLst>
      <p:ext uri="{BB962C8B-B14F-4D97-AF65-F5344CB8AC3E}">
        <p14:creationId xmlns:p14="http://schemas.microsoft.com/office/powerpoint/2010/main" val="3073509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679554" y="4294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Example 7</a:t>
            </a:r>
            <a:endParaRPr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40569F-989C-A545-8E64-946EFDCEF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744" y="1658878"/>
            <a:ext cx="4964880" cy="278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424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679554" y="4294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Hoisting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640231" y="1403087"/>
            <a:ext cx="7232331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>
              <a:buSzPct val="80000"/>
              <a:buNone/>
            </a:pPr>
            <a:r>
              <a:rPr lang="en-US" sz="1800" dirty="0"/>
              <a:t>Hoisting is JavaScript's default behavior of moving declarations to the top.</a:t>
            </a:r>
            <a:endParaRPr lang="en-VN" sz="1800" dirty="0"/>
          </a:p>
          <a:p>
            <a:pPr>
              <a:buSzPct val="80000"/>
              <a:buFont typeface="Titillium Web Light" pitchFamily="2" charset="77"/>
              <a:buChar char="▪"/>
            </a:pPr>
            <a:endParaRPr lang="en-VN" sz="1800" dirty="0"/>
          </a:p>
          <a:p>
            <a:pPr>
              <a:buSzPct val="80000"/>
              <a:buFont typeface="Titillium Web Light" pitchFamily="2" charset="77"/>
              <a:buChar char="▪"/>
            </a:pPr>
            <a:endParaRPr lang="en-VN" dirty="0"/>
          </a:p>
          <a:p>
            <a:pPr>
              <a:buSzPct val="80000"/>
              <a:buFont typeface="Titillium Web Light" pitchFamily="2" charset="77"/>
              <a:buChar char="▪"/>
            </a:pPr>
            <a:endParaRPr lang="en-VN" sz="1800" dirty="0"/>
          </a:p>
          <a:p>
            <a:pPr marL="76200" indent="0">
              <a:buSzPct val="80000"/>
              <a:buNone/>
            </a:pPr>
            <a:endParaRPr lang="en-US" sz="1800"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68662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679554" y="4294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Example 8 </a:t>
            </a:r>
            <a:endParaRPr dirty="0"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640231" y="1403087"/>
            <a:ext cx="7232331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80000"/>
              <a:buFont typeface="Titillium Web Light" pitchFamily="2" charset="77"/>
              <a:buChar char="▪"/>
            </a:pPr>
            <a:endParaRPr lang="en-VN" sz="1800" dirty="0"/>
          </a:p>
          <a:p>
            <a:pPr>
              <a:buSzPct val="80000"/>
              <a:buFont typeface="Titillium Web Light" pitchFamily="2" charset="77"/>
              <a:buChar char="▪"/>
            </a:pPr>
            <a:endParaRPr lang="en-VN" dirty="0"/>
          </a:p>
          <a:p>
            <a:pPr>
              <a:buSzPct val="80000"/>
              <a:buFont typeface="Titillium Web Light" pitchFamily="2" charset="77"/>
              <a:buChar char="▪"/>
            </a:pPr>
            <a:endParaRPr lang="en-VN" sz="1800" dirty="0"/>
          </a:p>
          <a:p>
            <a:pPr marL="76200" indent="0">
              <a:buSzPct val="80000"/>
              <a:buNone/>
            </a:pPr>
            <a:endParaRPr lang="en-US" sz="1800"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2CE81C-CE92-B841-9C6B-9E35517D7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853" y="1466117"/>
            <a:ext cx="4856782" cy="17497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DC7610-70AC-564D-BDFA-87DE2A9FC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853" y="3390039"/>
            <a:ext cx="4856782" cy="126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0815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679554" y="4294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vi-VN" dirty="0"/>
              <a:t>Scope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640231" y="1403087"/>
            <a:ext cx="7232331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ct val="80000"/>
              <a:buFont typeface="Titillium Web Light" pitchFamily="2" charset="77"/>
              <a:buChar char="▪"/>
            </a:pPr>
            <a:r>
              <a:rPr lang="vi-VN" sz="1800" dirty="0"/>
              <a:t>Global scope</a:t>
            </a:r>
          </a:p>
          <a:p>
            <a:pPr lvl="0">
              <a:buSzPct val="80000"/>
              <a:buFont typeface="Titillium Web Light" pitchFamily="2" charset="77"/>
              <a:buChar char="▪"/>
            </a:pPr>
            <a:r>
              <a:rPr lang="vi-VN" sz="1800" dirty="0"/>
              <a:t>Function scope</a:t>
            </a:r>
          </a:p>
          <a:p>
            <a:pPr lvl="0">
              <a:buSzPct val="80000"/>
              <a:buFont typeface="Titillium Web Light" pitchFamily="2" charset="77"/>
              <a:buChar char="▪"/>
            </a:pPr>
            <a:r>
              <a:rPr lang="vi-VN" sz="1800" dirty="0"/>
              <a:t>Block scope</a:t>
            </a:r>
          </a:p>
          <a:p>
            <a:pPr lvl="0"/>
            <a:endParaRPr lang="en-VN" dirty="0"/>
          </a:p>
          <a:p>
            <a:pPr>
              <a:buSzPct val="80000"/>
              <a:buFont typeface="Titillium Web Light" pitchFamily="2" charset="77"/>
              <a:buChar char="▪"/>
            </a:pPr>
            <a:endParaRPr lang="en-VN" sz="1800" dirty="0"/>
          </a:p>
          <a:p>
            <a:pPr>
              <a:buSzPct val="80000"/>
              <a:buFont typeface="Titillium Web Light" pitchFamily="2" charset="77"/>
              <a:buChar char="▪"/>
            </a:pPr>
            <a:endParaRPr lang="en-VN" dirty="0"/>
          </a:p>
          <a:p>
            <a:pPr>
              <a:buSzPct val="80000"/>
              <a:buFont typeface="Titillium Web Light" pitchFamily="2" charset="77"/>
              <a:buChar char="▪"/>
            </a:pPr>
            <a:endParaRPr lang="en-VN" sz="1800" dirty="0"/>
          </a:p>
          <a:p>
            <a:pPr marL="76200" indent="0">
              <a:buSzPct val="80000"/>
              <a:buNone/>
            </a:pPr>
            <a:endParaRPr lang="en-US" sz="1800"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12033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679554" y="4294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vi-VN" dirty="0"/>
              <a:t>Function Scope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640231" y="1403087"/>
            <a:ext cx="7232331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80000"/>
              <a:buFont typeface="Titillium Web Light" pitchFamily="2" charset="77"/>
              <a:buChar char="▪"/>
            </a:pPr>
            <a:r>
              <a:rPr lang="en-US" sz="1800" dirty="0"/>
              <a:t>Variables in JavaScript are scoped within the function it’s declared in.</a:t>
            </a:r>
          </a:p>
          <a:p>
            <a:pPr>
              <a:buSzPct val="80000"/>
              <a:buFont typeface="Titillium Web Light" pitchFamily="2" charset="77"/>
              <a:buChar char="▪"/>
            </a:pPr>
            <a:r>
              <a:rPr lang="en-US" sz="1800" dirty="0"/>
              <a:t>Variables not declared inside a function belong to the global scope (window on browsers or global in Node.js).</a:t>
            </a:r>
          </a:p>
          <a:p>
            <a:pPr>
              <a:buSzPct val="80000"/>
              <a:buFont typeface="Titillium Web Light" pitchFamily="2" charset="77"/>
              <a:buChar char="▪"/>
            </a:pPr>
            <a:r>
              <a:rPr lang="en-US" sz="1800" dirty="0"/>
              <a:t>Nested scope has access to all of its outer scope’s variables.</a:t>
            </a:r>
          </a:p>
          <a:p>
            <a:pPr lvl="0">
              <a:buSzPct val="80000"/>
              <a:buFont typeface="Titillium Web Light" pitchFamily="2" charset="77"/>
              <a:buChar char="▪"/>
            </a:pPr>
            <a:endParaRPr lang="vi-VN" sz="1800" dirty="0"/>
          </a:p>
          <a:p>
            <a:pPr lvl="0"/>
            <a:endParaRPr lang="en-VN" dirty="0"/>
          </a:p>
          <a:p>
            <a:pPr>
              <a:buSzPct val="80000"/>
              <a:buFont typeface="Titillium Web Light" pitchFamily="2" charset="77"/>
              <a:buChar char="▪"/>
            </a:pPr>
            <a:endParaRPr lang="en-VN" sz="1800" dirty="0"/>
          </a:p>
          <a:p>
            <a:pPr>
              <a:buSzPct val="80000"/>
              <a:buFont typeface="Titillium Web Light" pitchFamily="2" charset="77"/>
              <a:buChar char="▪"/>
            </a:pPr>
            <a:endParaRPr lang="en-VN" dirty="0"/>
          </a:p>
          <a:p>
            <a:pPr>
              <a:buSzPct val="80000"/>
              <a:buFont typeface="Titillium Web Light" pitchFamily="2" charset="77"/>
              <a:buChar char="▪"/>
            </a:pPr>
            <a:endParaRPr lang="en-VN" sz="1800" dirty="0"/>
          </a:p>
          <a:p>
            <a:pPr marL="76200" indent="0">
              <a:buSzPct val="80000"/>
              <a:buNone/>
            </a:pPr>
            <a:endParaRPr lang="en-US" sz="1800"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979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9" name="Google Shape;3929;p24"/>
          <p:cNvSpPr/>
          <p:nvPr/>
        </p:nvSpPr>
        <p:spPr>
          <a:xfrm>
            <a:off x="2804298" y="1440440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CSS</a:t>
            </a:r>
            <a:endParaRPr sz="2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0" name="Google Shape;3930;p24"/>
          <p:cNvSpPr/>
          <p:nvPr/>
        </p:nvSpPr>
        <p:spPr>
          <a:xfrm>
            <a:off x="982173" y="1440440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D3E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HTML</a:t>
            </a:r>
            <a:endParaRPr sz="2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1" name="Google Shape;3931;p24"/>
          <p:cNvSpPr/>
          <p:nvPr/>
        </p:nvSpPr>
        <p:spPr>
          <a:xfrm>
            <a:off x="4626423" y="1440440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JavaScript</a:t>
            </a:r>
            <a:endParaRPr sz="2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14926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679554" y="4294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vi-VN" dirty="0"/>
              <a:t>Example 9</a:t>
            </a:r>
            <a:endParaRPr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7C766B-36F3-ED4F-9387-4030A3AA7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542" y="1478313"/>
            <a:ext cx="5551514" cy="272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8958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679554" y="4294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L</a:t>
            </a:r>
            <a:r>
              <a:rPr lang="en" dirty="0"/>
              <a:t>et, const and var</a:t>
            </a:r>
            <a:r>
              <a:rPr lang="vi-VN" dirty="0"/>
              <a:t>  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640231" y="1403087"/>
            <a:ext cx="7232331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en-VN" dirty="0"/>
          </a:p>
          <a:p>
            <a:pPr>
              <a:buSzPct val="80000"/>
              <a:buFont typeface="Titillium Web Light" pitchFamily="2" charset="77"/>
              <a:buChar char="▪"/>
            </a:pPr>
            <a:endParaRPr lang="en-VN" sz="1800" dirty="0"/>
          </a:p>
          <a:p>
            <a:pPr>
              <a:buSzPct val="80000"/>
              <a:buFont typeface="Titillium Web Light" pitchFamily="2" charset="77"/>
              <a:buChar char="▪"/>
            </a:pPr>
            <a:endParaRPr lang="en-VN" dirty="0"/>
          </a:p>
          <a:p>
            <a:pPr>
              <a:buSzPct val="80000"/>
              <a:buFont typeface="Titillium Web Light" pitchFamily="2" charset="77"/>
              <a:buChar char="▪"/>
            </a:pPr>
            <a:endParaRPr lang="en-VN" sz="1800" dirty="0"/>
          </a:p>
          <a:p>
            <a:pPr marL="76200" indent="0">
              <a:buSzPct val="80000"/>
              <a:buNone/>
            </a:pPr>
            <a:endParaRPr lang="en-US" sz="1800"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graphicFrame>
        <p:nvGraphicFramePr>
          <p:cNvPr id="5" name="Google Shape;3938;p25">
            <a:extLst>
              <a:ext uri="{FF2B5EF4-FFF2-40B4-BE49-F238E27FC236}">
                <a16:creationId xmlns:a16="http://schemas.microsoft.com/office/drawing/2014/main" id="{9A1CBEB0-174B-D848-8A88-CDAC4AFB96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0419829"/>
              </p:ext>
            </p:extLst>
          </p:nvPr>
        </p:nvGraphicFramePr>
        <p:xfrm>
          <a:off x="804045" y="1571334"/>
          <a:ext cx="6512117" cy="2427727"/>
        </p:xfrm>
        <a:graphic>
          <a:graphicData uri="http://schemas.openxmlformats.org/drawingml/2006/table">
            <a:tbl>
              <a:tblPr>
                <a:noFill/>
                <a:tableStyleId>{EB2EBF65-E7CB-491E-B04D-77E87346F6E6}</a:tableStyleId>
              </a:tblPr>
              <a:tblGrid>
                <a:gridCol w="2884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5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3782">
                  <a:extLst>
                    <a:ext uri="{9D8B030D-6E8A-4147-A177-3AD203B41FA5}">
                      <a16:colId xmlns:a16="http://schemas.microsoft.com/office/drawing/2014/main" val="3597633330"/>
                    </a:ext>
                  </a:extLst>
                </a:gridCol>
              </a:tblGrid>
              <a:tr h="35862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FFFFFF"/>
                          </a:solidFill>
                          <a:latin typeface="Titillium Web Light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200" b="0" i="0" u="none" strike="noStrike" cap="none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FFFFFF"/>
                          </a:solidFill>
                          <a:latin typeface="Titillium Web Light"/>
                          <a:ea typeface="Arial"/>
                          <a:cs typeface="Arial"/>
                          <a:sym typeface="Arial"/>
                        </a:rPr>
                        <a:t>const</a:t>
                      </a:r>
                      <a:endParaRPr sz="1200" b="0" i="0" u="none" strike="noStrike" cap="none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Arial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Arial"/>
                          <a:sym typeface="Arial"/>
                        </a:rPr>
                        <a:t>let</a:t>
                      </a:r>
                      <a:endParaRPr sz="1200" b="0" i="0" u="none" strike="noStrike" cap="none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Arial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Arial"/>
                          <a:sym typeface="Titillium Web Light"/>
                        </a:rPr>
                        <a:t>var</a:t>
                      </a:r>
                      <a:endParaRPr sz="1200" b="0" i="0" u="none" strike="noStrike" cap="none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Arial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vi-VN" sz="1200" b="0" i="0" u="none" strike="noStrike" cap="none" dirty="0">
                          <a:solidFill>
                            <a:srgbClr val="0B87A1"/>
                          </a:solidFill>
                          <a:cs typeface="Arial"/>
                          <a:sym typeface="Arial"/>
                        </a:rPr>
                        <a:t>Re-declared with the same variable</a:t>
                      </a:r>
                      <a:endParaRPr lang="en-US" sz="1200" b="0" i="0" u="none" strike="noStrike" cap="none" dirty="0">
                        <a:solidFill>
                          <a:srgbClr val="0B87A1"/>
                        </a:solidFill>
                        <a:latin typeface="Titillium Web Light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b="0" i="0" u="none" strike="noStrike" cap="none" dirty="0">
                        <a:solidFill>
                          <a:srgbClr val="0B87A1"/>
                        </a:solidFill>
                        <a:latin typeface="Titillium Web Light"/>
                        <a:cs typeface="Arial"/>
                        <a:sym typeface="Arial"/>
                      </a:endParaRPr>
                    </a:p>
                  </a:txBody>
                  <a:tcPr marL="152400" marR="76200" marT="76200" marB="7620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chemeClr val="accent6"/>
                          </a:solidFill>
                          <a:latin typeface="Titillium Web Light"/>
                          <a:cs typeface="Arial"/>
                          <a:sym typeface="Arial"/>
                        </a:rPr>
                        <a:t>can’t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chemeClr val="accent6"/>
                          </a:solidFill>
                          <a:latin typeface="Titillium Web Light"/>
                          <a:cs typeface="Arial"/>
                          <a:sym typeface="Arial"/>
                        </a:rPr>
                        <a:t>can’t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chemeClr val="accent6"/>
                          </a:solidFill>
                          <a:latin typeface="Titillium Web Light"/>
                          <a:cs typeface="Arial"/>
                          <a:sym typeface="Arial"/>
                        </a:rPr>
                        <a:t>can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965229"/>
                  </a:ext>
                </a:extLst>
              </a:tr>
              <a:tr h="288974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dk2"/>
                          </a:solidFill>
                        </a:rPr>
                        <a:t>Declared not assign value</a:t>
                      </a:r>
                      <a:endParaRPr lang="en-US" sz="1200" dirty="0"/>
                    </a:p>
                    <a:p>
                      <a:pPr algn="l" fontAlgn="t"/>
                      <a:endParaRPr lang="en-US" sz="1200" b="0" i="0" u="none" strike="noStrike" cap="none" dirty="0">
                        <a:solidFill>
                          <a:srgbClr val="0B87A1"/>
                        </a:solidFill>
                        <a:latin typeface="Titillium Web Light"/>
                        <a:cs typeface="Arial"/>
                        <a:sym typeface="Arial"/>
                      </a:endParaRPr>
                    </a:p>
                  </a:txBody>
                  <a:tcPr marL="152400" marR="76200" marT="76200" marB="7620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chemeClr val="accent6"/>
                          </a:solidFill>
                          <a:latin typeface="Titillium Web Light"/>
                          <a:cs typeface="Arial"/>
                          <a:sym typeface="Arial"/>
                        </a:rPr>
                        <a:t>can’t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cap="none" dirty="0">
                          <a:solidFill>
                            <a:schemeClr val="accent6"/>
                          </a:solidFill>
                          <a:latin typeface="Titillium Web Light"/>
                          <a:cs typeface="Arial"/>
                          <a:sym typeface="Arial"/>
                        </a:rPr>
                        <a:t>can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cap="none" dirty="0">
                          <a:solidFill>
                            <a:schemeClr val="accent6"/>
                          </a:solidFill>
                          <a:latin typeface="Titillium Web Light"/>
                          <a:cs typeface="Arial"/>
                          <a:sym typeface="Arial"/>
                        </a:rPr>
                        <a:t>can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239232"/>
                  </a:ext>
                </a:extLst>
              </a:tr>
              <a:tr h="41235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dk2"/>
                          </a:solidFill>
                        </a:rPr>
                        <a:t>Hoisting behavior</a:t>
                      </a:r>
                      <a:endParaRPr lang="en-US" sz="1200" dirty="0"/>
                    </a:p>
                    <a:p>
                      <a:pPr algn="l" fontAlgn="t"/>
                      <a:endParaRPr lang="en-US" sz="1200" b="0" i="0" u="none" strike="noStrike" cap="none" dirty="0">
                        <a:solidFill>
                          <a:srgbClr val="0B87A1"/>
                        </a:solidFill>
                        <a:latin typeface="Titillium Web Light"/>
                        <a:cs typeface="Arial"/>
                        <a:sym typeface="Arial"/>
                      </a:endParaRPr>
                    </a:p>
                  </a:txBody>
                  <a:tcPr marL="152400" marR="76200" marT="76200" marB="7620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cap="none" dirty="0">
                          <a:solidFill>
                            <a:schemeClr val="accent6"/>
                          </a:solidFill>
                          <a:latin typeface="Titillium Web Light"/>
                          <a:cs typeface="Arial"/>
                          <a:sym typeface="Arial"/>
                        </a:rPr>
                        <a:t>no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cap="none" dirty="0">
                          <a:solidFill>
                            <a:schemeClr val="accent6"/>
                          </a:solidFill>
                          <a:latin typeface="Titillium Web Light"/>
                          <a:cs typeface="Arial"/>
                          <a:sym typeface="Arial"/>
                        </a:rPr>
                        <a:t>no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cap="none" dirty="0">
                          <a:solidFill>
                            <a:schemeClr val="accent6"/>
                          </a:solidFill>
                          <a:latin typeface="Titillium Web Light"/>
                          <a:cs typeface="Arial"/>
                          <a:sym typeface="Arial"/>
                        </a:rPr>
                        <a:t>yes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076616"/>
                  </a:ext>
                </a:extLst>
              </a:tr>
              <a:tr h="51462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chemeClr val="dk2"/>
                          </a:solidFill>
                        </a:rPr>
                        <a:t>scope</a:t>
                      </a:r>
                      <a:endParaRPr lang="en-US" sz="1200" b="0" i="0" u="none" strike="noStrike" cap="none" dirty="0">
                        <a:solidFill>
                          <a:srgbClr val="0B87A1"/>
                        </a:solidFill>
                        <a:latin typeface="Titillium Web Light"/>
                        <a:cs typeface="Arial"/>
                        <a:sym typeface="Arial"/>
                      </a:endParaRPr>
                    </a:p>
                  </a:txBody>
                  <a:tcPr marL="152400" marR="76200" marT="76200" marB="7620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cap="none" dirty="0">
                          <a:solidFill>
                            <a:schemeClr val="accent6"/>
                          </a:solidFill>
                          <a:latin typeface="Titillium Web Light"/>
                          <a:cs typeface="Arial"/>
                          <a:sym typeface="Arial"/>
                        </a:rPr>
                        <a:t>block scope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cap="none" dirty="0">
                          <a:solidFill>
                            <a:schemeClr val="accent6"/>
                          </a:solidFill>
                          <a:latin typeface="Titillium Web Light"/>
                          <a:cs typeface="Arial"/>
                          <a:sym typeface="Arial"/>
                        </a:rPr>
                        <a:t>block scope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cap="none" dirty="0">
                          <a:solidFill>
                            <a:schemeClr val="accent6"/>
                          </a:solidFill>
                          <a:latin typeface="Titillium Web Light"/>
                          <a:cs typeface="Arial"/>
                          <a:sym typeface="Arial"/>
                        </a:rPr>
                        <a:t>function scope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20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52578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679554" y="4294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vi-VN" dirty="0"/>
              <a:t>Example 10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14A43-00C5-644F-A222-8D0EB0BB7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54" y="1577571"/>
            <a:ext cx="5602633" cy="227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2287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679554" y="4294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Enhanced object literals </a:t>
            </a:r>
            <a:endParaRPr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EF5C75-F0C1-4648-BB90-E725A85DF3C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38" y="1564942"/>
            <a:ext cx="6007073" cy="176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5651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679554" y="4294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Rest</a:t>
            </a:r>
            <a:endParaRPr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DEBAEE-EFC0-FC49-B5CB-EDD08BD931B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88" y="1605854"/>
            <a:ext cx="6460469" cy="143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610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679554" y="4294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vi-VN" dirty="0"/>
              <a:t>Spread</a:t>
            </a:r>
            <a:r>
              <a:rPr lang="en-VN" dirty="0"/>
              <a:t> </a:t>
            </a:r>
            <a:endParaRPr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3252AE-E381-8C4A-BBA5-8D09EAE60A8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89" y="1652269"/>
            <a:ext cx="6499214" cy="252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0246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679554" y="4294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err="1"/>
              <a:t>Destructuring</a:t>
            </a:r>
            <a:r>
              <a:rPr lang="en-VN" dirty="0"/>
              <a:t> </a:t>
            </a:r>
            <a:endParaRPr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8736D7-3D8E-924D-B78A-FB51D13D464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36" y="1406207"/>
            <a:ext cx="6761099" cy="318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9484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679554" y="4294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vi-VN" dirty="0"/>
              <a:t>DOM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640231" y="1403087"/>
            <a:ext cx="7232331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800" dirty="0"/>
              <a:t>When a web page is loaded, the browser creates a Document Object Model of the page.</a:t>
            </a:r>
          </a:p>
          <a:p>
            <a:pPr marL="76200" indent="0">
              <a:buNone/>
            </a:pPr>
            <a:r>
              <a:rPr lang="en-US" sz="1800" dirty="0"/>
              <a:t>The HTML DOM model is constructed as a tree of Objects:</a:t>
            </a:r>
          </a:p>
          <a:p>
            <a:pPr>
              <a:buSzPct val="80000"/>
              <a:buFont typeface="Titillium Web Light" pitchFamily="2" charset="77"/>
              <a:buChar char="▪"/>
            </a:pPr>
            <a:endParaRPr lang="vi-VN" sz="1800" dirty="0"/>
          </a:p>
          <a:p>
            <a:pPr lvl="0"/>
            <a:endParaRPr lang="en-VN" dirty="0"/>
          </a:p>
          <a:p>
            <a:pPr>
              <a:buSzPct val="80000"/>
              <a:buFont typeface="Titillium Web Light" pitchFamily="2" charset="77"/>
              <a:buChar char="▪"/>
            </a:pPr>
            <a:endParaRPr lang="en-VN" sz="1800" dirty="0"/>
          </a:p>
          <a:p>
            <a:pPr>
              <a:buSzPct val="80000"/>
              <a:buFont typeface="Titillium Web Light" pitchFamily="2" charset="77"/>
              <a:buChar char="▪"/>
            </a:pPr>
            <a:endParaRPr lang="en-VN" dirty="0"/>
          </a:p>
          <a:p>
            <a:pPr>
              <a:buSzPct val="80000"/>
              <a:buFont typeface="Titillium Web Light" pitchFamily="2" charset="77"/>
              <a:buChar char="▪"/>
            </a:pPr>
            <a:endParaRPr lang="en-VN" sz="1800" dirty="0"/>
          </a:p>
          <a:p>
            <a:pPr marL="76200" indent="0">
              <a:buSzPct val="80000"/>
              <a:buNone/>
            </a:pPr>
            <a:endParaRPr lang="en-US" sz="1800"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67239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679554" y="4294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vi-VN" dirty="0"/>
              <a:t>DOM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6F13F3-0097-644E-B0EF-C78C4624D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56" y="1410006"/>
            <a:ext cx="6660397" cy="330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8380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679554" y="4294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vi-VN" dirty="0"/>
              <a:t>DOM Element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640231" y="1403087"/>
            <a:ext cx="7232331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80000"/>
              <a:buFont typeface="Titillium Web Light" pitchFamily="2" charset="77"/>
              <a:buChar char="▪"/>
            </a:pPr>
            <a:r>
              <a:rPr lang="en-US" sz="1800" dirty="0">
                <a:sym typeface="Arial"/>
              </a:rPr>
              <a:t>Finding HTML element by id:</a:t>
            </a:r>
          </a:p>
          <a:p>
            <a:pPr marL="76200" indent="0">
              <a:buSzPct val="80000"/>
              <a:buNone/>
            </a:pPr>
            <a:r>
              <a:rPr lang="en-US" sz="1800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Arial"/>
              </a:rPr>
              <a:t>        </a:t>
            </a:r>
            <a:r>
              <a:rPr lang="en-US" sz="1800" b="1" dirty="0" err="1">
                <a:sym typeface="Arial"/>
              </a:rPr>
              <a:t>document.getElementById</a:t>
            </a:r>
            <a:r>
              <a:rPr lang="en-US" sz="1800" b="1" dirty="0">
                <a:sym typeface="Arial"/>
              </a:rPr>
              <a:t>(id)</a:t>
            </a:r>
            <a:endParaRPr lang="en-US" sz="1800" b="1" dirty="0">
              <a:sym typeface="Proxima Nova"/>
            </a:endParaRPr>
          </a:p>
          <a:p>
            <a:pPr>
              <a:buSzPct val="80000"/>
              <a:buFont typeface="Titillium Web Light" pitchFamily="2" charset="77"/>
              <a:buChar char="▪"/>
            </a:pPr>
            <a:r>
              <a:rPr lang="en-US" sz="1800" dirty="0">
                <a:sym typeface="Arial"/>
              </a:rPr>
              <a:t>Finding HTML elements by tag name</a:t>
            </a:r>
            <a:endParaRPr lang="en-US" sz="1800" dirty="0">
              <a:sym typeface="Proxima Nova"/>
            </a:endParaRPr>
          </a:p>
          <a:p>
            <a:pPr marL="76200" indent="0">
              <a:buSzPct val="80000"/>
              <a:buNone/>
            </a:pPr>
            <a:r>
              <a:rPr lang="en-US" sz="1800" b="1" dirty="0">
                <a:sym typeface="Arial"/>
              </a:rPr>
              <a:t>        </a:t>
            </a:r>
            <a:r>
              <a:rPr lang="en-US" sz="1800" b="1" dirty="0" err="1">
                <a:sym typeface="Arial"/>
              </a:rPr>
              <a:t>document.getElementsByTagName</a:t>
            </a:r>
            <a:r>
              <a:rPr lang="en-US" sz="1800" b="1" dirty="0">
                <a:sym typeface="Arial"/>
              </a:rPr>
              <a:t>(name)</a:t>
            </a:r>
          </a:p>
          <a:p>
            <a:pPr>
              <a:buSzPct val="80000"/>
              <a:buFont typeface="Titillium Web Light" pitchFamily="2" charset="77"/>
              <a:buChar char="▪"/>
            </a:pPr>
            <a:r>
              <a:rPr lang="en-US" sz="1800" dirty="0">
                <a:sym typeface="Arial"/>
              </a:rPr>
              <a:t>Finding HTML elements by class name</a:t>
            </a:r>
            <a:endParaRPr lang="en-US" sz="1800" dirty="0">
              <a:sym typeface="Proxima Nova"/>
            </a:endParaRPr>
          </a:p>
          <a:p>
            <a:pPr marL="76200" indent="0">
              <a:buSzPct val="80000"/>
              <a:buNone/>
            </a:pPr>
            <a:r>
              <a:rPr lang="en-US" sz="1800" b="1" dirty="0">
                <a:sym typeface="Arial"/>
              </a:rPr>
              <a:t>        </a:t>
            </a:r>
            <a:r>
              <a:rPr lang="en-US" sz="1800" b="1" dirty="0" err="1">
                <a:sym typeface="Arial"/>
              </a:rPr>
              <a:t>document.getElementsByClassName</a:t>
            </a:r>
            <a:r>
              <a:rPr lang="en-US" sz="1800" b="1" dirty="0">
                <a:sym typeface="Arial"/>
              </a:rPr>
              <a:t>(name)</a:t>
            </a:r>
          </a:p>
          <a:p>
            <a:pPr>
              <a:buSzPct val="80000"/>
              <a:buFont typeface="Titillium Web Light" pitchFamily="2" charset="77"/>
              <a:buChar char="▪"/>
            </a:pPr>
            <a:r>
              <a:rPr lang="en-US" sz="1800" dirty="0"/>
              <a:t>Finding HTML elements by CSS selectors</a:t>
            </a:r>
          </a:p>
          <a:p>
            <a:pPr marL="76200" indent="0">
              <a:buSzPct val="80000"/>
              <a:buNone/>
            </a:pPr>
            <a:r>
              <a:rPr lang="en-US" sz="1800" b="1" dirty="0"/>
              <a:t>        </a:t>
            </a:r>
            <a:r>
              <a:rPr lang="en-US" sz="1800" b="1" dirty="0" err="1"/>
              <a:t>document.querySelectorAll</a:t>
            </a:r>
            <a:r>
              <a:rPr lang="en-US" sz="1800" b="1" dirty="0"/>
              <a:t>(”selector")</a:t>
            </a:r>
            <a:endParaRPr lang="en-US" sz="1800" b="1" dirty="0">
              <a:sym typeface="Proxima Nova"/>
            </a:endParaRPr>
          </a:p>
          <a:p>
            <a:pPr marL="76200" indent="0">
              <a:buSzPct val="80000"/>
              <a:buNone/>
            </a:pPr>
            <a:endParaRPr lang="en-US" sz="1800"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>
              <a:buSzPct val="80000"/>
              <a:buFont typeface="Titillium Web Light" pitchFamily="2" charset="77"/>
              <a:buChar char="▪"/>
            </a:pPr>
            <a:endParaRPr lang="en-US" sz="1800" dirty="0">
              <a:sym typeface="Proxima Nova"/>
            </a:endParaRPr>
          </a:p>
          <a:p>
            <a:pPr lvl="0">
              <a:buSzPct val="80000"/>
              <a:buFont typeface="Titillium Web Light" pitchFamily="2" charset="77"/>
              <a:buChar char="▪"/>
            </a:pPr>
            <a:endParaRPr lang="vi-VN" sz="1800" dirty="0"/>
          </a:p>
          <a:p>
            <a:pPr lvl="0"/>
            <a:endParaRPr lang="en-VN" dirty="0"/>
          </a:p>
          <a:p>
            <a:pPr>
              <a:buSzPct val="80000"/>
              <a:buFont typeface="Titillium Web Light" pitchFamily="2" charset="77"/>
              <a:buChar char="▪"/>
            </a:pPr>
            <a:endParaRPr lang="en-VN" sz="1800" dirty="0"/>
          </a:p>
          <a:p>
            <a:pPr>
              <a:buSzPct val="80000"/>
              <a:buFont typeface="Titillium Web Light" pitchFamily="2" charset="77"/>
              <a:buChar char="▪"/>
            </a:pPr>
            <a:endParaRPr lang="en-VN" dirty="0"/>
          </a:p>
          <a:p>
            <a:pPr>
              <a:buSzPct val="80000"/>
              <a:buFont typeface="Titillium Web Light" pitchFamily="2" charset="77"/>
              <a:buChar char="▪"/>
            </a:pPr>
            <a:endParaRPr lang="en-VN" sz="1800" dirty="0"/>
          </a:p>
          <a:p>
            <a:pPr marL="76200" indent="0">
              <a:buSzPct val="80000"/>
              <a:buNone/>
            </a:pPr>
            <a:endParaRPr lang="en-US" sz="1800"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8488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679554" y="4294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Variables</a:t>
            </a:r>
            <a:endParaRPr dirty="0"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640231" y="1286850"/>
            <a:ext cx="7232331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SzPct val="80000"/>
              <a:buNone/>
            </a:pPr>
            <a:r>
              <a:rPr lang="en-US" sz="1800" dirty="0"/>
              <a:t>A variable is a “named storage” for data. To create a variable in </a:t>
            </a:r>
            <a:r>
              <a:rPr lang="en-US" sz="1800" dirty="0" err="1"/>
              <a:t>Javascript</a:t>
            </a:r>
            <a:r>
              <a:rPr lang="en-US" sz="1800" dirty="0"/>
              <a:t>, use the syntax:</a:t>
            </a:r>
          </a:p>
          <a:p>
            <a:pPr marL="76200" indent="0">
              <a:buSzPct val="80000"/>
              <a:buNone/>
            </a:pPr>
            <a:r>
              <a:rPr lang="en-US" sz="1800" dirty="0"/>
              <a:t>         &lt;keyword (var/let/const)&gt;  &lt;name&gt;  =  &lt;data&gt;</a:t>
            </a:r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FE2445-FE30-E347-9353-E8BCB610D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438" y="2453250"/>
            <a:ext cx="50673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6490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679554" y="4294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vi-VN" dirty="0"/>
              <a:t>DOM HTML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640231" y="1403087"/>
            <a:ext cx="7232331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80000"/>
              <a:buFont typeface="Titillium Web Light" pitchFamily="2" charset="77"/>
              <a:buChar char="▪"/>
            </a:pPr>
            <a:r>
              <a:rPr lang="en-US" sz="1800" dirty="0"/>
              <a:t>Changing HTML Content</a:t>
            </a:r>
          </a:p>
          <a:p>
            <a:pPr marL="76200" indent="0">
              <a:buSzPct val="80000"/>
              <a:buNone/>
            </a:pPr>
            <a:r>
              <a:rPr lang="en-US" sz="1800" dirty="0">
                <a:solidFill>
                  <a:schemeClr val="dk2"/>
                </a:solidFill>
              </a:rPr>
              <a:t>       </a:t>
            </a:r>
            <a:r>
              <a:rPr lang="en-US" sz="1800" b="1" dirty="0" err="1"/>
              <a:t>document.getElementById</a:t>
            </a:r>
            <a:r>
              <a:rPr lang="en-US" sz="1800" b="1" dirty="0"/>
              <a:t>(id).</a:t>
            </a:r>
            <a:r>
              <a:rPr lang="en-US" sz="1800" b="1" dirty="0" err="1"/>
              <a:t>innerHTML</a:t>
            </a:r>
            <a:r>
              <a:rPr lang="en-US" sz="1800" b="1" dirty="0"/>
              <a:t> = new HTML</a:t>
            </a:r>
          </a:p>
          <a:p>
            <a:pPr>
              <a:buSzPct val="80000"/>
              <a:buFont typeface="Titillium Web Light" pitchFamily="2" charset="77"/>
              <a:buChar char="▪"/>
            </a:pPr>
            <a:r>
              <a:rPr lang="en-US" sz="1800" dirty="0"/>
              <a:t>Changing the Value of an Attribute</a:t>
            </a:r>
          </a:p>
          <a:p>
            <a:pPr marL="76200" indent="0">
              <a:buSzPct val="80000"/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</a:t>
            </a:r>
            <a:r>
              <a:rPr lang="en-US" sz="1800" b="1" dirty="0" err="1"/>
              <a:t>document.getElementById</a:t>
            </a:r>
            <a:r>
              <a:rPr lang="en-US" sz="1800" b="1" dirty="0"/>
              <a:t>(id).attribute = new value</a:t>
            </a:r>
          </a:p>
          <a:p>
            <a:pPr marL="76200" indent="0">
              <a:buSzPct val="80000"/>
              <a:buNone/>
            </a:pPr>
            <a:endParaRPr lang="en-US" sz="1800"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>
              <a:buSzPct val="80000"/>
              <a:buFont typeface="Titillium Web Light" pitchFamily="2" charset="77"/>
              <a:buChar char="▪"/>
            </a:pPr>
            <a:endParaRPr lang="en-US" sz="1800" dirty="0">
              <a:sym typeface="Proxima Nova"/>
            </a:endParaRPr>
          </a:p>
          <a:p>
            <a:pPr lvl="0">
              <a:buSzPct val="80000"/>
              <a:buFont typeface="Titillium Web Light" pitchFamily="2" charset="77"/>
              <a:buChar char="▪"/>
            </a:pPr>
            <a:endParaRPr lang="vi-VN" sz="1800" dirty="0"/>
          </a:p>
          <a:p>
            <a:pPr lvl="0"/>
            <a:endParaRPr lang="en-VN" dirty="0"/>
          </a:p>
          <a:p>
            <a:pPr>
              <a:buSzPct val="80000"/>
              <a:buFont typeface="Titillium Web Light" pitchFamily="2" charset="77"/>
              <a:buChar char="▪"/>
            </a:pPr>
            <a:endParaRPr lang="en-VN" sz="1800" dirty="0"/>
          </a:p>
          <a:p>
            <a:pPr>
              <a:buSzPct val="80000"/>
              <a:buFont typeface="Titillium Web Light" pitchFamily="2" charset="77"/>
              <a:buChar char="▪"/>
            </a:pPr>
            <a:endParaRPr lang="en-VN" dirty="0"/>
          </a:p>
          <a:p>
            <a:pPr>
              <a:buSzPct val="80000"/>
              <a:buFont typeface="Titillium Web Light" pitchFamily="2" charset="77"/>
              <a:buChar char="▪"/>
            </a:pPr>
            <a:endParaRPr lang="en-VN" sz="1800" dirty="0"/>
          </a:p>
          <a:p>
            <a:pPr marL="76200" indent="0">
              <a:buSzPct val="80000"/>
              <a:buNone/>
            </a:pPr>
            <a:endParaRPr lang="en-US" sz="1800"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9066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679554" y="4294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vi-VN" dirty="0"/>
              <a:t>DOM EVENTS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571219" y="1403087"/>
            <a:ext cx="7718766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80000"/>
              <a:buFont typeface="Titillium Web Light" pitchFamily="2" charset="77"/>
              <a:buChar char="▪"/>
            </a:pPr>
            <a:r>
              <a:rPr lang="en-US" sz="1800" dirty="0"/>
              <a:t>Assign events using event attributes</a:t>
            </a:r>
          </a:p>
          <a:p>
            <a:pPr marL="76200" indent="0">
              <a:buSzPct val="80000"/>
              <a:buNone/>
            </a:pPr>
            <a:r>
              <a:rPr lang="en-US" sz="1800" b="1" dirty="0"/>
              <a:t>       &lt;button id=“</a:t>
            </a:r>
            <a:r>
              <a:rPr lang="en-US" sz="1800" b="1" dirty="0" err="1"/>
              <a:t>btn</a:t>
            </a:r>
            <a:r>
              <a:rPr lang="en-US" sz="1800" b="1" dirty="0"/>
              <a:t>” onclick="</a:t>
            </a:r>
            <a:r>
              <a:rPr lang="en-US" sz="1800" b="1" dirty="0" err="1"/>
              <a:t>displayName</a:t>
            </a:r>
            <a:r>
              <a:rPr lang="en-US" sz="1800" b="1" dirty="0"/>
              <a:t>()"&gt;Show Name&lt;/button&gt; </a:t>
            </a:r>
          </a:p>
          <a:p>
            <a:pPr>
              <a:buSzPct val="80000"/>
              <a:buFont typeface="Titillium Web Light" pitchFamily="2" charset="77"/>
              <a:buChar char="▪"/>
            </a:pPr>
            <a:r>
              <a:rPr lang="en-US" sz="1800" dirty="0"/>
              <a:t>Assign events using the HTML DOM</a:t>
            </a:r>
          </a:p>
          <a:p>
            <a:pPr marL="76200" indent="0">
              <a:buSzPct val="80000"/>
              <a:buNone/>
            </a:pPr>
            <a:r>
              <a:rPr lang="en-US" sz="1800" b="1" dirty="0"/>
              <a:t>       </a:t>
            </a:r>
            <a:r>
              <a:rPr lang="en-US" sz="1800" b="1" dirty="0" err="1"/>
              <a:t>document.getElementById</a:t>
            </a:r>
            <a:r>
              <a:rPr lang="en-US" sz="1800" b="1" dirty="0"/>
              <a:t>(”</a:t>
            </a:r>
            <a:r>
              <a:rPr lang="en-US" sz="1800" b="1" dirty="0" err="1"/>
              <a:t>btn</a:t>
            </a:r>
            <a:r>
              <a:rPr lang="en-US" sz="1800" b="1" dirty="0"/>
              <a:t>").onclick = </a:t>
            </a:r>
            <a:r>
              <a:rPr lang="en-US" sz="1800" b="1" dirty="0" err="1"/>
              <a:t>displayName</a:t>
            </a:r>
            <a:endParaRPr lang="en-US" sz="1800" b="1" dirty="0"/>
          </a:p>
          <a:p>
            <a:pPr>
              <a:buSzPct val="80000"/>
              <a:buFont typeface="Titillium Web Light" pitchFamily="2" charset="77"/>
              <a:buChar char="▪"/>
            </a:pPr>
            <a:r>
              <a:rPr lang="en-US" sz="1800" dirty="0"/>
              <a:t>Assign events using the </a:t>
            </a:r>
            <a:r>
              <a:rPr lang="en-US" sz="1800" dirty="0" err="1"/>
              <a:t>addEventListener</a:t>
            </a:r>
            <a:endParaRPr lang="en-US" sz="1800" dirty="0"/>
          </a:p>
          <a:p>
            <a:pPr marL="76200" indent="0">
              <a:buSzPct val="80000"/>
              <a:buNone/>
            </a:pPr>
            <a:r>
              <a:rPr lang="en-US" sz="1800" b="1" dirty="0"/>
              <a:t>       </a:t>
            </a:r>
            <a:r>
              <a:rPr lang="en-US" sz="1800" b="1" dirty="0" err="1"/>
              <a:t>document.getElementById</a:t>
            </a:r>
            <a:r>
              <a:rPr lang="en-US" sz="1800" b="1" dirty="0"/>
              <a:t>(”</a:t>
            </a:r>
            <a:r>
              <a:rPr lang="en-US" sz="1800" b="1" dirty="0" err="1"/>
              <a:t>btn</a:t>
            </a:r>
            <a:r>
              <a:rPr lang="en-US" sz="1800" b="1" dirty="0"/>
              <a:t>").</a:t>
            </a:r>
            <a:r>
              <a:rPr lang="en-US" sz="1800" b="1" dirty="0" err="1"/>
              <a:t>addEventListener</a:t>
            </a:r>
            <a:r>
              <a:rPr lang="en-US" sz="1800" b="1" dirty="0"/>
              <a:t>("click",  </a:t>
            </a:r>
            <a:r>
              <a:rPr lang="en-US" sz="1800" b="1" dirty="0" err="1"/>
              <a:t>displayName</a:t>
            </a:r>
            <a:r>
              <a:rPr lang="en-US" sz="1800" b="1" dirty="0"/>
              <a:t>)</a:t>
            </a:r>
            <a:endParaRPr lang="en-US" sz="1800" b="1" dirty="0">
              <a:sym typeface="Proxima Nova"/>
            </a:endParaRPr>
          </a:p>
          <a:p>
            <a:pPr>
              <a:buSzPct val="80000"/>
              <a:buFont typeface="Titillium Web Light" pitchFamily="2" charset="77"/>
              <a:buChar char="▪"/>
            </a:pPr>
            <a:endParaRPr lang="en-US" sz="1800" b="1" dirty="0">
              <a:sym typeface="Proxima Nova"/>
            </a:endParaRPr>
          </a:p>
          <a:p>
            <a:pPr lvl="0">
              <a:buSzPct val="80000"/>
              <a:buFont typeface="Titillium Web Light" pitchFamily="2" charset="77"/>
              <a:buChar char="▪"/>
            </a:pPr>
            <a:endParaRPr lang="vi-VN" sz="1800" dirty="0"/>
          </a:p>
          <a:p>
            <a:pPr lvl="0"/>
            <a:endParaRPr lang="en-VN" dirty="0"/>
          </a:p>
          <a:p>
            <a:pPr>
              <a:buSzPct val="80000"/>
              <a:buFont typeface="Titillium Web Light" pitchFamily="2" charset="77"/>
              <a:buChar char="▪"/>
            </a:pPr>
            <a:endParaRPr lang="en-VN" sz="1800" dirty="0"/>
          </a:p>
          <a:p>
            <a:pPr>
              <a:buSzPct val="80000"/>
              <a:buFont typeface="Titillium Web Light" pitchFamily="2" charset="77"/>
              <a:buChar char="▪"/>
            </a:pPr>
            <a:endParaRPr lang="en-VN" dirty="0"/>
          </a:p>
          <a:p>
            <a:pPr>
              <a:buSzPct val="80000"/>
              <a:buFont typeface="Titillium Web Light" pitchFamily="2" charset="77"/>
              <a:buChar char="▪"/>
            </a:pPr>
            <a:endParaRPr lang="en-VN" sz="1800" dirty="0"/>
          </a:p>
          <a:p>
            <a:pPr marL="76200" indent="0">
              <a:buSzPct val="80000"/>
              <a:buNone/>
            </a:pPr>
            <a:endParaRPr lang="en-US" sz="1800"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9038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679554" y="4294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vi-VN" dirty="0"/>
              <a:t>WINDOW OBJECT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571219" y="1403087"/>
            <a:ext cx="7718766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SzPct val="80000"/>
              <a:buNone/>
            </a:pPr>
            <a:r>
              <a:rPr lang="en-US" sz="1800" dirty="0"/>
              <a:t>The window object represents an open window in a browser</a:t>
            </a:r>
          </a:p>
          <a:p>
            <a:pPr>
              <a:buSzPct val="80000"/>
              <a:buFont typeface="Titillium Web Light" pitchFamily="2" charset="77"/>
              <a:buChar char="▪"/>
            </a:pPr>
            <a:r>
              <a:rPr lang="en-US" sz="1800" b="1" dirty="0" err="1">
                <a:sym typeface="Proxima Nova"/>
              </a:rPr>
              <a:t>window.location</a:t>
            </a:r>
            <a:r>
              <a:rPr lang="en-US" sz="1800" b="1" dirty="0">
                <a:sym typeface="Proxima Nova"/>
              </a:rPr>
              <a:t> </a:t>
            </a:r>
            <a:r>
              <a:rPr lang="en-US" sz="1800" dirty="0">
                <a:sym typeface="Proxima Nova"/>
              </a:rPr>
              <a:t>r</a:t>
            </a:r>
            <a:r>
              <a:rPr lang="en-US" sz="1800" dirty="0"/>
              <a:t>eturns the Location</a:t>
            </a:r>
          </a:p>
          <a:p>
            <a:pPr>
              <a:buSzPct val="80000"/>
              <a:buFont typeface="Titillium Web Light" pitchFamily="2" charset="77"/>
              <a:buChar char="▪"/>
            </a:pPr>
            <a:r>
              <a:rPr lang="en-US" sz="1800" b="1" dirty="0" err="1"/>
              <a:t>window.history</a:t>
            </a:r>
            <a:r>
              <a:rPr lang="en-US" sz="1800" b="1" dirty="0"/>
              <a:t> (back, forward, go) </a:t>
            </a:r>
            <a:r>
              <a:rPr lang="en-US" sz="1800" dirty="0"/>
              <a:t>returns the History object</a:t>
            </a:r>
          </a:p>
          <a:p>
            <a:pPr>
              <a:buSzPct val="80000"/>
              <a:buFont typeface="Titillium Web Light" pitchFamily="2" charset="77"/>
              <a:buChar char="▪"/>
            </a:pPr>
            <a:r>
              <a:rPr lang="en-US" sz="1800" b="1" dirty="0" err="1"/>
              <a:t>innerHeight</a:t>
            </a:r>
            <a:r>
              <a:rPr lang="en-US" sz="1800" b="1" dirty="0"/>
              <a:t>/</a:t>
            </a:r>
            <a:r>
              <a:rPr lang="en-US" sz="1800" b="1" dirty="0" err="1"/>
              <a:t>innerWidth</a:t>
            </a:r>
            <a:r>
              <a:rPr lang="en-US" sz="1800" b="1" dirty="0"/>
              <a:t> </a:t>
            </a:r>
            <a:r>
              <a:rPr lang="en-US" sz="1800" dirty="0"/>
              <a:t>returns the height/width of a window's content area</a:t>
            </a:r>
          </a:p>
          <a:p>
            <a:pPr>
              <a:buSzPct val="80000"/>
              <a:buFont typeface="Titillium Web Light" pitchFamily="2" charset="77"/>
              <a:buChar char="▪"/>
            </a:pPr>
            <a:r>
              <a:rPr lang="en-US" sz="1800" b="1" dirty="0" err="1"/>
              <a:t>localStorage</a:t>
            </a:r>
            <a:r>
              <a:rPr lang="en-US" sz="1800" b="1" dirty="0"/>
              <a:t> and </a:t>
            </a:r>
            <a:r>
              <a:rPr lang="en-US" sz="1800" b="1" dirty="0" err="1"/>
              <a:t>sessionStorage</a:t>
            </a:r>
            <a:r>
              <a:rPr lang="en-US" sz="1800" b="1" dirty="0"/>
              <a:t> </a:t>
            </a:r>
            <a:r>
              <a:rPr lang="en-US" sz="1800" dirty="0"/>
              <a:t>allow to save key/value pairs in a web browser.</a:t>
            </a:r>
          </a:p>
          <a:p>
            <a:pPr marL="76200" indent="0">
              <a:buSzPct val="80000"/>
              <a:buNone/>
            </a:pPr>
            <a:endParaRPr lang="en-US" sz="1800" dirty="0">
              <a:sym typeface="Proxima Nova"/>
            </a:endParaRPr>
          </a:p>
          <a:p>
            <a:pPr lvl="0">
              <a:buSzPct val="80000"/>
              <a:buFont typeface="Titillium Web Light" pitchFamily="2" charset="77"/>
              <a:buChar char="▪"/>
            </a:pPr>
            <a:endParaRPr lang="vi-VN" sz="1800" dirty="0"/>
          </a:p>
          <a:p>
            <a:pPr lvl="0"/>
            <a:endParaRPr lang="en-VN" dirty="0"/>
          </a:p>
          <a:p>
            <a:pPr>
              <a:buSzPct val="80000"/>
              <a:buFont typeface="Titillium Web Light" pitchFamily="2" charset="77"/>
              <a:buChar char="▪"/>
            </a:pPr>
            <a:endParaRPr lang="en-VN" sz="1800" dirty="0"/>
          </a:p>
          <a:p>
            <a:pPr>
              <a:buSzPct val="80000"/>
              <a:buFont typeface="Titillium Web Light" pitchFamily="2" charset="77"/>
              <a:buChar char="▪"/>
            </a:pPr>
            <a:endParaRPr lang="en-VN" dirty="0"/>
          </a:p>
          <a:p>
            <a:pPr>
              <a:buSzPct val="80000"/>
              <a:buFont typeface="Titillium Web Light" pitchFamily="2" charset="77"/>
              <a:buChar char="▪"/>
            </a:pPr>
            <a:endParaRPr lang="en-VN" sz="1800" dirty="0"/>
          </a:p>
          <a:p>
            <a:pPr marL="76200" indent="0">
              <a:buSzPct val="80000"/>
              <a:buNone/>
            </a:pPr>
            <a:endParaRPr lang="en-US" sz="1800"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67031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80BFB7"/>
                </a:solidFill>
              </a:rPr>
              <a:t>THANKS!</a:t>
            </a:r>
            <a:endParaRPr sz="6000">
              <a:solidFill>
                <a:srgbClr val="80BFB7"/>
              </a:solidFill>
            </a:endParaRPr>
          </a:p>
        </p:txBody>
      </p:sp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6A23CA-16E5-8F4F-9233-ED0631F10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186" y="4750231"/>
            <a:ext cx="374543" cy="278251"/>
          </a:xfrm>
          <a:prstGeom prst="rect">
            <a:avLst/>
          </a:prstGeom>
        </p:spPr>
      </p:pic>
      <p:sp>
        <p:nvSpPr>
          <p:cNvPr id="10" name="Google Shape;3836;p13">
            <a:extLst>
              <a:ext uri="{FF2B5EF4-FFF2-40B4-BE49-F238E27FC236}">
                <a16:creationId xmlns:a16="http://schemas.microsoft.com/office/drawing/2014/main" id="{CF07D0AC-0694-0948-AACC-065B97AAB7A6}"/>
              </a:ext>
            </a:extLst>
          </p:cNvPr>
          <p:cNvSpPr txBox="1">
            <a:spLocks/>
          </p:cNvSpPr>
          <p:nvPr/>
        </p:nvSpPr>
        <p:spPr>
          <a:xfrm>
            <a:off x="3241729" y="4684439"/>
            <a:ext cx="3236563" cy="459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sz="1800" dirty="0" err="1"/>
              <a:t>truongconghieuptit</a:t>
            </a:r>
            <a:r>
              <a:rPr lang="en-US" sz="2000" dirty="0" err="1"/>
              <a:t>@gmail.com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28879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679554" y="4294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Data types</a:t>
            </a:r>
            <a:endParaRPr dirty="0"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640231" y="1286850"/>
            <a:ext cx="7232331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SzPct val="80000"/>
              <a:buNone/>
            </a:pPr>
            <a:r>
              <a:rPr lang="en-US" sz="1800" dirty="0"/>
              <a:t>Typed value not typed variable.</a:t>
            </a:r>
          </a:p>
          <a:p>
            <a:pPr>
              <a:buSzPct val="80000"/>
              <a:buFont typeface="Titillium Web Light" pitchFamily="2" charset="77"/>
              <a:buChar char="▪"/>
            </a:pPr>
            <a:r>
              <a:rPr lang="en-US" sz="1800" dirty="0"/>
              <a:t>Primitive types: String, Number, Boolean (logical type)</a:t>
            </a:r>
          </a:p>
          <a:p>
            <a:pPr>
              <a:buSzPct val="80000"/>
              <a:buFont typeface="Titillium Web Light" pitchFamily="2" charset="77"/>
              <a:buChar char="▪"/>
            </a:pPr>
            <a:r>
              <a:rPr lang="en-US" sz="1800" dirty="0"/>
              <a:t>Special types</a:t>
            </a:r>
            <a:r>
              <a:rPr lang="en-VN" sz="1800" dirty="0"/>
              <a:t>: Undefined, Null</a:t>
            </a:r>
          </a:p>
          <a:p>
            <a:pPr>
              <a:buSzPct val="80000"/>
              <a:buFont typeface="Titillium Web Light" pitchFamily="2" charset="77"/>
              <a:buChar char="▪"/>
            </a:pPr>
            <a:r>
              <a:rPr lang="en-US" sz="1800" dirty="0"/>
              <a:t>Reference types</a:t>
            </a:r>
            <a:r>
              <a:rPr lang="en-VN" sz="1800" dirty="0"/>
              <a:t> : Array, Object, Function</a:t>
            </a:r>
            <a:endParaRPr lang="en-US" sz="1800" dirty="0"/>
          </a:p>
          <a:p>
            <a:pPr>
              <a:buSzPct val="80000"/>
              <a:buFont typeface="Titillium Web Light" pitchFamily="2" charset="77"/>
              <a:buChar char="▪"/>
            </a:pPr>
            <a:endParaRPr lang="en-US" sz="1800" dirty="0"/>
          </a:p>
          <a:p>
            <a:pPr marL="76200" indent="0">
              <a:buSzPct val="80000"/>
              <a:buNone/>
            </a:pPr>
            <a:endParaRPr lang="en-US" sz="1800"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5496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679554" y="4294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Data types</a:t>
            </a:r>
            <a:endParaRPr dirty="0"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640231" y="1286850"/>
            <a:ext cx="7232331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80000"/>
              <a:buFont typeface="Titillium Web Light" pitchFamily="2" charset="77"/>
              <a:buChar char="▪"/>
            </a:pPr>
            <a:r>
              <a:rPr lang="en-US" sz="1800" b="1" dirty="0"/>
              <a:t>Array</a:t>
            </a:r>
          </a:p>
          <a:p>
            <a:pPr marL="76200" indent="0">
              <a:buSzPct val="80000"/>
              <a:buNone/>
            </a:pPr>
            <a:r>
              <a:rPr lang="en-US" sz="1800" dirty="0"/>
              <a:t>        Syntax: &lt;keyword&gt; &lt;name&gt;= [element1, element2, element3]</a:t>
            </a:r>
            <a:r>
              <a:rPr lang="en-VN" sz="1800" dirty="0"/>
              <a:t>        </a:t>
            </a:r>
          </a:p>
          <a:p>
            <a:pPr marL="76200" indent="0">
              <a:buSzPct val="80000"/>
              <a:buNone/>
            </a:pPr>
            <a:r>
              <a:rPr lang="en-VN" sz="1800" dirty="0"/>
              <a:t>        </a:t>
            </a:r>
            <a:r>
              <a:rPr lang="en-US" sz="1800" dirty="0"/>
              <a:t>Terms: element, index, length.</a:t>
            </a:r>
            <a:endParaRPr lang="en-VN" sz="1800" dirty="0"/>
          </a:p>
          <a:p>
            <a:pPr marL="76200" indent="0">
              <a:buSzPct val="80000"/>
              <a:buNone/>
            </a:pPr>
            <a:r>
              <a:rPr lang="en-VN" sz="1800" dirty="0"/>
              <a:t>        </a:t>
            </a:r>
            <a:r>
              <a:rPr lang="vi-VN" sz="1800" dirty="0"/>
              <a:t>Read and change element of Array by  </a:t>
            </a:r>
            <a:r>
              <a:rPr lang="en-US" sz="1800" b="1" dirty="0"/>
              <a:t>array</a:t>
            </a:r>
            <a:r>
              <a:rPr lang="vi-VN" sz="1800" b="1" dirty="0"/>
              <a:t>Name[</a:t>
            </a:r>
            <a:r>
              <a:rPr lang="en-US" sz="1800" b="1" dirty="0"/>
              <a:t>index]</a:t>
            </a:r>
            <a:endParaRPr lang="en-VN" sz="1800" b="1" dirty="0"/>
          </a:p>
          <a:p>
            <a:pPr>
              <a:buSzPct val="80000"/>
              <a:buFont typeface="Titillium Web Light" pitchFamily="2" charset="77"/>
              <a:buChar char="▪"/>
            </a:pPr>
            <a:endParaRPr lang="en-US" sz="1800" dirty="0"/>
          </a:p>
          <a:p>
            <a:pPr marL="76200" indent="0">
              <a:buSzPct val="80000"/>
              <a:buNone/>
            </a:pPr>
            <a:endParaRPr lang="en-US" sz="1800"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3109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679554" y="4294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Data types</a:t>
            </a:r>
            <a:endParaRPr dirty="0"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640231" y="1286850"/>
            <a:ext cx="7232331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80000"/>
              <a:buFont typeface="Titillium Web Light" pitchFamily="2" charset="77"/>
              <a:buChar char="▪"/>
            </a:pPr>
            <a:r>
              <a:rPr lang="en-US" sz="1800" b="1" dirty="0"/>
              <a:t>Object</a:t>
            </a:r>
          </a:p>
          <a:p>
            <a:pPr marL="76200" indent="0">
              <a:buNone/>
            </a:pPr>
            <a:r>
              <a:rPr lang="en-US" sz="1800" dirty="0"/>
              <a:t>        Syntax: &lt;keyword&gt; &lt;name&gt; = { key: value }</a:t>
            </a:r>
            <a:endParaRPr lang="en-VN" sz="1800" dirty="0"/>
          </a:p>
          <a:p>
            <a:pPr marL="76200" indent="0">
              <a:buNone/>
            </a:pPr>
            <a:r>
              <a:rPr lang="vi-VN" sz="1800" dirty="0"/>
              <a:t>        Read and change value of Object by </a:t>
            </a:r>
            <a:r>
              <a:rPr lang="vi-VN" sz="1800" b="1" dirty="0"/>
              <a:t>objName[‘key’</a:t>
            </a:r>
            <a:r>
              <a:rPr lang="en-US" sz="1800" b="1" dirty="0"/>
              <a:t>]</a:t>
            </a:r>
            <a:r>
              <a:rPr lang="en-US" sz="1800" dirty="0"/>
              <a:t> or </a:t>
            </a:r>
            <a:r>
              <a:rPr lang="en-US" sz="1800" b="1" dirty="0" err="1"/>
              <a:t>objName.key</a:t>
            </a:r>
            <a:r>
              <a:rPr lang="en-US" sz="1800" b="1" dirty="0"/>
              <a:t> </a:t>
            </a:r>
            <a:endParaRPr lang="en-VN" sz="1800" b="1" dirty="0"/>
          </a:p>
          <a:p>
            <a:pPr>
              <a:buSzPct val="80000"/>
              <a:buFont typeface="Titillium Web Light" pitchFamily="2" charset="77"/>
              <a:buChar char="▪"/>
            </a:pPr>
            <a:endParaRPr lang="en-US" sz="1800" dirty="0"/>
          </a:p>
          <a:p>
            <a:pPr marL="76200" indent="0">
              <a:buSzPct val="80000"/>
              <a:buNone/>
            </a:pPr>
            <a:endParaRPr lang="en-US" sz="1800"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3891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679554" y="4294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Comparisons</a:t>
            </a:r>
            <a:r>
              <a:rPr lang="en-US" b="1" dirty="0"/>
              <a:t> </a:t>
            </a:r>
            <a:endParaRPr dirty="0"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640231" y="1286850"/>
            <a:ext cx="7232331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80000"/>
              <a:buFont typeface="Titillium Web Light" pitchFamily="2" charset="77"/>
              <a:buChar char="▪"/>
            </a:pPr>
            <a:r>
              <a:rPr lang="en-US" sz="1800" dirty="0"/>
              <a:t>=== : compare value and data type</a:t>
            </a:r>
            <a:endParaRPr lang="en-VN" sz="1800" dirty="0"/>
          </a:p>
          <a:p>
            <a:pPr>
              <a:buSzPct val="80000"/>
              <a:buFont typeface="Titillium Web Light" pitchFamily="2" charset="77"/>
              <a:buChar char="▪"/>
            </a:pPr>
            <a:r>
              <a:rPr lang="en-US" sz="1800" dirty="0"/>
              <a:t>==    : compare value</a:t>
            </a:r>
            <a:endParaRPr lang="en-VN" sz="1800" dirty="0"/>
          </a:p>
          <a:p>
            <a:pPr marL="76200" indent="0">
              <a:buSzPct val="80000"/>
              <a:buNone/>
            </a:pPr>
            <a:endParaRPr lang="en-US" sz="1800"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8765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679554" y="4294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Example 1</a:t>
            </a:r>
            <a:endParaRPr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33AB24-AC36-2549-8921-367F518A5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105" y="1600546"/>
            <a:ext cx="6325840" cy="225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669731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1190</Words>
  <Application>Microsoft Macintosh PowerPoint</Application>
  <PresentationFormat>On-screen Show (16:9)</PresentationFormat>
  <Paragraphs>241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Proxima Nova</vt:lpstr>
      <vt:lpstr>Dosis ExtraLight</vt:lpstr>
      <vt:lpstr>Cambria Math</vt:lpstr>
      <vt:lpstr>Arial</vt:lpstr>
      <vt:lpstr>Consolas</vt:lpstr>
      <vt:lpstr>Titillium Web Light</vt:lpstr>
      <vt:lpstr>Mowbray template</vt:lpstr>
      <vt:lpstr>JAVASCRIPT </vt:lpstr>
      <vt:lpstr>What is Javascript?</vt:lpstr>
      <vt:lpstr>PowerPoint Presentation</vt:lpstr>
      <vt:lpstr>Variables</vt:lpstr>
      <vt:lpstr>Data types</vt:lpstr>
      <vt:lpstr>Data types</vt:lpstr>
      <vt:lpstr>Data types</vt:lpstr>
      <vt:lpstr>Comparisons </vt:lpstr>
      <vt:lpstr>Example 1</vt:lpstr>
      <vt:lpstr>Example 2</vt:lpstr>
      <vt:lpstr>Function</vt:lpstr>
      <vt:lpstr>The For loop</vt:lpstr>
      <vt:lpstr>Example 3</vt:lpstr>
      <vt:lpstr>Example 3</vt:lpstr>
      <vt:lpstr>Array methods </vt:lpstr>
      <vt:lpstr>Array methods </vt:lpstr>
      <vt:lpstr>Example 4</vt:lpstr>
      <vt:lpstr>Example 4</vt:lpstr>
      <vt:lpstr>Example 5</vt:lpstr>
      <vt:lpstr>Example 5</vt:lpstr>
      <vt:lpstr>Array methods </vt:lpstr>
      <vt:lpstr>Example 6</vt:lpstr>
      <vt:lpstr>Example 6</vt:lpstr>
      <vt:lpstr>Example 7</vt:lpstr>
      <vt:lpstr>Example 7</vt:lpstr>
      <vt:lpstr>Hoisting </vt:lpstr>
      <vt:lpstr>Example 8 </vt:lpstr>
      <vt:lpstr>Scope </vt:lpstr>
      <vt:lpstr>Function Scope </vt:lpstr>
      <vt:lpstr>Example 9</vt:lpstr>
      <vt:lpstr>Let, const and var   </vt:lpstr>
      <vt:lpstr>Example 10 </vt:lpstr>
      <vt:lpstr>Enhanced object literals </vt:lpstr>
      <vt:lpstr>Rest</vt:lpstr>
      <vt:lpstr>Spread </vt:lpstr>
      <vt:lpstr>Destructuring </vt:lpstr>
      <vt:lpstr>DOM </vt:lpstr>
      <vt:lpstr>DOM </vt:lpstr>
      <vt:lpstr>DOM Element </vt:lpstr>
      <vt:lpstr>DOM HTML </vt:lpstr>
      <vt:lpstr>DOM EVENTS </vt:lpstr>
      <vt:lpstr>WINDOW OBJECT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</dc:title>
  <cp:lastModifiedBy>Hieu Truongcong</cp:lastModifiedBy>
  <cp:revision>48</cp:revision>
  <dcterms:modified xsi:type="dcterms:W3CDTF">2021-03-09T01:17:50Z</dcterms:modified>
</cp:coreProperties>
</file>