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357" r:id="rId3"/>
    <p:sldId id="345" r:id="rId4"/>
    <p:sldId id="393" r:id="rId5"/>
    <p:sldId id="392" r:id="rId6"/>
    <p:sldId id="394" r:id="rId7"/>
    <p:sldId id="372" r:id="rId8"/>
    <p:sldId id="373" r:id="rId9"/>
    <p:sldId id="359" r:id="rId10"/>
    <p:sldId id="395" r:id="rId11"/>
    <p:sldId id="376" r:id="rId12"/>
    <p:sldId id="396" r:id="rId13"/>
    <p:sldId id="377" r:id="rId14"/>
    <p:sldId id="397" r:id="rId15"/>
    <p:sldId id="381" r:id="rId16"/>
    <p:sldId id="398" r:id="rId17"/>
    <p:sldId id="399" r:id="rId18"/>
    <p:sldId id="400" r:id="rId19"/>
    <p:sldId id="401" r:id="rId20"/>
    <p:sldId id="402" r:id="rId21"/>
    <p:sldId id="403" r:id="rId22"/>
  </p:sldIdLst>
  <p:sldSz cx="9144000" cy="5143500" type="screen16x9"/>
  <p:notesSz cx="6858000" cy="9144000"/>
  <p:embeddedFontLst>
    <p:embeddedFont>
      <p:font typeface="Dosis ExtraLight" pitchFamily="2" charset="77"/>
      <p:regular r:id="rId24"/>
      <p:bold r:id="rId25"/>
    </p:embeddedFont>
    <p:embeddedFont>
      <p:font typeface="Titillium Web Light" pitchFamily="2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FB57D41-61F4-2D4A-AA06-1FFB87E40164}">
          <p14:sldIdLst>
            <p14:sldId id="256"/>
            <p14:sldId id="357"/>
            <p14:sldId id="345"/>
            <p14:sldId id="393"/>
            <p14:sldId id="392"/>
            <p14:sldId id="394"/>
            <p14:sldId id="372"/>
            <p14:sldId id="373"/>
            <p14:sldId id="359"/>
            <p14:sldId id="395"/>
            <p14:sldId id="376"/>
            <p14:sldId id="396"/>
            <p14:sldId id="377"/>
            <p14:sldId id="397"/>
            <p14:sldId id="381"/>
            <p14:sldId id="398"/>
            <p14:sldId id="399"/>
            <p14:sldId id="400"/>
            <p14:sldId id="401"/>
            <p14:sldId id="402"/>
            <p14:sldId id="403"/>
          </p14:sldIdLst>
        </p14:section>
        <p14:section name="Untitled Section" id="{F8105CB5-AAFD-EA41-A0AC-4D99F1CD2E5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2EBF65-E7CB-491E-B04D-77E87346F6E6}">
  <a:tblStyle styleId="{EB2EBF65-E7CB-491E-B04D-77E87346F6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/>
    <p:restoredTop sz="92543"/>
  </p:normalViewPr>
  <p:slideViewPr>
    <p:cSldViewPr snapToGrid="0" snapToObjects="1">
      <p:cViewPr varScale="1">
        <p:scale>
          <a:sx n="161" d="100"/>
          <a:sy n="161" d="100"/>
        </p:scale>
        <p:origin x="848" y="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5869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72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3917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762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0830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945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8789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2035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776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90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452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9914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994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856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447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28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286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033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1421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70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try/download/communit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2953719" y="1783125"/>
            <a:ext cx="3236562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MONGODB</a:t>
            </a:r>
            <a:br>
              <a:rPr lang="en-US"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269FF-0C24-9149-A389-03DED4CF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186" y="4750231"/>
            <a:ext cx="374543" cy="278251"/>
          </a:xfrm>
          <a:prstGeom prst="rect">
            <a:avLst/>
          </a:prstGeom>
        </p:spPr>
      </p:pic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39549A03-B7E8-BA41-A9DF-CEDAE25FC3F9}"/>
              </a:ext>
            </a:extLst>
          </p:cNvPr>
          <p:cNvSpPr txBox="1">
            <a:spLocks/>
          </p:cNvSpPr>
          <p:nvPr/>
        </p:nvSpPr>
        <p:spPr>
          <a:xfrm>
            <a:off x="3241729" y="4684439"/>
            <a:ext cx="3236563" cy="45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800" dirty="0" err="1"/>
              <a:t>truongconghieuptit</a:t>
            </a:r>
            <a:r>
              <a:rPr lang="en-US" sz="2000" dirty="0" err="1"/>
              <a:t>@gmail.com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64760" y="3134679"/>
            <a:ext cx="710366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 dirty="0">
                <a:solidFill>
                  <a:srgbClr val="D3EBD5"/>
                </a:solidFill>
              </a:rPr>
              <a:t>Database</a:t>
            </a:r>
            <a:endParaRPr sz="60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8426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247041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just">
              <a:buSzPct val="80000"/>
            </a:pPr>
            <a:r>
              <a:rPr lang="en-US" sz="2000" dirty="0"/>
              <a:t>use &lt;DATABASE_NAME&gt; - use a database with name. </a:t>
            </a:r>
          </a:p>
          <a:p>
            <a:pPr algn="just">
              <a:buSzPct val="80000"/>
            </a:pPr>
            <a:r>
              <a:rPr lang="en-US" sz="2000" dirty="0" err="1"/>
              <a:t>db</a:t>
            </a:r>
            <a:r>
              <a:rPr lang="en-US" sz="2000" dirty="0"/>
              <a:t> - check your currently selected database </a:t>
            </a:r>
          </a:p>
          <a:p>
            <a:pPr algn="just">
              <a:buSzPct val="80000"/>
            </a:pPr>
            <a:r>
              <a:rPr lang="en-US" sz="2000" dirty="0"/>
              <a:t>show </a:t>
            </a:r>
            <a:r>
              <a:rPr lang="en-US" sz="2000" dirty="0" err="1"/>
              <a:t>dbs</a:t>
            </a:r>
            <a:r>
              <a:rPr lang="en-US" sz="2000" dirty="0"/>
              <a:t> - check your databases list </a:t>
            </a:r>
          </a:p>
          <a:p>
            <a:pPr algn="just">
              <a:buSzPct val="80000"/>
            </a:pPr>
            <a:r>
              <a:rPr lang="en-US" sz="2000" dirty="0" err="1"/>
              <a:t>db.dropDatabase</a:t>
            </a:r>
            <a:r>
              <a:rPr lang="en-US" sz="2000" dirty="0"/>
              <a:t>() - drop a existing database. If you have not selected any database, then it will delete default 'test' database.</a:t>
            </a:r>
          </a:p>
          <a:p>
            <a:pPr algn="just">
              <a:buSzPct val="80000"/>
            </a:pPr>
            <a:r>
              <a:rPr lang="en-US" sz="2000" dirty="0" err="1"/>
              <a:t>db.COLLECTION.COMMAND</a:t>
            </a:r>
            <a:r>
              <a:rPr lang="en-US" sz="2000" dirty="0"/>
              <a:t> (find, insert, update, delete, …)</a:t>
            </a:r>
          </a:p>
          <a:p>
            <a:pPr algn="just">
              <a:buSzPct val="80000"/>
            </a:pPr>
            <a:endParaRPr lang="en-US" sz="2000" dirty="0"/>
          </a:p>
          <a:p>
            <a:pPr algn="just">
              <a:buSzPct val="80000"/>
            </a:pPr>
            <a:endParaRPr lang="en-US" sz="2000" dirty="0"/>
          </a:p>
          <a:p>
            <a:pPr marL="76200" indent="0" algn="just">
              <a:buSzPct val="80000"/>
              <a:buNone/>
            </a:pPr>
            <a:endParaRPr lang="en-US" sz="2000" dirty="0"/>
          </a:p>
          <a:p>
            <a:pPr algn="just">
              <a:buSzPct val="80000"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Database commands</a:t>
            </a:r>
          </a:p>
        </p:txBody>
      </p:sp>
    </p:spTree>
    <p:extLst>
      <p:ext uri="{BB962C8B-B14F-4D97-AF65-F5344CB8AC3E}">
        <p14:creationId xmlns:p14="http://schemas.microsoft.com/office/powerpoint/2010/main" val="40824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64760" y="3134679"/>
            <a:ext cx="710366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 dirty="0">
                <a:solidFill>
                  <a:srgbClr val="D3EBD5"/>
                </a:solidFill>
              </a:rPr>
              <a:t>Collection</a:t>
            </a:r>
            <a:endParaRPr sz="60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729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Collection</a:t>
            </a:r>
          </a:p>
        </p:txBody>
      </p:sp>
      <p:sp>
        <p:nvSpPr>
          <p:cNvPr id="6" name="Google Shape;3871;p18">
            <a:extLst>
              <a:ext uri="{FF2B5EF4-FFF2-40B4-BE49-F238E27FC236}">
                <a16:creationId xmlns:a16="http://schemas.microsoft.com/office/drawing/2014/main" id="{73E48AFD-385B-1548-A4B5-0CC8033B8856}"/>
              </a:ext>
            </a:extLst>
          </p:cNvPr>
          <p:cNvSpPr txBox="1">
            <a:spLocks/>
          </p:cNvSpPr>
          <p:nvPr/>
        </p:nvSpPr>
        <p:spPr>
          <a:xfrm>
            <a:off x="536351" y="1247041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just">
              <a:buSzPct val="80000"/>
            </a:pPr>
            <a:r>
              <a:rPr lang="en-US" sz="2000" dirty="0" err="1"/>
              <a:t>db.createCollection</a:t>
            </a:r>
            <a:r>
              <a:rPr lang="en-US" sz="2000" dirty="0"/>
              <a:t>(name, options) - create collection. MongoDB also creates collection automatically, when you insert some document.</a:t>
            </a:r>
          </a:p>
          <a:p>
            <a:pPr algn="just">
              <a:buSzPct val="80000"/>
            </a:pPr>
            <a:r>
              <a:rPr lang="en-US" sz="2000" dirty="0"/>
              <a:t>show collections - check your databases list </a:t>
            </a:r>
          </a:p>
          <a:p>
            <a:pPr algn="just">
              <a:buSzPct val="80000"/>
            </a:pPr>
            <a:r>
              <a:rPr lang="en-US" sz="2000" dirty="0" err="1"/>
              <a:t>db.COLLECTION_NAME.drop</a:t>
            </a:r>
            <a:r>
              <a:rPr lang="en-US" sz="2000" dirty="0"/>
              <a:t>() - drop a collection from the database</a:t>
            </a:r>
          </a:p>
          <a:p>
            <a:pPr algn="just">
              <a:buSzPct val="80000"/>
            </a:pPr>
            <a:endParaRPr lang="en-US" sz="2000" dirty="0"/>
          </a:p>
          <a:p>
            <a:pPr marL="76200" indent="0" algn="just">
              <a:buSzPct val="80000"/>
              <a:buNone/>
            </a:pPr>
            <a:endParaRPr lang="en-US" sz="2000" dirty="0"/>
          </a:p>
          <a:p>
            <a:pPr algn="just">
              <a:buSzPct val="800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3565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64760" y="3134679"/>
            <a:ext cx="710366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sz="6000" dirty="0">
                <a:solidFill>
                  <a:srgbClr val="D3EBD5"/>
                </a:solidFill>
              </a:rPr>
              <a:t>Document</a:t>
            </a:r>
            <a:endParaRPr sz="60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0382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247041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just">
              <a:buSzPct val="80000"/>
            </a:pPr>
            <a:r>
              <a:rPr lang="en-US" sz="2000" dirty="0" err="1"/>
              <a:t>db.COLLECTION_NAME.insert</a:t>
            </a:r>
            <a:r>
              <a:rPr lang="en-US" sz="2000" dirty="0"/>
              <a:t>(document) - insert data into MongoDB collection</a:t>
            </a:r>
          </a:p>
          <a:p>
            <a:pPr algn="just">
              <a:buSzPct val="80000"/>
            </a:pPr>
            <a:r>
              <a:rPr lang="en-US" sz="2000" dirty="0" err="1"/>
              <a:t>db.COLLECTION_NAME.insertOne</a:t>
            </a:r>
            <a:r>
              <a:rPr lang="en-US" sz="2000" dirty="0"/>
              <a:t>(document) - insert only one document</a:t>
            </a:r>
          </a:p>
          <a:p>
            <a:pPr algn="just">
              <a:buSzPct val="80000"/>
            </a:pPr>
            <a:r>
              <a:rPr lang="en-US" sz="2000" dirty="0" err="1"/>
              <a:t>db.COLLECTION_NAME.insertMany</a:t>
            </a:r>
            <a:r>
              <a:rPr lang="en-US" sz="2000" dirty="0"/>
              <a:t>([documents]) - insert multiple documents</a:t>
            </a:r>
          </a:p>
          <a:p>
            <a:pPr algn="just">
              <a:buSzPct val="80000"/>
            </a:pPr>
            <a:endParaRPr lang="en-US" sz="2000" dirty="0"/>
          </a:p>
          <a:p>
            <a:pPr algn="just">
              <a:buSzPct val="80000"/>
            </a:pPr>
            <a:endParaRPr lang="en-US" sz="2000" dirty="0"/>
          </a:p>
          <a:p>
            <a:pPr marL="76200" indent="0" algn="just">
              <a:buSzPct val="80000"/>
              <a:buNone/>
            </a:pPr>
            <a:endParaRPr lang="en-US" sz="2000" dirty="0"/>
          </a:p>
          <a:p>
            <a:pPr algn="just">
              <a:buSzPct val="80000"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Insert Document</a:t>
            </a:r>
          </a:p>
        </p:txBody>
      </p:sp>
    </p:spTree>
    <p:extLst>
      <p:ext uri="{BB962C8B-B14F-4D97-AF65-F5344CB8AC3E}">
        <p14:creationId xmlns:p14="http://schemas.microsoft.com/office/powerpoint/2010/main" val="1635336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247041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just">
              <a:buSzPct val="80000"/>
            </a:pPr>
            <a:r>
              <a:rPr lang="en-US" sz="2000" dirty="0" err="1"/>
              <a:t>db.COLLECTION_NAME.find</a:t>
            </a:r>
            <a:r>
              <a:rPr lang="en-US" sz="2000" dirty="0"/>
              <a:t>() - query data from MongoDB collection</a:t>
            </a:r>
          </a:p>
          <a:p>
            <a:pPr algn="just">
              <a:buSzPct val="80000"/>
            </a:pPr>
            <a:r>
              <a:rPr lang="en-US" sz="2000" dirty="0" err="1"/>
              <a:t>db.COLLECTION_NAME.find</a:t>
            </a:r>
            <a:r>
              <a:rPr lang="en-US" sz="2000" dirty="0"/>
              <a:t>().pretty() - query data and display the results in a formatted way</a:t>
            </a:r>
          </a:p>
          <a:p>
            <a:pPr algn="just">
              <a:buSzPct val="80000"/>
            </a:pPr>
            <a:r>
              <a:rPr lang="en-US" sz="2000" dirty="0" err="1"/>
              <a:t>db.COLLECTION_NAME.findOne</a:t>
            </a:r>
            <a:r>
              <a:rPr lang="en-US" sz="2000" dirty="0"/>
              <a:t>() - query data and returns only one document</a:t>
            </a:r>
          </a:p>
          <a:p>
            <a:pPr algn="just">
              <a:buSzPct val="80000"/>
            </a:pPr>
            <a:endParaRPr lang="en-US" sz="2000" dirty="0"/>
          </a:p>
          <a:p>
            <a:pPr algn="just">
              <a:buSzPct val="80000"/>
            </a:pPr>
            <a:endParaRPr lang="en-US" sz="2000" dirty="0"/>
          </a:p>
          <a:p>
            <a:pPr algn="just">
              <a:buSzPct val="80000"/>
            </a:pPr>
            <a:endParaRPr lang="en-US" sz="2000" dirty="0"/>
          </a:p>
          <a:p>
            <a:pPr marL="76200" indent="0" algn="just">
              <a:buSzPct val="80000"/>
              <a:buNone/>
            </a:pPr>
            <a:endParaRPr lang="en-US" sz="2000" dirty="0"/>
          </a:p>
          <a:p>
            <a:pPr algn="just">
              <a:buSzPct val="80000"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Query Document</a:t>
            </a:r>
          </a:p>
        </p:txBody>
      </p:sp>
    </p:spTree>
    <p:extLst>
      <p:ext uri="{BB962C8B-B14F-4D97-AF65-F5344CB8AC3E}">
        <p14:creationId xmlns:p14="http://schemas.microsoft.com/office/powerpoint/2010/main" val="1550810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909979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Operations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CA92E-221E-2644-B37C-DC8E4014D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1" y="1143551"/>
            <a:ext cx="4744388" cy="384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2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AND and OR </a:t>
            </a:r>
          </a:p>
        </p:txBody>
      </p:sp>
      <p:sp>
        <p:nvSpPr>
          <p:cNvPr id="7" name="Google Shape;3871;p18">
            <a:extLst>
              <a:ext uri="{FF2B5EF4-FFF2-40B4-BE49-F238E27FC236}">
                <a16:creationId xmlns:a16="http://schemas.microsoft.com/office/drawing/2014/main" id="{CC2A50B3-D563-AE43-8117-BCF19D969668}"/>
              </a:ext>
            </a:extLst>
          </p:cNvPr>
          <p:cNvSpPr txBox="1">
            <a:spLocks/>
          </p:cNvSpPr>
          <p:nvPr/>
        </p:nvSpPr>
        <p:spPr>
          <a:xfrm>
            <a:off x="536351" y="1239090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just">
              <a:buSzPct val="80000"/>
            </a:pPr>
            <a:r>
              <a:rPr lang="en-US" sz="2000" dirty="0"/>
              <a:t>$and - query documents based on the AND condition.</a:t>
            </a:r>
          </a:p>
          <a:p>
            <a:pPr algn="just">
              <a:buSzPct val="80000"/>
            </a:pPr>
            <a:endParaRPr lang="en-US" sz="2000" dirty="0"/>
          </a:p>
          <a:p>
            <a:pPr algn="just">
              <a:buSzPct val="80000"/>
            </a:pPr>
            <a:r>
              <a:rPr lang="en-US" sz="2000" dirty="0"/>
              <a:t>$or - query documents based on the OR condition.</a:t>
            </a:r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897C03EA-AA9A-0A4B-9DB6-0D01B5D1B68B}"/>
              </a:ext>
            </a:extLst>
          </p:cNvPr>
          <p:cNvSpPr txBox="1">
            <a:spLocks/>
          </p:cNvSpPr>
          <p:nvPr/>
        </p:nvSpPr>
        <p:spPr>
          <a:xfrm>
            <a:off x="890546" y="1619054"/>
            <a:ext cx="7237445" cy="55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just">
              <a:buSzPct val="80000"/>
              <a:buNone/>
            </a:pPr>
            <a:r>
              <a:rPr lang="en-US" sz="2000" dirty="0" err="1"/>
              <a:t>db.mycol.find</a:t>
            </a:r>
            <a:r>
              <a:rPr lang="en-US" sz="2000" dirty="0"/>
              <a:t>({ $and: [ {&lt;key1&gt;:&lt;val1&gt;}, { &lt;key2&gt;:&lt;val2&gt;} ] })</a:t>
            </a:r>
          </a:p>
          <a:p>
            <a:pPr algn="just">
              <a:buSzPct val="80000"/>
            </a:pPr>
            <a:endParaRPr lang="en-US" sz="2000" dirty="0"/>
          </a:p>
        </p:txBody>
      </p:sp>
      <p:sp>
        <p:nvSpPr>
          <p:cNvPr id="9" name="Google Shape;3871;p18">
            <a:extLst>
              <a:ext uri="{FF2B5EF4-FFF2-40B4-BE49-F238E27FC236}">
                <a16:creationId xmlns:a16="http://schemas.microsoft.com/office/drawing/2014/main" id="{493C90BF-7AFF-374D-8DFB-74512CFBDAC8}"/>
              </a:ext>
            </a:extLst>
          </p:cNvPr>
          <p:cNvSpPr txBox="1">
            <a:spLocks/>
          </p:cNvSpPr>
          <p:nvPr/>
        </p:nvSpPr>
        <p:spPr>
          <a:xfrm>
            <a:off x="890546" y="2373698"/>
            <a:ext cx="7237445" cy="55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just">
              <a:buSzPct val="80000"/>
              <a:buNone/>
            </a:pPr>
            <a:r>
              <a:rPr lang="en-US" sz="2000" dirty="0" err="1"/>
              <a:t>db.mycol.find</a:t>
            </a:r>
            <a:r>
              <a:rPr lang="en-US" sz="2000" dirty="0"/>
              <a:t>({ $or: [ {&lt;key1&gt;:&lt;val1&gt;}, { &lt;key2&gt;:&lt;val2&gt;} ] })</a:t>
            </a:r>
          </a:p>
          <a:p>
            <a:pPr algn="just">
              <a:buSzPct val="800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4541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247041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just">
              <a:buSzPct val="80000"/>
            </a:pPr>
            <a:r>
              <a:rPr lang="en-US" sz="2000" dirty="0" err="1"/>
              <a:t>db.COLLECTION_NAME.</a:t>
            </a:r>
            <a:r>
              <a:rPr lang="en-US" sz="2000" b="1" dirty="0" err="1"/>
              <a:t>update</a:t>
            </a:r>
            <a:r>
              <a:rPr lang="en-US" sz="2000" dirty="0"/>
              <a:t>(SELECTION_CRITERIA, UPDATED_DATA) </a:t>
            </a:r>
          </a:p>
          <a:p>
            <a:pPr algn="just">
              <a:buSzPct val="80000"/>
            </a:pPr>
            <a:r>
              <a:rPr lang="en-US" sz="2000" dirty="0" err="1"/>
              <a:t>db.COLLECTION_NAME.</a:t>
            </a:r>
            <a:r>
              <a:rPr lang="en-US" sz="2000" b="1" dirty="0" err="1"/>
              <a:t>updateOne</a:t>
            </a:r>
            <a:r>
              <a:rPr lang="en-US" sz="2000" dirty="0"/>
              <a:t>(SELECTIOIN_CRITERIA, UPDATED_DATA) </a:t>
            </a:r>
          </a:p>
          <a:p>
            <a:pPr algn="just">
              <a:buSzPct val="80000"/>
            </a:pPr>
            <a:r>
              <a:rPr lang="en-US" sz="2000" dirty="0" err="1"/>
              <a:t>db.COLLECTION_NAME.</a:t>
            </a:r>
            <a:r>
              <a:rPr lang="en-US" sz="2000" b="1" dirty="0" err="1"/>
              <a:t>updateMany</a:t>
            </a:r>
            <a:r>
              <a:rPr lang="en-US" sz="2000" dirty="0"/>
              <a:t>(&lt;filter&gt;, &lt;update&gt;)</a:t>
            </a:r>
          </a:p>
          <a:p>
            <a:pPr algn="just">
              <a:buSzPct val="80000"/>
            </a:pPr>
            <a:endParaRPr lang="en-US" sz="2000" dirty="0"/>
          </a:p>
          <a:p>
            <a:pPr algn="just">
              <a:buSzPct val="80000"/>
            </a:pPr>
            <a:endParaRPr lang="en-US" sz="2000" dirty="0"/>
          </a:p>
          <a:p>
            <a:pPr marL="76200" indent="0" algn="just">
              <a:buSzPct val="80000"/>
              <a:buNone/>
            </a:pPr>
            <a:endParaRPr lang="en-US" sz="2000" dirty="0"/>
          </a:p>
          <a:p>
            <a:pPr algn="just">
              <a:buSzPct val="80000"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Update Document</a:t>
            </a:r>
          </a:p>
        </p:txBody>
      </p:sp>
    </p:spTree>
    <p:extLst>
      <p:ext uri="{BB962C8B-B14F-4D97-AF65-F5344CB8AC3E}">
        <p14:creationId xmlns:p14="http://schemas.microsoft.com/office/powerpoint/2010/main" val="349025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64760" y="3134679"/>
            <a:ext cx="710366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sz="6000" dirty="0">
                <a:solidFill>
                  <a:srgbClr val="D3EBD5"/>
                </a:solidFill>
              </a:rPr>
              <a:t>Overview</a:t>
            </a:r>
            <a:endParaRPr sz="60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1382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247041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just">
              <a:buSzPct val="80000"/>
            </a:pPr>
            <a:r>
              <a:rPr lang="en-US" sz="2000" dirty="0" err="1"/>
              <a:t>db.COLLECTION_NAME.remove</a:t>
            </a:r>
            <a:r>
              <a:rPr lang="en-US" sz="2000" dirty="0"/>
              <a:t>(DELLETION_CRITTERIA) - remove a document from the collection</a:t>
            </a:r>
          </a:p>
          <a:p>
            <a:pPr algn="just">
              <a:buSzPct val="80000"/>
            </a:pPr>
            <a:r>
              <a:rPr lang="en-US" sz="2000" dirty="0" err="1"/>
              <a:t>db.COLLECTION_NAME.remove</a:t>
            </a:r>
            <a:r>
              <a:rPr lang="en-US" sz="2000" dirty="0"/>
              <a:t>(DELETION_CRITERIA,1) - remove one.</a:t>
            </a:r>
          </a:p>
          <a:p>
            <a:pPr algn="just">
              <a:buSzPct val="80000"/>
            </a:pPr>
            <a:r>
              <a:rPr lang="en-US" sz="2000" dirty="0" err="1"/>
              <a:t>db.COLLECTION_NAME.remove</a:t>
            </a:r>
            <a:r>
              <a:rPr lang="en-US" sz="2000" dirty="0"/>
              <a:t>({}) – remove all.</a:t>
            </a:r>
          </a:p>
          <a:p>
            <a:pPr algn="just">
              <a:buSzPct val="80000"/>
            </a:pPr>
            <a:endParaRPr lang="en-US" sz="2000" dirty="0"/>
          </a:p>
          <a:p>
            <a:pPr marL="76200" indent="0" algn="just">
              <a:buSzPct val="80000"/>
              <a:buNone/>
            </a:pPr>
            <a:endParaRPr lang="en-US" sz="2000" dirty="0"/>
          </a:p>
          <a:p>
            <a:pPr algn="just">
              <a:buSzPct val="80000"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Delete Document</a:t>
            </a:r>
          </a:p>
        </p:txBody>
      </p:sp>
    </p:spTree>
    <p:extLst>
      <p:ext uri="{BB962C8B-B14F-4D97-AF65-F5344CB8AC3E}">
        <p14:creationId xmlns:p14="http://schemas.microsoft.com/office/powerpoint/2010/main" val="2960652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6A23CA-16E5-8F4F-9233-ED0631F10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186" y="4750231"/>
            <a:ext cx="374543" cy="278251"/>
          </a:xfrm>
          <a:prstGeom prst="rect">
            <a:avLst/>
          </a:prstGeom>
        </p:spPr>
      </p:pic>
      <p:sp>
        <p:nvSpPr>
          <p:cNvPr id="10" name="Google Shape;3836;p13">
            <a:extLst>
              <a:ext uri="{FF2B5EF4-FFF2-40B4-BE49-F238E27FC236}">
                <a16:creationId xmlns:a16="http://schemas.microsoft.com/office/drawing/2014/main" id="{CF07D0AC-0694-0948-AACC-065B97AAB7A6}"/>
              </a:ext>
            </a:extLst>
          </p:cNvPr>
          <p:cNvSpPr txBox="1">
            <a:spLocks/>
          </p:cNvSpPr>
          <p:nvPr/>
        </p:nvSpPr>
        <p:spPr>
          <a:xfrm>
            <a:off x="3241729" y="4684439"/>
            <a:ext cx="3236563" cy="45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800" dirty="0" err="1"/>
              <a:t>truongconghieuptit</a:t>
            </a:r>
            <a:r>
              <a:rPr lang="en-US" sz="2000" dirty="0" err="1"/>
              <a:t>@gmail.com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646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just">
              <a:buSzPct val="80000"/>
              <a:buNone/>
            </a:pPr>
            <a:r>
              <a:rPr lang="en-US" sz="2000" dirty="0"/>
              <a:t>MongoDB is a cross-platform, document oriented database that provides, high performance, high availability, and easy scalability. MongoDB works on concept of collection and document.</a:t>
            </a:r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169879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just">
              <a:buSzPct val="80000"/>
            </a:pPr>
            <a:r>
              <a:rPr lang="en-US" sz="2000" dirty="0"/>
              <a:t>Database is a physical container for collections. Each database gets its own set of files on the file system. A single MongoDB server typically has multiple databases.</a:t>
            </a:r>
          </a:p>
          <a:p>
            <a:pPr algn="just">
              <a:buSzPct val="80000"/>
            </a:pPr>
            <a:r>
              <a:rPr lang="en-US" sz="2000" dirty="0"/>
              <a:t>Collection is a group of MongoDB documents. </a:t>
            </a:r>
          </a:p>
          <a:p>
            <a:pPr algn="just">
              <a:buSzPct val="80000"/>
            </a:pPr>
            <a:r>
              <a:rPr lang="en-US" sz="2000" dirty="0"/>
              <a:t>A document is a set of key-value pairs.</a:t>
            </a:r>
          </a:p>
          <a:p>
            <a:pPr algn="just">
              <a:buSzPct val="80000"/>
            </a:pPr>
            <a:r>
              <a:rPr lang="en-US" sz="2000" dirty="0"/>
              <a:t>_id is a 12 bytes hexadecimal number which assures the uniqueness of every document.</a:t>
            </a:r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MongoDB</a:t>
            </a:r>
          </a:p>
        </p:txBody>
      </p:sp>
    </p:spTree>
    <p:extLst>
      <p:ext uri="{BB962C8B-B14F-4D97-AF65-F5344CB8AC3E}">
        <p14:creationId xmlns:p14="http://schemas.microsoft.com/office/powerpoint/2010/main" val="97992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MongoDB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D0CEDF-6368-404A-A8AD-A27E2E6E7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50" y="1236522"/>
            <a:ext cx="6761100" cy="296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0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64760" y="3134679"/>
            <a:ext cx="710366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 dirty="0">
                <a:solidFill>
                  <a:srgbClr val="D3EBD5"/>
                </a:solidFill>
              </a:rPr>
              <a:t>Environment</a:t>
            </a:r>
            <a:endParaRPr sz="60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491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7192317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</a:pPr>
            <a:r>
              <a:rPr lang="en-US" sz="2000" dirty="0"/>
              <a:t>To install MongoDB, download the latest release of MongoDB from:  </a:t>
            </a:r>
            <a:r>
              <a:rPr lang="en-US" sz="2000" dirty="0">
                <a:hlinkClick r:id="rId3"/>
              </a:rPr>
              <a:t>https://www.mongodb.com/try/download/community</a:t>
            </a:r>
            <a:endParaRPr lang="en-US" sz="2000" dirty="0"/>
          </a:p>
          <a:p>
            <a:pPr algn="just">
              <a:buSzPct val="80000"/>
            </a:pPr>
            <a:r>
              <a:rPr lang="en-US" sz="2000" dirty="0"/>
              <a:t>To use MongoDB run the following command: mongo</a:t>
            </a:r>
          </a:p>
          <a:p>
            <a:pPr marL="76200" indent="0" algn="just">
              <a:buSzPct val="80000"/>
              <a:buNone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13380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64760" y="3134679"/>
            <a:ext cx="710366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 dirty="0">
                <a:solidFill>
                  <a:srgbClr val="D3EBD5"/>
                </a:solidFill>
              </a:rPr>
              <a:t>Data Modelling</a:t>
            </a:r>
            <a:endParaRPr sz="60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771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247041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just">
              <a:buSzPct val="80000"/>
              <a:buNone/>
            </a:pPr>
            <a:r>
              <a:rPr lang="en-US" sz="2000" dirty="0"/>
              <a:t>Documents in MongoDB has a flexible schema in the same collection. They do not need to have the same set of fields or structure. Common fields in a collection’s documents may hold different types of data</a:t>
            </a:r>
            <a:r>
              <a:rPr lang="en-US" dirty="0"/>
              <a:t>.</a:t>
            </a:r>
            <a:endParaRPr lang="en-US" sz="2000" dirty="0"/>
          </a:p>
          <a:p>
            <a:pPr marL="76200" indent="0" algn="just">
              <a:buSzPct val="80000"/>
              <a:buNone/>
            </a:pPr>
            <a:endParaRPr lang="en-US" sz="2000" dirty="0"/>
          </a:p>
          <a:p>
            <a:pPr algn="just">
              <a:buSzPct val="80000"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Data Modelling</a:t>
            </a:r>
          </a:p>
        </p:txBody>
      </p:sp>
    </p:spTree>
    <p:extLst>
      <p:ext uri="{BB962C8B-B14F-4D97-AF65-F5344CB8AC3E}">
        <p14:creationId xmlns:p14="http://schemas.microsoft.com/office/powerpoint/2010/main" val="1922235085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601</Words>
  <Application>Microsoft Macintosh PowerPoint</Application>
  <PresentationFormat>On-screen Show (16:9)</PresentationFormat>
  <Paragraphs>87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Dosis ExtraLight</vt:lpstr>
      <vt:lpstr>Arial</vt:lpstr>
      <vt:lpstr>Titillium Web Light</vt:lpstr>
      <vt:lpstr>Mowbray template</vt:lpstr>
      <vt:lpstr>MONGODB </vt:lpstr>
      <vt:lpstr>Overview</vt:lpstr>
      <vt:lpstr>PowerPoint Presentation</vt:lpstr>
      <vt:lpstr>PowerPoint Presentation</vt:lpstr>
      <vt:lpstr>PowerPoint Presentation</vt:lpstr>
      <vt:lpstr>Environment</vt:lpstr>
      <vt:lpstr>PowerPoint Presentation</vt:lpstr>
      <vt:lpstr>Data Modelling</vt:lpstr>
      <vt:lpstr>PowerPoint Presentation</vt:lpstr>
      <vt:lpstr>Database</vt:lpstr>
      <vt:lpstr>PowerPoint Presentation</vt:lpstr>
      <vt:lpstr>Collection</vt:lpstr>
      <vt:lpstr>PowerPoint Presentation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</dc:title>
  <cp:lastModifiedBy>Hieu Truongcong</cp:lastModifiedBy>
  <cp:revision>96</cp:revision>
  <dcterms:modified xsi:type="dcterms:W3CDTF">2021-01-06T01:49:34Z</dcterms:modified>
</cp:coreProperties>
</file>