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57" r:id="rId3"/>
    <p:sldId id="345" r:id="rId4"/>
    <p:sldId id="392" r:id="rId5"/>
    <p:sldId id="394" r:id="rId6"/>
    <p:sldId id="372" r:id="rId7"/>
    <p:sldId id="408" r:id="rId8"/>
    <p:sldId id="409" r:id="rId9"/>
    <p:sldId id="410" r:id="rId10"/>
    <p:sldId id="404" r:id="rId11"/>
    <p:sldId id="405" r:id="rId12"/>
    <p:sldId id="406" r:id="rId13"/>
    <p:sldId id="407" r:id="rId14"/>
    <p:sldId id="403" r:id="rId15"/>
  </p:sldIdLst>
  <p:sldSz cx="9144000" cy="5143500" type="screen16x9"/>
  <p:notesSz cx="6858000" cy="9144000"/>
  <p:embeddedFontLst>
    <p:embeddedFont>
      <p:font typeface="Dosis ExtraLight" pitchFamily="2" charset="77"/>
      <p:regular r:id="rId17"/>
      <p:bold r:id="rId18"/>
    </p:embeddedFont>
    <p:embeddedFont>
      <p:font typeface="Titillium Web Light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357"/>
            <p14:sldId id="345"/>
            <p14:sldId id="392"/>
            <p14:sldId id="394"/>
            <p14:sldId id="372"/>
            <p14:sldId id="408"/>
            <p14:sldId id="409"/>
            <p14:sldId id="410"/>
            <p14:sldId id="404"/>
            <p14:sldId id="405"/>
            <p14:sldId id="406"/>
            <p14:sldId id="407"/>
            <p14:sldId id="403"/>
          </p14:sldIdLst>
        </p14:section>
        <p14:section name="Untitled Section" id="{F8105CB5-AAFD-EA41-A0AC-4D99F1CD2E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/>
    <p:restoredTop sz="92543"/>
  </p:normalViewPr>
  <p:slideViewPr>
    <p:cSldViewPr snapToGrid="0" snapToObjects="1">
      <p:cViewPr varScale="1">
        <p:scale>
          <a:sx n="161" d="100"/>
          <a:sy n="161" d="100"/>
        </p:scale>
        <p:origin x="9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3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65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0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84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99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8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28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03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62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155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84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53719" y="2571750"/>
            <a:ext cx="323656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MONGODB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6C3CD05B-685B-F441-873D-55784F9B2733}"/>
              </a:ext>
            </a:extLst>
          </p:cNvPr>
          <p:cNvSpPr txBox="1">
            <a:spLocks/>
          </p:cNvSpPr>
          <p:nvPr/>
        </p:nvSpPr>
        <p:spPr>
          <a:xfrm>
            <a:off x="1852654" y="1379054"/>
            <a:ext cx="43376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RESTFUL APIS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 err="1"/>
              <a:t>newDocument.save</a:t>
            </a:r>
            <a:r>
              <a:rPr lang="en-US" sz="2000" dirty="0"/>
              <a:t>()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Saving Documents</a:t>
            </a:r>
          </a:p>
        </p:txBody>
      </p:sp>
    </p:spTree>
    <p:extLst>
      <p:ext uri="{BB962C8B-B14F-4D97-AF65-F5344CB8AC3E}">
        <p14:creationId xmlns:p14="http://schemas.microsoft.com/office/powerpoint/2010/main" val="187156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 err="1"/>
              <a:t>Model.find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Model.findOne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Model.findById</a:t>
            </a:r>
            <a:r>
              <a:rPr lang="en-US" sz="2000" dirty="0"/>
              <a:t>()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Retrieving Documents</a:t>
            </a:r>
          </a:p>
        </p:txBody>
      </p:sp>
    </p:spTree>
    <p:extLst>
      <p:ext uri="{BB962C8B-B14F-4D97-AF65-F5344CB8AC3E}">
        <p14:creationId xmlns:p14="http://schemas.microsoft.com/office/powerpoint/2010/main" val="78113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 err="1"/>
              <a:t>Model.updateMany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Model.updateOne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Model.findOneAndUpdate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Model.findByIdAndUpdate</a:t>
            </a:r>
            <a:r>
              <a:rPr lang="en-US" sz="2000" dirty="0"/>
              <a:t>()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Updating Documents</a:t>
            </a:r>
          </a:p>
        </p:txBody>
      </p:sp>
    </p:spTree>
    <p:extLst>
      <p:ext uri="{BB962C8B-B14F-4D97-AF65-F5344CB8AC3E}">
        <p14:creationId xmlns:p14="http://schemas.microsoft.com/office/powerpoint/2010/main" val="133500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 err="1"/>
              <a:t>Model.deleteMany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Model.deleteOne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Model.findOneAndDelete</a:t>
            </a:r>
            <a:r>
              <a:rPr lang="en-US" sz="2000" dirty="0"/>
              <a:t>()</a:t>
            </a:r>
          </a:p>
          <a:p>
            <a:pPr>
              <a:buSzPct val="80000"/>
            </a:pPr>
            <a:r>
              <a:rPr lang="en-US" sz="2000" dirty="0" err="1"/>
              <a:t>Model.findByIdAndDelete</a:t>
            </a:r>
            <a:r>
              <a:rPr lang="en-US" sz="2000" dirty="0"/>
              <a:t>()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Deleting Documents</a:t>
            </a:r>
          </a:p>
        </p:txBody>
      </p:sp>
    </p:spTree>
    <p:extLst>
      <p:ext uri="{BB962C8B-B14F-4D97-AF65-F5344CB8AC3E}">
        <p14:creationId xmlns:p14="http://schemas.microsoft.com/office/powerpoint/2010/main" val="298576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4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 err="1">
                <a:solidFill>
                  <a:srgbClr val="D3EBD5"/>
                </a:solidFill>
              </a:rPr>
              <a:t>RESTFul</a:t>
            </a:r>
            <a:r>
              <a:rPr lang="en-US" sz="6000" dirty="0">
                <a:solidFill>
                  <a:srgbClr val="D3EBD5"/>
                </a:solidFill>
              </a:rPr>
              <a:t> APIs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3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An API is always needed to create mobile applications, single page applications, use AJAX calls and provide data to clients. </a:t>
            </a:r>
          </a:p>
          <a:p>
            <a:pPr marL="76200" indent="0" algn="just">
              <a:buSzPct val="80000"/>
              <a:buNone/>
            </a:pPr>
            <a:r>
              <a:rPr lang="en-US" sz="2000" dirty="0"/>
              <a:t>An popular architectural style of how to structure and name these APIs and the endpoints is called REST(Representational Transfer State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987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445E3-E9D7-7446-8C84-5095B1A3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" y="747424"/>
            <a:ext cx="6761100" cy="39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0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MongoDB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91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Install Mongoose: </a:t>
            </a:r>
            <a:r>
              <a:rPr lang="en-US" sz="2000" dirty="0" err="1"/>
              <a:t>npm</a:t>
            </a:r>
            <a:r>
              <a:rPr lang="en-US" sz="2000" dirty="0"/>
              <a:t> install --save mongoose</a:t>
            </a:r>
          </a:p>
          <a:p>
            <a:pPr>
              <a:buSzPct val="80000"/>
            </a:pPr>
            <a:r>
              <a:rPr lang="en-US" sz="2000" dirty="0"/>
              <a:t>Create a database using the Mongo shell: use </a:t>
            </a:r>
            <a:r>
              <a:rPr lang="en-US" sz="2000" dirty="0" err="1"/>
              <a:t>my_db</a:t>
            </a:r>
            <a:endParaRPr lang="en-US" sz="2000" dirty="0"/>
          </a:p>
          <a:p>
            <a:pPr>
              <a:buSzPct val="80000"/>
            </a:pPr>
            <a:r>
              <a:rPr lang="en-US" sz="2000" dirty="0"/>
              <a:t>Require it in our </a:t>
            </a:r>
            <a:r>
              <a:rPr lang="en-US" sz="2000" dirty="0" err="1"/>
              <a:t>index.js</a:t>
            </a:r>
            <a:r>
              <a:rPr lang="en-US" sz="2000" dirty="0"/>
              <a:t> file and then connect to the </a:t>
            </a:r>
            <a:r>
              <a:rPr lang="en-US" sz="2000" dirty="0" err="1"/>
              <a:t>mongodb</a:t>
            </a:r>
            <a:r>
              <a:rPr lang="en-US" sz="2000" dirty="0"/>
              <a:t> service running on </a:t>
            </a:r>
            <a:r>
              <a:rPr lang="en-US" sz="2000" dirty="0" err="1"/>
              <a:t>mongodb</a:t>
            </a:r>
            <a:r>
              <a:rPr lang="en-US" sz="2000" dirty="0"/>
              <a:t>://localhost:</a:t>
            </a:r>
            <a:r>
              <a:rPr lang="en-VN" dirty="0"/>
              <a:t> </a:t>
            </a:r>
            <a:r>
              <a:rPr lang="en-VN" sz="2000" dirty="0"/>
              <a:t>27017</a:t>
            </a:r>
          </a:p>
          <a:p>
            <a:pPr>
              <a:buSzPct val="80000"/>
            </a:pPr>
            <a:r>
              <a:rPr lang="en-VN" sz="2000" dirty="0"/>
              <a:t>Create new Model</a:t>
            </a:r>
          </a:p>
          <a:p>
            <a:pPr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Setting up Mongoose</a:t>
            </a:r>
          </a:p>
        </p:txBody>
      </p:sp>
    </p:spTree>
    <p:extLst>
      <p:ext uri="{BB962C8B-B14F-4D97-AF65-F5344CB8AC3E}">
        <p14:creationId xmlns:p14="http://schemas.microsoft.com/office/powerpoint/2010/main" val="11338035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Schema maps to a MongoDB collection and defines the shape of the documents within that collection.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1656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12498" y="1143551"/>
            <a:ext cx="3320032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String</a:t>
            </a:r>
          </a:p>
          <a:p>
            <a:pPr>
              <a:buSzPct val="80000"/>
            </a:pPr>
            <a:r>
              <a:rPr lang="en-US" sz="2000" dirty="0"/>
              <a:t>Number</a:t>
            </a:r>
          </a:p>
          <a:p>
            <a:pPr>
              <a:buSzPct val="80000"/>
            </a:pPr>
            <a:r>
              <a:rPr lang="en-US" sz="2000" dirty="0"/>
              <a:t>Date</a:t>
            </a:r>
          </a:p>
          <a:p>
            <a:pPr>
              <a:buSzPct val="80000"/>
            </a:pPr>
            <a:r>
              <a:rPr lang="en-US" sz="2000" dirty="0"/>
              <a:t>Buffer</a:t>
            </a:r>
          </a:p>
          <a:p>
            <a:pPr>
              <a:buSzPct val="80000"/>
            </a:pPr>
            <a:r>
              <a:rPr lang="en-US" sz="2000" dirty="0"/>
              <a:t>Boolean</a:t>
            </a:r>
          </a:p>
          <a:p>
            <a:pPr marL="76200" indent="0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 err="1"/>
              <a:t>SchemaTypes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F66051-73F6-514A-BA8F-DF56B5440E0B}"/>
              </a:ext>
            </a:extLst>
          </p:cNvPr>
          <p:cNvSpPr/>
          <p:nvPr/>
        </p:nvSpPr>
        <p:spPr>
          <a:xfrm>
            <a:off x="3832530" y="1286675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80000"/>
              <a:buFont typeface="Titillium Web Light"/>
              <a:buChar char="▪"/>
            </a:pPr>
            <a:r>
              <a:rPr lang="en-US" sz="2000" dirty="0">
                <a:solidFill>
                  <a:schemeClr val="dk1"/>
                </a:solidFill>
                <a:latin typeface="Titillium Web Light"/>
                <a:sym typeface="Titillium Web Light"/>
              </a:rPr>
              <a:t>Mixed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80000"/>
              <a:buFont typeface="Titillium Web Light"/>
              <a:buChar char="▪"/>
            </a:pPr>
            <a:r>
              <a:rPr lang="en-US" sz="2000" dirty="0" err="1">
                <a:solidFill>
                  <a:schemeClr val="dk1"/>
                </a:solidFill>
                <a:latin typeface="Titillium Web Light"/>
                <a:sym typeface="Titillium Web Light"/>
              </a:rPr>
              <a:t>ObjectId</a:t>
            </a:r>
            <a:endParaRPr lang="en-US" sz="2000" dirty="0">
              <a:solidFill>
                <a:schemeClr val="dk1"/>
              </a:solidFill>
              <a:latin typeface="Titillium Web Light"/>
              <a:sym typeface="Titillium Web Light"/>
            </a:endParaRP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80000"/>
              <a:buFont typeface="Titillium Web Light"/>
              <a:buChar char="▪"/>
            </a:pPr>
            <a:r>
              <a:rPr lang="en-US" sz="2000" dirty="0">
                <a:solidFill>
                  <a:schemeClr val="dk1"/>
                </a:solidFill>
                <a:latin typeface="Titillium Web Light"/>
                <a:sym typeface="Titillium Web Light"/>
              </a:rPr>
              <a:t>Array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80000"/>
              <a:buFont typeface="Titillium Web Light"/>
              <a:buChar char="▪"/>
            </a:pPr>
            <a:r>
              <a:rPr lang="en-US" sz="2000" dirty="0">
                <a:solidFill>
                  <a:schemeClr val="dk1"/>
                </a:solidFill>
                <a:latin typeface="Titillium Web Light"/>
                <a:sym typeface="Titillium Web Light"/>
              </a:rPr>
              <a:t>Decimal128</a:t>
            </a:r>
          </a:p>
          <a:p>
            <a:pPr marL="457200" indent="-381000">
              <a:spcBef>
                <a:spcPts val="600"/>
              </a:spcBef>
              <a:buClr>
                <a:schemeClr val="accent1"/>
              </a:buClr>
              <a:buSzPct val="80000"/>
              <a:buFont typeface="Titillium Web Light"/>
              <a:buChar char="▪"/>
            </a:pPr>
            <a:r>
              <a:rPr lang="en-US" sz="2000" dirty="0">
                <a:solidFill>
                  <a:schemeClr val="dk1"/>
                </a:solidFill>
                <a:latin typeface="Titillium Web Light"/>
                <a:sym typeface="Titillium Web Light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9695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12498" y="1143551"/>
            <a:ext cx="7033290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Models are fancy constructors compiled from Schema definitions. An instance of a model is called a document.</a:t>
            </a:r>
          </a:p>
          <a:p>
            <a:pPr>
              <a:buSzPct val="80000"/>
            </a:pPr>
            <a:r>
              <a:rPr lang="en-US" sz="2000" dirty="0"/>
              <a:t>Models are responsible for creating and reading documents from the underlying MongoDB database.</a:t>
            </a:r>
          </a:p>
          <a:p>
            <a:pPr marL="76200" indent="0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25768485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245</Words>
  <Application>Microsoft Macintosh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Dosis ExtraLight</vt:lpstr>
      <vt:lpstr>Titillium Web Light</vt:lpstr>
      <vt:lpstr>Mowbray template</vt:lpstr>
      <vt:lpstr>MONGODB </vt:lpstr>
      <vt:lpstr>RESTFul APIs</vt:lpstr>
      <vt:lpstr>PowerPoint Presentation</vt:lpstr>
      <vt:lpstr>PowerPoint Presentation</vt:lpstr>
      <vt:lpstr>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101</cp:revision>
  <dcterms:modified xsi:type="dcterms:W3CDTF">2021-04-21T09:24:03Z</dcterms:modified>
</cp:coreProperties>
</file>