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1" r:id="rId3"/>
    <p:sldId id="288" r:id="rId4"/>
    <p:sldId id="289" r:id="rId5"/>
    <p:sldId id="292" r:id="rId6"/>
    <p:sldId id="290" r:id="rId7"/>
    <p:sldId id="291" r:id="rId8"/>
    <p:sldId id="293" r:id="rId9"/>
    <p:sldId id="295" r:id="rId10"/>
    <p:sldId id="294" r:id="rId11"/>
    <p:sldId id="297" r:id="rId12"/>
    <p:sldId id="300" r:id="rId13"/>
    <p:sldId id="305" r:id="rId14"/>
    <p:sldId id="296" r:id="rId15"/>
    <p:sldId id="298" r:id="rId16"/>
    <p:sldId id="299" r:id="rId17"/>
    <p:sldId id="301" r:id="rId18"/>
    <p:sldId id="304" r:id="rId19"/>
    <p:sldId id="302" r:id="rId20"/>
  </p:sldIdLst>
  <p:sldSz cx="9144000" cy="5143500" type="screen16x9"/>
  <p:notesSz cx="6858000" cy="9144000"/>
  <p:embeddedFontLst>
    <p:embeddedFont>
      <p:font typeface="Dosis ExtraLight" pitchFamily="2" charset="77"/>
      <p:regular r:id="rId22"/>
      <p:bold r:id="rId23"/>
    </p:embeddedFont>
    <p:embeddedFont>
      <p:font typeface="Titillium Web Ligh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674"/>
  </p:normalViewPr>
  <p:slideViewPr>
    <p:cSldViewPr snapToGrid="0" snapToObjects="1">
      <p:cViewPr varScale="1">
        <p:scale>
          <a:sx n="161" d="100"/>
          <a:sy n="161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4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040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382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278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384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95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830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0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1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53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35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539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871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22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9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87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03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605939" y="1711564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HTML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Common elements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&lt;b&gt; - Bold text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&lt;</a:t>
            </a:r>
            <a:r>
              <a:rPr lang="en-US" sz="2000" dirty="0" err="1"/>
              <a:t>i</a:t>
            </a:r>
            <a:r>
              <a:rPr lang="en-US" sz="2000" dirty="0"/>
              <a:t>&gt; - Italic text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&lt;mark&gt; - Marked text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&lt;del&gt; - Deleted text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&lt;ins&gt; - Inserted text</a:t>
            </a:r>
          </a:p>
          <a:p>
            <a:endParaRPr lang="en-US" sz="20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0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Common attributes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Styles: is used to add styles to an element, such as color, font, size, and more.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B8B5FF07-B3E8-0149-9FF6-5AE5007980A5}"/>
              </a:ext>
            </a:extLst>
          </p:cNvPr>
          <p:cNvSpPr txBox="1">
            <a:spLocks/>
          </p:cNvSpPr>
          <p:nvPr/>
        </p:nvSpPr>
        <p:spPr>
          <a:xfrm>
            <a:off x="718300" y="2683800"/>
            <a:ext cx="6968859" cy="55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Classes: is used to specify a class for an HTML element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44CA6-DA19-9445-9DE0-56934F1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" y="2530428"/>
            <a:ext cx="5744059" cy="265910"/>
          </a:xfrm>
          <a:prstGeom prst="rect">
            <a:avLst/>
          </a:prstGeom>
        </p:spPr>
      </p:pic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B3DAF5C3-A382-F244-A2E2-9E7DBF0E7B4E}"/>
              </a:ext>
            </a:extLst>
          </p:cNvPr>
          <p:cNvSpPr txBox="1">
            <a:spLocks/>
          </p:cNvSpPr>
          <p:nvPr/>
        </p:nvSpPr>
        <p:spPr>
          <a:xfrm>
            <a:off x="718300" y="3004939"/>
            <a:ext cx="6968859" cy="55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Id: is used to specify a unique id for an HTML element</a:t>
            </a:r>
          </a:p>
        </p:txBody>
      </p:sp>
    </p:spTree>
    <p:extLst>
      <p:ext uri="{BB962C8B-B14F-4D97-AF65-F5344CB8AC3E}">
        <p14:creationId xmlns:p14="http://schemas.microsoft.com/office/powerpoint/2010/main" val="395823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HTML Forms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2860D-F907-8D44-80E7-321A07FA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0" y="1743584"/>
            <a:ext cx="6565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HTML Comments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You can add comments to your HTML source by using the following syntax: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78249-3726-2541-8AE6-045E62AA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44" y="2563150"/>
            <a:ext cx="31369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Block and Inline Elements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7085097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 block element always starts on a new line and takes up the full width available (&lt;div&gt;, &lt;h1&gt;, &lt;p&gt;, …)</a:t>
            </a:r>
          </a:p>
          <a:p>
            <a:endParaRPr lang="en-US" sz="2000" dirty="0"/>
          </a:p>
        </p:txBody>
      </p:sp>
      <p:sp>
        <p:nvSpPr>
          <p:cNvPr id="15" name="Google Shape;3871;p18">
            <a:extLst>
              <a:ext uri="{FF2B5EF4-FFF2-40B4-BE49-F238E27FC236}">
                <a16:creationId xmlns:a16="http://schemas.microsoft.com/office/drawing/2014/main" id="{DBDBB177-6F91-9C46-BCF2-10C52BBDC0CF}"/>
              </a:ext>
            </a:extLst>
          </p:cNvPr>
          <p:cNvSpPr txBox="1">
            <a:spLocks/>
          </p:cNvSpPr>
          <p:nvPr/>
        </p:nvSpPr>
        <p:spPr>
          <a:xfrm>
            <a:off x="718300" y="2658751"/>
            <a:ext cx="6968859" cy="6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An inline element does not start on a new line and it only takes up as much width as necessary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D7A2D-4645-D441-87AA-3DCB0CFD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88" y="2528337"/>
            <a:ext cx="5270500" cy="26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52E56-0C2A-6B4E-83B4-15EFC9D1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88" y="3412249"/>
            <a:ext cx="5029200" cy="2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9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Semantic Elements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 semantic element clearly describes its meaning to both the browser and the developer.</a:t>
            </a:r>
          </a:p>
          <a:p>
            <a:endParaRPr lang="en-US" sz="2000" dirty="0"/>
          </a:p>
        </p:txBody>
      </p:sp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B8B5FF07-B3E8-0149-9FF6-5AE5007980A5}"/>
              </a:ext>
            </a:extLst>
          </p:cNvPr>
          <p:cNvSpPr txBox="1">
            <a:spLocks/>
          </p:cNvSpPr>
          <p:nvPr/>
        </p:nvSpPr>
        <p:spPr>
          <a:xfrm>
            <a:off x="718299" y="2326988"/>
            <a:ext cx="6906867" cy="55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b="1" dirty="0"/>
              <a:t>non-semantic</a:t>
            </a:r>
            <a:r>
              <a:rPr lang="en-US" sz="2000" dirty="0"/>
              <a:t> elements: &lt;div&gt; and &lt;span&gt; - Tells nothing about its content.</a:t>
            </a:r>
          </a:p>
        </p:txBody>
      </p:sp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B3DAF5C3-A382-F244-A2E2-9E7DBF0E7B4E}"/>
              </a:ext>
            </a:extLst>
          </p:cNvPr>
          <p:cNvSpPr txBox="1">
            <a:spLocks/>
          </p:cNvSpPr>
          <p:nvPr/>
        </p:nvSpPr>
        <p:spPr>
          <a:xfrm>
            <a:off x="718299" y="2914275"/>
            <a:ext cx="6968859" cy="55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b="1" dirty="0"/>
              <a:t>semantic</a:t>
            </a:r>
            <a:r>
              <a:rPr lang="en-US" sz="2000" dirty="0"/>
              <a:t> elements: &lt;form&gt;, &lt;table&gt;, and &lt;article&gt; - Clearly defines its content.</a:t>
            </a:r>
          </a:p>
        </p:txBody>
      </p:sp>
    </p:spTree>
    <p:extLst>
      <p:ext uri="{BB962C8B-B14F-4D97-AF65-F5344CB8AC3E}">
        <p14:creationId xmlns:p14="http://schemas.microsoft.com/office/powerpoint/2010/main" val="55927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Semantic Elements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16510F-8BD6-6741-96A0-691DAB791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38" y="2007032"/>
            <a:ext cx="2337554" cy="25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1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HTML Entities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1750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HTML Entities are mostly used to display special characters that are not available on keyboard or reserved by HTML.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 detailed list of HTML entities is available at:</a:t>
            </a:r>
          </a:p>
          <a:p>
            <a:pPr marL="76200" indent="0">
              <a:buSzPct val="80000"/>
              <a:buNone/>
            </a:pPr>
            <a:r>
              <a:rPr lang="en-US" sz="2000" dirty="0"/>
              <a:t>      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ascii.cl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htmlcodes.htm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567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4DC21743-4FE2-DC4E-8506-B81B2F69E65B}"/>
              </a:ext>
            </a:extLst>
          </p:cNvPr>
          <p:cNvSpPr/>
          <p:nvPr/>
        </p:nvSpPr>
        <p:spPr>
          <a:xfrm>
            <a:off x="903731" y="1583100"/>
            <a:ext cx="4942049" cy="336860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61BC9-DF82-C241-8964-1E9779BC77A1}"/>
              </a:ext>
            </a:extLst>
          </p:cNvPr>
          <p:cNvCxnSpPr/>
          <p:nvPr/>
        </p:nvCxnSpPr>
        <p:spPr>
          <a:xfrm>
            <a:off x="1108129" y="2084524"/>
            <a:ext cx="453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D60C94-974F-814F-AF5C-E6ECCEBA45AA}"/>
              </a:ext>
            </a:extLst>
          </p:cNvPr>
          <p:cNvCxnSpPr/>
          <p:nvPr/>
        </p:nvCxnSpPr>
        <p:spPr>
          <a:xfrm>
            <a:off x="1108129" y="3964980"/>
            <a:ext cx="453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C80BD6-D40A-6847-82AE-561A35D0BAD8}"/>
              </a:ext>
            </a:extLst>
          </p:cNvPr>
          <p:cNvCxnSpPr>
            <a:cxnSpLocks/>
          </p:cNvCxnSpPr>
          <p:nvPr/>
        </p:nvCxnSpPr>
        <p:spPr>
          <a:xfrm>
            <a:off x="1929539" y="2401491"/>
            <a:ext cx="0" cy="1563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31B3D98C-D728-3244-8004-A64F00951F4D}"/>
              </a:ext>
            </a:extLst>
          </p:cNvPr>
          <p:cNvSpPr txBox="1">
            <a:spLocks/>
          </p:cNvSpPr>
          <p:nvPr/>
        </p:nvSpPr>
        <p:spPr>
          <a:xfrm>
            <a:off x="2842751" y="1627330"/>
            <a:ext cx="1064005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b="1" dirty="0"/>
              <a:t>Header</a:t>
            </a:r>
          </a:p>
        </p:txBody>
      </p:sp>
      <p:sp>
        <p:nvSpPr>
          <p:cNvPr id="13" name="Google Shape;3871;p18">
            <a:extLst>
              <a:ext uri="{FF2B5EF4-FFF2-40B4-BE49-F238E27FC236}">
                <a16:creationId xmlns:a16="http://schemas.microsoft.com/office/drawing/2014/main" id="{082F409B-EF35-0F47-8AF7-7033E1E3F294}"/>
              </a:ext>
            </a:extLst>
          </p:cNvPr>
          <p:cNvSpPr txBox="1">
            <a:spLocks/>
          </p:cNvSpPr>
          <p:nvPr/>
        </p:nvSpPr>
        <p:spPr>
          <a:xfrm>
            <a:off x="2865999" y="3829594"/>
            <a:ext cx="1064005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b="1" dirty="0"/>
              <a:t>Footer</a:t>
            </a:r>
          </a:p>
        </p:txBody>
      </p:sp>
      <p:sp>
        <p:nvSpPr>
          <p:cNvPr id="16" name="Google Shape;3871;p18">
            <a:extLst>
              <a:ext uri="{FF2B5EF4-FFF2-40B4-BE49-F238E27FC236}">
                <a16:creationId xmlns:a16="http://schemas.microsoft.com/office/drawing/2014/main" id="{6E12A418-6F57-4246-B30E-5181DF2892CF}"/>
              </a:ext>
            </a:extLst>
          </p:cNvPr>
          <p:cNvSpPr txBox="1">
            <a:spLocks/>
          </p:cNvSpPr>
          <p:nvPr/>
        </p:nvSpPr>
        <p:spPr>
          <a:xfrm>
            <a:off x="1040844" y="2802011"/>
            <a:ext cx="1064005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b="1" dirty="0"/>
              <a:t>Aside</a:t>
            </a:r>
          </a:p>
        </p:txBody>
      </p:sp>
      <p:sp>
        <p:nvSpPr>
          <p:cNvPr id="17" name="Google Shape;3871;p18">
            <a:extLst>
              <a:ext uri="{FF2B5EF4-FFF2-40B4-BE49-F238E27FC236}">
                <a16:creationId xmlns:a16="http://schemas.microsoft.com/office/drawing/2014/main" id="{E9754A45-4D64-B14D-ACAA-1EBA9354F76E}"/>
              </a:ext>
            </a:extLst>
          </p:cNvPr>
          <p:cNvSpPr txBox="1">
            <a:spLocks/>
          </p:cNvSpPr>
          <p:nvPr/>
        </p:nvSpPr>
        <p:spPr>
          <a:xfrm>
            <a:off x="2952397" y="3388586"/>
            <a:ext cx="844712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Form</a:t>
            </a:r>
          </a:p>
        </p:txBody>
      </p:sp>
      <p:sp>
        <p:nvSpPr>
          <p:cNvPr id="18" name="Google Shape;3871;p18">
            <a:extLst>
              <a:ext uri="{FF2B5EF4-FFF2-40B4-BE49-F238E27FC236}">
                <a16:creationId xmlns:a16="http://schemas.microsoft.com/office/drawing/2014/main" id="{CF2D06F4-60F0-4642-8ADF-5D29C8112F09}"/>
              </a:ext>
            </a:extLst>
          </p:cNvPr>
          <p:cNvSpPr txBox="1">
            <a:spLocks/>
          </p:cNvSpPr>
          <p:nvPr/>
        </p:nvSpPr>
        <p:spPr>
          <a:xfrm>
            <a:off x="3043854" y="2686001"/>
            <a:ext cx="661798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List</a:t>
            </a:r>
          </a:p>
        </p:txBody>
      </p:sp>
      <p:sp>
        <p:nvSpPr>
          <p:cNvPr id="19" name="Google Shape;3871;p18">
            <a:extLst>
              <a:ext uri="{FF2B5EF4-FFF2-40B4-BE49-F238E27FC236}">
                <a16:creationId xmlns:a16="http://schemas.microsoft.com/office/drawing/2014/main" id="{EB278B76-0ED4-154E-AF4A-AFDFB2FF8973}"/>
              </a:ext>
            </a:extLst>
          </p:cNvPr>
          <p:cNvSpPr txBox="1">
            <a:spLocks/>
          </p:cNvSpPr>
          <p:nvPr/>
        </p:nvSpPr>
        <p:spPr>
          <a:xfrm>
            <a:off x="2842751" y="2346561"/>
            <a:ext cx="1201122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Content</a:t>
            </a:r>
          </a:p>
        </p:txBody>
      </p:sp>
      <p:sp>
        <p:nvSpPr>
          <p:cNvPr id="20" name="Google Shape;3871;p18">
            <a:extLst>
              <a:ext uri="{FF2B5EF4-FFF2-40B4-BE49-F238E27FC236}">
                <a16:creationId xmlns:a16="http://schemas.microsoft.com/office/drawing/2014/main" id="{F828377C-E3C8-7D4B-A385-8FCAAAC707C9}"/>
              </a:ext>
            </a:extLst>
          </p:cNvPr>
          <p:cNvSpPr txBox="1">
            <a:spLocks/>
          </p:cNvSpPr>
          <p:nvPr/>
        </p:nvSpPr>
        <p:spPr>
          <a:xfrm>
            <a:off x="2952397" y="3041240"/>
            <a:ext cx="844712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Table</a:t>
            </a:r>
          </a:p>
        </p:txBody>
      </p:sp>
      <p:sp>
        <p:nvSpPr>
          <p:cNvPr id="21" name="Google Shape;3871;p18">
            <a:extLst>
              <a:ext uri="{FF2B5EF4-FFF2-40B4-BE49-F238E27FC236}">
                <a16:creationId xmlns:a16="http://schemas.microsoft.com/office/drawing/2014/main" id="{5765EFCD-4F67-8C40-9FF9-D6A9CBE1B13A}"/>
              </a:ext>
            </a:extLst>
          </p:cNvPr>
          <p:cNvSpPr txBox="1">
            <a:spLocks/>
          </p:cNvSpPr>
          <p:nvPr/>
        </p:nvSpPr>
        <p:spPr>
          <a:xfrm>
            <a:off x="1873914" y="2807327"/>
            <a:ext cx="1201121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b="1" dirty="0"/>
              <a:t>Main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7D5CE2-7085-6A4F-8BD4-E47DB211DC95}"/>
              </a:ext>
            </a:extLst>
          </p:cNvPr>
          <p:cNvCxnSpPr/>
          <p:nvPr/>
        </p:nvCxnSpPr>
        <p:spPr>
          <a:xfrm>
            <a:off x="1096104" y="2401491"/>
            <a:ext cx="4533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3871;p18">
            <a:extLst>
              <a:ext uri="{FF2B5EF4-FFF2-40B4-BE49-F238E27FC236}">
                <a16:creationId xmlns:a16="http://schemas.microsoft.com/office/drawing/2014/main" id="{E74A50F4-EE40-4642-8BD0-59398CE7E1C6}"/>
              </a:ext>
            </a:extLst>
          </p:cNvPr>
          <p:cNvSpPr txBox="1">
            <a:spLocks/>
          </p:cNvSpPr>
          <p:nvPr/>
        </p:nvSpPr>
        <p:spPr>
          <a:xfrm>
            <a:off x="3007811" y="1951299"/>
            <a:ext cx="733884" cy="45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b="1" dirty="0"/>
              <a:t>Nav</a:t>
            </a:r>
          </a:p>
        </p:txBody>
      </p:sp>
    </p:spTree>
    <p:extLst>
      <p:ext uri="{BB962C8B-B14F-4D97-AF65-F5344CB8AC3E}">
        <p14:creationId xmlns:p14="http://schemas.microsoft.com/office/powerpoint/2010/main" val="1572337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HTML?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HTML stands for </a:t>
            </a:r>
            <a:r>
              <a:rPr lang="en-US" sz="1800" b="1" dirty="0"/>
              <a:t>H</a:t>
            </a:r>
            <a:r>
              <a:rPr lang="en-US" sz="1800" dirty="0"/>
              <a:t>yper </a:t>
            </a:r>
            <a:r>
              <a:rPr lang="en-US" sz="1800" b="1" dirty="0"/>
              <a:t>T</a:t>
            </a:r>
            <a:r>
              <a:rPr lang="en-US" sz="1800" dirty="0"/>
              <a:t>ext </a:t>
            </a:r>
            <a:r>
              <a:rPr lang="en-US" sz="1800" b="1" dirty="0"/>
              <a:t>M</a:t>
            </a:r>
            <a:r>
              <a:rPr lang="en-US" sz="1800" dirty="0"/>
              <a:t>arkup </a:t>
            </a:r>
            <a:r>
              <a:rPr lang="en-US" sz="1800" b="1" dirty="0"/>
              <a:t>L</a:t>
            </a:r>
            <a:r>
              <a:rPr lang="en-US" sz="1800" dirty="0"/>
              <a:t>anguage</a:t>
            </a:r>
            <a:endParaRPr sz="1800" dirty="0"/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HTML describes the structure of a Web page</a:t>
            </a:r>
          </a:p>
          <a:p>
            <a:pPr lvl="0">
              <a:buSzPct val="80000"/>
              <a:buFont typeface="Titillium Web Light" pitchFamily="2" charset="77"/>
              <a:buChar char="▪"/>
            </a:pPr>
            <a:r>
              <a:rPr lang="en-US" sz="1800" dirty="0"/>
              <a:t>HTML is called a semantic language because its purpose is to describe what we mean.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4"/>
          <p:cNvSpPr/>
          <p:nvPr/>
        </p:nvSpPr>
        <p:spPr>
          <a:xfrm>
            <a:off x="2804298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CSS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982173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HTML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626423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JavaScript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49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A Simple HTML Document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965F3-3C5C-074F-A954-F57F6220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1808674"/>
            <a:ext cx="5473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 Simple HTML Document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79554" y="1733550"/>
            <a:ext cx="7232331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 &lt;!DOCTYPE html&gt; declaration defines that this document is an HTML5 document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 &lt;html&gt; element is the root element of an HTML page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 &lt;head&gt; element contains meta information about the HTML page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 &lt;title&gt; element specifies a title for the HTML page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 &lt;body&gt; element defines the document's body, and is a container for all the visible contents, such as headings, paragraphs, images, …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 &lt;h1&gt; element defines a large heading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64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HTML Elements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4047;p37">
            <a:extLst>
              <a:ext uri="{FF2B5EF4-FFF2-40B4-BE49-F238E27FC236}">
                <a16:creationId xmlns:a16="http://schemas.microsoft.com/office/drawing/2014/main" id="{FBA8A302-8271-B94A-99ED-E82074709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/>
              <a:t>An HTML element is defined by a start tag, some content, and an end tag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F70CC-48B2-6F4E-9DA9-6487E9350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" y="2688956"/>
            <a:ext cx="5155558" cy="3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HTML Attributes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All HTML elements can have attributes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Attributes provide additional information about elements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Attributes are always specified in the start tag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Attributes usually come in name/value pairs like: name="value"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CA013-D9AE-464B-8AC1-80CEBC494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30" y="3823346"/>
            <a:ext cx="6794500" cy="361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B270F9-B957-3D4D-9991-862A64F11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30" y="4156017"/>
            <a:ext cx="5283200" cy="3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4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Common elements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Heading: titles or subtitles that you want to display on a webpage. </a:t>
            </a:r>
          </a:p>
          <a:p>
            <a:pPr marL="762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11F44-21ED-F94B-A5D1-9FEED527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88" y="3650775"/>
            <a:ext cx="3251200" cy="285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85394-7528-C54E-8B70-735A38046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88" y="2518259"/>
            <a:ext cx="4425412" cy="480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D7D909-CA96-0646-8E87-68431D5F2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750" y="4180483"/>
            <a:ext cx="6794500" cy="346399"/>
          </a:xfrm>
          <a:prstGeom prst="rect">
            <a:avLst/>
          </a:prstGeom>
        </p:spPr>
      </p:pic>
      <p:sp>
        <p:nvSpPr>
          <p:cNvPr id="14" name="Google Shape;3871;p18">
            <a:extLst>
              <a:ext uri="{FF2B5EF4-FFF2-40B4-BE49-F238E27FC236}">
                <a16:creationId xmlns:a16="http://schemas.microsoft.com/office/drawing/2014/main" id="{B8B5FF07-B3E8-0149-9FF6-5AE5007980A5}"/>
              </a:ext>
            </a:extLst>
          </p:cNvPr>
          <p:cNvSpPr txBox="1">
            <a:spLocks/>
          </p:cNvSpPr>
          <p:nvPr/>
        </p:nvSpPr>
        <p:spPr>
          <a:xfrm>
            <a:off x="708829" y="2893611"/>
            <a:ext cx="6968859" cy="77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Paragraphs: defines a paragraph, starts on a new line and block of text.</a:t>
            </a:r>
          </a:p>
        </p:txBody>
      </p:sp>
      <p:sp>
        <p:nvSpPr>
          <p:cNvPr id="15" name="Google Shape;3871;p18">
            <a:extLst>
              <a:ext uri="{FF2B5EF4-FFF2-40B4-BE49-F238E27FC236}">
                <a16:creationId xmlns:a16="http://schemas.microsoft.com/office/drawing/2014/main" id="{DBDBB177-6F91-9C46-BCF2-10C52BBDC0CF}"/>
              </a:ext>
            </a:extLst>
          </p:cNvPr>
          <p:cNvSpPr txBox="1">
            <a:spLocks/>
          </p:cNvSpPr>
          <p:nvPr/>
        </p:nvSpPr>
        <p:spPr>
          <a:xfrm>
            <a:off x="708829" y="3779156"/>
            <a:ext cx="6968859" cy="6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Images: is used to embed an image in a web page.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78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Common elements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3621225" cy="44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Table: defines an table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E385F9-5283-9F43-A776-35F7D4E9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61" y="2257825"/>
            <a:ext cx="4239540" cy="2146300"/>
          </a:xfrm>
          <a:prstGeom prst="rect">
            <a:avLst/>
          </a:prstGeom>
        </p:spPr>
      </p:pic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B9CD657B-6865-C841-B4C7-1D6EBC881FC7}"/>
              </a:ext>
            </a:extLst>
          </p:cNvPr>
          <p:cNvSpPr txBox="1">
            <a:spLocks/>
          </p:cNvSpPr>
          <p:nvPr/>
        </p:nvSpPr>
        <p:spPr>
          <a:xfrm>
            <a:off x="4091853" y="1739701"/>
            <a:ext cx="3890827" cy="1101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List: of related items in lists, unordered list and ordered list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8DFD1-1805-B746-A501-F723B100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745" y="2517735"/>
            <a:ext cx="2387600" cy="1104900"/>
          </a:xfrm>
          <a:prstGeom prst="rect">
            <a:avLst/>
          </a:prstGeom>
        </p:spPr>
      </p:pic>
      <p:sp>
        <p:nvSpPr>
          <p:cNvPr id="11" name="Google Shape;3871;p18">
            <a:extLst>
              <a:ext uri="{FF2B5EF4-FFF2-40B4-BE49-F238E27FC236}">
                <a16:creationId xmlns:a16="http://schemas.microsoft.com/office/drawing/2014/main" id="{43BEC3C0-526E-8C46-91DB-337F46EC3A87}"/>
              </a:ext>
            </a:extLst>
          </p:cNvPr>
          <p:cNvSpPr txBox="1">
            <a:spLocks/>
          </p:cNvSpPr>
          <p:nvPr/>
        </p:nvSpPr>
        <p:spPr>
          <a:xfrm>
            <a:off x="4098850" y="3522461"/>
            <a:ext cx="3890827" cy="55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Link: defines a hyperlink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0B2E9-31FF-8C44-AFD3-04E757E6E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745" y="3972294"/>
            <a:ext cx="2717800" cy="2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49938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548</Words>
  <Application>Microsoft Macintosh PowerPoint</Application>
  <PresentationFormat>On-screen Show (16:9)</PresentationFormat>
  <Paragraphs>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Titillium Web Light</vt:lpstr>
      <vt:lpstr>Dosis ExtraLight</vt:lpstr>
      <vt:lpstr>Arial</vt:lpstr>
      <vt:lpstr>Mowbray template</vt:lpstr>
      <vt:lpstr>HTML </vt:lpstr>
      <vt:lpstr>What is HTML?</vt:lpstr>
      <vt:lpstr>PowerPoint Presentation</vt:lpstr>
      <vt:lpstr>A Simple HTML Document</vt:lpstr>
      <vt:lpstr>A Simple HTML Document</vt:lpstr>
      <vt:lpstr>HTML Elements</vt:lpstr>
      <vt:lpstr>HTML Attributes</vt:lpstr>
      <vt:lpstr>Common elements</vt:lpstr>
      <vt:lpstr>Common elements</vt:lpstr>
      <vt:lpstr>Common elements</vt:lpstr>
      <vt:lpstr>Common attributes</vt:lpstr>
      <vt:lpstr>HTML Forms</vt:lpstr>
      <vt:lpstr>HTML Comments</vt:lpstr>
      <vt:lpstr>Block and Inline Elements</vt:lpstr>
      <vt:lpstr>Semantic Elements</vt:lpstr>
      <vt:lpstr>Semantic Elements</vt:lpstr>
      <vt:lpstr>HTML Entities</vt:lpstr>
      <vt:lpstr>Practice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21</cp:revision>
  <dcterms:modified xsi:type="dcterms:W3CDTF">2020-11-22T23:24:40Z</dcterms:modified>
</cp:coreProperties>
</file>