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61" r:id="rId3"/>
    <p:sldId id="288" r:id="rId4"/>
    <p:sldId id="313" r:id="rId5"/>
    <p:sldId id="289" r:id="rId6"/>
    <p:sldId id="306" r:id="rId7"/>
    <p:sldId id="308" r:id="rId8"/>
    <p:sldId id="310" r:id="rId9"/>
    <p:sldId id="311" r:id="rId10"/>
    <p:sldId id="312" r:id="rId11"/>
    <p:sldId id="314" r:id="rId12"/>
    <p:sldId id="322" r:id="rId13"/>
    <p:sldId id="323" r:id="rId14"/>
    <p:sldId id="324" r:id="rId15"/>
    <p:sldId id="325" r:id="rId16"/>
    <p:sldId id="326" r:id="rId17"/>
    <p:sldId id="329" r:id="rId18"/>
    <p:sldId id="316" r:id="rId19"/>
    <p:sldId id="321" r:id="rId20"/>
    <p:sldId id="317" r:id="rId21"/>
    <p:sldId id="318" r:id="rId22"/>
    <p:sldId id="319" r:id="rId23"/>
    <p:sldId id="320" r:id="rId24"/>
    <p:sldId id="315" r:id="rId25"/>
    <p:sldId id="327" r:id="rId26"/>
    <p:sldId id="328" r:id="rId27"/>
    <p:sldId id="330" r:id="rId28"/>
    <p:sldId id="331" r:id="rId29"/>
    <p:sldId id="332" r:id="rId30"/>
    <p:sldId id="304" r:id="rId31"/>
    <p:sldId id="302" r:id="rId3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Dosis ExtraLight" pitchFamily="2" charset="77"/>
      <p:regular r:id="rId38"/>
      <p:bold r:id="rId39"/>
    </p:embeddedFont>
    <p:embeddedFont>
      <p:font typeface="Titillium Web Light" pitchFamily="2" charset="77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FB57D41-61F4-2D4A-AA06-1FFB87E40164}">
          <p14:sldIdLst>
            <p14:sldId id="256"/>
            <p14:sldId id="261"/>
            <p14:sldId id="288"/>
            <p14:sldId id="313"/>
            <p14:sldId id="289"/>
            <p14:sldId id="306"/>
            <p14:sldId id="308"/>
            <p14:sldId id="310"/>
            <p14:sldId id="311"/>
            <p14:sldId id="312"/>
            <p14:sldId id="314"/>
            <p14:sldId id="322"/>
            <p14:sldId id="323"/>
            <p14:sldId id="324"/>
            <p14:sldId id="325"/>
            <p14:sldId id="326"/>
            <p14:sldId id="329"/>
            <p14:sldId id="316"/>
            <p14:sldId id="321"/>
            <p14:sldId id="317"/>
            <p14:sldId id="318"/>
            <p14:sldId id="319"/>
            <p14:sldId id="320"/>
            <p14:sldId id="315"/>
            <p14:sldId id="327"/>
            <p14:sldId id="328"/>
            <p14:sldId id="330"/>
            <p14:sldId id="331"/>
            <p14:sldId id="332"/>
          </p14:sldIdLst>
        </p14:section>
        <p14:section name="Untitled Section" id="{F8105CB5-AAFD-EA41-A0AC-4D99F1CD2E5B}">
          <p14:sldIdLst>
            <p14:sldId id="304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2EBF65-E7CB-491E-B04D-77E87346F6E6}">
  <a:tblStyle styleId="{EB2EBF65-E7CB-491E-B04D-77E87346F6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9"/>
    <p:restoredTop sz="92543"/>
  </p:normalViewPr>
  <p:slideViewPr>
    <p:cSldViewPr snapToGrid="0" snapToObjects="1">
      <p:cViewPr varScale="1">
        <p:scale>
          <a:sx n="161" d="100"/>
          <a:sy n="161" d="100"/>
        </p:scale>
        <p:origin x="62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185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377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1813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093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1770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3923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2102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6931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01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040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7" name="Google Shape;386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8" name="Google Shape;386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3958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566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9152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615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325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27732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151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0796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873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9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5" name="Google Shape;3925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6" name="Google Shape;3926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635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017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5" name="Google Shape;403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6" name="Google Shape;403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253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273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53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289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2274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394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3" name="Google Shape;4043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4" name="Google Shape;4044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60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40" name="Google Shape;1840;p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05" name="Google Shape;3505;p1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cssref/sel_focus.asp" TargetMode="External"/><Relationship Id="rId3" Type="http://schemas.openxmlformats.org/officeDocument/2006/relationships/hyperlink" Target="https://www.w3schools.com/cssref/sel_firstchild.asp" TargetMode="External"/><Relationship Id="rId7" Type="http://schemas.openxmlformats.org/officeDocument/2006/relationships/hyperlink" Target="https://www.w3schools.com/cssref/sel_visited.as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active.asp" TargetMode="External"/><Relationship Id="rId5" Type="http://schemas.openxmlformats.org/officeDocument/2006/relationships/hyperlink" Target="https://www.w3schools.com/cssref/sel_not.asp" TargetMode="External"/><Relationship Id="rId4" Type="http://schemas.openxmlformats.org/officeDocument/2006/relationships/hyperlink" Target="https://www.w3schools.com/cssref/sel_last-child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sel_after.asp" TargetMode="External"/><Relationship Id="rId7" Type="http://schemas.openxmlformats.org/officeDocument/2006/relationships/hyperlink" Target="https://www.w3schools.com/cssref/sel_selection.as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cssref/sel_firstline.asp" TargetMode="External"/><Relationship Id="rId5" Type="http://schemas.openxmlformats.org/officeDocument/2006/relationships/hyperlink" Target="https://www.w3schools.com/cssref/sel_firstletter.asp" TargetMode="External"/><Relationship Id="rId4" Type="http://schemas.openxmlformats.org/officeDocument/2006/relationships/hyperlink" Target="https://www.w3schools.com/cssref/sel_before.as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3605939" y="1711564"/>
            <a:ext cx="1423261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CSS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269FF-0C24-9149-A389-03DED4CF2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6" name="Google Shape;3836;p13">
            <a:extLst>
              <a:ext uri="{FF2B5EF4-FFF2-40B4-BE49-F238E27FC236}">
                <a16:creationId xmlns:a16="http://schemas.microsoft.com/office/drawing/2014/main" id="{39549A03-B7E8-BA41-A9DF-CEDAE25FC3F9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Selectors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Grouping Selector: selects all the HTML elements with the same style definitions.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56DC5-50B8-2C4E-9381-9359D80EC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50" y="2571750"/>
            <a:ext cx="2717800" cy="97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8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Backgrounds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The CSS background properties are used to define the background effects for elements.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background-color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background-image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background-repeat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background-position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535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Text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This text is styled with some of the text formatting properties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color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text-align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text-decoration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text-transform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text-indent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text-shadow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29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Fonts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The CSS font properties define the font family, boldness, size, and the style of a text.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font-family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font-size</a:t>
            </a:r>
          </a:p>
          <a:p>
            <a:pPr marL="457200" lvl="1" fontAlgn="base">
              <a:spcBef>
                <a:spcPts val="600"/>
              </a:spcBef>
              <a:buSzPct val="80000"/>
              <a:buFont typeface="Titillium Web Light" pitchFamily="2" charset="77"/>
              <a:buChar char="▪"/>
            </a:pPr>
            <a:r>
              <a:rPr lang="en-US" sz="2000" dirty="0"/>
              <a:t>font-style</a:t>
            </a:r>
          </a:p>
          <a:p>
            <a:pPr marL="457200" lvl="1" fontAlgn="base">
              <a:spcBef>
                <a:spcPts val="600"/>
              </a:spcBef>
              <a:buSzPct val="80000"/>
              <a:buFont typeface="Titillium Web Light" pitchFamily="2" charset="77"/>
              <a:buChar char="▪"/>
            </a:pPr>
            <a:r>
              <a:rPr lang="en-US" sz="2000" dirty="0"/>
              <a:t>font-weight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763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Links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dirty="0"/>
              <a:t>Links can be styled in different ways. </a:t>
            </a:r>
            <a:r>
              <a:rPr lang="en-US" sz="2000" dirty="0"/>
              <a:t>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 err="1"/>
              <a:t>a:link</a:t>
            </a:r>
            <a:r>
              <a:rPr lang="en-US" sz="2000" dirty="0"/>
              <a:t> - a normal, unvisited link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 err="1"/>
              <a:t>a:visited</a:t>
            </a:r>
            <a:r>
              <a:rPr lang="en-US" sz="2000" dirty="0"/>
              <a:t> - a link the user has visited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 err="1"/>
              <a:t>a:hover</a:t>
            </a:r>
            <a:r>
              <a:rPr lang="en-US" sz="2000" dirty="0"/>
              <a:t> - a link when the user mouses over it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 err="1"/>
              <a:t>a:active</a:t>
            </a:r>
            <a:r>
              <a:rPr lang="en-US" sz="2000" dirty="0"/>
              <a:t> - a link the moment it is clicked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80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Display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0"/>
            <a:ext cx="6968859" cy="288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 algn="just">
              <a:buSzPct val="80000"/>
              <a:buNone/>
            </a:pPr>
            <a:r>
              <a:rPr lang="en-US" sz="2000" dirty="0"/>
              <a:t>The display property is the most important CSS property for controlling layout. 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none: is commonly used to hide elements without deleting them. 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block:  starts on a new line and takes up the full width available. 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inline: does not start on a new line and only takes up as much width as necessary, can’t set a width and height, top and bottom margins/paddings are respected.</a:t>
            </a:r>
          </a:p>
        </p:txBody>
      </p:sp>
    </p:spTree>
    <p:extLst>
      <p:ext uri="{BB962C8B-B14F-4D97-AF65-F5344CB8AC3E}">
        <p14:creationId xmlns:p14="http://schemas.microsoft.com/office/powerpoint/2010/main" val="2388363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Display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0"/>
            <a:ext cx="6968859" cy="288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inline-block: does not add a line-break after the element, so the element can sit next to other elements, allows to set a width and height on the element, the top and bottom margins/paddings are respected.</a:t>
            </a:r>
          </a:p>
        </p:txBody>
      </p:sp>
    </p:spTree>
    <p:extLst>
      <p:ext uri="{BB962C8B-B14F-4D97-AF65-F5344CB8AC3E}">
        <p14:creationId xmlns:p14="http://schemas.microsoft.com/office/powerpoint/2010/main" val="2371769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Opacity / Transparency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0"/>
            <a:ext cx="6968859" cy="1575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The opacity property specifies the opacity/transparency of an element.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The opacity property can take a value from 0.0 - 1.0. The lower value, the more transparent.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0F9441-12BD-A54A-AB1A-F03459DF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55" y="3252138"/>
            <a:ext cx="1992575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8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Box Model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558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All HTML elements can be considered as boxes border-style.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BB8B44-69EB-1D4C-A391-E4FA2B7A5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19" y="2323361"/>
            <a:ext cx="6471138" cy="253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Borders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The CSS background properties are used to define the background effects for elements.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border-style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border-width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border-color</a:t>
            </a:r>
          </a:p>
          <a:p>
            <a:pPr marL="76200" indent="0">
              <a:buNone/>
            </a:pPr>
            <a:r>
              <a:rPr lang="en-US" sz="2000" dirty="0"/>
              <a:t>Shorthand: width style color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8DAC29-93B2-D642-8D37-7160942BC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27" y="4059801"/>
            <a:ext cx="30607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1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" name="Google Shape;3870;p1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CSS?</a:t>
            </a:r>
            <a:endParaRPr dirty="0"/>
          </a:p>
        </p:txBody>
      </p:sp>
      <p:sp>
        <p:nvSpPr>
          <p:cNvPr id="3871" name="Google Shape;3871;p18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CSS stands for Cascading Style Sheets.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CSS describes how HTML elements are to be displayed on screen, paper, or in other media.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CSS saves a lot of work. It can control the layout of multiple web pages all at once.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External stylesheets are stored in CSS files.</a:t>
            </a:r>
          </a:p>
        </p:txBody>
      </p:sp>
      <p:sp>
        <p:nvSpPr>
          <p:cNvPr id="3872" name="Google Shape;3872;p1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Margins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The CSS margin properties are used to create space around elements, outside of any defined borders.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margin-top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margin-right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margin-bottom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margin-left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477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Margins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802224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Shorthand: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top right bottom left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top right-left bottom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top-bottom right-left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652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Padding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The CSS padding properties are used to generate space around an element's content, inside of any defined borders.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padding-top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padding-right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padding-bottom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padding-left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6648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Padding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802224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Shorthand: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top right bottom left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top right-left bottom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top-bottom right-left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750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Backgrounds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5" name="Google Shape;128;p24" descr="299px-W3C_and_Internet_Explorer_box_models.svg.png">
            <a:extLst>
              <a:ext uri="{FF2B5EF4-FFF2-40B4-BE49-F238E27FC236}">
                <a16:creationId xmlns:a16="http://schemas.microsoft.com/office/drawing/2014/main" id="{9C7E803A-2CB3-0140-8C17-3E69AB9E4F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88" y="1352062"/>
            <a:ext cx="2847975" cy="363718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9;p24">
            <a:extLst>
              <a:ext uri="{FF2B5EF4-FFF2-40B4-BE49-F238E27FC236}">
                <a16:creationId xmlns:a16="http://schemas.microsoft.com/office/drawing/2014/main" id="{079485A6-FEC6-6046-AF28-24E85C6C0FC7}"/>
              </a:ext>
            </a:extLst>
          </p:cNvPr>
          <p:cNvSpPr txBox="1"/>
          <p:nvPr/>
        </p:nvSpPr>
        <p:spPr>
          <a:xfrm>
            <a:off x="188100" y="2038959"/>
            <a:ext cx="4383900" cy="84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box-sizing: content-box;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130;p24">
            <a:extLst>
              <a:ext uri="{FF2B5EF4-FFF2-40B4-BE49-F238E27FC236}">
                <a16:creationId xmlns:a16="http://schemas.microsoft.com/office/drawing/2014/main" id="{0E882A3D-D2FB-6945-8E88-E5D002D348E4}"/>
              </a:ext>
            </a:extLst>
          </p:cNvPr>
          <p:cNvSpPr txBox="1"/>
          <p:nvPr/>
        </p:nvSpPr>
        <p:spPr>
          <a:xfrm>
            <a:off x="130994" y="3794219"/>
            <a:ext cx="4383900" cy="840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box-sizing: border-box;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" name="Google Shape;131;p24">
            <a:extLst>
              <a:ext uri="{FF2B5EF4-FFF2-40B4-BE49-F238E27FC236}">
                <a16:creationId xmlns:a16="http://schemas.microsoft.com/office/drawing/2014/main" id="{74D90889-8783-BF45-B85F-CF63B1CC8836}"/>
              </a:ext>
            </a:extLst>
          </p:cNvPr>
          <p:cNvCxnSpPr/>
          <p:nvPr/>
        </p:nvCxnSpPr>
        <p:spPr>
          <a:xfrm>
            <a:off x="3923850" y="2495257"/>
            <a:ext cx="75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32;p24">
            <a:extLst>
              <a:ext uri="{FF2B5EF4-FFF2-40B4-BE49-F238E27FC236}">
                <a16:creationId xmlns:a16="http://schemas.microsoft.com/office/drawing/2014/main" id="{D99B289A-78DB-1843-A69D-1159A39A2631}"/>
              </a:ext>
            </a:extLst>
          </p:cNvPr>
          <p:cNvCxnSpPr/>
          <p:nvPr/>
        </p:nvCxnSpPr>
        <p:spPr>
          <a:xfrm>
            <a:off x="3816169" y="4244677"/>
            <a:ext cx="759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1603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 Combinators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Descendant Selector: matches all elements that are descendants of a specified element.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98462E8D-9426-BD47-A448-CD7576B069E4}"/>
              </a:ext>
            </a:extLst>
          </p:cNvPr>
          <p:cNvSpPr txBox="1">
            <a:spLocks/>
          </p:cNvSpPr>
          <p:nvPr/>
        </p:nvSpPr>
        <p:spPr>
          <a:xfrm>
            <a:off x="718299" y="3086278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Child Selector: selects all elements that are the children of a specified element..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1175DB-C1DC-2547-943C-951A43DAB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910" y="2548647"/>
            <a:ext cx="322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47E468-B474-274D-94A3-9A8B94389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714" y="3917400"/>
            <a:ext cx="32385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3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 Combinators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Adjacent Sibling Selector: selects all elements that are the adjacent siblings of a specified element.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98462E8D-9426-BD47-A448-CD7576B069E4}"/>
              </a:ext>
            </a:extLst>
          </p:cNvPr>
          <p:cNvSpPr txBox="1">
            <a:spLocks/>
          </p:cNvSpPr>
          <p:nvPr/>
        </p:nvSpPr>
        <p:spPr>
          <a:xfrm>
            <a:off x="718299" y="3086278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General Sibling Selector: selects all elements that are siblings of a specified element.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B035A4-6C8F-1B4B-ACE9-94C25266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064" y="2538346"/>
            <a:ext cx="3217518" cy="720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086F1D-C91E-2042-8306-7042BF8A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064" y="3858196"/>
            <a:ext cx="3217518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2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Pseudo-classes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A pseudo-class is used to define a special state of an element.</a:t>
            </a:r>
          </a:p>
          <a:p>
            <a:endParaRPr lang="en-US" sz="2000" dirty="0"/>
          </a:p>
        </p:txBody>
      </p:sp>
      <p:graphicFrame>
        <p:nvGraphicFramePr>
          <p:cNvPr id="9" name="Google Shape;3938;p25">
            <a:extLst>
              <a:ext uri="{FF2B5EF4-FFF2-40B4-BE49-F238E27FC236}">
                <a16:creationId xmlns:a16="http://schemas.microsoft.com/office/drawing/2014/main" id="{2CF1ED9A-8C19-7F4E-BBED-A5EF37ED5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000560"/>
              </p:ext>
            </p:extLst>
          </p:nvPr>
        </p:nvGraphicFramePr>
        <p:xfrm>
          <a:off x="898448" y="2274625"/>
          <a:ext cx="6512118" cy="2433402"/>
        </p:xfrm>
        <a:graphic>
          <a:graphicData uri="http://schemas.openxmlformats.org/drawingml/2006/table">
            <a:tbl>
              <a:tblPr>
                <a:noFill/>
                <a:tableStyleId>{EB2EBF65-E7CB-491E-B04D-77E87346F6E6}</a:tableStyleId>
              </a:tblPr>
              <a:tblGrid>
                <a:gridCol w="109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0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0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Selector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Example description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:first-child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p:first-child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every &lt;p&gt; elements that is the first child of its parent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65229"/>
                  </a:ext>
                </a:extLst>
              </a:tr>
              <a:tr h="34837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:last-child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 err="1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p:last-child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every &lt;p&gt; elements that is the last child of its parent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39232"/>
                  </a:ext>
                </a:extLst>
              </a:tr>
              <a:tr h="35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:not(selector)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:not(p)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every element that is not a &lt;p&gt;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76616"/>
                  </a:ext>
                </a:extLst>
              </a:tr>
              <a:tr h="35904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:active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 err="1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a:active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the active link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0829"/>
                  </a:ext>
                </a:extLst>
              </a:tr>
              <a:tr h="332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:visited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 err="1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a:visited</a:t>
                      </a:r>
                      <a:endParaRPr lang="en-US" sz="1200" b="0" i="0" u="none" strike="noStrike" cap="none" dirty="0">
                        <a:solidFill>
                          <a:schemeClr val="accent6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all visited links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7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  <a:hlinkClick r:id="rId8"/>
                        </a:rPr>
                        <a:t>:focus</a:t>
                      </a:r>
                      <a:endParaRPr lang="en-US" sz="1200">
                        <a:effectLst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input:focus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the &lt;input&gt; element that has focus</a:t>
                      </a:r>
                    </a:p>
                  </a:txBody>
                  <a:tcPr marL="762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623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 Pseudo-elements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668337"/>
            <a:ext cx="6968859" cy="64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SzPct val="80000"/>
              <a:buNone/>
            </a:pPr>
            <a:r>
              <a:rPr lang="en-US" sz="2000" dirty="0"/>
              <a:t>A CSS pseudo-element is used to style specified parts of an element.</a:t>
            </a:r>
          </a:p>
          <a:p>
            <a:endParaRPr lang="en-US" sz="2000" dirty="0"/>
          </a:p>
        </p:txBody>
      </p:sp>
      <p:graphicFrame>
        <p:nvGraphicFramePr>
          <p:cNvPr id="9" name="Google Shape;3938;p25">
            <a:extLst>
              <a:ext uri="{FF2B5EF4-FFF2-40B4-BE49-F238E27FC236}">
                <a16:creationId xmlns:a16="http://schemas.microsoft.com/office/drawing/2014/main" id="{2CF1ED9A-8C19-7F4E-BBED-A5EF37ED53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847659"/>
              </p:ext>
            </p:extLst>
          </p:nvPr>
        </p:nvGraphicFramePr>
        <p:xfrm>
          <a:off x="922817" y="2555848"/>
          <a:ext cx="6512118" cy="2028715"/>
        </p:xfrm>
        <a:graphic>
          <a:graphicData uri="http://schemas.openxmlformats.org/drawingml/2006/table">
            <a:tbl>
              <a:tblPr>
                <a:noFill/>
                <a:tableStyleId>{EB2EBF65-E7CB-491E-B04D-77E87346F6E6}</a:tableStyleId>
              </a:tblPr>
              <a:tblGrid>
                <a:gridCol w="1099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0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20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 Selector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Example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rgbClr val="FFFFFF"/>
                          </a:solidFill>
                          <a:latin typeface="Titillium Web Light"/>
                          <a:ea typeface="Arial"/>
                          <a:cs typeface="Arial"/>
                          <a:sym typeface="Arial"/>
                        </a:rPr>
                        <a:t>Example description</a:t>
                      </a:r>
                      <a:endParaRPr sz="1200" b="0" i="0" u="none" strike="noStrike" cap="none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Arial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::after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p::after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Insert something after the content of each &lt;p&gt;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965229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::before</a:t>
                      </a:r>
                      <a:endParaRPr lang="en-US" sz="1200" b="0" i="0" u="none" strike="noStrike" cap="none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p::before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Insert something before the content of each &lt;p&gt;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39232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::first-letter</a:t>
                      </a:r>
                      <a:endParaRPr lang="en-US" sz="1200" b="0" i="0" u="none" strike="noStrike" cap="none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p::first-letter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the first letter of each &lt;p&gt;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076616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marR="0" algn="l" rtl="0" fontAlgn="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::first-line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p::first-line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the first line of each &lt;p&gt; element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20829"/>
                  </a:ext>
                </a:extLst>
              </a:tr>
              <a:tr h="34070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rgbClr val="0B87A1"/>
                          </a:solidFill>
                          <a:latin typeface="Titillium Web Light"/>
                          <a:cs typeface="Arial"/>
                          <a:sym typeface="Arial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::selection</a:t>
                      </a:r>
                      <a:endParaRPr lang="en-US" sz="1200" b="0" i="0" u="none" strike="noStrike" cap="none" dirty="0">
                        <a:solidFill>
                          <a:srgbClr val="0B87A1"/>
                        </a:solidFill>
                        <a:latin typeface="Titillium Web Light"/>
                        <a:cs typeface="Arial"/>
                        <a:sym typeface="Arial"/>
                      </a:endParaRPr>
                    </a:p>
                  </a:txBody>
                  <a:tcPr marL="152400" marR="76200" marT="76200" marB="76200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p::selection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 cap="none" dirty="0">
                          <a:solidFill>
                            <a:schemeClr val="accent6"/>
                          </a:solidFill>
                          <a:latin typeface="Titillium Web Light"/>
                          <a:cs typeface="Arial"/>
                          <a:sym typeface="Arial"/>
                        </a:rPr>
                        <a:t>Selects the portion of an element that is selected by a user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8662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Attribute Selectors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2664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The [attribute] selector is used to select elements with a specified attribute. 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The [attribute="value"] selector is used to select elements with a specified attribute and value. padding-bottom.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The [attribute~="value"] selector is used to select elements with an attribute value containing a specified word.</a:t>
            </a:r>
          </a:p>
          <a:p>
            <a:pPr algn="just">
              <a:buSzPct val="80000"/>
              <a:buFont typeface="Titillium Web Light" pitchFamily="2" charset="77"/>
              <a:buChar char="▪"/>
            </a:pPr>
            <a:r>
              <a:rPr lang="en-US" sz="2000" dirty="0"/>
              <a:t>The [attribute^="value"] selector is used to select elements whose attribute value begins with a specified value.</a:t>
            </a:r>
          </a:p>
          <a:p>
            <a:pPr marL="76200" indent="0">
              <a:buNone/>
            </a:pPr>
            <a:endParaRPr lang="en-US" sz="2000" dirty="0"/>
          </a:p>
          <a:p>
            <a:pPr marL="7620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5471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9" name="Google Shape;3929;p24"/>
          <p:cNvSpPr/>
          <p:nvPr/>
        </p:nvSpPr>
        <p:spPr>
          <a:xfrm>
            <a:off x="2804298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80BF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CSS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0" name="Google Shape;3930;p24"/>
          <p:cNvSpPr/>
          <p:nvPr/>
        </p:nvSpPr>
        <p:spPr>
          <a:xfrm>
            <a:off x="982173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D3E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HTML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1" name="Google Shape;3931;p24"/>
          <p:cNvSpPr/>
          <p:nvPr/>
        </p:nvSpPr>
        <p:spPr>
          <a:xfrm>
            <a:off x="4626423" y="1440440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dirty="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JavaScript</a:t>
            </a:r>
            <a:endParaRPr sz="2000" dirty="0">
              <a:solidFill>
                <a:srgbClr val="003B55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3932" name="Google Shape;3932;p24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1492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Practice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" name="Google Shape;4030;p35">
            <a:extLst>
              <a:ext uri="{FF2B5EF4-FFF2-40B4-BE49-F238E27FC236}">
                <a16:creationId xmlns:a16="http://schemas.microsoft.com/office/drawing/2014/main" id="{4DC21743-4FE2-DC4E-8506-B81B2F69E65B}"/>
              </a:ext>
            </a:extLst>
          </p:cNvPr>
          <p:cNvSpPr/>
          <p:nvPr/>
        </p:nvSpPr>
        <p:spPr>
          <a:xfrm>
            <a:off x="903731" y="1583100"/>
            <a:ext cx="4942049" cy="3368607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003B55"/>
          </a:solidFill>
          <a:ln w="9525" cap="flat" cmpd="sng">
            <a:solidFill>
              <a:srgbClr val="0B87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69C2D-D8AF-FF4D-97D7-3926AAD9A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66" y="1773141"/>
            <a:ext cx="4536778" cy="251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337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8" name="Google Shape;4038;p36"/>
          <p:cNvSpPr txBox="1">
            <a:spLocks noGrp="1"/>
          </p:cNvSpPr>
          <p:nvPr>
            <p:ph type="ctrTitle" idx="4294967295"/>
          </p:nvPr>
        </p:nvSpPr>
        <p:spPr>
          <a:xfrm>
            <a:off x="685800" y="745150"/>
            <a:ext cx="4863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80BFB7"/>
                </a:solidFill>
              </a:rPr>
              <a:t>THANKS!</a:t>
            </a:r>
            <a:endParaRPr sz="6000">
              <a:solidFill>
                <a:srgbClr val="80BFB7"/>
              </a:solidFill>
            </a:endParaRPr>
          </a:p>
        </p:txBody>
      </p:sp>
      <p:sp>
        <p:nvSpPr>
          <p:cNvPr id="4041" name="Google Shape;4041;p36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6A23CA-16E5-8F4F-9233-ED0631F10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186" y="4750231"/>
            <a:ext cx="374543" cy="278251"/>
          </a:xfrm>
          <a:prstGeom prst="rect">
            <a:avLst/>
          </a:prstGeom>
        </p:spPr>
      </p:pic>
      <p:sp>
        <p:nvSpPr>
          <p:cNvPr id="10" name="Google Shape;3836;p13">
            <a:extLst>
              <a:ext uri="{FF2B5EF4-FFF2-40B4-BE49-F238E27FC236}">
                <a16:creationId xmlns:a16="http://schemas.microsoft.com/office/drawing/2014/main" id="{CF07D0AC-0694-0948-AACC-065B97AAB7A6}"/>
              </a:ext>
            </a:extLst>
          </p:cNvPr>
          <p:cNvSpPr txBox="1">
            <a:spLocks/>
          </p:cNvSpPr>
          <p:nvPr/>
        </p:nvSpPr>
        <p:spPr>
          <a:xfrm>
            <a:off x="3241729" y="4684439"/>
            <a:ext cx="3236563" cy="45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sz="1800" dirty="0" err="1"/>
              <a:t>truongconghieuptit</a:t>
            </a:r>
            <a:r>
              <a:rPr lang="en-US" sz="2000" dirty="0" err="1"/>
              <a:t>@gmail.com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887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Three Ways to Insert CSS</a:t>
            </a:r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0"/>
            <a:ext cx="6968859" cy="1807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External CSS: must include a reference to the external style sheet file inside the &lt;link&gt; element, inside the head section. 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Internal CSS: is defined inside the &lt;style&gt; element, inside the head section.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Inline CSS: add the style attribute to the relevant element.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8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Syntax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B425C686-98B4-2C46-983F-432372521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554" y="1733550"/>
            <a:ext cx="7232331" cy="9321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SzPct val="80000"/>
              <a:buNone/>
            </a:pPr>
            <a:r>
              <a:rPr lang="en-US" dirty="0"/>
              <a:t>A CSS rule-set consists of a selector and a declaration block: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8E2C6-111E-0441-B059-2F8732B1F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2" y="2665708"/>
            <a:ext cx="4434887" cy="10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8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Syntax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6" name="Google Shape;3871;p18">
            <a:extLst>
              <a:ext uri="{FF2B5EF4-FFF2-40B4-BE49-F238E27FC236}">
                <a16:creationId xmlns:a16="http://schemas.microsoft.com/office/drawing/2014/main" id="{B425C686-98B4-2C46-983F-432372521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554" y="1733549"/>
            <a:ext cx="7232331" cy="25207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 selector points to the HTML element you want to style.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The declaration block contains one or more declarations separated by semicolons.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Each declaration includes a CSS property name and a value, separated by a colon.</a:t>
            </a:r>
          </a:p>
          <a:p>
            <a:pPr>
              <a:buSzPct val="80000"/>
              <a:buFont typeface="Titillium Web Light" pitchFamily="2" charset="77"/>
              <a:buChar char="▪"/>
            </a:pPr>
            <a:r>
              <a:rPr lang="en-US" sz="1800" dirty="0"/>
              <a:t>Multiple CSS declarations are separated with semicolons, and declaration blocks are surrounded by curly braces.</a:t>
            </a:r>
          </a:p>
        </p:txBody>
      </p:sp>
    </p:spTree>
    <p:extLst>
      <p:ext uri="{BB962C8B-B14F-4D97-AF65-F5344CB8AC3E}">
        <p14:creationId xmlns:p14="http://schemas.microsoft.com/office/powerpoint/2010/main" val="2352204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 Syntax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A86F9-2248-1845-B806-59AD74052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98" y="1887443"/>
            <a:ext cx="2684981" cy="144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96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Selectors 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Element Selector: selects HTML elements based on the element name. </a:t>
            </a:r>
          </a:p>
          <a:p>
            <a:pPr>
              <a:buSzPct val="80000"/>
              <a:buFont typeface="Titillium Web Light" pitchFamily="2" charset="77"/>
              <a:buChar char="▪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8B910-8CCB-A648-8872-4D9B6813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088" y="2493614"/>
            <a:ext cx="2755900" cy="720000"/>
          </a:xfrm>
          <a:prstGeom prst="rect">
            <a:avLst/>
          </a:prstGeom>
        </p:spPr>
      </p:pic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98462E8D-9426-BD47-A448-CD7576B069E4}"/>
              </a:ext>
            </a:extLst>
          </p:cNvPr>
          <p:cNvSpPr txBox="1">
            <a:spLocks/>
          </p:cNvSpPr>
          <p:nvPr/>
        </p:nvSpPr>
        <p:spPr>
          <a:xfrm>
            <a:off x="718299" y="3054474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Id Selector: uses the id attribute of an HTML element to select a specific element.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18DE8-7B1A-CE41-99B1-2820EB9C7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831" y="3858025"/>
            <a:ext cx="268615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6" name="Google Shape;4046;p3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CSS Selectors</a:t>
            </a:r>
            <a:endParaRPr dirty="0"/>
          </a:p>
        </p:txBody>
      </p:sp>
      <p:sp>
        <p:nvSpPr>
          <p:cNvPr id="4048" name="Google Shape;4048;p3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8" name="Google Shape;3871;p18">
            <a:extLst>
              <a:ext uri="{FF2B5EF4-FFF2-40B4-BE49-F238E27FC236}">
                <a16:creationId xmlns:a16="http://schemas.microsoft.com/office/drawing/2014/main" id="{EB0306B8-0A26-6246-8703-30B0199581DE}"/>
              </a:ext>
            </a:extLst>
          </p:cNvPr>
          <p:cNvSpPr txBox="1">
            <a:spLocks/>
          </p:cNvSpPr>
          <p:nvPr/>
        </p:nvSpPr>
        <p:spPr>
          <a:xfrm>
            <a:off x="718300" y="1739701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Class Selector: selects HTML elements with a specific class attribute.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Google Shape;3871;p18">
            <a:extLst>
              <a:ext uri="{FF2B5EF4-FFF2-40B4-BE49-F238E27FC236}">
                <a16:creationId xmlns:a16="http://schemas.microsoft.com/office/drawing/2014/main" id="{98462E8D-9426-BD47-A448-CD7576B069E4}"/>
              </a:ext>
            </a:extLst>
          </p:cNvPr>
          <p:cNvSpPr txBox="1">
            <a:spLocks/>
          </p:cNvSpPr>
          <p:nvPr/>
        </p:nvSpPr>
        <p:spPr>
          <a:xfrm>
            <a:off x="718299" y="3086278"/>
            <a:ext cx="6968859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>
              <a:buSzPct val="80000"/>
              <a:buFont typeface="Titillium Web Light" pitchFamily="2" charset="77"/>
              <a:buChar char="▪"/>
            </a:pPr>
            <a:r>
              <a:rPr lang="en-US" sz="2000" dirty="0"/>
              <a:t>Universal Selector: selects all HTML elements on the page.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A73E9-44C5-4A4B-BDA9-FB1E4C399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88" y="2543252"/>
            <a:ext cx="2768600" cy="673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857A4C-F461-9B45-A11D-8B37DD195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488" y="3547735"/>
            <a:ext cx="26924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39329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1065</Words>
  <Application>Microsoft Macintosh PowerPoint</Application>
  <PresentationFormat>On-screen Show (16:9)</PresentationFormat>
  <Paragraphs>191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Dosis ExtraLight</vt:lpstr>
      <vt:lpstr>Titillium Web Light</vt:lpstr>
      <vt:lpstr>Arial</vt:lpstr>
      <vt:lpstr>Consolas</vt:lpstr>
      <vt:lpstr>Mowbray template</vt:lpstr>
      <vt:lpstr>CSS </vt:lpstr>
      <vt:lpstr>What is CSS?</vt:lpstr>
      <vt:lpstr>PowerPoint Presentation</vt:lpstr>
      <vt:lpstr>Three Ways to Insert CSS</vt:lpstr>
      <vt:lpstr>CSS Syntax</vt:lpstr>
      <vt:lpstr>CSS Syntax</vt:lpstr>
      <vt:lpstr>CSS Syntax</vt:lpstr>
      <vt:lpstr>CSS Selectors </vt:lpstr>
      <vt:lpstr>CSS Selectors</vt:lpstr>
      <vt:lpstr>CSS Selectors</vt:lpstr>
      <vt:lpstr>CSS Backgrounds</vt:lpstr>
      <vt:lpstr>CSS Text</vt:lpstr>
      <vt:lpstr>CSS Fonts</vt:lpstr>
      <vt:lpstr>CSS Links</vt:lpstr>
      <vt:lpstr>CSS Display</vt:lpstr>
      <vt:lpstr>CSS Display</vt:lpstr>
      <vt:lpstr>CSS Opacity / Transparency</vt:lpstr>
      <vt:lpstr>CSS Box Model</vt:lpstr>
      <vt:lpstr>CSS Borders</vt:lpstr>
      <vt:lpstr>CSS Margins</vt:lpstr>
      <vt:lpstr>CSS Margins</vt:lpstr>
      <vt:lpstr>CSS Padding</vt:lpstr>
      <vt:lpstr>CSS Padding</vt:lpstr>
      <vt:lpstr>CSS Backgrounds</vt:lpstr>
      <vt:lpstr>CSS  Combinators</vt:lpstr>
      <vt:lpstr>CSS  Combinators</vt:lpstr>
      <vt:lpstr>CSS Pseudo-classes</vt:lpstr>
      <vt:lpstr>CSS  Pseudo-elements</vt:lpstr>
      <vt:lpstr>CSS Attribute Selectors</vt:lpstr>
      <vt:lpstr>Practice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</dc:title>
  <cp:lastModifiedBy>Hieu Truongcong</cp:lastModifiedBy>
  <cp:revision>50</cp:revision>
  <dcterms:modified xsi:type="dcterms:W3CDTF">2021-03-13T10:50:42Z</dcterms:modified>
</cp:coreProperties>
</file>