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5"/>
  </p:notesMasterIdLst>
  <p:sldIdLst>
    <p:sldId id="256" r:id="rId2"/>
    <p:sldId id="318" r:id="rId3"/>
    <p:sldId id="311" r:id="rId4"/>
    <p:sldId id="312" r:id="rId5"/>
    <p:sldId id="313" r:id="rId6"/>
    <p:sldId id="319" r:id="rId7"/>
    <p:sldId id="314" r:id="rId8"/>
    <p:sldId id="315" r:id="rId9"/>
    <p:sldId id="316" r:id="rId10"/>
    <p:sldId id="317" r:id="rId11"/>
    <p:sldId id="320" r:id="rId12"/>
    <p:sldId id="321" r:id="rId13"/>
    <p:sldId id="323" r:id="rId14"/>
    <p:sldId id="325" r:id="rId15"/>
    <p:sldId id="324" r:id="rId16"/>
    <p:sldId id="326" r:id="rId17"/>
    <p:sldId id="327" r:id="rId18"/>
    <p:sldId id="328" r:id="rId19"/>
    <p:sldId id="331" r:id="rId20"/>
    <p:sldId id="330" r:id="rId21"/>
    <p:sldId id="333" r:id="rId22"/>
    <p:sldId id="334" r:id="rId23"/>
    <p:sldId id="335" r:id="rId24"/>
    <p:sldId id="336" r:id="rId25"/>
    <p:sldId id="329" r:id="rId26"/>
    <p:sldId id="337" r:id="rId27"/>
    <p:sldId id="338" r:id="rId28"/>
    <p:sldId id="339" r:id="rId29"/>
    <p:sldId id="340" r:id="rId30"/>
    <p:sldId id="341" r:id="rId31"/>
    <p:sldId id="342" r:id="rId32"/>
    <p:sldId id="343" r:id="rId33"/>
    <p:sldId id="302" r:id="rId34"/>
  </p:sldIdLst>
  <p:sldSz cx="9144000" cy="5143500" type="screen16x9"/>
  <p:notesSz cx="6858000" cy="9144000"/>
  <p:embeddedFontLst>
    <p:embeddedFont>
      <p:font typeface="Dosis ExtraLight" pitchFamily="2" charset="77"/>
      <p:regular r:id="rId36"/>
      <p:bold r:id="rId37"/>
    </p:embeddedFont>
    <p:embeddedFont>
      <p:font typeface="Titillium Web Light" pitchFamily="2" charset="77"/>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FB57D41-61F4-2D4A-AA06-1FFB87E40164}">
          <p14:sldIdLst>
            <p14:sldId id="256"/>
            <p14:sldId id="318"/>
            <p14:sldId id="311"/>
            <p14:sldId id="312"/>
            <p14:sldId id="313"/>
            <p14:sldId id="319"/>
            <p14:sldId id="314"/>
            <p14:sldId id="315"/>
            <p14:sldId id="316"/>
            <p14:sldId id="317"/>
            <p14:sldId id="320"/>
            <p14:sldId id="321"/>
            <p14:sldId id="323"/>
            <p14:sldId id="325"/>
            <p14:sldId id="324"/>
            <p14:sldId id="326"/>
            <p14:sldId id="327"/>
            <p14:sldId id="328"/>
            <p14:sldId id="331"/>
            <p14:sldId id="330"/>
            <p14:sldId id="333"/>
            <p14:sldId id="334"/>
            <p14:sldId id="335"/>
            <p14:sldId id="336"/>
            <p14:sldId id="329"/>
            <p14:sldId id="337"/>
            <p14:sldId id="338"/>
            <p14:sldId id="339"/>
            <p14:sldId id="340"/>
            <p14:sldId id="341"/>
            <p14:sldId id="342"/>
            <p14:sldId id="343"/>
            <p14:sldId id="302"/>
          </p14:sldIdLst>
        </p14:section>
        <p14:section name="Untitled Section" id="{F8105CB5-AAFD-EA41-A0AC-4D99F1CD2E5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2EBF65-E7CB-491E-B04D-77E87346F6E6}">
  <a:tblStyle styleId="{EB2EBF65-E7CB-491E-B04D-77E87346F6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9"/>
    <p:restoredTop sz="92543"/>
  </p:normalViewPr>
  <p:slideViewPr>
    <p:cSldViewPr snapToGrid="0" snapToObjects="1">
      <p:cViewPr varScale="1">
        <p:scale>
          <a:sx n="161" d="100"/>
          <a:sy n="161" d="100"/>
        </p:scale>
        <p:origin x="62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892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839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947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020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19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624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831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961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79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091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346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093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994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084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699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727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494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238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448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125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5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51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2603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873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165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10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25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603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24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758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824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15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32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39379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7"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3605939" y="1711564"/>
            <a:ext cx="1423261" cy="1159800"/>
          </a:xfrm>
          <a:prstGeom prst="rect">
            <a:avLst/>
          </a:prstGeom>
        </p:spPr>
        <p:txBody>
          <a:bodyPr spcFirstLastPara="1" wrap="square" lIns="91425" tIns="91425" rIns="91425" bIns="91425" anchor="t" anchorCtr="0">
            <a:noAutofit/>
          </a:bodyPr>
          <a:lstStyle/>
          <a:p>
            <a:r>
              <a:rPr lang="en-US" dirty="0"/>
              <a:t>CSS</a:t>
            </a:r>
            <a:br>
              <a:rPr lang="en-US" dirty="0"/>
            </a:br>
            <a:endParaRPr dirty="0"/>
          </a:p>
        </p:txBody>
      </p:sp>
      <p:pic>
        <p:nvPicPr>
          <p:cNvPr id="4" name="Picture 3">
            <a:extLst>
              <a:ext uri="{FF2B5EF4-FFF2-40B4-BE49-F238E27FC236}">
                <a16:creationId xmlns:a16="http://schemas.microsoft.com/office/drawing/2014/main" id="{B2D269FF-0C24-9149-A389-03DED4CF226E}"/>
              </a:ext>
            </a:extLst>
          </p:cNvPr>
          <p:cNvPicPr>
            <a:picLocks noChangeAspect="1"/>
          </p:cNvPicPr>
          <p:nvPr/>
        </p:nvPicPr>
        <p:blipFill>
          <a:blip r:embed="rId3"/>
          <a:stretch>
            <a:fillRect/>
          </a:stretch>
        </p:blipFill>
        <p:spPr>
          <a:xfrm>
            <a:off x="2867186" y="4750231"/>
            <a:ext cx="374543" cy="278251"/>
          </a:xfrm>
          <a:prstGeom prst="rect">
            <a:avLst/>
          </a:prstGeom>
        </p:spPr>
      </p:pic>
      <p:sp>
        <p:nvSpPr>
          <p:cNvPr id="6" name="Google Shape;3836;p13">
            <a:extLst>
              <a:ext uri="{FF2B5EF4-FFF2-40B4-BE49-F238E27FC236}">
                <a16:creationId xmlns:a16="http://schemas.microsoft.com/office/drawing/2014/main" id="{39549A03-B7E8-BA41-A9DF-CEDAE25FC3F9}"/>
              </a:ext>
            </a:extLst>
          </p:cNvPr>
          <p:cNvSpPr txBox="1">
            <a:spLocks/>
          </p:cNvSpPr>
          <p:nvPr/>
        </p:nvSpPr>
        <p:spPr>
          <a:xfrm>
            <a:off x="3241729" y="4684439"/>
            <a:ext cx="3236563" cy="459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en-US" sz="1800" dirty="0" err="1"/>
              <a:t>truongconghieuptit</a:t>
            </a:r>
            <a:r>
              <a:rPr lang="en-US" sz="2000" dirty="0" err="1"/>
              <a:t>@gmail.com</a:t>
            </a:r>
            <a:endParaRPr lang="en-US" sz="2000" dirty="0"/>
          </a:p>
        </p:txBody>
      </p:sp>
    </p:spTree>
    <p:extLst>
      <p:ext uri="{BB962C8B-B14F-4D97-AF65-F5344CB8AC3E}">
        <p14:creationId xmlns:p14="http://schemas.microsoft.com/office/powerpoint/2010/main" val="156186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Float - </a:t>
            </a:r>
            <a:r>
              <a:rPr lang="en-US" dirty="0" err="1"/>
              <a:t>clearfix</a:t>
            </a:r>
            <a:endParaRPr dirty="0"/>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endParaRPr lang="en-US" sz="2000" dirty="0"/>
          </a:p>
        </p:txBody>
      </p:sp>
      <p:pic>
        <p:nvPicPr>
          <p:cNvPr id="4" name="Picture 3">
            <a:extLst>
              <a:ext uri="{FF2B5EF4-FFF2-40B4-BE49-F238E27FC236}">
                <a16:creationId xmlns:a16="http://schemas.microsoft.com/office/drawing/2014/main" id="{D54DD5CB-51D1-4840-8476-75D56727B14F}"/>
              </a:ext>
            </a:extLst>
          </p:cNvPr>
          <p:cNvPicPr>
            <a:picLocks noChangeAspect="1"/>
          </p:cNvPicPr>
          <p:nvPr/>
        </p:nvPicPr>
        <p:blipFill>
          <a:blip r:embed="rId3"/>
          <a:stretch>
            <a:fillRect/>
          </a:stretch>
        </p:blipFill>
        <p:spPr>
          <a:xfrm>
            <a:off x="824064" y="1993248"/>
            <a:ext cx="2184400" cy="1130300"/>
          </a:xfrm>
          <a:prstGeom prst="rect">
            <a:avLst/>
          </a:prstGeom>
        </p:spPr>
      </p:pic>
    </p:spTree>
    <p:extLst>
      <p:ext uri="{BB962C8B-B14F-4D97-AF65-F5344CB8AC3E}">
        <p14:creationId xmlns:p14="http://schemas.microsoft.com/office/powerpoint/2010/main" val="429270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64761" y="3134679"/>
            <a:ext cx="5495100" cy="1159800"/>
          </a:xfrm>
          <a:prstGeom prst="rect">
            <a:avLst/>
          </a:prstGeom>
        </p:spPr>
        <p:txBody>
          <a:bodyPr spcFirstLastPara="1" wrap="square" lIns="91425" tIns="91425" rIns="91425" bIns="91425" anchor="b" anchorCtr="0">
            <a:noAutofit/>
          </a:bodyPr>
          <a:lstStyle/>
          <a:p>
            <a:pPr lvl="0"/>
            <a:r>
              <a:rPr lang="en-US" sz="7200" dirty="0">
                <a:solidFill>
                  <a:srgbClr val="D3EBD5"/>
                </a:solidFill>
              </a:rPr>
              <a:t>CSS Flexbox</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68457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Flexbox</a:t>
            </a:r>
            <a:endParaRPr dirty="0"/>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The CSS Flexbox makes it easier to design flexible responsive layout structure without using float or positioning.</a:t>
            </a:r>
          </a:p>
          <a:p>
            <a:pPr marL="76200" indent="0" algn="just">
              <a:buSzPct val="80000"/>
              <a:buNone/>
            </a:pPr>
            <a:r>
              <a:rPr lang="en-US" sz="2000" dirty="0"/>
              <a:t>Reference:</a:t>
            </a:r>
          </a:p>
          <a:p>
            <a:pPr marL="76200" indent="0" algn="just">
              <a:buSzPct val="80000"/>
              <a:buNone/>
            </a:pPr>
            <a:r>
              <a:rPr lang="en-US" sz="2000" dirty="0"/>
              <a:t>         </a:t>
            </a:r>
            <a:r>
              <a:rPr lang="en-US" sz="2000" i="1" u="sng" dirty="0"/>
              <a:t>https://</a:t>
            </a:r>
            <a:r>
              <a:rPr lang="en-US" sz="2000" i="1" u="sng" dirty="0" err="1"/>
              <a:t>css-tricks.com</a:t>
            </a:r>
            <a:r>
              <a:rPr lang="en-US" sz="2000" i="1" u="sng" dirty="0"/>
              <a:t>/snippets/</a:t>
            </a:r>
            <a:r>
              <a:rPr lang="en-US" sz="2000" i="1" u="sng" dirty="0" err="1"/>
              <a:t>css</a:t>
            </a:r>
            <a:r>
              <a:rPr lang="en-US" sz="2000" i="1" u="sng" dirty="0"/>
              <a:t>/a-guide-to-flexbox/</a:t>
            </a:r>
          </a:p>
          <a:p>
            <a:pPr marL="76200" indent="0" algn="just">
              <a:buSzPct val="80000"/>
              <a:buNone/>
            </a:pPr>
            <a:endParaRPr lang="en-US" sz="2000" dirty="0"/>
          </a:p>
          <a:p>
            <a:endParaRPr lang="en-US" sz="2000" dirty="0"/>
          </a:p>
        </p:txBody>
      </p:sp>
    </p:spTree>
    <p:extLst>
      <p:ext uri="{BB962C8B-B14F-4D97-AF65-F5344CB8AC3E}">
        <p14:creationId xmlns:p14="http://schemas.microsoft.com/office/powerpoint/2010/main" val="2439222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Flex Container</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The CSS Flexbox makes it easier to design flexible responsive layout structure without using float or positioning.</a:t>
            </a:r>
          </a:p>
          <a:p>
            <a:pPr algn="just">
              <a:buSzPct val="80000"/>
            </a:pPr>
            <a:endParaRPr lang="en-US" sz="2000" dirty="0"/>
          </a:p>
          <a:p>
            <a:endParaRPr lang="en-US" sz="2000" dirty="0"/>
          </a:p>
        </p:txBody>
      </p:sp>
      <p:pic>
        <p:nvPicPr>
          <p:cNvPr id="4" name="Picture 3">
            <a:extLst>
              <a:ext uri="{FF2B5EF4-FFF2-40B4-BE49-F238E27FC236}">
                <a16:creationId xmlns:a16="http://schemas.microsoft.com/office/drawing/2014/main" id="{29E45F1C-064B-B141-B5CD-32425C65D5AA}"/>
              </a:ext>
            </a:extLst>
          </p:cNvPr>
          <p:cNvPicPr>
            <a:picLocks noChangeAspect="1"/>
          </p:cNvPicPr>
          <p:nvPr/>
        </p:nvPicPr>
        <p:blipFill>
          <a:blip r:embed="rId3"/>
          <a:stretch>
            <a:fillRect/>
          </a:stretch>
        </p:blipFill>
        <p:spPr>
          <a:xfrm>
            <a:off x="882981" y="2700351"/>
            <a:ext cx="4102100" cy="1587500"/>
          </a:xfrm>
          <a:prstGeom prst="rect">
            <a:avLst/>
          </a:prstGeom>
        </p:spPr>
      </p:pic>
    </p:spTree>
    <p:extLst>
      <p:ext uri="{BB962C8B-B14F-4D97-AF65-F5344CB8AC3E}">
        <p14:creationId xmlns:p14="http://schemas.microsoft.com/office/powerpoint/2010/main" val="138482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Flex Container</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display - This defines a flex container, enables a flex context for all its direct children.</a:t>
            </a:r>
          </a:p>
          <a:p>
            <a:pPr algn="just">
              <a:buSzPct val="80000"/>
            </a:pPr>
            <a:r>
              <a:rPr lang="en-US" sz="2000" dirty="0"/>
              <a:t>flex-direction - Defines in which direction the container wants to stack the flex items.</a:t>
            </a:r>
          </a:p>
          <a:p>
            <a:pPr algn="just">
              <a:buSzPct val="80000"/>
            </a:pPr>
            <a:r>
              <a:rPr lang="en-US" sz="2000" dirty="0"/>
              <a:t>flex-wrap - By default, flex items will all try to fit onto one line. So can change that and allow the items to wrap as needed with this property.</a:t>
            </a:r>
          </a:p>
          <a:p>
            <a:pPr algn="just">
              <a:buSzPct val="80000"/>
            </a:pPr>
            <a:endParaRPr lang="en-US" sz="2000" dirty="0"/>
          </a:p>
          <a:p>
            <a:endParaRPr lang="en-US" sz="2000" dirty="0"/>
          </a:p>
        </p:txBody>
      </p:sp>
    </p:spTree>
    <p:extLst>
      <p:ext uri="{BB962C8B-B14F-4D97-AF65-F5344CB8AC3E}">
        <p14:creationId xmlns:p14="http://schemas.microsoft.com/office/powerpoint/2010/main" val="25108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Flex Container</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flex-flow - A shorthand for the flex-direction and flex-wrap properties, which together define the flex container’s main and cross axes.</a:t>
            </a:r>
          </a:p>
          <a:p>
            <a:pPr algn="just">
              <a:buSzPct val="80000"/>
            </a:pPr>
            <a:r>
              <a:rPr lang="en-US" sz="2000" dirty="0"/>
              <a:t>justify-content - This defines the alignment along the main axis. </a:t>
            </a:r>
          </a:p>
          <a:p>
            <a:pPr algn="just">
              <a:buSzPct val="80000"/>
            </a:pPr>
            <a:r>
              <a:rPr lang="en-US" sz="2000" dirty="0"/>
              <a:t>align-items - This defines the default behavior for how flex items are laid out along the cross axis on the current line.</a:t>
            </a:r>
          </a:p>
          <a:p>
            <a:endParaRPr lang="en-US" sz="2000" dirty="0"/>
          </a:p>
        </p:txBody>
      </p:sp>
    </p:spTree>
    <p:extLst>
      <p:ext uri="{BB962C8B-B14F-4D97-AF65-F5344CB8AC3E}">
        <p14:creationId xmlns:p14="http://schemas.microsoft.com/office/powerpoint/2010/main" val="344073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Flex Items</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The direct child elements of a flex container automatically becomes flexible (flex) items.</a:t>
            </a:r>
          </a:p>
          <a:p>
            <a:endParaRPr lang="en-US" sz="2000" dirty="0"/>
          </a:p>
        </p:txBody>
      </p:sp>
      <p:pic>
        <p:nvPicPr>
          <p:cNvPr id="3" name="Picture 2">
            <a:extLst>
              <a:ext uri="{FF2B5EF4-FFF2-40B4-BE49-F238E27FC236}">
                <a16:creationId xmlns:a16="http://schemas.microsoft.com/office/drawing/2014/main" id="{1D375B9D-4BF2-D548-8CE8-A68A636CC628}"/>
              </a:ext>
            </a:extLst>
          </p:cNvPr>
          <p:cNvPicPr>
            <a:picLocks noChangeAspect="1"/>
          </p:cNvPicPr>
          <p:nvPr/>
        </p:nvPicPr>
        <p:blipFill>
          <a:blip r:embed="rId3"/>
          <a:stretch>
            <a:fillRect/>
          </a:stretch>
        </p:blipFill>
        <p:spPr>
          <a:xfrm>
            <a:off x="911749" y="2499125"/>
            <a:ext cx="4267200" cy="1905000"/>
          </a:xfrm>
          <a:prstGeom prst="rect">
            <a:avLst/>
          </a:prstGeom>
        </p:spPr>
      </p:pic>
    </p:spTree>
    <p:extLst>
      <p:ext uri="{BB962C8B-B14F-4D97-AF65-F5344CB8AC3E}">
        <p14:creationId xmlns:p14="http://schemas.microsoft.com/office/powerpoint/2010/main" val="1655763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Flex Items</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30855" cy="298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order - Specifies the order of the flex items. </a:t>
            </a:r>
          </a:p>
          <a:p>
            <a:pPr algn="just">
              <a:buSzPct val="80000"/>
            </a:pPr>
            <a:r>
              <a:rPr lang="en-US" sz="2000" dirty="0"/>
              <a:t>flex-grow - Specifies how much a flex item will grow relative to the rest of the flex items. </a:t>
            </a:r>
          </a:p>
          <a:p>
            <a:pPr algn="just">
              <a:buSzPct val="80000"/>
            </a:pPr>
            <a:endParaRPr lang="en-US" sz="2000" dirty="0"/>
          </a:p>
          <a:p>
            <a:endParaRPr lang="en-US" sz="2000" dirty="0"/>
          </a:p>
        </p:txBody>
      </p:sp>
    </p:spTree>
    <p:extLst>
      <p:ext uri="{BB962C8B-B14F-4D97-AF65-F5344CB8AC3E}">
        <p14:creationId xmlns:p14="http://schemas.microsoft.com/office/powerpoint/2010/main" val="1569055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64761" y="3134679"/>
            <a:ext cx="5495100" cy="1159800"/>
          </a:xfrm>
          <a:prstGeom prst="rect">
            <a:avLst/>
          </a:prstGeom>
        </p:spPr>
        <p:txBody>
          <a:bodyPr spcFirstLastPara="1" wrap="square" lIns="91425" tIns="91425" rIns="91425" bIns="91425" anchor="b" anchorCtr="0">
            <a:noAutofit/>
          </a:bodyPr>
          <a:lstStyle/>
          <a:p>
            <a:r>
              <a:rPr lang="en-US" sz="7200" dirty="0">
                <a:solidFill>
                  <a:srgbClr val="D3EBD5"/>
                </a:solidFill>
              </a:rPr>
              <a:t>CSS Units</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417599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Units</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30855" cy="462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CSS has several different units for expressing a length. </a:t>
            </a:r>
          </a:p>
          <a:p>
            <a:pPr algn="just">
              <a:buSzPct val="80000"/>
            </a:pPr>
            <a:endParaRPr lang="en-US" sz="2000" dirty="0"/>
          </a:p>
          <a:p>
            <a:endParaRPr lang="en-US" sz="2000" dirty="0"/>
          </a:p>
        </p:txBody>
      </p:sp>
      <p:graphicFrame>
        <p:nvGraphicFramePr>
          <p:cNvPr id="5" name="Google Shape;3938;p25">
            <a:extLst>
              <a:ext uri="{FF2B5EF4-FFF2-40B4-BE49-F238E27FC236}">
                <a16:creationId xmlns:a16="http://schemas.microsoft.com/office/drawing/2014/main" id="{9A293B1A-07AE-B34E-99B7-96618A8E9405}"/>
              </a:ext>
            </a:extLst>
          </p:cNvPr>
          <p:cNvGraphicFramePr/>
          <p:nvPr>
            <p:extLst>
              <p:ext uri="{D42A27DB-BD31-4B8C-83A1-F6EECF244321}">
                <p14:modId xmlns:p14="http://schemas.microsoft.com/office/powerpoint/2010/main" val="2178636644"/>
              </p:ext>
            </p:extLst>
          </p:nvPr>
        </p:nvGraphicFramePr>
        <p:xfrm>
          <a:off x="906914" y="2345437"/>
          <a:ext cx="6572486" cy="1524769"/>
        </p:xfrm>
        <a:graphic>
          <a:graphicData uri="http://schemas.openxmlformats.org/drawingml/2006/table">
            <a:tbl>
              <a:tblPr>
                <a:noFill/>
                <a:tableStyleId>{EB2EBF65-E7CB-491E-B04D-77E87346F6E6}</a:tableStyleId>
              </a:tblPr>
              <a:tblGrid>
                <a:gridCol w="1387339">
                  <a:extLst>
                    <a:ext uri="{9D8B030D-6E8A-4147-A177-3AD203B41FA5}">
                      <a16:colId xmlns:a16="http://schemas.microsoft.com/office/drawing/2014/main" val="20000"/>
                    </a:ext>
                  </a:extLst>
                </a:gridCol>
                <a:gridCol w="5185147">
                  <a:extLst>
                    <a:ext uri="{9D8B030D-6E8A-4147-A177-3AD203B41FA5}">
                      <a16:colId xmlns:a16="http://schemas.microsoft.com/office/drawing/2014/main" val="20003"/>
                    </a:ext>
                  </a:extLst>
                </a:gridCol>
              </a:tblGrid>
              <a:tr h="325205">
                <a:tc>
                  <a:txBody>
                    <a:bodyPr/>
                    <a:lstStyle/>
                    <a:p>
                      <a:pPr marL="0" lvl="0" indent="0" algn="l" rtl="0">
                        <a:spcBef>
                          <a:spcPts val="0"/>
                        </a:spcBef>
                        <a:spcAft>
                          <a:spcPts val="0"/>
                        </a:spcAft>
                        <a:buNone/>
                      </a:pPr>
                      <a:r>
                        <a:rPr lang="en-US" sz="1200" b="0" i="0" u="none" strike="noStrike" cap="none" dirty="0">
                          <a:solidFill>
                            <a:srgbClr val="FFFFFF"/>
                          </a:solidFill>
                          <a:latin typeface="Titillium Web Light"/>
                          <a:ea typeface="Arial"/>
                          <a:cs typeface="Arial"/>
                          <a:sym typeface="Arial"/>
                        </a:rPr>
                        <a:t> Unit</a:t>
                      </a:r>
                      <a:endParaRPr sz="1200" b="0" i="0" u="none" strike="noStrike" cap="none" dirty="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tc>
                  <a:txBody>
                    <a:bodyPr/>
                    <a:lstStyle/>
                    <a:p>
                      <a:pPr marL="0" lvl="0" indent="0" algn="l" rtl="0">
                        <a:spcBef>
                          <a:spcPts val="0"/>
                        </a:spcBef>
                        <a:spcAft>
                          <a:spcPts val="0"/>
                        </a:spcAft>
                        <a:buNone/>
                      </a:pPr>
                      <a:r>
                        <a:rPr lang="en-US" sz="1200" b="0" i="0" u="none" strike="noStrike" cap="none" dirty="0">
                          <a:solidFill>
                            <a:srgbClr val="FFFFFF"/>
                          </a:solidFill>
                          <a:latin typeface="Titillium Web Light"/>
                          <a:ea typeface="Arial"/>
                          <a:cs typeface="Arial"/>
                          <a:sym typeface="Arial"/>
                        </a:rPr>
                        <a:t>Description</a:t>
                      </a:r>
                      <a:endParaRPr sz="1200" b="0" i="0" u="none" strike="noStrike" cap="none" dirty="0">
                        <a:solidFill>
                          <a:srgbClr val="FFFFFF"/>
                        </a:solidFill>
                        <a:latin typeface="Titillium Web Light"/>
                        <a:ea typeface="Titillium Web Light"/>
                        <a:cs typeface="Arial"/>
                        <a:sym typeface="Titillium Web Light"/>
                      </a:endParaRPr>
                    </a:p>
                  </a:txBody>
                  <a:tcPr marL="91425" marR="91425" marT="68575" marB="68575" anchor="ctr">
                    <a:lnL w="9525" cap="flat" cmpd="sng" algn="ctr">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extLst>
                  <a:ext uri="{0D108BD9-81ED-4DB2-BD59-A6C34878D82A}">
                    <a16:rowId xmlns:a16="http://schemas.microsoft.com/office/drawing/2014/main" val="10000"/>
                  </a:ext>
                </a:extLst>
              </a:tr>
              <a:tr h="340702">
                <a:tc>
                  <a:txBody>
                    <a:bodyPr/>
                    <a:lstStyle/>
                    <a:p>
                      <a:pPr marR="0" algn="l" rtl="0" fontAlgn="t">
                        <a:lnSpc>
                          <a:spcPct val="100000"/>
                        </a:lnSpc>
                        <a:spcBef>
                          <a:spcPts val="0"/>
                        </a:spcBef>
                        <a:spcAft>
                          <a:spcPts val="0"/>
                        </a:spcAft>
                        <a:buClr>
                          <a:srgbClr val="000000"/>
                        </a:buClr>
                        <a:buFont typeface="Arial"/>
                      </a:pPr>
                      <a:r>
                        <a:rPr lang="en-US" sz="1200" b="0" i="0" u="none" strike="noStrike" cap="none" dirty="0">
                          <a:solidFill>
                            <a:srgbClr val="0B87A1"/>
                          </a:solidFill>
                          <a:latin typeface="Titillium Web Light"/>
                          <a:cs typeface="Arial"/>
                          <a:sym typeface="Arial"/>
                        </a:rPr>
                        <a:t>px</a:t>
                      </a:r>
                    </a:p>
                  </a:txBody>
                  <a:tcPr marL="152400" marR="76200" marT="76200" marB="76200">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D3EBD5"/>
                    </a:solidFill>
                  </a:tcPr>
                </a:tc>
                <a:tc>
                  <a:txBody>
                    <a:bodyPr/>
                    <a:lstStyle/>
                    <a:p>
                      <a:pPr algn="l" fontAlgn="t"/>
                      <a:r>
                        <a:rPr lang="en-US" sz="1200" b="0" i="0" u="none" strike="noStrike" cap="none" dirty="0">
                          <a:solidFill>
                            <a:schemeClr val="accent6"/>
                          </a:solidFill>
                          <a:latin typeface="Titillium Web Light"/>
                          <a:ea typeface="Arial"/>
                          <a:cs typeface="Arial"/>
                          <a:sym typeface="Arial"/>
                        </a:rPr>
                        <a:t>Pixels (px) are relative to the viewing device, points (1pt = 1/72 of 1in)</a:t>
                      </a:r>
                      <a:endParaRPr lang="en-US" sz="1200" b="0" i="0" u="none" strike="noStrike" cap="none" dirty="0">
                        <a:solidFill>
                          <a:schemeClr val="accent6"/>
                        </a:solidFill>
                        <a:latin typeface="Titillium Web Light"/>
                        <a:cs typeface="Arial"/>
                        <a:sym typeface="Arial"/>
                      </a:endParaRPr>
                    </a:p>
                  </a:txBody>
                  <a:tcPr marL="76200" marR="76200" marT="76200" marB="76200">
                    <a:lnL w="9525" cap="flat" cmpd="sng" algn="ctr">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D3EBD5"/>
                    </a:solidFill>
                  </a:tcPr>
                </a:tc>
                <a:extLst>
                  <a:ext uri="{0D108BD9-81ED-4DB2-BD59-A6C34878D82A}">
                    <a16:rowId xmlns:a16="http://schemas.microsoft.com/office/drawing/2014/main" val="3233965229"/>
                  </a:ext>
                </a:extLst>
              </a:tr>
              <a:tr h="340702">
                <a:tc>
                  <a:txBody>
                    <a:bodyPr/>
                    <a:lstStyle/>
                    <a:p>
                      <a:pPr marR="0" algn="l" rtl="0" fontAlgn="t">
                        <a:lnSpc>
                          <a:spcPct val="100000"/>
                        </a:lnSpc>
                        <a:spcBef>
                          <a:spcPts val="0"/>
                        </a:spcBef>
                        <a:spcAft>
                          <a:spcPts val="0"/>
                        </a:spcAft>
                        <a:buClr>
                          <a:srgbClr val="000000"/>
                        </a:buClr>
                        <a:buFont typeface="Arial"/>
                      </a:pPr>
                      <a:r>
                        <a:rPr lang="en-US" sz="1200" b="0" i="0" u="none" strike="noStrike" cap="none" dirty="0" err="1">
                          <a:solidFill>
                            <a:srgbClr val="0B87A1"/>
                          </a:solidFill>
                          <a:latin typeface="Titillium Web Light"/>
                          <a:cs typeface="Arial"/>
                          <a:sym typeface="Arial"/>
                        </a:rPr>
                        <a:t>em</a:t>
                      </a:r>
                      <a:endParaRPr lang="en-US" sz="1200" b="0" i="0" u="none" strike="noStrike" cap="none" dirty="0">
                        <a:solidFill>
                          <a:srgbClr val="0B87A1"/>
                        </a:solidFill>
                        <a:latin typeface="Titillium Web Light"/>
                        <a:cs typeface="Arial"/>
                        <a:sym typeface="Arial"/>
                      </a:endParaRPr>
                    </a:p>
                  </a:txBody>
                  <a:tcPr marL="152400" marR="76200" marT="76200" marB="76200">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chemeClr val="bg1"/>
                    </a:solidFill>
                  </a:tcPr>
                </a:tc>
                <a:tc>
                  <a:txBody>
                    <a:bodyPr/>
                    <a:lstStyle/>
                    <a:p>
                      <a:pPr algn="l" fontAlgn="t"/>
                      <a:r>
                        <a:rPr lang="en-US" sz="1200" b="0" i="0" u="none" strike="noStrike" cap="none" dirty="0">
                          <a:solidFill>
                            <a:schemeClr val="accent6"/>
                          </a:solidFill>
                          <a:latin typeface="Titillium Web Light"/>
                          <a:ea typeface="Arial"/>
                          <a:cs typeface="Arial"/>
                          <a:sym typeface="Arial"/>
                        </a:rPr>
                        <a:t>Relative to the font-size of the element (2em means 2 times the size of the current font)</a:t>
                      </a:r>
                      <a:endParaRPr lang="en-US" sz="1200" b="0" i="0" u="none" strike="noStrike" cap="none" dirty="0">
                        <a:solidFill>
                          <a:schemeClr val="accent6"/>
                        </a:solidFill>
                        <a:latin typeface="Titillium Web Light"/>
                        <a:cs typeface="Arial"/>
                        <a:sym typeface="Arial"/>
                      </a:endParaRPr>
                    </a:p>
                  </a:txBody>
                  <a:tcPr marL="76200" marR="76200" marT="76200" marB="76200">
                    <a:lnL w="9525" cap="flat" cmpd="sng" algn="ctr">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chemeClr val="bg1"/>
                    </a:solidFill>
                  </a:tcPr>
                </a:tc>
                <a:extLst>
                  <a:ext uri="{0D108BD9-81ED-4DB2-BD59-A6C34878D82A}">
                    <a16:rowId xmlns:a16="http://schemas.microsoft.com/office/drawing/2014/main" val="774239232"/>
                  </a:ext>
                </a:extLst>
              </a:tr>
              <a:tr h="340702">
                <a:tc>
                  <a:txBody>
                    <a:bodyPr/>
                    <a:lstStyle/>
                    <a:p>
                      <a:pPr marR="0" algn="l" rtl="0" fontAlgn="t">
                        <a:lnSpc>
                          <a:spcPct val="100000"/>
                        </a:lnSpc>
                        <a:spcBef>
                          <a:spcPts val="0"/>
                        </a:spcBef>
                        <a:spcAft>
                          <a:spcPts val="0"/>
                        </a:spcAft>
                        <a:buClr>
                          <a:srgbClr val="000000"/>
                        </a:buClr>
                        <a:buFont typeface="Arial"/>
                      </a:pPr>
                      <a:r>
                        <a:rPr lang="en-US" sz="1200" b="0" i="0" u="none" strike="noStrike" cap="none" dirty="0">
                          <a:solidFill>
                            <a:srgbClr val="0B87A1"/>
                          </a:solidFill>
                          <a:latin typeface="Titillium Web Light"/>
                          <a:cs typeface="Arial"/>
                          <a:sym typeface="Arial"/>
                        </a:rPr>
                        <a:t>rem</a:t>
                      </a:r>
                    </a:p>
                  </a:txBody>
                  <a:tcPr marL="152400" marR="76200" marT="76200" marB="76200">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D3EBD5"/>
                    </a:solidFill>
                  </a:tcPr>
                </a:tc>
                <a:tc>
                  <a:txBody>
                    <a:bodyPr/>
                    <a:lstStyle/>
                    <a:p>
                      <a:pPr algn="l" fontAlgn="t"/>
                      <a:r>
                        <a:rPr lang="en-US" sz="1200" b="0" i="0" u="none" strike="noStrike" cap="none" dirty="0">
                          <a:solidFill>
                            <a:schemeClr val="accent6"/>
                          </a:solidFill>
                          <a:latin typeface="Titillium Web Light"/>
                          <a:cs typeface="Arial"/>
                          <a:sym typeface="Arial"/>
                        </a:rPr>
                        <a:t>Relative to font-size of the root element</a:t>
                      </a:r>
                    </a:p>
                  </a:txBody>
                  <a:tcPr marL="76200" marR="76200" marT="76200" marB="76200">
                    <a:lnL w="9525" cap="flat" cmpd="sng" algn="ctr">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D3EBD5"/>
                    </a:solidFill>
                  </a:tcPr>
                </a:tc>
                <a:extLst>
                  <a:ext uri="{0D108BD9-81ED-4DB2-BD59-A6C34878D82A}">
                    <a16:rowId xmlns:a16="http://schemas.microsoft.com/office/drawing/2014/main" val="1979076616"/>
                  </a:ext>
                </a:extLst>
              </a:tr>
            </a:tbl>
          </a:graphicData>
        </a:graphic>
      </p:graphicFrame>
    </p:spTree>
    <p:extLst>
      <p:ext uri="{BB962C8B-B14F-4D97-AF65-F5344CB8AC3E}">
        <p14:creationId xmlns:p14="http://schemas.microsoft.com/office/powerpoint/2010/main" val="4064456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64761" y="3134679"/>
            <a:ext cx="5495100" cy="1159800"/>
          </a:xfrm>
          <a:prstGeom prst="rect">
            <a:avLst/>
          </a:prstGeom>
        </p:spPr>
        <p:txBody>
          <a:bodyPr spcFirstLastPara="1" wrap="square" lIns="91425" tIns="91425" rIns="91425" bIns="91425" anchor="b" anchorCtr="0">
            <a:noAutofit/>
          </a:bodyPr>
          <a:lstStyle/>
          <a:p>
            <a:pPr lvl="0"/>
            <a:r>
              <a:rPr lang="en-US" sz="7200" dirty="0">
                <a:solidFill>
                  <a:srgbClr val="D3EBD5"/>
                </a:solidFill>
              </a:rPr>
              <a:t>CSS Position</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201617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64761" y="3134679"/>
            <a:ext cx="5495100" cy="1159800"/>
          </a:xfrm>
          <a:prstGeom prst="rect">
            <a:avLst/>
          </a:prstGeom>
        </p:spPr>
        <p:txBody>
          <a:bodyPr spcFirstLastPara="1" wrap="square" lIns="91425" tIns="91425" rIns="91425" bIns="91425" anchor="b" anchorCtr="0">
            <a:noAutofit/>
          </a:bodyPr>
          <a:lstStyle/>
          <a:p>
            <a:r>
              <a:rPr lang="en-US" sz="7200" dirty="0">
                <a:solidFill>
                  <a:srgbClr val="D3EBD5"/>
                </a:solidFill>
              </a:rPr>
              <a:t>CSS Specificity</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627413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a:t>
            </a:r>
            <a:r>
              <a:rPr lang="en-US" dirty="0">
                <a:solidFill>
                  <a:srgbClr val="D3EBD5"/>
                </a:solidFill>
              </a:rPr>
              <a:t> </a:t>
            </a:r>
            <a:r>
              <a:rPr lang="en-US" dirty="0"/>
              <a:t>Specificity</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30855" cy="298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If there are two or more conflicting CSS rules that point to the same element, the browser follows some rules to determine which one is most specific and therefore wins out.</a:t>
            </a:r>
          </a:p>
          <a:p>
            <a:pPr marL="76200" indent="0" algn="just">
              <a:buSzPct val="80000"/>
              <a:buNone/>
            </a:pPr>
            <a:r>
              <a:rPr lang="en-US" sz="2000" dirty="0"/>
              <a:t>Think of specificity as a score/rank that determines which style declarations are ultimately applied to an element.</a:t>
            </a:r>
          </a:p>
          <a:p>
            <a:pPr marL="76200" indent="0" algn="just">
              <a:buSzPct val="80000"/>
              <a:buNone/>
            </a:pPr>
            <a:r>
              <a:rPr lang="en-US" sz="2000" dirty="0"/>
              <a:t>Reference:</a:t>
            </a:r>
          </a:p>
          <a:p>
            <a:pPr marL="76200" indent="0" algn="just">
              <a:buSzPct val="80000"/>
              <a:buNone/>
            </a:pPr>
            <a:r>
              <a:rPr lang="en-US" sz="2000" dirty="0"/>
              <a:t>         </a:t>
            </a:r>
            <a:r>
              <a:rPr lang="en-US" sz="2000" i="1" u="sng" dirty="0"/>
              <a:t>https://</a:t>
            </a:r>
            <a:r>
              <a:rPr lang="en-US" sz="2000" i="1" u="sng" dirty="0" err="1"/>
              <a:t>cssspecificity.com</a:t>
            </a:r>
            <a:r>
              <a:rPr lang="en-US" sz="2000" i="1" u="sng" dirty="0"/>
              <a:t>/</a:t>
            </a:r>
          </a:p>
          <a:p>
            <a:pPr marL="76200" indent="0" algn="just">
              <a:buSzPct val="80000"/>
              <a:buNone/>
            </a:pPr>
            <a:endParaRPr lang="en-US" sz="2000" dirty="0"/>
          </a:p>
          <a:p>
            <a:pPr algn="just">
              <a:buSzPct val="80000"/>
            </a:pPr>
            <a:endParaRPr lang="en-US" sz="2000" dirty="0"/>
          </a:p>
          <a:p>
            <a:endParaRPr lang="en-US" sz="2000" dirty="0"/>
          </a:p>
        </p:txBody>
      </p:sp>
    </p:spTree>
    <p:extLst>
      <p:ext uri="{BB962C8B-B14F-4D97-AF65-F5344CB8AC3E}">
        <p14:creationId xmlns:p14="http://schemas.microsoft.com/office/powerpoint/2010/main" val="3841303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a:t>
            </a:r>
            <a:r>
              <a:rPr lang="en-US" dirty="0">
                <a:solidFill>
                  <a:srgbClr val="D3EBD5"/>
                </a:solidFill>
              </a:rPr>
              <a:t> </a:t>
            </a:r>
            <a:r>
              <a:rPr lang="en-US" dirty="0"/>
              <a:t>Specificity</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30855" cy="3070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b="1" dirty="0"/>
              <a:t>!important </a:t>
            </a:r>
            <a:r>
              <a:rPr lang="en-US" sz="2000" dirty="0"/>
              <a:t>- The !important value overrides even inline styles from the markup. The only way it can be overridden is with another !important rule declared later in the CSS and with equal or great specificity value otherwise.</a:t>
            </a:r>
          </a:p>
          <a:p>
            <a:pPr algn="just">
              <a:buSzPct val="80000"/>
            </a:pPr>
            <a:r>
              <a:rPr lang="en-US" sz="2000" b="1" dirty="0"/>
              <a:t>Inline styles (1000) </a:t>
            </a:r>
            <a:r>
              <a:rPr lang="en-US" sz="2000" dirty="0"/>
              <a:t>- An inline style is attached directly to the element to be styled. Example: &lt;h1 style="color: #</a:t>
            </a:r>
            <a:r>
              <a:rPr lang="en-US" sz="2000" dirty="0" err="1"/>
              <a:t>ffffff</a:t>
            </a:r>
            <a:r>
              <a:rPr lang="en-US" sz="2000" dirty="0"/>
              <a:t>;"&gt;.</a:t>
            </a:r>
          </a:p>
          <a:p>
            <a:pPr algn="just">
              <a:buSzPct val="80000"/>
            </a:pPr>
            <a:r>
              <a:rPr lang="en-US" sz="2000" b="1" dirty="0"/>
              <a:t>IDs</a:t>
            </a:r>
            <a:r>
              <a:rPr lang="en-US" sz="2000" dirty="0"/>
              <a:t> (</a:t>
            </a:r>
            <a:r>
              <a:rPr lang="en-US" sz="2000" b="1" dirty="0"/>
              <a:t>100)</a:t>
            </a:r>
            <a:r>
              <a:rPr lang="en-US" sz="2000" dirty="0"/>
              <a:t> - An ID is a unique identifier for the page elements, such as #navbar.</a:t>
            </a:r>
          </a:p>
          <a:p>
            <a:pPr algn="just">
              <a:buSzPct val="80000"/>
            </a:pPr>
            <a:endParaRPr lang="en-US" sz="2000" dirty="0"/>
          </a:p>
          <a:p>
            <a:endParaRPr lang="en-US" sz="2000" dirty="0"/>
          </a:p>
        </p:txBody>
      </p:sp>
    </p:spTree>
    <p:extLst>
      <p:ext uri="{BB962C8B-B14F-4D97-AF65-F5344CB8AC3E}">
        <p14:creationId xmlns:p14="http://schemas.microsoft.com/office/powerpoint/2010/main" val="4065475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a:t>
            </a:r>
            <a:r>
              <a:rPr lang="en-US" dirty="0">
                <a:solidFill>
                  <a:srgbClr val="D3EBD5"/>
                </a:solidFill>
              </a:rPr>
              <a:t> </a:t>
            </a:r>
            <a:r>
              <a:rPr lang="en-US" dirty="0"/>
              <a:t>Specificity</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30855" cy="298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b="1" dirty="0"/>
              <a:t>Classes, attributes and pseudo-classes (10) </a:t>
            </a:r>
            <a:r>
              <a:rPr lang="en-US" sz="2000" dirty="0"/>
              <a:t>- This category includes .classes, [attributes] and pseudo-classes such as :hover, :focus etc.</a:t>
            </a:r>
          </a:p>
          <a:p>
            <a:pPr algn="just">
              <a:buSzPct val="80000"/>
            </a:pPr>
            <a:r>
              <a:rPr lang="en-US" sz="2000" b="1" dirty="0"/>
              <a:t>Elements and pseudo-elements (1) </a:t>
            </a:r>
            <a:r>
              <a:rPr lang="en-US" sz="2000" dirty="0"/>
              <a:t>- This category includes element names and pseudo-elements, such as h1, div, :before and :after.</a:t>
            </a:r>
          </a:p>
          <a:p>
            <a:pPr algn="just">
              <a:buSzPct val="80000"/>
            </a:pPr>
            <a:r>
              <a:rPr lang="en-US" sz="2000" b="1" dirty="0"/>
              <a:t>The universal selector (0) </a:t>
            </a:r>
            <a:r>
              <a:rPr lang="en-US" sz="2000" dirty="0"/>
              <a:t>– This has low specificity</a:t>
            </a:r>
          </a:p>
          <a:p>
            <a:pPr algn="just">
              <a:buSzPct val="80000"/>
            </a:pPr>
            <a:endParaRPr lang="en-US" sz="2000" dirty="0"/>
          </a:p>
          <a:p>
            <a:endParaRPr lang="en-US" sz="2000" dirty="0"/>
          </a:p>
        </p:txBody>
      </p:sp>
    </p:spTree>
    <p:extLst>
      <p:ext uri="{BB962C8B-B14F-4D97-AF65-F5344CB8AC3E}">
        <p14:creationId xmlns:p14="http://schemas.microsoft.com/office/powerpoint/2010/main" val="1723770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Example 2</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30855" cy="298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#footer li</a:t>
            </a:r>
          </a:p>
          <a:p>
            <a:pPr algn="just">
              <a:buSzPct val="80000"/>
            </a:pPr>
            <a:r>
              <a:rPr lang="en-US" sz="2000" dirty="0"/>
              <a:t>&lt;li style=“color: red;”&gt;</a:t>
            </a:r>
          </a:p>
          <a:p>
            <a:pPr algn="just">
              <a:buSzPct val="80000"/>
            </a:pPr>
            <a:r>
              <a:rPr lang="en-US" sz="2000" dirty="0"/>
              <a:t>.</a:t>
            </a:r>
            <a:r>
              <a:rPr lang="en-US" sz="2000" dirty="0" err="1"/>
              <a:t>nav_main</a:t>
            </a:r>
            <a:r>
              <a:rPr lang="en-US" sz="2000" dirty="0"/>
              <a:t> </a:t>
            </a:r>
            <a:r>
              <a:rPr lang="en-US" sz="2000" dirty="0" err="1"/>
              <a:t>a:hover</a:t>
            </a:r>
            <a:r>
              <a:rPr lang="en-US" sz="2000" dirty="0"/>
              <a:t> </a:t>
            </a:r>
          </a:p>
          <a:p>
            <a:pPr algn="just">
              <a:buSzPct val="80000"/>
            </a:pPr>
            <a:r>
              <a:rPr lang="en-US" sz="2000" dirty="0" err="1"/>
              <a:t>body.title</a:t>
            </a:r>
            <a:r>
              <a:rPr lang="en-US" sz="2000" dirty="0"/>
              <a:t> .right-container h2 </a:t>
            </a:r>
          </a:p>
          <a:p>
            <a:pPr algn="just">
              <a:buSzPct val="80000"/>
            </a:pPr>
            <a:r>
              <a:rPr lang="en-US" sz="2000" dirty="0"/>
              <a:t>#categories-list .fixed li </a:t>
            </a:r>
            <a:r>
              <a:rPr lang="en-US" sz="2000" dirty="0" err="1"/>
              <a:t>a:active</a:t>
            </a:r>
            <a:endParaRPr lang="en-US" sz="2000" dirty="0"/>
          </a:p>
          <a:p>
            <a:pPr algn="just">
              <a:buSzPct val="80000"/>
            </a:pPr>
            <a:endParaRPr lang="en-US" sz="2000" dirty="0"/>
          </a:p>
          <a:p>
            <a:pPr algn="just">
              <a:buSzPct val="80000"/>
            </a:pPr>
            <a:endParaRPr lang="en-US" sz="2000" dirty="0"/>
          </a:p>
          <a:p>
            <a:pPr algn="just">
              <a:buSzPct val="80000"/>
            </a:pPr>
            <a:endParaRPr lang="en-US" sz="2000" dirty="0"/>
          </a:p>
          <a:p>
            <a:pPr algn="just">
              <a:buSzPct val="80000"/>
            </a:pPr>
            <a:endParaRPr lang="en-US" sz="2000" dirty="0"/>
          </a:p>
          <a:p>
            <a:endParaRPr lang="en-US" sz="2000" dirty="0"/>
          </a:p>
        </p:txBody>
      </p:sp>
    </p:spTree>
    <p:extLst>
      <p:ext uri="{BB962C8B-B14F-4D97-AF65-F5344CB8AC3E}">
        <p14:creationId xmlns:p14="http://schemas.microsoft.com/office/powerpoint/2010/main" val="2069727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64761" y="3134679"/>
            <a:ext cx="5495100" cy="1159800"/>
          </a:xfrm>
          <a:prstGeom prst="rect">
            <a:avLst/>
          </a:prstGeom>
        </p:spPr>
        <p:txBody>
          <a:bodyPr spcFirstLastPara="1" wrap="square" lIns="91425" tIns="91425" rIns="91425" bIns="91425" anchor="b" anchorCtr="0">
            <a:noAutofit/>
          </a:bodyPr>
          <a:lstStyle/>
          <a:p>
            <a:r>
              <a:rPr lang="en-US" sz="7200" dirty="0">
                <a:solidFill>
                  <a:srgbClr val="D3EBD5"/>
                </a:solidFill>
              </a:rPr>
              <a:t>CSS Transform</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871665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Transform</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30855" cy="298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CSS transforms allow you to move, rotate, scale, and skew elements.</a:t>
            </a:r>
          </a:p>
          <a:p>
            <a:pPr algn="just">
              <a:buSzPct val="80000"/>
            </a:pPr>
            <a:r>
              <a:rPr lang="en-US" sz="2000" dirty="0"/>
              <a:t>translate() - This moves an element from its current position (according to the parameters given for the X-axis and the Y-axis).</a:t>
            </a:r>
          </a:p>
          <a:p>
            <a:pPr algn="just">
              <a:buSzPct val="80000"/>
            </a:pPr>
            <a:r>
              <a:rPr lang="en-US" sz="2000" dirty="0"/>
              <a:t>.rotate() – This rotates an element clockwise or counter-clockwise according to a given degree.</a:t>
            </a:r>
          </a:p>
          <a:p>
            <a:pPr algn="just">
              <a:buSzPct val="80000"/>
            </a:pPr>
            <a:endParaRPr lang="en-US" sz="2000" dirty="0"/>
          </a:p>
          <a:p>
            <a:pPr algn="just">
              <a:buSzPct val="80000"/>
            </a:pPr>
            <a:endParaRPr lang="en-US" sz="2000" dirty="0"/>
          </a:p>
          <a:p>
            <a:pPr algn="just">
              <a:buSzPct val="80000"/>
            </a:pPr>
            <a:endParaRPr lang="en-US" sz="2000" dirty="0"/>
          </a:p>
          <a:p>
            <a:pPr algn="just">
              <a:buSzPct val="80000"/>
            </a:pPr>
            <a:endParaRPr lang="en-US" sz="2000" dirty="0"/>
          </a:p>
          <a:p>
            <a:endParaRPr lang="en-US" sz="2000" dirty="0"/>
          </a:p>
        </p:txBody>
      </p:sp>
    </p:spTree>
    <p:extLst>
      <p:ext uri="{BB962C8B-B14F-4D97-AF65-F5344CB8AC3E}">
        <p14:creationId xmlns:p14="http://schemas.microsoft.com/office/powerpoint/2010/main" val="1400984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Transform</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30855" cy="298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scale() - This increases or decreases the size of an element (according to the parameters given for the width and height).</a:t>
            </a:r>
          </a:p>
          <a:p>
            <a:pPr algn="just">
              <a:buSzPct val="80000"/>
            </a:pPr>
            <a:r>
              <a:rPr lang="en-US" sz="2000" dirty="0"/>
              <a:t>skew() - This skews an element along the X and Y-axis by the given angles.</a:t>
            </a:r>
          </a:p>
          <a:p>
            <a:pPr algn="just">
              <a:buSzPct val="80000"/>
            </a:pPr>
            <a:endParaRPr lang="en-US" sz="2000" dirty="0"/>
          </a:p>
          <a:p>
            <a:pPr algn="just">
              <a:buSzPct val="80000"/>
            </a:pPr>
            <a:endParaRPr lang="en-US" sz="2000" dirty="0"/>
          </a:p>
          <a:p>
            <a:pPr algn="just">
              <a:buSzPct val="80000"/>
            </a:pPr>
            <a:endParaRPr lang="en-US" sz="2000" dirty="0"/>
          </a:p>
          <a:p>
            <a:endParaRPr lang="en-US" sz="2000" dirty="0"/>
          </a:p>
        </p:txBody>
      </p:sp>
    </p:spTree>
    <p:extLst>
      <p:ext uri="{BB962C8B-B14F-4D97-AF65-F5344CB8AC3E}">
        <p14:creationId xmlns:p14="http://schemas.microsoft.com/office/powerpoint/2010/main" val="92840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64761" y="3134679"/>
            <a:ext cx="5495100" cy="1159800"/>
          </a:xfrm>
          <a:prstGeom prst="rect">
            <a:avLst/>
          </a:prstGeom>
        </p:spPr>
        <p:txBody>
          <a:bodyPr spcFirstLastPara="1" wrap="square" lIns="91425" tIns="91425" rIns="91425" bIns="91425" anchor="b" anchorCtr="0">
            <a:noAutofit/>
          </a:bodyPr>
          <a:lstStyle/>
          <a:p>
            <a:r>
              <a:rPr lang="en-US" sz="7200" dirty="0">
                <a:solidFill>
                  <a:srgbClr val="D3EBD5"/>
                </a:solidFill>
              </a:rPr>
              <a:t>CSS Transitions</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1099509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a:t>
            </a:r>
            <a:r>
              <a:rPr lang="en-US" dirty="0">
                <a:solidFill>
                  <a:srgbClr val="D3EBD5"/>
                </a:solidFill>
              </a:rPr>
              <a:t> </a:t>
            </a:r>
            <a:r>
              <a:rPr lang="en-US" dirty="0"/>
              <a:t>Transitions</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668238"/>
            <a:ext cx="6930855" cy="8320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CSS transitions allows you to change property values smoothly, over a given duration.</a:t>
            </a:r>
          </a:p>
          <a:p>
            <a:pPr algn="just">
              <a:buSzPct val="80000"/>
            </a:pPr>
            <a:endParaRPr lang="en-US" sz="2000" dirty="0"/>
          </a:p>
          <a:p>
            <a:pPr algn="just">
              <a:buSzPct val="80000"/>
            </a:pPr>
            <a:endParaRPr lang="en-US" sz="2000" dirty="0"/>
          </a:p>
          <a:p>
            <a:endParaRPr lang="en-US" sz="2000" dirty="0"/>
          </a:p>
        </p:txBody>
      </p:sp>
      <p:graphicFrame>
        <p:nvGraphicFramePr>
          <p:cNvPr id="5" name="Google Shape;3938;p25">
            <a:extLst>
              <a:ext uri="{FF2B5EF4-FFF2-40B4-BE49-F238E27FC236}">
                <a16:creationId xmlns:a16="http://schemas.microsoft.com/office/drawing/2014/main" id="{6E3CFAA0-83BB-BB48-B0CA-7745FCF816E9}"/>
              </a:ext>
            </a:extLst>
          </p:cNvPr>
          <p:cNvGraphicFramePr/>
          <p:nvPr>
            <p:extLst>
              <p:ext uri="{D42A27DB-BD31-4B8C-83A1-F6EECF244321}">
                <p14:modId xmlns:p14="http://schemas.microsoft.com/office/powerpoint/2010/main" val="1023221656"/>
              </p:ext>
            </p:extLst>
          </p:nvPr>
        </p:nvGraphicFramePr>
        <p:xfrm>
          <a:off x="897483" y="2476333"/>
          <a:ext cx="6688061" cy="2383631"/>
        </p:xfrm>
        <a:graphic>
          <a:graphicData uri="http://schemas.openxmlformats.org/drawingml/2006/table">
            <a:tbl>
              <a:tblPr>
                <a:noFill/>
                <a:tableStyleId>{EB2EBF65-E7CB-491E-B04D-77E87346F6E6}</a:tableStyleId>
              </a:tblPr>
              <a:tblGrid>
                <a:gridCol w="2203526">
                  <a:extLst>
                    <a:ext uri="{9D8B030D-6E8A-4147-A177-3AD203B41FA5}">
                      <a16:colId xmlns:a16="http://schemas.microsoft.com/office/drawing/2014/main" val="20000"/>
                    </a:ext>
                  </a:extLst>
                </a:gridCol>
                <a:gridCol w="4484535">
                  <a:extLst>
                    <a:ext uri="{9D8B030D-6E8A-4147-A177-3AD203B41FA5}">
                      <a16:colId xmlns:a16="http://schemas.microsoft.com/office/drawing/2014/main" val="20003"/>
                    </a:ext>
                  </a:extLst>
                </a:gridCol>
              </a:tblGrid>
              <a:tr h="325205">
                <a:tc>
                  <a:txBody>
                    <a:bodyPr/>
                    <a:lstStyle/>
                    <a:p>
                      <a:pPr marL="0" lvl="0" indent="0" algn="l" rtl="0">
                        <a:spcBef>
                          <a:spcPts val="0"/>
                        </a:spcBef>
                        <a:spcAft>
                          <a:spcPts val="0"/>
                        </a:spcAft>
                        <a:buNone/>
                      </a:pPr>
                      <a:r>
                        <a:rPr lang="en-US" sz="1200" b="0" i="0" u="none" strike="noStrike" cap="none" dirty="0">
                          <a:solidFill>
                            <a:srgbClr val="FFFFFF"/>
                          </a:solidFill>
                          <a:latin typeface="Titillium Web Light"/>
                          <a:ea typeface="Arial"/>
                          <a:cs typeface="Arial"/>
                          <a:sym typeface="Arial"/>
                        </a:rPr>
                        <a:t> Property</a:t>
                      </a:r>
                      <a:endParaRPr sz="1200" b="0" i="0" u="none" strike="noStrike" cap="none" dirty="0">
                        <a:solidFill>
                          <a:srgbClr val="FFFFFF"/>
                        </a:solidFill>
                        <a:latin typeface="Titillium Web Light"/>
                        <a:ea typeface="Titillium Web Light"/>
                        <a:cs typeface="Arial"/>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tc>
                  <a:txBody>
                    <a:bodyPr/>
                    <a:lstStyle/>
                    <a:p>
                      <a:pPr marL="0" lvl="0" indent="0" algn="l" rtl="0">
                        <a:spcBef>
                          <a:spcPts val="0"/>
                        </a:spcBef>
                        <a:spcAft>
                          <a:spcPts val="0"/>
                        </a:spcAft>
                        <a:buNone/>
                      </a:pPr>
                      <a:r>
                        <a:rPr lang="en-US" sz="1200" b="0" i="0" u="none" strike="noStrike" cap="none" dirty="0">
                          <a:solidFill>
                            <a:srgbClr val="FFFFFF"/>
                          </a:solidFill>
                          <a:latin typeface="Titillium Web Light"/>
                          <a:ea typeface="Arial"/>
                          <a:cs typeface="Arial"/>
                          <a:sym typeface="Arial"/>
                        </a:rPr>
                        <a:t>Description</a:t>
                      </a:r>
                      <a:endParaRPr sz="1200" b="0" i="0" u="none" strike="noStrike" cap="none" dirty="0">
                        <a:solidFill>
                          <a:srgbClr val="FFFFFF"/>
                        </a:solidFill>
                        <a:latin typeface="Titillium Web Light"/>
                        <a:ea typeface="Titillium Web Light"/>
                        <a:cs typeface="Arial"/>
                        <a:sym typeface="Titillium Web Light"/>
                      </a:endParaRPr>
                    </a:p>
                  </a:txBody>
                  <a:tcPr marL="91425" marR="91425" marT="68575" marB="68575" anchor="ctr">
                    <a:lnL w="9525" cap="flat" cmpd="sng" algn="ctr">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80BFB7"/>
                    </a:solidFill>
                  </a:tcPr>
                </a:tc>
                <a:extLst>
                  <a:ext uri="{0D108BD9-81ED-4DB2-BD59-A6C34878D82A}">
                    <a16:rowId xmlns:a16="http://schemas.microsoft.com/office/drawing/2014/main" val="10000"/>
                  </a:ext>
                </a:extLst>
              </a:tr>
              <a:tr h="340702">
                <a:tc>
                  <a:txBody>
                    <a:bodyPr/>
                    <a:lstStyle/>
                    <a:p>
                      <a:pPr algn="l" fontAlgn="t"/>
                      <a:r>
                        <a:rPr lang="en-US" sz="1200" b="0" i="0" u="none" strike="noStrike" cap="none" dirty="0">
                          <a:solidFill>
                            <a:srgbClr val="0B87A1"/>
                          </a:solidFill>
                          <a:latin typeface="Titillium Web Light"/>
                          <a:cs typeface="Arial"/>
                          <a:sym typeface="Arial"/>
                        </a:rPr>
                        <a:t>transition</a:t>
                      </a:r>
                    </a:p>
                  </a:txBody>
                  <a:tcPr marL="152400" marR="76200" marT="76200" marB="76200">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D3EBD5"/>
                    </a:solidFill>
                  </a:tcPr>
                </a:tc>
                <a:tc>
                  <a:txBody>
                    <a:bodyPr/>
                    <a:lstStyle/>
                    <a:p>
                      <a:pPr algn="l" fontAlgn="t"/>
                      <a:r>
                        <a:rPr lang="en-US" sz="1200" b="0" i="0" u="none" strike="noStrike" cap="none">
                          <a:solidFill>
                            <a:schemeClr val="accent6"/>
                          </a:solidFill>
                          <a:latin typeface="Titillium Web Light"/>
                          <a:cs typeface="Arial"/>
                          <a:sym typeface="Arial"/>
                        </a:rPr>
                        <a:t>A shorthand property for setting the four transition properties into a single property</a:t>
                      </a:r>
                    </a:p>
                  </a:txBody>
                  <a:tcPr marL="76200" marR="76200" marT="76200" marB="76200">
                    <a:lnL w="9525" cap="flat" cmpd="sng" algn="ctr">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D3EBD5"/>
                    </a:solidFill>
                  </a:tcPr>
                </a:tc>
                <a:extLst>
                  <a:ext uri="{0D108BD9-81ED-4DB2-BD59-A6C34878D82A}">
                    <a16:rowId xmlns:a16="http://schemas.microsoft.com/office/drawing/2014/main" val="3233965229"/>
                  </a:ext>
                </a:extLst>
              </a:tr>
              <a:tr h="340702">
                <a:tc>
                  <a:txBody>
                    <a:bodyPr/>
                    <a:lstStyle/>
                    <a:p>
                      <a:pPr algn="l" fontAlgn="t"/>
                      <a:r>
                        <a:rPr lang="en-US" sz="1200" b="0" i="0" u="none" strike="noStrike" cap="none" dirty="0">
                          <a:solidFill>
                            <a:srgbClr val="0B87A1"/>
                          </a:solidFill>
                          <a:latin typeface="Titillium Web Light"/>
                          <a:cs typeface="Arial"/>
                          <a:sym typeface="Arial"/>
                        </a:rPr>
                        <a:t>transition-delay</a:t>
                      </a:r>
                    </a:p>
                  </a:txBody>
                  <a:tcPr marL="152400" marR="76200" marT="76200" marB="76200">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chemeClr val="bg1"/>
                    </a:solidFill>
                  </a:tcPr>
                </a:tc>
                <a:tc>
                  <a:txBody>
                    <a:bodyPr/>
                    <a:lstStyle/>
                    <a:p>
                      <a:pPr algn="l" fontAlgn="t"/>
                      <a:r>
                        <a:rPr lang="en-US" sz="1200" b="0" i="0" u="none" strike="noStrike" cap="none" dirty="0">
                          <a:solidFill>
                            <a:schemeClr val="accent6"/>
                          </a:solidFill>
                          <a:latin typeface="Titillium Web Light"/>
                          <a:cs typeface="Arial"/>
                          <a:sym typeface="Arial"/>
                        </a:rPr>
                        <a:t>Specifies a delay (in seconds) for the transition effect</a:t>
                      </a:r>
                    </a:p>
                  </a:txBody>
                  <a:tcPr marL="76200" marR="76200" marT="76200" marB="76200">
                    <a:lnL w="9525" cap="flat" cmpd="sng" algn="ctr">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chemeClr val="bg1"/>
                    </a:solidFill>
                  </a:tcPr>
                </a:tc>
                <a:extLst>
                  <a:ext uri="{0D108BD9-81ED-4DB2-BD59-A6C34878D82A}">
                    <a16:rowId xmlns:a16="http://schemas.microsoft.com/office/drawing/2014/main" val="774239232"/>
                  </a:ext>
                </a:extLst>
              </a:tr>
              <a:tr h="340702">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B87A1"/>
                          </a:solidFill>
                          <a:latin typeface="Titillium Web Light"/>
                          <a:cs typeface="Arial"/>
                          <a:sym typeface="Arial"/>
                        </a:rPr>
                        <a:t>transition-duration</a:t>
                      </a:r>
                    </a:p>
                    <a:p>
                      <a:pPr algn="l" fontAlgn="t"/>
                      <a:endParaRPr lang="en-US" sz="1200" b="0" i="0" u="none" strike="noStrike" cap="none" dirty="0">
                        <a:solidFill>
                          <a:srgbClr val="0B87A1"/>
                        </a:solidFill>
                        <a:latin typeface="Titillium Web Light"/>
                        <a:cs typeface="Arial"/>
                        <a:sym typeface="Arial"/>
                      </a:endParaRPr>
                    </a:p>
                  </a:txBody>
                  <a:tcPr marL="152400" marR="76200" marT="76200" marB="76200">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D3EBD5"/>
                    </a:solidFill>
                  </a:tcPr>
                </a:tc>
                <a:tc>
                  <a:txBody>
                    <a:bodyPr/>
                    <a:lstStyle/>
                    <a:p>
                      <a:pPr algn="l" fontAlgn="t"/>
                      <a:r>
                        <a:rPr lang="en-US" sz="1200" b="0" i="0" u="none" strike="noStrike" cap="none">
                          <a:solidFill>
                            <a:srgbClr val="0B87A1"/>
                          </a:solidFill>
                          <a:latin typeface="Titillium Web Light"/>
                          <a:cs typeface="Arial"/>
                          <a:sym typeface="Arial"/>
                        </a:rPr>
                        <a:t>Specifies how many seconds or milliseconds a transition effect takes to complete</a:t>
                      </a:r>
                    </a:p>
                  </a:txBody>
                  <a:tcPr marL="76200" marR="76200" marT="76200" marB="76200">
                    <a:lnL w="9525" cap="flat" cmpd="sng" algn="ctr">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D3EBD5"/>
                    </a:solidFill>
                  </a:tcPr>
                </a:tc>
                <a:extLst>
                  <a:ext uri="{0D108BD9-81ED-4DB2-BD59-A6C34878D82A}">
                    <a16:rowId xmlns:a16="http://schemas.microsoft.com/office/drawing/2014/main" val="1979076616"/>
                  </a:ext>
                </a:extLst>
              </a:tr>
              <a:tr h="340702">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B87A1"/>
                          </a:solidFill>
                          <a:latin typeface="Titillium Web Light"/>
                          <a:cs typeface="Arial"/>
                          <a:sym typeface="Arial"/>
                        </a:rPr>
                        <a:t>transition-property</a:t>
                      </a:r>
                    </a:p>
                  </a:txBody>
                  <a:tcPr marL="152400" marR="76200" marT="76200" marB="76200">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chemeClr val="bg1"/>
                    </a:solidFill>
                  </a:tcPr>
                </a:tc>
                <a:tc>
                  <a:txBody>
                    <a:bodyPr/>
                    <a:lstStyle/>
                    <a:p>
                      <a:pPr algn="l" fontAlgn="t"/>
                      <a:r>
                        <a:rPr lang="en-US" sz="1200" b="0" i="0" u="none" strike="noStrike" cap="none" dirty="0">
                          <a:solidFill>
                            <a:srgbClr val="0B87A1"/>
                          </a:solidFill>
                          <a:latin typeface="Titillium Web Light"/>
                          <a:cs typeface="Arial"/>
                          <a:sym typeface="Arial"/>
                        </a:rPr>
                        <a:t>Specifies the name of the CSS property the transition effect is for</a:t>
                      </a:r>
                    </a:p>
                  </a:txBody>
                  <a:tcPr marL="76200" marR="76200" marT="76200" marB="76200">
                    <a:lnL w="9525" cap="flat" cmpd="sng" algn="ctr">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chemeClr val="bg1"/>
                    </a:solidFill>
                  </a:tcPr>
                </a:tc>
                <a:extLst>
                  <a:ext uri="{0D108BD9-81ED-4DB2-BD59-A6C34878D82A}">
                    <a16:rowId xmlns:a16="http://schemas.microsoft.com/office/drawing/2014/main" val="3317850635"/>
                  </a:ext>
                </a:extLst>
              </a:tr>
              <a:tr h="340702">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B87A1"/>
                          </a:solidFill>
                          <a:latin typeface="Titillium Web Light"/>
                          <a:cs typeface="Arial"/>
                          <a:sym typeface="Arial"/>
                        </a:rPr>
                        <a:t>transition-timing-function</a:t>
                      </a:r>
                    </a:p>
                  </a:txBody>
                  <a:tcPr marL="152400" marR="76200" marT="76200" marB="76200">
                    <a:lnL w="9525" cap="flat" cmpd="sng">
                      <a:solidFill>
                        <a:srgbClr val="80BFB7">
                          <a:alpha val="0"/>
                        </a:srgbClr>
                      </a:solidFill>
                      <a:prstDash val="solid"/>
                      <a:round/>
                      <a:headEnd type="none" w="sm" len="sm"/>
                      <a:tailEnd type="none" w="sm" len="sm"/>
                    </a:lnL>
                    <a:lnR w="9525" cap="flat" cmpd="sng" algn="ctr">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D3EBD5"/>
                    </a:solidFill>
                  </a:tcPr>
                </a:tc>
                <a:tc>
                  <a:txBody>
                    <a:bodyPr/>
                    <a:lstStyle/>
                    <a:p>
                      <a:pPr algn="l" fontAlgn="t"/>
                      <a:r>
                        <a:rPr lang="en-US" sz="1200" b="0" i="0" u="none" strike="noStrike" cap="none" dirty="0">
                          <a:solidFill>
                            <a:srgbClr val="0B87A1"/>
                          </a:solidFill>
                          <a:latin typeface="Titillium Web Light"/>
                          <a:cs typeface="Arial"/>
                          <a:sym typeface="Arial"/>
                        </a:rPr>
                        <a:t>Specifies the speed curve of the transition effect</a:t>
                      </a:r>
                    </a:p>
                  </a:txBody>
                  <a:tcPr marL="76200" marR="76200" marT="76200" marB="76200">
                    <a:lnL w="9525" cap="flat" cmpd="sng" algn="ctr">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lgn="ctr">
                      <a:solidFill>
                        <a:srgbClr val="0B87A1"/>
                      </a:solidFill>
                      <a:prstDash val="solid"/>
                      <a:round/>
                      <a:headEnd type="none" w="sm" len="sm"/>
                      <a:tailEnd type="none" w="sm" len="sm"/>
                    </a:lnT>
                    <a:lnB w="9525" cap="flat" cmpd="sng" algn="ctr">
                      <a:solidFill>
                        <a:srgbClr val="0B87A1"/>
                      </a:solidFill>
                      <a:prstDash val="solid"/>
                      <a:round/>
                      <a:headEnd type="none" w="sm" len="sm"/>
                      <a:tailEnd type="none" w="sm" len="sm"/>
                    </a:lnB>
                    <a:solidFill>
                      <a:srgbClr val="D3EBD5"/>
                    </a:solidFill>
                  </a:tcPr>
                </a:tc>
                <a:extLst>
                  <a:ext uri="{0D108BD9-81ED-4DB2-BD59-A6C34878D82A}">
                    <a16:rowId xmlns:a16="http://schemas.microsoft.com/office/drawing/2014/main" val="3971516650"/>
                  </a:ext>
                </a:extLst>
              </a:tr>
            </a:tbl>
          </a:graphicData>
        </a:graphic>
      </p:graphicFrame>
    </p:spTree>
    <p:extLst>
      <p:ext uri="{BB962C8B-B14F-4D97-AF65-F5344CB8AC3E}">
        <p14:creationId xmlns:p14="http://schemas.microsoft.com/office/powerpoint/2010/main" val="1917320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Position</a:t>
            </a:r>
            <a:endParaRPr dirty="0"/>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68859" cy="2474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The position property specifies the type of positioning method used for an element.</a:t>
            </a:r>
          </a:p>
          <a:p>
            <a:pPr marL="76200" indent="0" algn="just">
              <a:buSzPct val="80000"/>
              <a:buNone/>
            </a:pPr>
            <a:r>
              <a:rPr lang="en-US" sz="2000" dirty="0"/>
              <a:t>Elements are then positioned using the top, bottom, left, and right properties. However, these properties will not work unless the position property is set first.</a:t>
            </a:r>
          </a:p>
          <a:p>
            <a:pPr marL="76200" indent="0">
              <a:buSzPct val="80000"/>
              <a:buNone/>
            </a:pPr>
            <a:endParaRPr lang="en-US" sz="2000" dirty="0"/>
          </a:p>
        </p:txBody>
      </p:sp>
    </p:spTree>
    <p:extLst>
      <p:ext uri="{BB962C8B-B14F-4D97-AF65-F5344CB8AC3E}">
        <p14:creationId xmlns:p14="http://schemas.microsoft.com/office/powerpoint/2010/main" val="2087839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64760" y="3134679"/>
            <a:ext cx="6197215" cy="1159800"/>
          </a:xfrm>
          <a:prstGeom prst="rect">
            <a:avLst/>
          </a:prstGeom>
        </p:spPr>
        <p:txBody>
          <a:bodyPr spcFirstLastPara="1" wrap="square" lIns="91425" tIns="91425" rIns="91425" bIns="91425" anchor="b" anchorCtr="0">
            <a:noAutofit/>
          </a:bodyPr>
          <a:lstStyle/>
          <a:p>
            <a:r>
              <a:rPr lang="en-US" sz="7200" dirty="0">
                <a:solidFill>
                  <a:srgbClr val="D3EBD5"/>
                </a:solidFill>
              </a:rPr>
              <a:t>CSS Animations</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4142097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Animations</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640231" y="1596775"/>
            <a:ext cx="6930855" cy="298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animation-name</a:t>
            </a:r>
          </a:p>
          <a:p>
            <a:pPr algn="just">
              <a:buSzPct val="80000"/>
            </a:pPr>
            <a:r>
              <a:rPr lang="en-US" sz="2000" dirty="0"/>
              <a:t>animation-duration</a:t>
            </a:r>
          </a:p>
          <a:p>
            <a:pPr algn="just">
              <a:buSzPct val="80000"/>
            </a:pPr>
            <a:r>
              <a:rPr lang="en-US" sz="2000" dirty="0"/>
              <a:t>animation-delay</a:t>
            </a:r>
          </a:p>
          <a:p>
            <a:pPr algn="just">
              <a:buSzPct val="80000"/>
            </a:pPr>
            <a:r>
              <a:rPr lang="en-US" sz="2000" dirty="0"/>
              <a:t>animation-iteration-count</a:t>
            </a:r>
          </a:p>
          <a:p>
            <a:pPr algn="just">
              <a:buSzPct val="80000"/>
            </a:pPr>
            <a:r>
              <a:rPr lang="en-US" sz="2000" dirty="0"/>
              <a:t>animation-direction</a:t>
            </a:r>
          </a:p>
          <a:p>
            <a:pPr algn="just">
              <a:buSzPct val="80000"/>
            </a:pPr>
            <a:r>
              <a:rPr lang="en-US" sz="2000" dirty="0"/>
              <a:t>animation-timing-function</a:t>
            </a:r>
          </a:p>
          <a:p>
            <a:pPr algn="just">
              <a:buSzPct val="80000"/>
            </a:pPr>
            <a:r>
              <a:rPr lang="en-US" sz="2000" dirty="0"/>
              <a:t>animation-fill-mode</a:t>
            </a:r>
          </a:p>
          <a:p>
            <a:pPr algn="just">
              <a:buSzPct val="80000"/>
            </a:pPr>
            <a:r>
              <a:rPr lang="en-US" sz="2000" dirty="0"/>
              <a:t>animation</a:t>
            </a:r>
          </a:p>
          <a:p>
            <a:pPr algn="just">
              <a:buSzPct val="80000"/>
            </a:pPr>
            <a:endParaRPr lang="en-US" sz="2000" dirty="0"/>
          </a:p>
          <a:p>
            <a:pPr algn="just">
              <a:buSzPct val="80000"/>
            </a:pPr>
            <a:endParaRPr lang="en-US" sz="2000" dirty="0"/>
          </a:p>
          <a:p>
            <a:pPr algn="just">
              <a:buSzPct val="80000"/>
            </a:pPr>
            <a:endParaRPr lang="en-US" sz="2000" dirty="0"/>
          </a:p>
          <a:p>
            <a:endParaRPr lang="en-US" sz="2000" dirty="0"/>
          </a:p>
        </p:txBody>
      </p:sp>
    </p:spTree>
    <p:extLst>
      <p:ext uri="{BB962C8B-B14F-4D97-AF65-F5344CB8AC3E}">
        <p14:creationId xmlns:p14="http://schemas.microsoft.com/office/powerpoint/2010/main" val="3654353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Animations</a:t>
            </a: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640231" y="1596775"/>
            <a:ext cx="6930855" cy="109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@keyframes - When you specify CSS styles inside the @keyframes rule, the animation will gradually change from the current style to the new style at certain times.</a:t>
            </a:r>
          </a:p>
          <a:p>
            <a:pPr algn="just">
              <a:buSzPct val="80000"/>
            </a:pPr>
            <a:endParaRPr lang="en-US" sz="2000" dirty="0"/>
          </a:p>
          <a:p>
            <a:pPr algn="just">
              <a:buSzPct val="80000"/>
            </a:pPr>
            <a:endParaRPr lang="en-US" sz="2000" dirty="0"/>
          </a:p>
          <a:p>
            <a:pPr algn="just">
              <a:buSzPct val="80000"/>
            </a:pPr>
            <a:endParaRPr lang="en-US" sz="2000" dirty="0"/>
          </a:p>
          <a:p>
            <a:endParaRPr lang="en-US" sz="2000" dirty="0"/>
          </a:p>
        </p:txBody>
      </p:sp>
      <p:pic>
        <p:nvPicPr>
          <p:cNvPr id="3" name="Picture 2">
            <a:extLst>
              <a:ext uri="{FF2B5EF4-FFF2-40B4-BE49-F238E27FC236}">
                <a16:creationId xmlns:a16="http://schemas.microsoft.com/office/drawing/2014/main" id="{1B8CE792-8AA5-8247-B74E-02270E62DDB3}"/>
              </a:ext>
            </a:extLst>
          </p:cNvPr>
          <p:cNvPicPr>
            <a:picLocks noChangeAspect="1"/>
          </p:cNvPicPr>
          <p:nvPr/>
        </p:nvPicPr>
        <p:blipFill>
          <a:blip r:embed="rId3"/>
          <a:stretch>
            <a:fillRect/>
          </a:stretch>
        </p:blipFill>
        <p:spPr>
          <a:xfrm>
            <a:off x="1168897" y="2839720"/>
            <a:ext cx="3721100" cy="927100"/>
          </a:xfrm>
          <a:prstGeom prst="rect">
            <a:avLst/>
          </a:prstGeom>
        </p:spPr>
      </p:pic>
    </p:spTree>
    <p:extLst>
      <p:ext uri="{BB962C8B-B14F-4D97-AF65-F5344CB8AC3E}">
        <p14:creationId xmlns:p14="http://schemas.microsoft.com/office/powerpoint/2010/main" val="4029493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endParaRPr/>
          </a:p>
        </p:txBody>
      </p:sp>
      <p:pic>
        <p:nvPicPr>
          <p:cNvPr id="9" name="Picture 8">
            <a:extLst>
              <a:ext uri="{FF2B5EF4-FFF2-40B4-BE49-F238E27FC236}">
                <a16:creationId xmlns:a16="http://schemas.microsoft.com/office/drawing/2014/main" id="{2C6A23CA-16E5-8F4F-9233-ED0631F10C80}"/>
              </a:ext>
            </a:extLst>
          </p:cNvPr>
          <p:cNvPicPr>
            <a:picLocks noChangeAspect="1"/>
          </p:cNvPicPr>
          <p:nvPr/>
        </p:nvPicPr>
        <p:blipFill>
          <a:blip r:embed="rId3"/>
          <a:stretch>
            <a:fillRect/>
          </a:stretch>
        </p:blipFill>
        <p:spPr>
          <a:xfrm>
            <a:off x="2867186" y="4750231"/>
            <a:ext cx="374543" cy="278251"/>
          </a:xfrm>
          <a:prstGeom prst="rect">
            <a:avLst/>
          </a:prstGeom>
        </p:spPr>
      </p:pic>
      <p:sp>
        <p:nvSpPr>
          <p:cNvPr id="10" name="Google Shape;3836;p13">
            <a:extLst>
              <a:ext uri="{FF2B5EF4-FFF2-40B4-BE49-F238E27FC236}">
                <a16:creationId xmlns:a16="http://schemas.microsoft.com/office/drawing/2014/main" id="{CF07D0AC-0694-0948-AACC-065B97AAB7A6}"/>
              </a:ext>
            </a:extLst>
          </p:cNvPr>
          <p:cNvSpPr txBox="1">
            <a:spLocks/>
          </p:cNvSpPr>
          <p:nvPr/>
        </p:nvSpPr>
        <p:spPr>
          <a:xfrm>
            <a:off x="3241729" y="4684439"/>
            <a:ext cx="3236563" cy="459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en-US" sz="1800" dirty="0" err="1"/>
              <a:t>truongconghieuptit</a:t>
            </a:r>
            <a:r>
              <a:rPr lang="en-US" sz="2000" dirty="0" err="1"/>
              <a:t>@gmail.com</a:t>
            </a:r>
            <a:endParaRPr lang="en-US" sz="2000" dirty="0"/>
          </a:p>
        </p:txBody>
      </p:sp>
    </p:spTree>
    <p:extLst>
      <p:ext uri="{BB962C8B-B14F-4D97-AF65-F5344CB8AC3E}">
        <p14:creationId xmlns:p14="http://schemas.microsoft.com/office/powerpoint/2010/main" val="242887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Position</a:t>
            </a:r>
            <a:endParaRPr dirty="0"/>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b="1" dirty="0"/>
              <a:t>position: static </a:t>
            </a:r>
            <a:r>
              <a:rPr lang="en-US" sz="2000" dirty="0"/>
              <a:t>-</a:t>
            </a:r>
            <a:r>
              <a:rPr lang="en-US" sz="2000" b="1" dirty="0"/>
              <a:t> </a:t>
            </a:r>
            <a:r>
              <a:rPr lang="en-US" sz="2000" dirty="0"/>
              <a:t>Default value of all elements. Not affected by the top, bottom, left, right properties. The browser decides where to place the element.</a:t>
            </a:r>
          </a:p>
          <a:p>
            <a:pPr algn="just">
              <a:buSzPct val="80000"/>
            </a:pPr>
            <a:r>
              <a:rPr lang="en-US" sz="2000" b="1" dirty="0"/>
              <a:t>position: relative</a:t>
            </a:r>
            <a:r>
              <a:rPr lang="en-US" b="1" dirty="0"/>
              <a:t> </a:t>
            </a:r>
            <a:r>
              <a:rPr lang="en-US" dirty="0"/>
              <a:t>-</a:t>
            </a:r>
            <a:r>
              <a:rPr lang="en-US" b="1" dirty="0"/>
              <a:t> </a:t>
            </a:r>
            <a:r>
              <a:rPr lang="en-US" sz="2000" dirty="0"/>
              <a:t>Top, right, bottom and left determine how the element is placed relative to its </a:t>
            </a:r>
            <a:r>
              <a:rPr lang="en-US" sz="2000" b="1" dirty="0"/>
              <a:t>static position</a:t>
            </a:r>
            <a:r>
              <a:rPr lang="en-US" sz="2000" dirty="0"/>
              <a:t>. Other content will not be adjusted to fit into any gap left by the element.</a:t>
            </a:r>
          </a:p>
          <a:p>
            <a:pPr>
              <a:buSzPct val="80000"/>
            </a:pPr>
            <a:endParaRPr lang="en-US" sz="2000" dirty="0"/>
          </a:p>
        </p:txBody>
      </p:sp>
    </p:spTree>
    <p:extLst>
      <p:ext uri="{BB962C8B-B14F-4D97-AF65-F5344CB8AC3E}">
        <p14:creationId xmlns:p14="http://schemas.microsoft.com/office/powerpoint/2010/main" val="420394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Position</a:t>
            </a:r>
            <a:endParaRPr dirty="0"/>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b="1" dirty="0"/>
              <a:t>position: fixed </a:t>
            </a:r>
            <a:r>
              <a:rPr lang="en-US" sz="2000" dirty="0"/>
              <a:t>-</a:t>
            </a:r>
            <a:r>
              <a:rPr lang="en-US" sz="2000" b="1" dirty="0"/>
              <a:t> </a:t>
            </a:r>
            <a:r>
              <a:rPr lang="en-US" sz="2000" dirty="0"/>
              <a:t>Top, right, bottom and left determine how the element is placed relative to </a:t>
            </a:r>
            <a:r>
              <a:rPr lang="en-US" sz="2000" b="1" dirty="0"/>
              <a:t>the viewport</a:t>
            </a:r>
            <a:r>
              <a:rPr lang="en-US" sz="2000" dirty="0"/>
              <a:t>, which means it always stays in the same place even if the page is scrolled.</a:t>
            </a:r>
          </a:p>
          <a:p>
            <a:pPr algn="just">
              <a:buSzPct val="80000"/>
            </a:pPr>
            <a:r>
              <a:rPr lang="en-US" sz="2000" b="1" dirty="0"/>
              <a:t>position: absolute </a:t>
            </a:r>
            <a:r>
              <a:rPr lang="en-US" sz="2000" dirty="0"/>
              <a:t>-</a:t>
            </a:r>
            <a:r>
              <a:rPr lang="en-US" sz="2000" b="1" dirty="0"/>
              <a:t> </a:t>
            </a:r>
            <a:r>
              <a:rPr lang="en-US" sz="2000" dirty="0"/>
              <a:t>Top, right, bottom and left determine how the element is placed relative to </a:t>
            </a:r>
            <a:r>
              <a:rPr lang="en-US" sz="2000" b="1" dirty="0"/>
              <a:t>its first non-static parent</a:t>
            </a:r>
            <a:r>
              <a:rPr lang="en-US" sz="2000" dirty="0"/>
              <a:t>.</a:t>
            </a:r>
          </a:p>
        </p:txBody>
      </p:sp>
    </p:spTree>
    <p:extLst>
      <p:ext uri="{BB962C8B-B14F-4D97-AF65-F5344CB8AC3E}">
        <p14:creationId xmlns:p14="http://schemas.microsoft.com/office/powerpoint/2010/main" val="271969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64761" y="3134679"/>
            <a:ext cx="5495100" cy="1159800"/>
          </a:xfrm>
          <a:prstGeom prst="rect">
            <a:avLst/>
          </a:prstGeom>
        </p:spPr>
        <p:txBody>
          <a:bodyPr spcFirstLastPara="1" wrap="square" lIns="91425" tIns="91425" rIns="91425" bIns="91425" anchor="b" anchorCtr="0">
            <a:noAutofit/>
          </a:bodyPr>
          <a:lstStyle/>
          <a:p>
            <a:pPr lvl="0"/>
            <a:r>
              <a:rPr lang="en-US" sz="7200" dirty="0">
                <a:solidFill>
                  <a:srgbClr val="D3EBD5"/>
                </a:solidFill>
              </a:rPr>
              <a:t>CSS Float</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04200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Float</a:t>
            </a:r>
            <a:endParaRPr dirty="0"/>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The CSS float property specifies how an element should float.</a:t>
            </a:r>
          </a:p>
          <a:p>
            <a:pPr algn="just">
              <a:buSzPct val="80000"/>
            </a:pPr>
            <a:r>
              <a:rPr lang="en-US" sz="2000" b="1" dirty="0"/>
              <a:t>float: left </a:t>
            </a:r>
            <a:r>
              <a:rPr lang="en-US" sz="2000" dirty="0"/>
              <a:t>- The element floats to the left of its container.</a:t>
            </a:r>
          </a:p>
          <a:p>
            <a:pPr algn="just">
              <a:buSzPct val="80000"/>
            </a:pPr>
            <a:r>
              <a:rPr lang="en-US" sz="2000" b="1" dirty="0"/>
              <a:t>float: right </a:t>
            </a:r>
            <a:r>
              <a:rPr lang="en-US" sz="2000" dirty="0"/>
              <a:t>- The element floats to the right of its container</a:t>
            </a:r>
          </a:p>
          <a:p>
            <a:pPr algn="just">
              <a:buSzPct val="80000"/>
            </a:pPr>
            <a:r>
              <a:rPr lang="en-US" sz="2000" b="1" dirty="0"/>
              <a:t>float: none </a:t>
            </a:r>
            <a:r>
              <a:rPr lang="en-US" sz="2000" dirty="0"/>
              <a:t>- The element does not float (will be displayed just where it occurs in the text). This is default</a:t>
            </a:r>
          </a:p>
          <a:p>
            <a:pPr algn="just">
              <a:buSzPct val="80000"/>
            </a:pPr>
            <a:r>
              <a:rPr lang="en-US" sz="2000" b="1" dirty="0"/>
              <a:t>float: inherit </a:t>
            </a:r>
            <a:r>
              <a:rPr lang="en-US" sz="2000" dirty="0"/>
              <a:t>- The element inherits the float value of its parent</a:t>
            </a:r>
          </a:p>
          <a:p>
            <a:endParaRPr lang="en-US" sz="2000" dirty="0"/>
          </a:p>
        </p:txBody>
      </p:sp>
    </p:spTree>
    <p:extLst>
      <p:ext uri="{BB962C8B-B14F-4D97-AF65-F5344CB8AC3E}">
        <p14:creationId xmlns:p14="http://schemas.microsoft.com/office/powerpoint/2010/main" val="216978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Float - clear</a:t>
            </a:r>
            <a:endParaRPr dirty="0"/>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The </a:t>
            </a:r>
            <a:r>
              <a:rPr lang="en-US" sz="2000" b="1" dirty="0"/>
              <a:t>clear</a:t>
            </a:r>
            <a:r>
              <a:rPr lang="en-US" sz="2000" dirty="0"/>
              <a:t> property specifies what elements can float beside the cleared element and on which side.</a:t>
            </a:r>
          </a:p>
          <a:p>
            <a:pPr algn="just">
              <a:buSzPct val="80000"/>
            </a:pPr>
            <a:r>
              <a:rPr lang="en-US" sz="2000" dirty="0"/>
              <a:t>left - No floating elements allowed on the left side.</a:t>
            </a:r>
          </a:p>
          <a:p>
            <a:pPr algn="just">
              <a:buSzPct val="80000"/>
            </a:pPr>
            <a:r>
              <a:rPr lang="en-US" sz="2000" dirty="0"/>
              <a:t>right- No floating elements allowed on the right side.</a:t>
            </a:r>
          </a:p>
          <a:p>
            <a:pPr algn="just">
              <a:buSzPct val="80000"/>
            </a:pPr>
            <a:r>
              <a:rPr lang="en-US" sz="2000" dirty="0"/>
              <a:t>both - No floating elements allowed on either the left or the right side.</a:t>
            </a:r>
          </a:p>
          <a:p>
            <a:pPr algn="just">
              <a:buSzPct val="80000"/>
            </a:pPr>
            <a:r>
              <a:rPr lang="en-US" sz="2000" dirty="0"/>
              <a:t>inherit - The element inherits the clear value of its parent.</a:t>
            </a:r>
          </a:p>
          <a:p>
            <a:endParaRPr lang="en-US" sz="2000" dirty="0"/>
          </a:p>
        </p:txBody>
      </p:sp>
    </p:spTree>
    <p:extLst>
      <p:ext uri="{BB962C8B-B14F-4D97-AF65-F5344CB8AC3E}">
        <p14:creationId xmlns:p14="http://schemas.microsoft.com/office/powerpoint/2010/main" val="19574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r>
              <a:rPr lang="en-US" dirty="0"/>
              <a:t>CSS Float - </a:t>
            </a:r>
            <a:r>
              <a:rPr lang="en-US" dirty="0" err="1"/>
              <a:t>clearfix</a:t>
            </a:r>
            <a:endParaRPr dirty="0"/>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718300" y="173970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buNone/>
            </a:pPr>
            <a:r>
              <a:rPr lang="en-US" sz="2000" dirty="0"/>
              <a:t>If an element is taller than the element containing it, and it is floated, it will "overflow" outside of its container.</a:t>
            </a:r>
          </a:p>
          <a:p>
            <a:endParaRPr lang="en-US" sz="2000" dirty="0"/>
          </a:p>
        </p:txBody>
      </p:sp>
      <p:pic>
        <p:nvPicPr>
          <p:cNvPr id="3" name="Picture 2">
            <a:extLst>
              <a:ext uri="{FF2B5EF4-FFF2-40B4-BE49-F238E27FC236}">
                <a16:creationId xmlns:a16="http://schemas.microsoft.com/office/drawing/2014/main" id="{3BE0595B-6172-BE4C-B3E4-836DCF3F2B78}"/>
              </a:ext>
            </a:extLst>
          </p:cNvPr>
          <p:cNvPicPr>
            <a:picLocks noChangeAspect="1"/>
          </p:cNvPicPr>
          <p:nvPr/>
        </p:nvPicPr>
        <p:blipFill>
          <a:blip r:embed="rId3"/>
          <a:stretch>
            <a:fillRect/>
          </a:stretch>
        </p:blipFill>
        <p:spPr>
          <a:xfrm>
            <a:off x="803082" y="2622937"/>
            <a:ext cx="6884077" cy="1479936"/>
          </a:xfrm>
          <a:prstGeom prst="rect">
            <a:avLst/>
          </a:prstGeom>
        </p:spPr>
      </p:pic>
    </p:spTree>
    <p:extLst>
      <p:ext uri="{BB962C8B-B14F-4D97-AF65-F5344CB8AC3E}">
        <p14:creationId xmlns:p14="http://schemas.microsoft.com/office/powerpoint/2010/main" val="709961605"/>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1210</Words>
  <Application>Microsoft Macintosh PowerPoint</Application>
  <PresentationFormat>On-screen Show (16:9)</PresentationFormat>
  <Paragraphs>162</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Dosis ExtraLight</vt:lpstr>
      <vt:lpstr>Arial</vt:lpstr>
      <vt:lpstr>Titillium Web Light</vt:lpstr>
      <vt:lpstr>Mowbray template</vt:lpstr>
      <vt:lpstr>CSS </vt:lpstr>
      <vt:lpstr>CSS Position</vt:lpstr>
      <vt:lpstr>CSS Position</vt:lpstr>
      <vt:lpstr>CSS Position</vt:lpstr>
      <vt:lpstr>CSS Position</vt:lpstr>
      <vt:lpstr>CSS Float</vt:lpstr>
      <vt:lpstr>CSS Float</vt:lpstr>
      <vt:lpstr>CSS Float - clear</vt:lpstr>
      <vt:lpstr>CSS Float - clearfix</vt:lpstr>
      <vt:lpstr>CSS Float - clearfix</vt:lpstr>
      <vt:lpstr>CSS Flexbox</vt:lpstr>
      <vt:lpstr>CSS Flexbox</vt:lpstr>
      <vt:lpstr>CSS Flex Container</vt:lpstr>
      <vt:lpstr>CSS Flex Container</vt:lpstr>
      <vt:lpstr>CSS Flex Container</vt:lpstr>
      <vt:lpstr>CSS Flex Items</vt:lpstr>
      <vt:lpstr>CSS Flex Items</vt:lpstr>
      <vt:lpstr>CSS Units</vt:lpstr>
      <vt:lpstr>CSS Units</vt:lpstr>
      <vt:lpstr>CSS Specificity</vt:lpstr>
      <vt:lpstr>CSS  Specificity</vt:lpstr>
      <vt:lpstr>CSS  Specificity</vt:lpstr>
      <vt:lpstr>CSS  Specificity</vt:lpstr>
      <vt:lpstr>Example 2</vt:lpstr>
      <vt:lpstr>CSS Transform</vt:lpstr>
      <vt:lpstr>CSS Transform</vt:lpstr>
      <vt:lpstr>CSS Transform</vt:lpstr>
      <vt:lpstr>CSS Transitions</vt:lpstr>
      <vt:lpstr>CSS Transitions</vt:lpstr>
      <vt:lpstr>CSS Animations</vt:lpstr>
      <vt:lpstr>CSS Animations</vt:lpstr>
      <vt:lpstr>CSS Animations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c:title>
  <cp:lastModifiedBy>Hieu Truongcong</cp:lastModifiedBy>
  <cp:revision>55</cp:revision>
  <dcterms:modified xsi:type="dcterms:W3CDTF">2021-03-15T17:04:47Z</dcterms:modified>
</cp:coreProperties>
</file>