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318" r:id="rId3"/>
    <p:sldId id="311" r:id="rId4"/>
    <p:sldId id="345" r:id="rId5"/>
    <p:sldId id="312" r:id="rId6"/>
    <p:sldId id="346" r:id="rId7"/>
    <p:sldId id="347" r:id="rId8"/>
    <p:sldId id="344" r:id="rId9"/>
    <p:sldId id="348" r:id="rId10"/>
    <p:sldId id="349" r:id="rId11"/>
    <p:sldId id="351" r:id="rId12"/>
    <p:sldId id="352" r:id="rId13"/>
    <p:sldId id="355" r:id="rId14"/>
    <p:sldId id="353" r:id="rId15"/>
    <p:sldId id="354" r:id="rId16"/>
    <p:sldId id="359" r:id="rId17"/>
    <p:sldId id="356" r:id="rId18"/>
    <p:sldId id="358" r:id="rId19"/>
    <p:sldId id="302" r:id="rId20"/>
  </p:sldIdLst>
  <p:sldSz cx="9144000" cy="5143500" type="screen16x9"/>
  <p:notesSz cx="6858000" cy="9144000"/>
  <p:embeddedFontLst>
    <p:embeddedFont>
      <p:font typeface="Dosis ExtraLight" pitchFamily="2" charset="77"/>
      <p:regular r:id="rId22"/>
      <p:bold r:id="rId23"/>
    </p:embeddedFont>
    <p:embeddedFont>
      <p:font typeface="Titillium Web Light" pitchFamily="2" charset="77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7FB57D41-61F4-2D4A-AA06-1FFB87E40164}">
          <p14:sldIdLst>
            <p14:sldId id="256"/>
            <p14:sldId id="318"/>
            <p14:sldId id="311"/>
            <p14:sldId id="345"/>
            <p14:sldId id="312"/>
            <p14:sldId id="346"/>
            <p14:sldId id="347"/>
            <p14:sldId id="344"/>
            <p14:sldId id="348"/>
            <p14:sldId id="349"/>
            <p14:sldId id="351"/>
            <p14:sldId id="352"/>
            <p14:sldId id="355"/>
            <p14:sldId id="353"/>
            <p14:sldId id="354"/>
            <p14:sldId id="359"/>
            <p14:sldId id="356"/>
            <p14:sldId id="358"/>
            <p14:sldId id="302"/>
          </p14:sldIdLst>
        </p14:section>
        <p14:section name="Untitled Section" id="{F8105CB5-AAFD-EA41-A0AC-4D99F1CD2E5B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2EBF65-E7CB-491E-B04D-77E87346F6E6}">
  <a:tblStyle styleId="{EB2EBF65-E7CB-491E-B04D-77E87346F6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19"/>
    <p:restoredTop sz="92543"/>
  </p:normalViewPr>
  <p:slideViewPr>
    <p:cSldViewPr snapToGrid="0" snapToObjects="1">
      <p:cViewPr varScale="1">
        <p:scale>
          <a:sx n="161" d="100"/>
          <a:sy n="161" d="100"/>
        </p:scale>
        <p:origin x="624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81420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05677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29807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43611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74524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65606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90739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79618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97579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Google Shape;403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6" name="Google Shape;403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3253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5093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2603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6856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0603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0122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57207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0727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323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accent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3241729" y="1783125"/>
            <a:ext cx="2651738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NODEJS</a:t>
            </a:r>
            <a:br>
              <a:rPr lang="en-US" dirty="0"/>
            </a:b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D269FF-0C24-9149-A389-03DED4CF2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7186" y="4750231"/>
            <a:ext cx="374543" cy="278251"/>
          </a:xfrm>
          <a:prstGeom prst="rect">
            <a:avLst/>
          </a:prstGeom>
        </p:spPr>
      </p:pic>
      <p:sp>
        <p:nvSpPr>
          <p:cNvPr id="6" name="Google Shape;3836;p13">
            <a:extLst>
              <a:ext uri="{FF2B5EF4-FFF2-40B4-BE49-F238E27FC236}">
                <a16:creationId xmlns:a16="http://schemas.microsoft.com/office/drawing/2014/main" id="{39549A03-B7E8-BA41-A9DF-CEDAE25FC3F9}"/>
              </a:ext>
            </a:extLst>
          </p:cNvPr>
          <p:cNvSpPr txBox="1">
            <a:spLocks/>
          </p:cNvSpPr>
          <p:nvPr/>
        </p:nvSpPr>
        <p:spPr>
          <a:xfrm>
            <a:off x="3241729" y="4684439"/>
            <a:ext cx="3236563" cy="459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sz="1800" dirty="0" err="1"/>
              <a:t>truongconghieuptit</a:t>
            </a:r>
            <a:r>
              <a:rPr lang="en-US" sz="2000" dirty="0" err="1"/>
              <a:t>@gmail.com</a:t>
            </a:r>
            <a:endParaRPr 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8" name="Google Shape;3871;p18">
            <a:extLst>
              <a:ext uri="{FF2B5EF4-FFF2-40B4-BE49-F238E27FC236}">
                <a16:creationId xmlns:a16="http://schemas.microsoft.com/office/drawing/2014/main" id="{EB0306B8-0A26-6246-8703-30B0199581DE}"/>
              </a:ext>
            </a:extLst>
          </p:cNvPr>
          <p:cNvSpPr txBox="1">
            <a:spLocks/>
          </p:cNvSpPr>
          <p:nvPr/>
        </p:nvSpPr>
        <p:spPr>
          <a:xfrm>
            <a:off x="536351" y="1159576"/>
            <a:ext cx="7017388" cy="2824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algn="just">
              <a:buSzPct val="80000"/>
            </a:pPr>
            <a:r>
              <a:rPr lang="en-US" sz="2000" dirty="0"/>
              <a:t>Text Editor (</a:t>
            </a:r>
            <a:r>
              <a:rPr lang="en-US" sz="2000" dirty="0" err="1"/>
              <a:t>Visuo</a:t>
            </a:r>
            <a:r>
              <a:rPr lang="en-US" sz="2000" dirty="0"/>
              <a:t> Studio)</a:t>
            </a:r>
          </a:p>
          <a:p>
            <a:pPr algn="just">
              <a:buSzPct val="80000"/>
            </a:pPr>
            <a:r>
              <a:rPr lang="en-US" sz="2000" dirty="0"/>
              <a:t>The Node.js (</a:t>
            </a:r>
            <a:r>
              <a:rPr lang="en-US" sz="2000" dirty="0">
                <a:hlinkClick r:id="rId3"/>
              </a:rPr>
              <a:t>https://nodejs.org/en/</a:t>
            </a:r>
            <a:r>
              <a:rPr lang="en-US" sz="2000" dirty="0"/>
              <a:t>)</a:t>
            </a:r>
          </a:p>
          <a:p>
            <a:pPr algn="just">
              <a:buSzPct val="80000"/>
            </a:pPr>
            <a:r>
              <a:rPr lang="en-US" sz="2000" dirty="0"/>
              <a:t>Verify installation: </a:t>
            </a:r>
          </a:p>
          <a:p>
            <a:pPr marL="76200" indent="0" algn="just">
              <a:buSzPct val="80000"/>
              <a:buNone/>
            </a:pPr>
            <a:r>
              <a:rPr lang="en-US" sz="2000" dirty="0"/>
              <a:t>       Checking version: node –v and </a:t>
            </a:r>
            <a:r>
              <a:rPr lang="en-US" sz="2000" dirty="0" err="1"/>
              <a:t>npm</a:t>
            </a:r>
            <a:r>
              <a:rPr lang="en-US" sz="2000" dirty="0"/>
              <a:t> -v</a:t>
            </a:r>
          </a:p>
          <a:p>
            <a:pPr marL="76200" indent="0" algn="just">
              <a:buSzPct val="80000"/>
              <a:buNone/>
            </a:pPr>
            <a:r>
              <a:rPr lang="en-US" sz="2000" dirty="0"/>
              <a:t>       Executing a File</a:t>
            </a:r>
          </a:p>
          <a:p>
            <a:pPr algn="just">
              <a:buSzPct val="80000"/>
            </a:pPr>
            <a:endParaRPr lang="en-US" sz="2000" dirty="0"/>
          </a:p>
        </p:txBody>
      </p:sp>
      <p:sp>
        <p:nvSpPr>
          <p:cNvPr id="5" name="Google Shape;4046;p37">
            <a:extLst>
              <a:ext uri="{FF2B5EF4-FFF2-40B4-BE49-F238E27FC236}">
                <a16:creationId xmlns:a16="http://schemas.microsoft.com/office/drawing/2014/main" id="{091F881E-1067-6C40-9666-9F0E4E29A5A6}"/>
              </a:ext>
            </a:extLst>
          </p:cNvPr>
          <p:cNvSpPr txBox="1">
            <a:spLocks/>
          </p:cNvSpPr>
          <p:nvPr/>
        </p:nvSpPr>
        <p:spPr>
          <a:xfrm>
            <a:off x="640231" y="286151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dirty="0"/>
              <a:t>Environment Setup</a:t>
            </a:r>
          </a:p>
        </p:txBody>
      </p:sp>
    </p:spTree>
    <p:extLst>
      <p:ext uri="{BB962C8B-B14F-4D97-AF65-F5344CB8AC3E}">
        <p14:creationId xmlns:p14="http://schemas.microsoft.com/office/powerpoint/2010/main" val="264771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8" name="Google Shape;3871;p18">
            <a:extLst>
              <a:ext uri="{FF2B5EF4-FFF2-40B4-BE49-F238E27FC236}">
                <a16:creationId xmlns:a16="http://schemas.microsoft.com/office/drawing/2014/main" id="{EB0306B8-0A26-6246-8703-30B0199581DE}"/>
              </a:ext>
            </a:extLst>
          </p:cNvPr>
          <p:cNvSpPr txBox="1">
            <a:spLocks/>
          </p:cNvSpPr>
          <p:nvPr/>
        </p:nvSpPr>
        <p:spPr>
          <a:xfrm>
            <a:off x="536351" y="1159576"/>
            <a:ext cx="7017388" cy="2824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indent="0" algn="just">
              <a:buSzPct val="80000"/>
              <a:buNone/>
            </a:pPr>
            <a:r>
              <a:rPr lang="en-US" sz="2000" dirty="0"/>
              <a:t>A Node.js application consists of the following three important components:</a:t>
            </a:r>
          </a:p>
          <a:p>
            <a:pPr algn="just">
              <a:buSzPct val="80000"/>
            </a:pPr>
            <a:r>
              <a:rPr lang="en-US" sz="2000" b="1" dirty="0"/>
              <a:t>Import required modules </a:t>
            </a:r>
            <a:r>
              <a:rPr lang="en-US" sz="2000" dirty="0"/>
              <a:t>− We use the require directive to load Node.js modules.</a:t>
            </a:r>
          </a:p>
          <a:p>
            <a:pPr algn="just">
              <a:buSzPct val="80000"/>
            </a:pPr>
            <a:r>
              <a:rPr lang="en-US" sz="2000" b="1" dirty="0"/>
              <a:t>Create server </a:t>
            </a:r>
            <a:r>
              <a:rPr lang="en-US" sz="2000" dirty="0"/>
              <a:t>− A server which will listen to client's requests similar to Apache HTTP Server.</a:t>
            </a:r>
          </a:p>
          <a:p>
            <a:pPr algn="just">
              <a:buSzPct val="80000"/>
            </a:pPr>
            <a:r>
              <a:rPr lang="en-US" sz="2000" b="1" dirty="0"/>
              <a:t>Read request and return response </a:t>
            </a:r>
            <a:r>
              <a:rPr lang="en-US" sz="2000" dirty="0"/>
              <a:t>− The server created in an earlier step will read the HTTP request made by the client which can be a browser or a console and return the response.</a:t>
            </a:r>
          </a:p>
        </p:txBody>
      </p:sp>
      <p:sp>
        <p:nvSpPr>
          <p:cNvPr id="5" name="Google Shape;4046;p37">
            <a:extLst>
              <a:ext uri="{FF2B5EF4-FFF2-40B4-BE49-F238E27FC236}">
                <a16:creationId xmlns:a16="http://schemas.microsoft.com/office/drawing/2014/main" id="{091F881E-1067-6C40-9666-9F0E4E29A5A6}"/>
              </a:ext>
            </a:extLst>
          </p:cNvPr>
          <p:cNvSpPr txBox="1">
            <a:spLocks/>
          </p:cNvSpPr>
          <p:nvPr/>
        </p:nvSpPr>
        <p:spPr>
          <a:xfrm>
            <a:off x="640231" y="286151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dirty="0"/>
              <a:t>First Application</a:t>
            </a:r>
          </a:p>
        </p:txBody>
      </p:sp>
    </p:spTree>
    <p:extLst>
      <p:ext uri="{BB962C8B-B14F-4D97-AF65-F5344CB8AC3E}">
        <p14:creationId xmlns:p14="http://schemas.microsoft.com/office/powerpoint/2010/main" val="605942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8" name="Google Shape;3871;p18">
            <a:extLst>
              <a:ext uri="{FF2B5EF4-FFF2-40B4-BE49-F238E27FC236}">
                <a16:creationId xmlns:a16="http://schemas.microsoft.com/office/drawing/2014/main" id="{EB0306B8-0A26-6246-8703-30B0199581DE}"/>
              </a:ext>
            </a:extLst>
          </p:cNvPr>
          <p:cNvSpPr txBox="1">
            <a:spLocks/>
          </p:cNvSpPr>
          <p:nvPr/>
        </p:nvSpPr>
        <p:spPr>
          <a:xfrm>
            <a:off x="536351" y="1159576"/>
            <a:ext cx="7017388" cy="2824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indent="0" algn="just">
              <a:buSzPct val="80000"/>
              <a:buNone/>
            </a:pPr>
            <a:r>
              <a:rPr lang="en-US" sz="2000" dirty="0"/>
              <a:t>Node Package Manager provides two main functionalities:</a:t>
            </a:r>
          </a:p>
          <a:p>
            <a:pPr algn="just">
              <a:buSzPct val="80000"/>
            </a:pPr>
            <a:r>
              <a:rPr lang="en-US" sz="2000" dirty="0"/>
              <a:t>Online repositories for node packages/modules. </a:t>
            </a:r>
          </a:p>
          <a:p>
            <a:pPr algn="just">
              <a:buSzPct val="80000"/>
            </a:pPr>
            <a:r>
              <a:rPr lang="en-US" sz="2000" dirty="0"/>
              <a:t>Command line utility to install Node.js packages, do version management and dependency management of Node.js packages.</a:t>
            </a:r>
          </a:p>
          <a:p>
            <a:pPr algn="just">
              <a:buSzPct val="80000"/>
            </a:pPr>
            <a:endParaRPr lang="en-US" sz="2000" dirty="0"/>
          </a:p>
        </p:txBody>
      </p:sp>
      <p:sp>
        <p:nvSpPr>
          <p:cNvPr id="5" name="Google Shape;4046;p37">
            <a:extLst>
              <a:ext uri="{FF2B5EF4-FFF2-40B4-BE49-F238E27FC236}">
                <a16:creationId xmlns:a16="http://schemas.microsoft.com/office/drawing/2014/main" id="{091F881E-1067-6C40-9666-9F0E4E29A5A6}"/>
              </a:ext>
            </a:extLst>
          </p:cNvPr>
          <p:cNvSpPr txBox="1">
            <a:spLocks/>
          </p:cNvSpPr>
          <p:nvPr/>
        </p:nvSpPr>
        <p:spPr>
          <a:xfrm>
            <a:off x="640231" y="286151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dirty="0"/>
              <a:t>Node Package Manager (NPM)</a:t>
            </a:r>
          </a:p>
        </p:txBody>
      </p:sp>
    </p:spTree>
    <p:extLst>
      <p:ext uri="{BB962C8B-B14F-4D97-AF65-F5344CB8AC3E}">
        <p14:creationId xmlns:p14="http://schemas.microsoft.com/office/powerpoint/2010/main" val="1780608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8" name="Google Shape;3871;p18">
            <a:extLst>
              <a:ext uri="{FF2B5EF4-FFF2-40B4-BE49-F238E27FC236}">
                <a16:creationId xmlns:a16="http://schemas.microsoft.com/office/drawing/2014/main" id="{EB0306B8-0A26-6246-8703-30B0199581DE}"/>
              </a:ext>
            </a:extLst>
          </p:cNvPr>
          <p:cNvSpPr txBox="1">
            <a:spLocks/>
          </p:cNvSpPr>
          <p:nvPr/>
        </p:nvSpPr>
        <p:spPr>
          <a:xfrm>
            <a:off x="536351" y="1159576"/>
            <a:ext cx="7017388" cy="2824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indent="0" algn="just">
              <a:buSzPct val="80000"/>
              <a:buNone/>
            </a:pPr>
            <a:r>
              <a:rPr lang="en-US" sz="2000" dirty="0"/>
              <a:t>Create server with hostname and port.</a:t>
            </a:r>
          </a:p>
        </p:txBody>
      </p:sp>
      <p:sp>
        <p:nvSpPr>
          <p:cNvPr id="5" name="Google Shape;4046;p37">
            <a:extLst>
              <a:ext uri="{FF2B5EF4-FFF2-40B4-BE49-F238E27FC236}">
                <a16:creationId xmlns:a16="http://schemas.microsoft.com/office/drawing/2014/main" id="{091F881E-1067-6C40-9666-9F0E4E29A5A6}"/>
              </a:ext>
            </a:extLst>
          </p:cNvPr>
          <p:cNvSpPr txBox="1">
            <a:spLocks/>
          </p:cNvSpPr>
          <p:nvPr/>
        </p:nvSpPr>
        <p:spPr>
          <a:xfrm>
            <a:off x="640231" y="286151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dirty="0"/>
              <a:t>Example 1</a:t>
            </a:r>
          </a:p>
        </p:txBody>
      </p:sp>
    </p:spTree>
    <p:extLst>
      <p:ext uri="{BB962C8B-B14F-4D97-AF65-F5344CB8AC3E}">
        <p14:creationId xmlns:p14="http://schemas.microsoft.com/office/powerpoint/2010/main" val="3411234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8" name="Google Shape;3871;p18">
            <a:extLst>
              <a:ext uri="{FF2B5EF4-FFF2-40B4-BE49-F238E27FC236}">
                <a16:creationId xmlns:a16="http://schemas.microsoft.com/office/drawing/2014/main" id="{EB0306B8-0A26-6246-8703-30B0199581DE}"/>
              </a:ext>
            </a:extLst>
          </p:cNvPr>
          <p:cNvSpPr txBox="1">
            <a:spLocks/>
          </p:cNvSpPr>
          <p:nvPr/>
        </p:nvSpPr>
        <p:spPr>
          <a:xfrm>
            <a:off x="536351" y="1159576"/>
            <a:ext cx="7017388" cy="465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algn="just">
              <a:buSzPct val="80000"/>
            </a:pPr>
            <a:r>
              <a:rPr lang="en-US" sz="2000" dirty="0"/>
              <a:t>Blocking</a:t>
            </a:r>
          </a:p>
          <a:p>
            <a:pPr algn="just">
              <a:buSzPct val="80000"/>
            </a:pPr>
            <a:endParaRPr lang="en-US" sz="2000" dirty="0"/>
          </a:p>
        </p:txBody>
      </p:sp>
      <p:sp>
        <p:nvSpPr>
          <p:cNvPr id="5" name="Google Shape;4046;p37">
            <a:extLst>
              <a:ext uri="{FF2B5EF4-FFF2-40B4-BE49-F238E27FC236}">
                <a16:creationId xmlns:a16="http://schemas.microsoft.com/office/drawing/2014/main" id="{091F881E-1067-6C40-9666-9F0E4E29A5A6}"/>
              </a:ext>
            </a:extLst>
          </p:cNvPr>
          <p:cNvSpPr txBox="1">
            <a:spLocks/>
          </p:cNvSpPr>
          <p:nvPr/>
        </p:nvSpPr>
        <p:spPr>
          <a:xfrm>
            <a:off x="640231" y="286151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dirty="0"/>
              <a:t>Blocking and Non-Blocking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EB01FA-9CE4-D746-82BE-8BAB0363D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066" y="1625103"/>
            <a:ext cx="3858646" cy="1022681"/>
          </a:xfrm>
          <a:prstGeom prst="rect">
            <a:avLst/>
          </a:prstGeom>
        </p:spPr>
      </p:pic>
      <p:sp>
        <p:nvSpPr>
          <p:cNvPr id="7" name="Google Shape;3871;p18">
            <a:extLst>
              <a:ext uri="{FF2B5EF4-FFF2-40B4-BE49-F238E27FC236}">
                <a16:creationId xmlns:a16="http://schemas.microsoft.com/office/drawing/2014/main" id="{C671D3CB-8856-6547-8B09-E1F86ED494FC}"/>
              </a:ext>
            </a:extLst>
          </p:cNvPr>
          <p:cNvSpPr txBox="1">
            <a:spLocks/>
          </p:cNvSpPr>
          <p:nvPr/>
        </p:nvSpPr>
        <p:spPr>
          <a:xfrm>
            <a:off x="512087" y="2589827"/>
            <a:ext cx="7017388" cy="465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algn="just">
              <a:buSzPct val="80000"/>
            </a:pPr>
            <a:r>
              <a:rPr lang="en-US" sz="2000" dirty="0"/>
              <a:t>Non-Blocking</a:t>
            </a:r>
          </a:p>
          <a:p>
            <a:pPr algn="just">
              <a:buSzPct val="80000"/>
            </a:pP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0283FD-3F8E-A74A-BC51-DD65A1249E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7066" y="3073400"/>
            <a:ext cx="3858646" cy="164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223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8" name="Google Shape;3871;p18">
            <a:extLst>
              <a:ext uri="{FF2B5EF4-FFF2-40B4-BE49-F238E27FC236}">
                <a16:creationId xmlns:a16="http://schemas.microsoft.com/office/drawing/2014/main" id="{EB0306B8-0A26-6246-8703-30B0199581DE}"/>
              </a:ext>
            </a:extLst>
          </p:cNvPr>
          <p:cNvSpPr txBox="1">
            <a:spLocks/>
          </p:cNvSpPr>
          <p:nvPr/>
        </p:nvSpPr>
        <p:spPr>
          <a:xfrm>
            <a:off x="536351" y="1159576"/>
            <a:ext cx="7017388" cy="2824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algn="just">
              <a:buSzPct val="80000"/>
            </a:pPr>
            <a:r>
              <a:rPr lang="en-US" sz="2000" b="1" dirty="0"/>
              <a:t>__filename </a:t>
            </a:r>
            <a:r>
              <a:rPr lang="en-US" sz="2000" dirty="0"/>
              <a:t>- Represents the filename of the code being executed. </a:t>
            </a:r>
          </a:p>
          <a:p>
            <a:pPr algn="just">
              <a:buSzPct val="80000"/>
            </a:pPr>
            <a:r>
              <a:rPr lang="en-US" sz="2000" b="1" dirty="0"/>
              <a:t>__</a:t>
            </a:r>
            <a:r>
              <a:rPr lang="en-US" sz="2000" b="1" dirty="0" err="1"/>
              <a:t>dirname</a:t>
            </a:r>
            <a:r>
              <a:rPr lang="en-US" sz="2000" b="1" dirty="0"/>
              <a:t> </a:t>
            </a:r>
            <a:r>
              <a:rPr lang="en-US" sz="2000" dirty="0"/>
              <a:t>- Represents the name of the directory that the currently executing script resides in.</a:t>
            </a:r>
          </a:p>
          <a:p>
            <a:pPr algn="just">
              <a:buSzPct val="80000"/>
            </a:pPr>
            <a:r>
              <a:rPr lang="en-US" sz="2000" dirty="0" err="1"/>
              <a:t>setTimeout</a:t>
            </a:r>
            <a:r>
              <a:rPr lang="en-US" sz="2000" dirty="0"/>
              <a:t>, </a:t>
            </a:r>
            <a:r>
              <a:rPr lang="en-US" sz="2000" dirty="0" err="1"/>
              <a:t>clearTimeout</a:t>
            </a:r>
            <a:r>
              <a:rPr lang="en-US" sz="2000" dirty="0"/>
              <a:t>, </a:t>
            </a:r>
            <a:r>
              <a:rPr lang="en-US" sz="2000" dirty="0" err="1"/>
              <a:t>setInterval</a:t>
            </a:r>
            <a:r>
              <a:rPr lang="en-US" sz="2000" dirty="0"/>
              <a:t>, Console</a:t>
            </a:r>
          </a:p>
          <a:p>
            <a:pPr algn="just">
              <a:buSzPct val="80000"/>
            </a:pPr>
            <a:endParaRPr lang="en-US" dirty="0"/>
          </a:p>
          <a:p>
            <a:pPr algn="just">
              <a:buSzPct val="80000"/>
            </a:pPr>
            <a:endParaRPr lang="en-US" sz="2000" dirty="0"/>
          </a:p>
        </p:txBody>
      </p:sp>
      <p:sp>
        <p:nvSpPr>
          <p:cNvPr id="5" name="Google Shape;4046;p37">
            <a:extLst>
              <a:ext uri="{FF2B5EF4-FFF2-40B4-BE49-F238E27FC236}">
                <a16:creationId xmlns:a16="http://schemas.microsoft.com/office/drawing/2014/main" id="{091F881E-1067-6C40-9666-9F0E4E29A5A6}"/>
              </a:ext>
            </a:extLst>
          </p:cNvPr>
          <p:cNvSpPr txBox="1">
            <a:spLocks/>
          </p:cNvSpPr>
          <p:nvPr/>
        </p:nvSpPr>
        <p:spPr>
          <a:xfrm>
            <a:off x="640231" y="286151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dirty="0"/>
              <a:t>Global Objects</a:t>
            </a:r>
          </a:p>
        </p:txBody>
      </p:sp>
    </p:spTree>
    <p:extLst>
      <p:ext uri="{BB962C8B-B14F-4D97-AF65-F5344CB8AC3E}">
        <p14:creationId xmlns:p14="http://schemas.microsoft.com/office/powerpoint/2010/main" val="1207686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8" name="Google Shape;3871;p18">
            <a:extLst>
              <a:ext uri="{FF2B5EF4-FFF2-40B4-BE49-F238E27FC236}">
                <a16:creationId xmlns:a16="http://schemas.microsoft.com/office/drawing/2014/main" id="{EB0306B8-0A26-6246-8703-30B0199581DE}"/>
              </a:ext>
            </a:extLst>
          </p:cNvPr>
          <p:cNvSpPr txBox="1">
            <a:spLocks/>
          </p:cNvSpPr>
          <p:nvPr/>
        </p:nvSpPr>
        <p:spPr>
          <a:xfrm>
            <a:off x="536351" y="1159576"/>
            <a:ext cx="7017388" cy="2824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indent="0" algn="just">
              <a:buSzPct val="80000"/>
              <a:buNone/>
            </a:pPr>
            <a:r>
              <a:rPr lang="en-US" sz="2000" dirty="0"/>
              <a:t>Create server that have some features:</a:t>
            </a:r>
          </a:p>
          <a:p>
            <a:pPr algn="just">
              <a:buSzPct val="80000"/>
            </a:pPr>
            <a:r>
              <a:rPr lang="en-US" sz="2000" dirty="0"/>
              <a:t>Read file .txt sync</a:t>
            </a:r>
          </a:p>
          <a:p>
            <a:pPr algn="just">
              <a:buSzPct val="80000"/>
            </a:pPr>
            <a:r>
              <a:rPr lang="en-US" sz="2000" dirty="0"/>
              <a:t>Read file .txt async</a:t>
            </a:r>
          </a:p>
          <a:p>
            <a:pPr algn="just">
              <a:buSzPct val="80000"/>
            </a:pPr>
            <a:r>
              <a:rPr lang="en-US" sz="2000" dirty="0"/>
              <a:t>Read file .html async</a:t>
            </a:r>
          </a:p>
          <a:p>
            <a:pPr algn="just">
              <a:buSzPct val="80000"/>
            </a:pPr>
            <a:endParaRPr lang="en-US" sz="2000" dirty="0"/>
          </a:p>
        </p:txBody>
      </p:sp>
      <p:sp>
        <p:nvSpPr>
          <p:cNvPr id="5" name="Google Shape;4046;p37">
            <a:extLst>
              <a:ext uri="{FF2B5EF4-FFF2-40B4-BE49-F238E27FC236}">
                <a16:creationId xmlns:a16="http://schemas.microsoft.com/office/drawing/2014/main" id="{091F881E-1067-6C40-9666-9F0E4E29A5A6}"/>
              </a:ext>
            </a:extLst>
          </p:cNvPr>
          <p:cNvSpPr txBox="1">
            <a:spLocks/>
          </p:cNvSpPr>
          <p:nvPr/>
        </p:nvSpPr>
        <p:spPr>
          <a:xfrm>
            <a:off x="640231" y="286151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dirty="0"/>
              <a:t>Example 2</a:t>
            </a:r>
          </a:p>
        </p:txBody>
      </p:sp>
    </p:spTree>
    <p:extLst>
      <p:ext uri="{BB962C8B-B14F-4D97-AF65-F5344CB8AC3E}">
        <p14:creationId xmlns:p14="http://schemas.microsoft.com/office/powerpoint/2010/main" val="516504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8" name="Google Shape;3871;p18">
            <a:extLst>
              <a:ext uri="{FF2B5EF4-FFF2-40B4-BE49-F238E27FC236}">
                <a16:creationId xmlns:a16="http://schemas.microsoft.com/office/drawing/2014/main" id="{EB0306B8-0A26-6246-8703-30B0199581DE}"/>
              </a:ext>
            </a:extLst>
          </p:cNvPr>
          <p:cNvSpPr txBox="1">
            <a:spLocks/>
          </p:cNvSpPr>
          <p:nvPr/>
        </p:nvSpPr>
        <p:spPr>
          <a:xfrm>
            <a:off x="536351" y="1159576"/>
            <a:ext cx="7017388" cy="2824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indent="0" algn="just">
              <a:buSzPct val="80000"/>
              <a:buNone/>
            </a:pPr>
            <a:r>
              <a:rPr lang="en-US" sz="2000" dirty="0"/>
              <a:t>A module is just a file. One script is one module. As simple as that.</a:t>
            </a:r>
          </a:p>
          <a:p>
            <a:pPr marL="76200" indent="0" algn="just">
              <a:buSzPct val="80000"/>
              <a:buNone/>
            </a:pPr>
            <a:r>
              <a:rPr lang="en-US" sz="2000" dirty="0"/>
              <a:t>Modules can load each other and use special directives export and import to interchange functionality, call functions of one module from another one:</a:t>
            </a:r>
          </a:p>
          <a:p>
            <a:pPr algn="just">
              <a:buSzPct val="80000"/>
            </a:pPr>
            <a:r>
              <a:rPr lang="en-US" sz="2000" dirty="0"/>
              <a:t>export keyword labels variables and functions that should be accessible from outside the current module.</a:t>
            </a:r>
          </a:p>
          <a:p>
            <a:pPr algn="just">
              <a:buSzPct val="80000"/>
            </a:pPr>
            <a:r>
              <a:rPr lang="en-US" sz="2000" dirty="0"/>
              <a:t>import allows the import of functionality from other modules.</a:t>
            </a:r>
          </a:p>
          <a:p>
            <a:pPr marL="76200" indent="0" algn="just">
              <a:buSzPct val="80000"/>
              <a:buNone/>
            </a:pPr>
            <a:endParaRPr lang="en-US" sz="2000" dirty="0"/>
          </a:p>
          <a:p>
            <a:pPr algn="just">
              <a:buSzPct val="80000"/>
            </a:pPr>
            <a:endParaRPr lang="en-US" sz="2000" dirty="0"/>
          </a:p>
        </p:txBody>
      </p:sp>
      <p:sp>
        <p:nvSpPr>
          <p:cNvPr id="5" name="Google Shape;4046;p37">
            <a:extLst>
              <a:ext uri="{FF2B5EF4-FFF2-40B4-BE49-F238E27FC236}">
                <a16:creationId xmlns:a16="http://schemas.microsoft.com/office/drawing/2014/main" id="{091F881E-1067-6C40-9666-9F0E4E29A5A6}"/>
              </a:ext>
            </a:extLst>
          </p:cNvPr>
          <p:cNvSpPr txBox="1">
            <a:spLocks/>
          </p:cNvSpPr>
          <p:nvPr/>
        </p:nvSpPr>
        <p:spPr>
          <a:xfrm>
            <a:off x="640231" y="286151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dirty="0"/>
              <a:t>Module</a:t>
            </a:r>
          </a:p>
        </p:txBody>
      </p:sp>
    </p:spTree>
    <p:extLst>
      <p:ext uri="{BB962C8B-B14F-4D97-AF65-F5344CB8AC3E}">
        <p14:creationId xmlns:p14="http://schemas.microsoft.com/office/powerpoint/2010/main" val="2739708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8" name="Google Shape;3871;p18">
            <a:extLst>
              <a:ext uri="{FF2B5EF4-FFF2-40B4-BE49-F238E27FC236}">
                <a16:creationId xmlns:a16="http://schemas.microsoft.com/office/drawing/2014/main" id="{EB0306B8-0A26-6246-8703-30B0199581DE}"/>
              </a:ext>
            </a:extLst>
          </p:cNvPr>
          <p:cNvSpPr txBox="1">
            <a:spLocks/>
          </p:cNvSpPr>
          <p:nvPr/>
        </p:nvSpPr>
        <p:spPr>
          <a:xfrm>
            <a:off x="536351" y="1159576"/>
            <a:ext cx="7017388" cy="2824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indent="0" algn="just">
              <a:buSzPct val="80000"/>
              <a:buNone/>
            </a:pPr>
            <a:r>
              <a:rPr lang="en-US" sz="2000" dirty="0"/>
              <a:t>Continue to implement previous project, use import and export to split down main file.</a:t>
            </a:r>
          </a:p>
        </p:txBody>
      </p:sp>
      <p:sp>
        <p:nvSpPr>
          <p:cNvPr id="5" name="Google Shape;4046;p37">
            <a:extLst>
              <a:ext uri="{FF2B5EF4-FFF2-40B4-BE49-F238E27FC236}">
                <a16:creationId xmlns:a16="http://schemas.microsoft.com/office/drawing/2014/main" id="{091F881E-1067-6C40-9666-9F0E4E29A5A6}"/>
              </a:ext>
            </a:extLst>
          </p:cNvPr>
          <p:cNvSpPr txBox="1">
            <a:spLocks/>
          </p:cNvSpPr>
          <p:nvPr/>
        </p:nvSpPr>
        <p:spPr>
          <a:xfrm>
            <a:off x="640231" y="286151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dirty="0"/>
              <a:t>Example 3</a:t>
            </a:r>
          </a:p>
        </p:txBody>
      </p:sp>
    </p:spTree>
    <p:extLst>
      <p:ext uri="{BB962C8B-B14F-4D97-AF65-F5344CB8AC3E}">
        <p14:creationId xmlns:p14="http://schemas.microsoft.com/office/powerpoint/2010/main" val="1291933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8" name="Google Shape;4038;p36"/>
          <p:cNvSpPr txBox="1">
            <a:spLocks noGrp="1"/>
          </p:cNvSpPr>
          <p:nvPr>
            <p:ph type="ctrTitle" idx="4294967295"/>
          </p:nvPr>
        </p:nvSpPr>
        <p:spPr>
          <a:xfrm>
            <a:off x="685800" y="745150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80BFB7"/>
                </a:solidFill>
              </a:rPr>
              <a:t>THANKS!</a:t>
            </a:r>
            <a:endParaRPr sz="6000">
              <a:solidFill>
                <a:srgbClr val="80BFB7"/>
              </a:solidFill>
            </a:endParaRPr>
          </a:p>
        </p:txBody>
      </p:sp>
      <p:sp>
        <p:nvSpPr>
          <p:cNvPr id="4041" name="Google Shape;4041;p3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6A23CA-16E5-8F4F-9233-ED0631F10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7186" y="4750231"/>
            <a:ext cx="374543" cy="278251"/>
          </a:xfrm>
          <a:prstGeom prst="rect">
            <a:avLst/>
          </a:prstGeom>
        </p:spPr>
      </p:pic>
      <p:sp>
        <p:nvSpPr>
          <p:cNvPr id="10" name="Google Shape;3836;p13">
            <a:extLst>
              <a:ext uri="{FF2B5EF4-FFF2-40B4-BE49-F238E27FC236}">
                <a16:creationId xmlns:a16="http://schemas.microsoft.com/office/drawing/2014/main" id="{CF07D0AC-0694-0948-AACC-065B97AAB7A6}"/>
              </a:ext>
            </a:extLst>
          </p:cNvPr>
          <p:cNvSpPr txBox="1">
            <a:spLocks/>
          </p:cNvSpPr>
          <p:nvPr/>
        </p:nvSpPr>
        <p:spPr>
          <a:xfrm>
            <a:off x="3241729" y="4684439"/>
            <a:ext cx="3236563" cy="459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sz="1800" dirty="0" err="1"/>
              <a:t>truongconghieuptit</a:t>
            </a:r>
            <a:r>
              <a:rPr lang="en-US" sz="2000" dirty="0" err="1"/>
              <a:t>@gmail.com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28879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64760" y="3134679"/>
            <a:ext cx="7103663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vi-VN" sz="6000" dirty="0">
                <a:solidFill>
                  <a:srgbClr val="D3EBD5"/>
                </a:solidFill>
              </a:rPr>
              <a:t>Web development</a:t>
            </a:r>
            <a:endParaRPr sz="6000" dirty="0">
              <a:solidFill>
                <a:srgbClr val="D3EBD5"/>
              </a:solidFill>
            </a:endParaRPr>
          </a:p>
        </p:txBody>
      </p:sp>
      <p:sp>
        <p:nvSpPr>
          <p:cNvPr id="3879" name="Google Shape;3879;p19"/>
          <p:cNvSpPr/>
          <p:nvPr/>
        </p:nvSpPr>
        <p:spPr>
          <a:xfrm>
            <a:off x="2347313" y="2155769"/>
            <a:ext cx="270850" cy="2586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80" name="Google Shape;3880;p19"/>
          <p:cNvGrpSpPr/>
          <p:nvPr/>
        </p:nvGrpSpPr>
        <p:grpSpPr>
          <a:xfrm>
            <a:off x="2011275" y="703738"/>
            <a:ext cx="1160371" cy="1160688"/>
            <a:chOff x="6654650" y="3665275"/>
            <a:chExt cx="409100" cy="409125"/>
          </a:xfrm>
        </p:grpSpPr>
        <p:sp>
          <p:nvSpPr>
            <p:cNvPr id="3881" name="Google Shape;3881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3" name="Google Shape;3883;p19"/>
          <p:cNvGrpSpPr/>
          <p:nvPr/>
        </p:nvGrpSpPr>
        <p:grpSpPr>
          <a:xfrm rot="1057001">
            <a:off x="892483" y="1616446"/>
            <a:ext cx="766645" cy="766759"/>
            <a:chOff x="570875" y="4322250"/>
            <a:chExt cx="443300" cy="443325"/>
          </a:xfrm>
        </p:grpSpPr>
        <p:sp>
          <p:nvSpPr>
            <p:cNvPr id="3884" name="Google Shape;3884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88" name="Google Shape;3888;p19"/>
          <p:cNvSpPr/>
          <p:nvPr/>
        </p:nvSpPr>
        <p:spPr>
          <a:xfrm rot="2466991">
            <a:off x="978868" y="928441"/>
            <a:ext cx="376301" cy="3593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9" name="Google Shape;3889;p19"/>
          <p:cNvSpPr/>
          <p:nvPr/>
        </p:nvSpPr>
        <p:spPr>
          <a:xfrm rot="-1609377">
            <a:off x="1529232" y="1154513"/>
            <a:ext cx="270839" cy="2586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0" name="Google Shape;3890;p19"/>
          <p:cNvSpPr/>
          <p:nvPr/>
        </p:nvSpPr>
        <p:spPr>
          <a:xfrm rot="2925705">
            <a:off x="3171263" y="1359369"/>
            <a:ext cx="202799" cy="193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1" name="Google Shape;3891;p19"/>
          <p:cNvSpPr/>
          <p:nvPr/>
        </p:nvSpPr>
        <p:spPr>
          <a:xfrm rot="-1609197">
            <a:off x="2135091" y="394613"/>
            <a:ext cx="182676" cy="174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1617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6" name="Google Shape;4046;p37"/>
          <p:cNvSpPr txBox="1">
            <a:spLocks noGrp="1"/>
          </p:cNvSpPr>
          <p:nvPr>
            <p:ph type="title"/>
          </p:nvPr>
        </p:nvSpPr>
        <p:spPr>
          <a:xfrm>
            <a:off x="640231" y="286151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How the Web works</a:t>
            </a:r>
            <a:endParaRPr dirty="0"/>
          </a:p>
        </p:txBody>
      </p:sp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1ADF39-9A69-B948-AF5B-04BBFF243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30" y="1143551"/>
            <a:ext cx="6030913" cy="381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839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8" name="Google Shape;3871;p18">
            <a:extLst>
              <a:ext uri="{FF2B5EF4-FFF2-40B4-BE49-F238E27FC236}">
                <a16:creationId xmlns:a16="http://schemas.microsoft.com/office/drawing/2014/main" id="{EB0306B8-0A26-6246-8703-30B0199581DE}"/>
              </a:ext>
            </a:extLst>
          </p:cNvPr>
          <p:cNvSpPr txBox="1">
            <a:spLocks/>
          </p:cNvSpPr>
          <p:nvPr/>
        </p:nvSpPr>
        <p:spPr>
          <a:xfrm>
            <a:off x="536351" y="1159576"/>
            <a:ext cx="6968859" cy="2824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indent="0" algn="just">
              <a:buSzPct val="80000"/>
              <a:buNone/>
            </a:pPr>
            <a:r>
              <a:rPr lang="en-US" sz="2000" b="1" dirty="0"/>
              <a:t>Term:</a:t>
            </a:r>
          </a:p>
          <a:p>
            <a:pPr algn="just">
              <a:buSzPct val="80000"/>
            </a:pPr>
            <a:r>
              <a:rPr lang="en-US" sz="2000" dirty="0"/>
              <a:t>Browser (Chrome, Firefox, Opera, and Microsoft Edge, </a:t>
            </a:r>
            <a:r>
              <a:rPr lang="en-US" sz="2000" dirty="0" err="1"/>
              <a:t>etc</a:t>
            </a:r>
            <a:r>
              <a:rPr lang="en-US" sz="2000" dirty="0"/>
              <a:t>)</a:t>
            </a:r>
          </a:p>
          <a:p>
            <a:pPr>
              <a:buSzPct val="80000"/>
            </a:pPr>
            <a:r>
              <a:rPr lang="en-US" sz="2000" dirty="0"/>
              <a:t>Internet</a:t>
            </a:r>
          </a:p>
          <a:p>
            <a:pPr>
              <a:buSzPct val="80000"/>
            </a:pPr>
            <a:r>
              <a:rPr lang="en-US" sz="2000" dirty="0"/>
              <a:t>Web Server</a:t>
            </a:r>
          </a:p>
          <a:p>
            <a:pPr>
              <a:buSzPct val="80000"/>
            </a:pPr>
            <a:r>
              <a:rPr lang="en-US" sz="2000" dirty="0"/>
              <a:t>DNS Server</a:t>
            </a:r>
          </a:p>
          <a:p>
            <a:pPr>
              <a:buSzPct val="80000"/>
            </a:pPr>
            <a:r>
              <a:rPr lang="en-US" sz="2000" dirty="0"/>
              <a:t>Data</a:t>
            </a:r>
          </a:p>
        </p:txBody>
      </p:sp>
      <p:sp>
        <p:nvSpPr>
          <p:cNvPr id="5" name="Google Shape;4046;p37">
            <a:extLst>
              <a:ext uri="{FF2B5EF4-FFF2-40B4-BE49-F238E27FC236}">
                <a16:creationId xmlns:a16="http://schemas.microsoft.com/office/drawing/2014/main" id="{091F881E-1067-6C40-9666-9F0E4E29A5A6}"/>
              </a:ext>
            </a:extLst>
          </p:cNvPr>
          <p:cNvSpPr txBox="1">
            <a:spLocks/>
          </p:cNvSpPr>
          <p:nvPr/>
        </p:nvSpPr>
        <p:spPr>
          <a:xfrm>
            <a:off x="640231" y="286151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/>
              <a:t>How the Web 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793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5" name="Google Shape;4046;p37">
            <a:extLst>
              <a:ext uri="{FF2B5EF4-FFF2-40B4-BE49-F238E27FC236}">
                <a16:creationId xmlns:a16="http://schemas.microsoft.com/office/drawing/2014/main" id="{091F881E-1067-6C40-9666-9F0E4E29A5A6}"/>
              </a:ext>
            </a:extLst>
          </p:cNvPr>
          <p:cNvSpPr txBox="1">
            <a:spLocks/>
          </p:cNvSpPr>
          <p:nvPr/>
        </p:nvSpPr>
        <p:spPr>
          <a:xfrm>
            <a:off x="640231" y="286151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dirty="0"/>
              <a:t>Client-side and Server-side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28E623-5A72-784B-9866-7C65A4BF2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00" y="1476513"/>
            <a:ext cx="7225306" cy="244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946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5" name="Google Shape;4046;p37">
            <a:extLst>
              <a:ext uri="{FF2B5EF4-FFF2-40B4-BE49-F238E27FC236}">
                <a16:creationId xmlns:a16="http://schemas.microsoft.com/office/drawing/2014/main" id="{091F881E-1067-6C40-9666-9F0E4E29A5A6}"/>
              </a:ext>
            </a:extLst>
          </p:cNvPr>
          <p:cNvSpPr txBox="1">
            <a:spLocks/>
          </p:cNvSpPr>
          <p:nvPr/>
        </p:nvSpPr>
        <p:spPr>
          <a:xfrm>
            <a:off x="640231" y="286151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dirty="0"/>
              <a:t>Front-end and Back-end</a:t>
            </a:r>
          </a:p>
        </p:txBody>
      </p:sp>
      <p:sp>
        <p:nvSpPr>
          <p:cNvPr id="7" name="Google Shape;3978;p29">
            <a:extLst>
              <a:ext uri="{FF2B5EF4-FFF2-40B4-BE49-F238E27FC236}">
                <a16:creationId xmlns:a16="http://schemas.microsoft.com/office/drawing/2014/main" id="{7AEF0F18-EC1B-DD4A-8E19-A9D8A1DBB459}"/>
              </a:ext>
            </a:extLst>
          </p:cNvPr>
          <p:cNvSpPr/>
          <p:nvPr/>
        </p:nvSpPr>
        <p:spPr>
          <a:xfrm>
            <a:off x="4390102" y="1789045"/>
            <a:ext cx="2137919" cy="1912182"/>
          </a:xfrm>
          <a:prstGeom prst="rect">
            <a:avLst/>
          </a:prstGeom>
          <a:noFill/>
          <a:ln w="76200" cap="flat" cmpd="sng">
            <a:solidFill>
              <a:srgbClr val="0B87A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bg2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Back-end</a:t>
            </a:r>
            <a:endParaRPr sz="2000" dirty="0">
              <a:solidFill>
                <a:schemeClr val="bg2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8" name="Google Shape;3979;p29">
            <a:extLst>
              <a:ext uri="{FF2B5EF4-FFF2-40B4-BE49-F238E27FC236}">
                <a16:creationId xmlns:a16="http://schemas.microsoft.com/office/drawing/2014/main" id="{78A45589-6938-954B-A035-DFC02CA4F1A4}"/>
              </a:ext>
            </a:extLst>
          </p:cNvPr>
          <p:cNvSpPr/>
          <p:nvPr/>
        </p:nvSpPr>
        <p:spPr>
          <a:xfrm>
            <a:off x="1725433" y="1789045"/>
            <a:ext cx="2137919" cy="1912182"/>
          </a:xfrm>
          <a:prstGeom prst="rect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2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Front-end</a:t>
            </a:r>
            <a:endParaRPr sz="2000" dirty="0">
              <a:solidFill>
                <a:schemeClr val="accent2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2946579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64760" y="3134679"/>
            <a:ext cx="7103663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vi-VN" sz="6000" dirty="0">
                <a:solidFill>
                  <a:srgbClr val="D3EBD5"/>
                </a:solidFill>
              </a:rPr>
              <a:t>NodeJS</a:t>
            </a:r>
            <a:endParaRPr sz="6000" dirty="0">
              <a:solidFill>
                <a:srgbClr val="D3EBD5"/>
              </a:solidFill>
            </a:endParaRPr>
          </a:p>
        </p:txBody>
      </p:sp>
      <p:sp>
        <p:nvSpPr>
          <p:cNvPr id="3879" name="Google Shape;3879;p19"/>
          <p:cNvSpPr/>
          <p:nvPr/>
        </p:nvSpPr>
        <p:spPr>
          <a:xfrm>
            <a:off x="2347313" y="2155769"/>
            <a:ext cx="270850" cy="2586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80" name="Google Shape;3880;p19"/>
          <p:cNvGrpSpPr/>
          <p:nvPr/>
        </p:nvGrpSpPr>
        <p:grpSpPr>
          <a:xfrm>
            <a:off x="2011275" y="703738"/>
            <a:ext cx="1160371" cy="1160688"/>
            <a:chOff x="6654650" y="3665275"/>
            <a:chExt cx="409100" cy="409125"/>
          </a:xfrm>
        </p:grpSpPr>
        <p:sp>
          <p:nvSpPr>
            <p:cNvPr id="3881" name="Google Shape;3881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3" name="Google Shape;3883;p19"/>
          <p:cNvGrpSpPr/>
          <p:nvPr/>
        </p:nvGrpSpPr>
        <p:grpSpPr>
          <a:xfrm rot="1057001">
            <a:off x="892483" y="1616446"/>
            <a:ext cx="766645" cy="766759"/>
            <a:chOff x="570875" y="4322250"/>
            <a:chExt cx="443300" cy="443325"/>
          </a:xfrm>
        </p:grpSpPr>
        <p:sp>
          <p:nvSpPr>
            <p:cNvPr id="3884" name="Google Shape;3884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88" name="Google Shape;3888;p19"/>
          <p:cNvSpPr/>
          <p:nvPr/>
        </p:nvSpPr>
        <p:spPr>
          <a:xfrm rot="2466991">
            <a:off x="978868" y="928441"/>
            <a:ext cx="376301" cy="3593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9" name="Google Shape;3889;p19"/>
          <p:cNvSpPr/>
          <p:nvPr/>
        </p:nvSpPr>
        <p:spPr>
          <a:xfrm rot="-1609377">
            <a:off x="1529232" y="1154513"/>
            <a:ext cx="270839" cy="2586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0" name="Google Shape;3890;p19"/>
          <p:cNvSpPr/>
          <p:nvPr/>
        </p:nvSpPr>
        <p:spPr>
          <a:xfrm rot="2925705">
            <a:off x="3171263" y="1359369"/>
            <a:ext cx="202799" cy="193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1" name="Google Shape;3891;p19"/>
          <p:cNvSpPr/>
          <p:nvPr/>
        </p:nvSpPr>
        <p:spPr>
          <a:xfrm rot="-1609197">
            <a:off x="2135091" y="394613"/>
            <a:ext cx="182676" cy="174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5107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8" name="Google Shape;3871;p18">
            <a:extLst>
              <a:ext uri="{FF2B5EF4-FFF2-40B4-BE49-F238E27FC236}">
                <a16:creationId xmlns:a16="http://schemas.microsoft.com/office/drawing/2014/main" id="{EB0306B8-0A26-6246-8703-30B0199581DE}"/>
              </a:ext>
            </a:extLst>
          </p:cNvPr>
          <p:cNvSpPr txBox="1">
            <a:spLocks/>
          </p:cNvSpPr>
          <p:nvPr/>
        </p:nvSpPr>
        <p:spPr>
          <a:xfrm>
            <a:off x="536351" y="1159576"/>
            <a:ext cx="6968859" cy="2824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algn="just">
              <a:buSzPct val="80000"/>
            </a:pPr>
            <a:r>
              <a:rPr lang="en-US" sz="2000" dirty="0"/>
              <a:t>Node.js is a very powerful JavaScript-based platform built on Google Chrome's JavaScript V8 Engine. </a:t>
            </a:r>
          </a:p>
          <a:p>
            <a:pPr algn="just">
              <a:buSzPct val="80000"/>
            </a:pPr>
            <a:r>
              <a:rPr lang="en-US" sz="2000" dirty="0"/>
              <a:t>It is used to develop I/O intensive web applications like video streaming sites, single-page applications, and other web applications. </a:t>
            </a:r>
          </a:p>
          <a:p>
            <a:pPr algn="just">
              <a:buSzPct val="80000"/>
            </a:pPr>
            <a:r>
              <a:rPr lang="en-US" sz="2000" dirty="0"/>
              <a:t>Node.js is open source, completely free, and used by thousands of developers around the world.</a:t>
            </a:r>
          </a:p>
          <a:p>
            <a:pPr>
              <a:buSzPct val="80000"/>
            </a:pPr>
            <a:endParaRPr lang="en-US" sz="2000" dirty="0"/>
          </a:p>
        </p:txBody>
      </p:sp>
      <p:sp>
        <p:nvSpPr>
          <p:cNvPr id="5" name="Google Shape;4046;p37">
            <a:extLst>
              <a:ext uri="{FF2B5EF4-FFF2-40B4-BE49-F238E27FC236}">
                <a16:creationId xmlns:a16="http://schemas.microsoft.com/office/drawing/2014/main" id="{091F881E-1067-6C40-9666-9F0E4E29A5A6}"/>
              </a:ext>
            </a:extLst>
          </p:cNvPr>
          <p:cNvSpPr txBox="1">
            <a:spLocks/>
          </p:cNvSpPr>
          <p:nvPr/>
        </p:nvSpPr>
        <p:spPr>
          <a:xfrm>
            <a:off x="640231" y="286151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561936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8" name="Google Shape;3871;p18">
            <a:extLst>
              <a:ext uri="{FF2B5EF4-FFF2-40B4-BE49-F238E27FC236}">
                <a16:creationId xmlns:a16="http://schemas.microsoft.com/office/drawing/2014/main" id="{EB0306B8-0A26-6246-8703-30B0199581DE}"/>
              </a:ext>
            </a:extLst>
          </p:cNvPr>
          <p:cNvSpPr txBox="1">
            <a:spLocks/>
          </p:cNvSpPr>
          <p:nvPr/>
        </p:nvSpPr>
        <p:spPr>
          <a:xfrm>
            <a:off x="536351" y="1159576"/>
            <a:ext cx="7017388" cy="2824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algn="just">
              <a:buSzPct val="80000"/>
            </a:pPr>
            <a:r>
              <a:rPr lang="en-US" sz="2000" b="1" dirty="0"/>
              <a:t>Asynchronous and Event Driven </a:t>
            </a:r>
            <a:r>
              <a:rPr lang="en-US" sz="2000" dirty="0"/>
              <a:t>− All APIs of Node.js library are asynchronous. It essentially means a Node.js based server never waits for an API to return data. The server moves to the next API after calling it and a notification mechanism of Events of Node.js helps the server to get a response from the previous API call.</a:t>
            </a:r>
          </a:p>
          <a:p>
            <a:pPr algn="just">
              <a:buSzPct val="80000"/>
            </a:pPr>
            <a:r>
              <a:rPr lang="en-US" sz="2000" b="1" dirty="0"/>
              <a:t>Very Fast </a:t>
            </a:r>
            <a:r>
              <a:rPr lang="en-US" sz="2000" dirty="0"/>
              <a:t>- Based on Google Chrome's V8 JavaScript Engine.</a:t>
            </a:r>
          </a:p>
          <a:p>
            <a:pPr algn="just">
              <a:buSzPct val="80000"/>
            </a:pPr>
            <a:r>
              <a:rPr lang="en-US" sz="2000" b="1" dirty="0"/>
              <a:t>Single Threaded but Highly Scalable</a:t>
            </a:r>
          </a:p>
        </p:txBody>
      </p:sp>
      <p:sp>
        <p:nvSpPr>
          <p:cNvPr id="5" name="Google Shape;4046;p37">
            <a:extLst>
              <a:ext uri="{FF2B5EF4-FFF2-40B4-BE49-F238E27FC236}">
                <a16:creationId xmlns:a16="http://schemas.microsoft.com/office/drawing/2014/main" id="{091F881E-1067-6C40-9666-9F0E4E29A5A6}"/>
              </a:ext>
            </a:extLst>
          </p:cNvPr>
          <p:cNvSpPr txBox="1">
            <a:spLocks/>
          </p:cNvSpPr>
          <p:nvPr/>
        </p:nvSpPr>
        <p:spPr>
          <a:xfrm>
            <a:off x="640231" y="286151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dirty="0"/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443651551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</TotalTime>
  <Words>548</Words>
  <Application>Microsoft Macintosh PowerPoint</Application>
  <PresentationFormat>On-screen Show (16:9)</PresentationFormat>
  <Paragraphs>80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Dosis ExtraLight</vt:lpstr>
      <vt:lpstr>Titillium Web Light</vt:lpstr>
      <vt:lpstr>Mowbray template</vt:lpstr>
      <vt:lpstr>NODEJS </vt:lpstr>
      <vt:lpstr>Web development</vt:lpstr>
      <vt:lpstr>How the Web works</vt:lpstr>
      <vt:lpstr>PowerPoint Presentation</vt:lpstr>
      <vt:lpstr>PowerPoint Presentation</vt:lpstr>
      <vt:lpstr>PowerPoint Presentation</vt:lpstr>
      <vt:lpstr>NodeJS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</dc:title>
  <cp:lastModifiedBy>Hieu Truongcong</cp:lastModifiedBy>
  <cp:revision>72</cp:revision>
  <dcterms:modified xsi:type="dcterms:W3CDTF">2021-03-20T11:05:11Z</dcterms:modified>
</cp:coreProperties>
</file>