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357" r:id="rId3"/>
    <p:sldId id="345" r:id="rId4"/>
    <p:sldId id="358" r:id="rId5"/>
    <p:sldId id="372" r:id="rId6"/>
    <p:sldId id="318" r:id="rId7"/>
    <p:sldId id="359" r:id="rId8"/>
    <p:sldId id="360" r:id="rId9"/>
    <p:sldId id="347" r:id="rId10"/>
    <p:sldId id="351" r:id="rId11"/>
    <p:sldId id="361" r:id="rId12"/>
    <p:sldId id="355" r:id="rId13"/>
    <p:sldId id="356" r:id="rId14"/>
    <p:sldId id="362" r:id="rId15"/>
    <p:sldId id="363" r:id="rId16"/>
    <p:sldId id="366" r:id="rId17"/>
    <p:sldId id="364" r:id="rId18"/>
    <p:sldId id="365" r:id="rId19"/>
    <p:sldId id="367" r:id="rId20"/>
    <p:sldId id="368" r:id="rId21"/>
    <p:sldId id="369" r:id="rId22"/>
    <p:sldId id="370" r:id="rId23"/>
    <p:sldId id="371" r:id="rId24"/>
    <p:sldId id="302" r:id="rId25"/>
  </p:sldIdLst>
  <p:sldSz cx="9144000" cy="5143500" type="screen16x9"/>
  <p:notesSz cx="6858000" cy="9144000"/>
  <p:embeddedFontLst>
    <p:embeddedFont>
      <p:font typeface="Dosis ExtraLight" panose="020B0604020202020204" charset="0"/>
      <p:regular r:id="rId27"/>
      <p:bold r:id="rId28"/>
    </p:embeddedFont>
    <p:embeddedFont>
      <p:font typeface="Titillium Web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FB57D41-61F4-2D4A-AA06-1FFB87E40164}">
          <p14:sldIdLst>
            <p14:sldId id="256"/>
            <p14:sldId id="357"/>
            <p14:sldId id="345"/>
            <p14:sldId id="358"/>
            <p14:sldId id="372"/>
            <p14:sldId id="318"/>
            <p14:sldId id="359"/>
            <p14:sldId id="360"/>
            <p14:sldId id="347"/>
            <p14:sldId id="351"/>
            <p14:sldId id="361"/>
            <p14:sldId id="355"/>
            <p14:sldId id="356"/>
            <p14:sldId id="362"/>
            <p14:sldId id="363"/>
            <p14:sldId id="366"/>
            <p14:sldId id="364"/>
            <p14:sldId id="365"/>
            <p14:sldId id="367"/>
            <p14:sldId id="368"/>
            <p14:sldId id="369"/>
            <p14:sldId id="370"/>
            <p14:sldId id="371"/>
            <p14:sldId id="302"/>
          </p14:sldIdLst>
        </p14:section>
        <p14:section name="Untitled Section" id="{F8105CB5-AAFD-EA41-A0AC-4D99F1CD2E5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EBF65-E7CB-491E-B04D-77E87346F6E6}">
  <a:tblStyle styleId="{EB2EBF65-E7CB-491E-B04D-77E87346F6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/>
    <p:restoredTop sz="92543"/>
  </p:normalViewPr>
  <p:slideViewPr>
    <p:cSldViewPr snapToGrid="0" snapToObjects="1">
      <p:cViewPr varScale="1">
        <p:scale>
          <a:sx n="107" d="100"/>
          <a:sy n="107" d="100"/>
        </p:scale>
        <p:origin x="638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56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7222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640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760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597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203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2624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097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6550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27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52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431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5218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825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230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253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5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601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41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09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706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18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72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953719" y="1783125"/>
            <a:ext cx="323656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EXPESSJS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269FF-0C24-9149-A389-03DED4CF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39549A03-B7E8-BA41-A9DF-CEDAE25FC3F9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Hello 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63BE6-C907-0540-AA6E-2557CEE5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32" y="1326818"/>
            <a:ext cx="4953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4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Hello word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0E4F58F5-33EC-D64A-B77F-B478F1060D55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/>
              <a:t>Imports Express, create an application and assign it to var app.</a:t>
            </a:r>
          </a:p>
          <a:p>
            <a:pPr algn="just">
              <a:buSzPct val="80000"/>
            </a:pPr>
            <a:r>
              <a:rPr lang="en-US" sz="2000" dirty="0" err="1"/>
              <a:t>app.get</a:t>
            </a:r>
            <a:r>
              <a:rPr lang="en-US" sz="2000" dirty="0"/>
              <a:t>(route, callback)</a:t>
            </a:r>
          </a:p>
          <a:p>
            <a:pPr algn="just">
              <a:buSzPct val="80000"/>
            </a:pPr>
            <a:r>
              <a:rPr lang="en-US" sz="2000" dirty="0" err="1"/>
              <a:t>res.send</a:t>
            </a:r>
            <a:r>
              <a:rPr lang="en-US" sz="2000" dirty="0"/>
              <a:t>()</a:t>
            </a:r>
          </a:p>
          <a:p>
            <a:pPr algn="just">
              <a:buSzPct val="80000"/>
            </a:pPr>
            <a:r>
              <a:rPr lang="en-US" sz="2000" dirty="0" err="1"/>
              <a:t>app.listen</a:t>
            </a:r>
            <a:r>
              <a:rPr lang="en-US" sz="2000" dirty="0"/>
              <a:t>(port, [callback]])</a:t>
            </a:r>
          </a:p>
          <a:p>
            <a:pPr algn="just">
              <a:buSzPct val="8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273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017388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endParaRPr lang="en-US" dirty="0"/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HTTP Methods</a:t>
            </a:r>
          </a:p>
        </p:txBody>
      </p:sp>
      <p:graphicFrame>
        <p:nvGraphicFramePr>
          <p:cNvPr id="6" name="Google Shape;3938;p25">
            <a:extLst>
              <a:ext uri="{FF2B5EF4-FFF2-40B4-BE49-F238E27FC236}">
                <a16:creationId xmlns:a16="http://schemas.microsoft.com/office/drawing/2014/main" id="{32AB8219-DE6F-294C-8922-C2D3E6006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013516"/>
              </p:ext>
            </p:extLst>
          </p:nvPr>
        </p:nvGraphicFramePr>
        <p:xfrm>
          <a:off x="758802" y="1340077"/>
          <a:ext cx="6572486" cy="2463345"/>
        </p:xfrm>
        <a:graphic>
          <a:graphicData uri="http://schemas.openxmlformats.org/drawingml/2006/table">
            <a:tbl>
              <a:tblPr>
                <a:noFill/>
                <a:tableStyleId>{EB2EBF65-E7CB-491E-B04D-77E87346F6E6}</a:tableStyleId>
              </a:tblPr>
              <a:tblGrid>
                <a:gridCol w="1387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2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FFFFFF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 Method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FFFFFF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Arial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</a:rPr>
                        <a:t>GET</a:t>
                      </a: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The GET method requests a representation of the specified resource. Requests using GET should only retrieve data and should have no other effect.</a:t>
                      </a:r>
                      <a:endParaRPr lang="en-US" sz="1200" b="0" i="0" u="none" strike="noStrike" cap="none" dirty="0">
                        <a:solidFill>
                          <a:schemeClr val="accent6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965229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</a:rPr>
                        <a:t>POST</a:t>
                      </a: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The POST method requests that the server accept the data enclosed in the request as a new object/entity of the resource identified by the URI.</a:t>
                      </a:r>
                      <a:endParaRPr lang="en-US" sz="1200" b="0" i="0" u="none" strike="noStrike" cap="none" dirty="0">
                        <a:solidFill>
                          <a:schemeClr val="accent6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39232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</a:rPr>
                        <a:t>PUT</a:t>
                      </a: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The PUT method requests that the server accept the data enclosed in the request as a modification to existing object identified by the URI. If it does not exist then the PUT method should create one.</a:t>
                      </a:r>
                      <a:endParaRPr lang="en-US" sz="1200" b="0" i="0" u="none" strike="noStrike" cap="none" dirty="0">
                        <a:solidFill>
                          <a:schemeClr val="accent6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76616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</a:rPr>
                        <a:t>DELETE</a:t>
                      </a: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The DELETE method requests that the server delete the specified resource.</a:t>
                      </a:r>
                      <a:endParaRPr lang="en-US" sz="1200" b="0" i="0" u="none" strike="noStrike" cap="none" dirty="0">
                        <a:solidFill>
                          <a:schemeClr val="accent6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21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57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017388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endParaRPr lang="en-US" dirty="0"/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HTTP Status Code</a:t>
            </a:r>
          </a:p>
        </p:txBody>
      </p:sp>
      <p:graphicFrame>
        <p:nvGraphicFramePr>
          <p:cNvPr id="6" name="Google Shape;3938;p25">
            <a:extLst>
              <a:ext uri="{FF2B5EF4-FFF2-40B4-BE49-F238E27FC236}">
                <a16:creationId xmlns:a16="http://schemas.microsoft.com/office/drawing/2014/main" id="{32AB8219-DE6F-294C-8922-C2D3E6006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4601967"/>
              </p:ext>
            </p:extLst>
          </p:nvPr>
        </p:nvGraphicFramePr>
        <p:xfrm>
          <a:off x="734538" y="1292530"/>
          <a:ext cx="6572486" cy="3098885"/>
        </p:xfrm>
        <a:graphic>
          <a:graphicData uri="http://schemas.openxmlformats.org/drawingml/2006/table">
            <a:tbl>
              <a:tblPr>
                <a:noFill/>
                <a:tableStyleId>{EB2EBF65-E7CB-491E-B04D-77E87346F6E6}</a:tableStyleId>
              </a:tblPr>
              <a:tblGrid>
                <a:gridCol w="1387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2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FFFFFF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 Status Code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FFFFFF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Arial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</a:rPr>
                        <a:t>1xx</a:t>
                      </a: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An informational response indicates that the request was received and understood</a:t>
                      </a:r>
                      <a:r>
                        <a:rPr lang="en-US" sz="1200" b="0" i="0" u="none" strike="noStrike" cap="none" dirty="0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sz="1200" b="0" i="0" u="none" strike="noStrike" cap="none" dirty="0">
                        <a:solidFill>
                          <a:schemeClr val="accent6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965229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</a:rPr>
                        <a:t>2xx</a:t>
                      </a: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This class of status codes indicates the action requested by the client was received, understood, and accepted</a:t>
                      </a:r>
                      <a:r>
                        <a:rPr lang="en-US" sz="1200" b="0" i="0" u="none" strike="noStrike" cap="none" dirty="0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. // </a:t>
                      </a:r>
                      <a:r>
                        <a:rPr lang="en-US" sz="1200" b="0" i="0" u="none" strike="noStrike" cap="none" dirty="0" err="1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thành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công</a:t>
                      </a:r>
                      <a:endParaRPr lang="en-US" sz="1200" b="0" i="0" u="none" strike="noStrike" cap="none" dirty="0">
                        <a:solidFill>
                          <a:schemeClr val="accent6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39232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</a:rPr>
                        <a:t>3xx</a:t>
                      </a: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This class of status code indicates the client must take additional action to complete the request.</a:t>
                      </a:r>
                      <a:endParaRPr lang="en-US" sz="1200" b="0" i="0" u="none" strike="noStrike" cap="none" dirty="0">
                        <a:solidFill>
                          <a:schemeClr val="accent6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76616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</a:rPr>
                        <a:t>4xx</a:t>
                      </a: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This class of status code is intended for situations in which the error seems to have been caused by the client</a:t>
                      </a:r>
                      <a:r>
                        <a:rPr lang="en-US" sz="1200" b="0" i="0" u="none" strike="noStrike" cap="none" dirty="0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.  // </a:t>
                      </a:r>
                      <a:r>
                        <a:rPr lang="en-US" sz="1200" b="0" i="0" u="none" strike="noStrike" cap="none" dirty="0" err="1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lỗi</a:t>
                      </a:r>
                      <a:r>
                        <a:rPr lang="en-US" sz="1200" b="0" i="0" u="none" strike="noStrike" cap="none" dirty="0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bên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 client </a:t>
                      </a:r>
                      <a:endParaRPr lang="en-US" sz="1200" b="0" i="0" u="none" strike="noStrike" cap="none" dirty="0">
                        <a:solidFill>
                          <a:schemeClr val="accent6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21424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</a:rPr>
                        <a:t>5xx</a:t>
                      </a: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Response status codes beginning with the digit "5" indicate cases in which the server is aware that it has encountered an error or is otherwise incapable of performing the request</a:t>
                      </a:r>
                      <a:r>
                        <a:rPr lang="en-US" sz="1200" b="0" i="0" u="none" strike="noStrike" cap="none" dirty="0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.  // </a:t>
                      </a:r>
                      <a:r>
                        <a:rPr lang="en-US" sz="1200" b="0" i="0" u="none" strike="noStrike" cap="none" dirty="0" err="1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lỗi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bên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sv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(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mạng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accent6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, code)</a:t>
                      </a:r>
                      <a:endParaRPr lang="en-US" sz="1200" b="0" i="0" u="none" strike="noStrike" cap="none" dirty="0">
                        <a:solidFill>
                          <a:schemeClr val="accent6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7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82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Route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0E4F58F5-33EC-D64A-B77F-B478F1060D55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Web frameworks provide resources such as HTML pages, scripts, images, etc. at different routes. </a:t>
            </a:r>
          </a:p>
          <a:p>
            <a:pPr marL="76200" indent="0" algn="just">
              <a:buSzPct val="80000"/>
              <a:buNone/>
            </a:pPr>
            <a:endParaRPr lang="en-US" sz="2000" dirty="0"/>
          </a:p>
          <a:p>
            <a:pPr algn="just">
              <a:buSzPct val="80000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28B28-7A74-6740-B7BA-7A6427F5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52" y="2010465"/>
            <a:ext cx="6789758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3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Route</a:t>
            </a:r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9F89E477-3D98-0D47-BC5E-3D93EF568249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The following function is used to define routes in an Express application: </a:t>
            </a:r>
            <a:r>
              <a:rPr lang="en-US" sz="2000" b="1" dirty="0" err="1"/>
              <a:t>app.method</a:t>
            </a:r>
            <a:r>
              <a:rPr lang="en-US" sz="2000" b="1" dirty="0"/>
              <a:t>(path, handler)</a:t>
            </a:r>
          </a:p>
          <a:p>
            <a:pPr algn="just">
              <a:buSzPct val="80000"/>
            </a:pPr>
            <a:r>
              <a:rPr lang="en-US" sz="2000" dirty="0"/>
              <a:t>This method can be applied to any one of the HTTP verbs  (get, post, put, delete). </a:t>
            </a:r>
          </a:p>
          <a:p>
            <a:pPr algn="just">
              <a:buSzPct val="80000"/>
            </a:pPr>
            <a:r>
              <a:rPr lang="en-US" sz="2000" dirty="0"/>
              <a:t>Path is the route at which the request will run.</a:t>
            </a:r>
          </a:p>
          <a:p>
            <a:pPr algn="just">
              <a:buSzPct val="80000"/>
            </a:pPr>
            <a:r>
              <a:rPr lang="en-US" sz="2000" dirty="0"/>
              <a:t>Handler is a callback function that executes when a matching request type is found on the relevant route.</a:t>
            </a:r>
          </a:p>
          <a:p>
            <a:pPr algn="just">
              <a:buSzPct val="8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326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Dynamic Route</a:t>
            </a:r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9F89E477-3D98-0D47-BC5E-3D93EF568249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Using dynamic routes allows us to pass parameters and process based on them.</a:t>
            </a:r>
          </a:p>
          <a:p>
            <a:pPr algn="just">
              <a:buSzPct val="80000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13695-6F64-9B4D-B651-A823D9B8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98" y="2146300"/>
            <a:ext cx="6502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8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Router</a:t>
            </a:r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9F89E477-3D98-0D47-BC5E-3D93EF568249}"/>
              </a:ext>
            </a:extLst>
          </p:cNvPr>
          <p:cNvSpPr txBox="1">
            <a:spLocks/>
          </p:cNvSpPr>
          <p:nvPr/>
        </p:nvSpPr>
        <p:spPr>
          <a:xfrm>
            <a:off x="536351" y="1126212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Defining routes in main file is very tedious to maintain.    </a:t>
            </a:r>
          </a:p>
          <a:p>
            <a:pPr marL="76200" indent="0" algn="just">
              <a:buSzPct val="80000"/>
              <a:buNone/>
            </a:pPr>
            <a:r>
              <a:rPr lang="en-US" sz="2000" dirty="0"/>
              <a:t>         Separate the routes from main file by </a:t>
            </a:r>
            <a:r>
              <a:rPr lang="en-US" sz="2000" dirty="0" err="1"/>
              <a:t>Express.Router</a:t>
            </a:r>
            <a:r>
              <a:rPr lang="en-US" sz="2000" dirty="0"/>
              <a:t>.</a:t>
            </a:r>
            <a:r>
              <a:rPr lang="en-US" dirty="0"/>
              <a:t>	</a:t>
            </a:r>
            <a:r>
              <a:rPr lang="en-US" sz="2000" dirty="0"/>
              <a:t> 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489EB38-E607-E74D-A573-87F06852CAAC}"/>
              </a:ext>
            </a:extLst>
          </p:cNvPr>
          <p:cNvSpPr/>
          <p:nvPr/>
        </p:nvSpPr>
        <p:spPr>
          <a:xfrm>
            <a:off x="751550" y="1804948"/>
            <a:ext cx="385487" cy="14312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A3D76-3BED-D047-9618-6F36C2285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50" y="2111733"/>
            <a:ext cx="4504262" cy="26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6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Middleware</a:t>
            </a:r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9F89E477-3D98-0D47-BC5E-3D93EF568249}"/>
              </a:ext>
            </a:extLst>
          </p:cNvPr>
          <p:cNvSpPr txBox="1">
            <a:spLocks/>
          </p:cNvSpPr>
          <p:nvPr/>
        </p:nvSpPr>
        <p:spPr>
          <a:xfrm>
            <a:off x="64023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Middleware functions are functions that have access to the request object (req), the response object (res), and the next middleware function in the application’s request-response cycle.</a:t>
            </a:r>
          </a:p>
          <a:p>
            <a:pPr marL="76200" indent="0" algn="just">
              <a:buSzPct val="80000"/>
              <a:buNone/>
            </a:pPr>
            <a:r>
              <a:rPr lang="en-US" sz="2000" dirty="0"/>
              <a:t>These functions are used to modify req and res objects for tasks like parsing request bodies, adding response headers, etc.</a:t>
            </a:r>
          </a:p>
          <a:p>
            <a:pPr algn="just">
              <a:buSzPct val="8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217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Middleware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3C0C4-D426-C645-8708-A1988085F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9" y="1386067"/>
            <a:ext cx="66421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4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6000" dirty="0">
                <a:solidFill>
                  <a:srgbClr val="D3EBD5"/>
                </a:solidFill>
              </a:rPr>
              <a:t>Overview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1382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Third Party Middleware</a:t>
            </a:r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D2D34D27-ACC7-D047-A1A8-3EC5B7938ACB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/>
              <a:t>body-parser: This is used to parse the body of requests which have payloads attached to them.</a:t>
            </a:r>
          </a:p>
          <a:p>
            <a:pPr algn="just">
              <a:buSzPct val="80000"/>
            </a:pPr>
            <a:r>
              <a:rPr lang="en-US" sz="2000" dirty="0"/>
              <a:t>cookie-parser: It parses Cookie header and populate </a:t>
            </a:r>
            <a:r>
              <a:rPr lang="en-US" sz="2000" dirty="0" err="1"/>
              <a:t>req.cookies</a:t>
            </a:r>
            <a:r>
              <a:rPr lang="en-US" sz="2000" dirty="0"/>
              <a:t> with an object keyed by cookie names</a:t>
            </a:r>
            <a:r>
              <a:rPr lang="en-US" dirty="0"/>
              <a:t>	</a:t>
            </a:r>
          </a:p>
          <a:p>
            <a:pPr algn="just">
              <a:buSzPct val="8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823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Templating</a:t>
            </a:r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D2D34D27-ACC7-D047-A1A8-3EC5B7938ACB}"/>
              </a:ext>
            </a:extLst>
          </p:cNvPr>
          <p:cNvSpPr txBox="1">
            <a:spLocks/>
          </p:cNvSpPr>
          <p:nvPr/>
        </p:nvSpPr>
        <p:spPr>
          <a:xfrm>
            <a:off x="64023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Pug is a templating engine for Express.</a:t>
            </a:r>
          </a:p>
          <a:p>
            <a:pPr marL="76200" indent="0" algn="just">
              <a:buSzPct val="80000"/>
              <a:buNone/>
            </a:pPr>
            <a:r>
              <a:rPr lang="en-US" sz="2000" dirty="0"/>
              <a:t>Pug is a very powerful templating engine which has a variety of features including filters, includes, inheritance, etc.</a:t>
            </a:r>
          </a:p>
          <a:p>
            <a:pPr algn="just">
              <a:buSzPct val="80000"/>
            </a:pPr>
            <a:r>
              <a:rPr lang="en-US" sz="2000" dirty="0"/>
              <a:t>https://</a:t>
            </a:r>
            <a:r>
              <a:rPr lang="en-US" sz="2000" dirty="0" err="1"/>
              <a:t>pugjs.org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r>
              <a:rPr lang="en-US" sz="2000" dirty="0" err="1"/>
              <a:t>express.html</a:t>
            </a:r>
            <a:endParaRPr lang="en-US" sz="2000" dirty="0"/>
          </a:p>
          <a:p>
            <a:pPr algn="just">
              <a:buSzPct val="80000"/>
            </a:pPr>
            <a:r>
              <a:rPr lang="en-US" sz="2000" dirty="0"/>
              <a:t>https://</a:t>
            </a:r>
            <a:r>
              <a:rPr lang="en-US" sz="2000" dirty="0" err="1"/>
              <a:t>pughtml.com</a:t>
            </a:r>
            <a:r>
              <a:rPr lang="en-US" sz="2000" dirty="0"/>
              <a:t>/</a:t>
            </a:r>
          </a:p>
          <a:p>
            <a:pPr algn="just">
              <a:buSzPct val="8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0567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6000" dirty="0">
                <a:solidFill>
                  <a:srgbClr val="D3EBD5"/>
                </a:solidFill>
              </a:rPr>
              <a:t>Practice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776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Practice</a:t>
            </a:r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D2D34D27-ACC7-D047-A1A8-3EC5B7938ACB}"/>
              </a:ext>
            </a:extLst>
          </p:cNvPr>
          <p:cNvSpPr txBox="1">
            <a:spLocks/>
          </p:cNvSpPr>
          <p:nvPr/>
        </p:nvSpPr>
        <p:spPr>
          <a:xfrm>
            <a:off x="64023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None/>
            </a:pPr>
            <a:r>
              <a:rPr lang="en-US" sz="2000" dirty="0"/>
              <a:t>Create application with bellowing features:</a:t>
            </a:r>
          </a:p>
          <a:p>
            <a:pPr algn="just">
              <a:buSzPct val="80000"/>
            </a:pPr>
            <a:r>
              <a:rPr lang="en-US" sz="2000" dirty="0"/>
              <a:t>Signup</a:t>
            </a:r>
          </a:p>
          <a:p>
            <a:pPr algn="just">
              <a:buSzPct val="80000"/>
            </a:pPr>
            <a:r>
              <a:rPr lang="en-US" sz="2000" dirty="0" err="1"/>
              <a:t>Signin</a:t>
            </a:r>
            <a:endParaRPr lang="en-US" sz="2000" dirty="0"/>
          </a:p>
          <a:p>
            <a:pPr algn="just">
              <a:buSzPct val="80000"/>
            </a:pPr>
            <a:r>
              <a:rPr lang="en-US" sz="2000" dirty="0"/>
              <a:t>Renders user’s posts.</a:t>
            </a:r>
          </a:p>
          <a:p>
            <a:pPr algn="just">
              <a:buSzPct val="80000"/>
            </a:pPr>
            <a:r>
              <a:rPr lang="en-US" sz="2000" dirty="0"/>
              <a:t>Renders user’s particular post.</a:t>
            </a:r>
          </a:p>
          <a:p>
            <a:pPr algn="just">
              <a:buSzPct val="80000"/>
            </a:pPr>
            <a:r>
              <a:rPr lang="en-US" sz="2000" dirty="0"/>
              <a:t>Edit post</a:t>
            </a:r>
          </a:p>
          <a:p>
            <a:pPr algn="just">
              <a:buSzPct val="80000"/>
            </a:pPr>
            <a:r>
              <a:rPr lang="en-US" sz="2000" dirty="0"/>
              <a:t>Remove post</a:t>
            </a:r>
          </a:p>
        </p:txBody>
      </p:sp>
    </p:spTree>
    <p:extLst>
      <p:ext uri="{BB962C8B-B14F-4D97-AF65-F5344CB8AC3E}">
        <p14:creationId xmlns:p14="http://schemas.microsoft.com/office/powerpoint/2010/main" val="675223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6A23CA-16E5-8F4F-9233-ED0631F10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10" name="Google Shape;3836;p13">
            <a:extLst>
              <a:ext uri="{FF2B5EF4-FFF2-40B4-BE49-F238E27FC236}">
                <a16:creationId xmlns:a16="http://schemas.microsoft.com/office/drawing/2014/main" id="{CF07D0AC-0694-0948-AACC-065B97AAB7A6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/>
              <a:t>A minimal and flexible Node.js web application framework </a:t>
            </a:r>
          </a:p>
          <a:p>
            <a:pPr algn="just">
              <a:buSzPct val="80000"/>
            </a:pPr>
            <a:r>
              <a:rPr lang="en-US" sz="2000" dirty="0"/>
              <a:t>Providing a simple API to build websites, web apps and back ends.</a:t>
            </a:r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 err="1"/>
              <a:t>ExpressJS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74382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Static web server and Dynamic web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7B1CB-A09E-2F42-9E8C-984C69F6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72" y="1579768"/>
            <a:ext cx="6217920" cy="288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0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74382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MVC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0539D-3291-EC49-9E82-2211C46B4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657" y="1578223"/>
            <a:ext cx="5007389" cy="25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4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D3EBD5"/>
                </a:solidFill>
              </a:rPr>
              <a:t>Environment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61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/>
              <a:t>Text Editor (</a:t>
            </a:r>
            <a:r>
              <a:rPr lang="en-US" sz="2000" dirty="0" err="1"/>
              <a:t>Visuo</a:t>
            </a:r>
            <a:r>
              <a:rPr lang="en-US" sz="2000" dirty="0"/>
              <a:t> Studio)</a:t>
            </a:r>
          </a:p>
          <a:p>
            <a:pPr algn="just">
              <a:buSzPct val="80000"/>
            </a:pPr>
            <a:r>
              <a:rPr lang="en-US" sz="2000" dirty="0"/>
              <a:t>Nodejs</a:t>
            </a:r>
          </a:p>
          <a:p>
            <a:pPr algn="just">
              <a:buSzPct val="80000"/>
            </a:pPr>
            <a:r>
              <a:rPr lang="en-US" sz="2000" dirty="0" err="1"/>
              <a:t>Npm</a:t>
            </a:r>
            <a:r>
              <a:rPr lang="en-US" sz="2000" dirty="0"/>
              <a:t> (Node Package Manager)</a:t>
            </a:r>
          </a:p>
          <a:p>
            <a:pPr algn="just">
              <a:buSzPct val="80000"/>
            </a:pPr>
            <a:r>
              <a:rPr lang="en-US" sz="2000" dirty="0"/>
              <a:t>Postman</a:t>
            </a:r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192223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/>
              <a:t>Create a new folder</a:t>
            </a:r>
          </a:p>
          <a:p>
            <a:pPr algn="just">
              <a:buSzPct val="80000"/>
            </a:pPr>
            <a:r>
              <a:rPr lang="en-US" sz="2000" dirty="0"/>
              <a:t>Whenever we create a project using </a:t>
            </a:r>
            <a:r>
              <a:rPr lang="en-US" sz="2000" dirty="0" err="1"/>
              <a:t>npm</a:t>
            </a:r>
            <a:r>
              <a:rPr lang="en-US" sz="2000" dirty="0"/>
              <a:t>, we need to provide a </a:t>
            </a:r>
            <a:r>
              <a:rPr lang="en-US" sz="2000" dirty="0" err="1"/>
              <a:t>package.json</a:t>
            </a:r>
            <a:r>
              <a:rPr lang="en-US" sz="2000" dirty="0"/>
              <a:t> file</a:t>
            </a:r>
          </a:p>
          <a:p>
            <a:pPr algn="just">
              <a:buSzPct val="80000"/>
            </a:pPr>
            <a:r>
              <a:rPr lang="en-US" sz="2000" dirty="0"/>
              <a:t>Install Express and add it to our </a:t>
            </a:r>
            <a:r>
              <a:rPr lang="en-US" sz="2000" dirty="0" err="1"/>
              <a:t>package.json</a:t>
            </a:r>
            <a:r>
              <a:rPr lang="en-US" sz="2000" dirty="0"/>
              <a:t> file</a:t>
            </a:r>
          </a:p>
          <a:p>
            <a:pPr algn="just">
              <a:buSzPct val="80000"/>
            </a:pPr>
            <a:r>
              <a:rPr lang="en-US" sz="2000" dirty="0"/>
              <a:t>Install </a:t>
            </a:r>
            <a:r>
              <a:rPr lang="en-US" sz="2000" dirty="0" err="1"/>
              <a:t>nodemon</a:t>
            </a:r>
            <a:r>
              <a:rPr lang="en-US" sz="2000" dirty="0"/>
              <a:t> tool</a:t>
            </a:r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23185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6000" dirty="0">
                <a:solidFill>
                  <a:srgbClr val="D3EBD5"/>
                </a:solidFill>
              </a:rPr>
              <a:t>ExpressJS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5107408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575</Words>
  <Application>Microsoft Office PowerPoint</Application>
  <PresentationFormat>On-screen Show (16:9)</PresentationFormat>
  <Paragraphs>108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Dosis ExtraLight</vt:lpstr>
      <vt:lpstr>Arial</vt:lpstr>
      <vt:lpstr>Titillium Web Light</vt:lpstr>
      <vt:lpstr>Mowbray template</vt:lpstr>
      <vt:lpstr>EXPESSJS </vt:lpstr>
      <vt:lpstr>Overview</vt:lpstr>
      <vt:lpstr>PowerPoint Presentation</vt:lpstr>
      <vt:lpstr>PowerPoint Presentation</vt:lpstr>
      <vt:lpstr>PowerPoint Presentation</vt:lpstr>
      <vt:lpstr>Environment</vt:lpstr>
      <vt:lpstr>PowerPoint Presentation</vt:lpstr>
      <vt:lpstr>PowerPoint Presentation</vt:lpstr>
      <vt:lpstr>ExpressJS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cp:lastModifiedBy>Khoa-Ha</cp:lastModifiedBy>
  <cp:revision>81</cp:revision>
  <dcterms:modified xsi:type="dcterms:W3CDTF">2021-03-30T15:20:05Z</dcterms:modified>
</cp:coreProperties>
</file>