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357" r:id="rId3"/>
    <p:sldId id="345" r:id="rId4"/>
    <p:sldId id="372" r:id="rId5"/>
    <p:sldId id="374" r:id="rId6"/>
    <p:sldId id="373" r:id="rId7"/>
    <p:sldId id="359" r:id="rId8"/>
    <p:sldId id="393" r:id="rId9"/>
    <p:sldId id="394" r:id="rId10"/>
    <p:sldId id="392" r:id="rId11"/>
    <p:sldId id="376" r:id="rId12"/>
    <p:sldId id="377" r:id="rId13"/>
    <p:sldId id="378" r:id="rId14"/>
    <p:sldId id="379" r:id="rId15"/>
    <p:sldId id="380" r:id="rId16"/>
    <p:sldId id="381" r:id="rId17"/>
    <p:sldId id="382" r:id="rId18"/>
    <p:sldId id="347" r:id="rId19"/>
    <p:sldId id="383" r:id="rId20"/>
    <p:sldId id="384" r:id="rId21"/>
    <p:sldId id="385" r:id="rId22"/>
    <p:sldId id="386" r:id="rId23"/>
    <p:sldId id="387" r:id="rId24"/>
    <p:sldId id="388" r:id="rId25"/>
    <p:sldId id="389" r:id="rId26"/>
    <p:sldId id="390" r:id="rId27"/>
    <p:sldId id="391" r:id="rId28"/>
    <p:sldId id="302" r:id="rId29"/>
  </p:sldIdLst>
  <p:sldSz cx="9144000" cy="5143500" type="screen16x9"/>
  <p:notesSz cx="6858000" cy="9144000"/>
  <p:embeddedFontLst>
    <p:embeddedFont>
      <p:font typeface="Dosis ExtraLight" pitchFamily="2" charset="77"/>
      <p:regular r:id="rId31"/>
      <p:bold r:id="rId32"/>
    </p:embeddedFont>
    <p:embeddedFont>
      <p:font typeface="Titillium Web Light"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FB57D41-61F4-2D4A-AA06-1FFB87E40164}">
          <p14:sldIdLst>
            <p14:sldId id="256"/>
            <p14:sldId id="357"/>
            <p14:sldId id="345"/>
            <p14:sldId id="372"/>
            <p14:sldId id="374"/>
            <p14:sldId id="373"/>
            <p14:sldId id="359"/>
            <p14:sldId id="393"/>
            <p14:sldId id="394"/>
            <p14:sldId id="392"/>
            <p14:sldId id="376"/>
            <p14:sldId id="377"/>
            <p14:sldId id="378"/>
            <p14:sldId id="379"/>
            <p14:sldId id="380"/>
            <p14:sldId id="381"/>
            <p14:sldId id="382"/>
            <p14:sldId id="347"/>
            <p14:sldId id="383"/>
            <p14:sldId id="384"/>
            <p14:sldId id="385"/>
            <p14:sldId id="386"/>
            <p14:sldId id="387"/>
            <p14:sldId id="388"/>
            <p14:sldId id="389"/>
            <p14:sldId id="390"/>
            <p14:sldId id="391"/>
            <p14:sldId id="302"/>
          </p14:sldIdLst>
        </p14:section>
        <p14:section name="Untitled Section" id="{F8105CB5-AAFD-EA41-A0AC-4D99F1CD2E5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EBF65-E7CB-491E-B04D-77E87346F6E6}">
  <a:tblStyle styleId="{EB2EBF65-E7CB-491E-B04D-77E87346F6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p:restoredTop sz="92543"/>
  </p:normalViewPr>
  <p:slideViewPr>
    <p:cSldViewPr snapToGrid="0" snapToObjects="1">
      <p:cViewPr varScale="1">
        <p:scale>
          <a:sx n="161" d="100"/>
          <a:sy n="161" d="100"/>
        </p:scale>
        <p:origin x="944"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66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7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762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70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215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235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94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86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720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02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4522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14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776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011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08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519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061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574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168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25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85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03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222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42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70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647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2"/>
        <p:cNvGrpSpPr/>
        <p:nvPr/>
      </p:nvGrpSpPr>
      <p:grpSpPr>
        <a:xfrm>
          <a:off x="0" y="0"/>
          <a:ext cx="0" cy="0"/>
          <a:chOff x="0" y="0"/>
          <a:chExt cx="0" cy="0"/>
        </a:xfrm>
      </p:grpSpPr>
      <p:sp>
        <p:nvSpPr>
          <p:cNvPr id="4043" name="Google Shape;40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4" name="Google Shape;40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6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2953719" y="1783125"/>
            <a:ext cx="3236562" cy="1159800"/>
          </a:xfrm>
          <a:prstGeom prst="rect">
            <a:avLst/>
          </a:prstGeom>
        </p:spPr>
        <p:txBody>
          <a:bodyPr spcFirstLastPara="1" wrap="square" lIns="91425" tIns="91425" rIns="91425" bIns="91425" anchor="t" anchorCtr="0">
            <a:noAutofit/>
          </a:bodyPr>
          <a:lstStyle/>
          <a:p>
            <a:r>
              <a:rPr lang="en-US" dirty="0"/>
              <a:t>JQUERY</a:t>
            </a:r>
            <a:br>
              <a:rPr lang="en-US" dirty="0"/>
            </a:br>
            <a:endParaRPr dirty="0"/>
          </a:p>
        </p:txBody>
      </p:sp>
      <p:pic>
        <p:nvPicPr>
          <p:cNvPr id="4" name="Picture 3">
            <a:extLst>
              <a:ext uri="{FF2B5EF4-FFF2-40B4-BE49-F238E27FC236}">
                <a16:creationId xmlns:a16="http://schemas.microsoft.com/office/drawing/2014/main" id="{B2D269FF-0C24-9149-A389-03DED4CF226E}"/>
              </a:ext>
            </a:extLst>
          </p:cNvPr>
          <p:cNvPicPr>
            <a:picLocks noChangeAspect="1"/>
          </p:cNvPicPr>
          <p:nvPr/>
        </p:nvPicPr>
        <p:blipFill>
          <a:blip r:embed="rId3"/>
          <a:stretch>
            <a:fillRect/>
          </a:stretch>
        </p:blipFill>
        <p:spPr>
          <a:xfrm>
            <a:off x="2867186" y="4750231"/>
            <a:ext cx="374543" cy="278251"/>
          </a:xfrm>
          <a:prstGeom prst="rect">
            <a:avLst/>
          </a:prstGeom>
        </p:spPr>
      </p:pic>
      <p:sp>
        <p:nvSpPr>
          <p:cNvPr id="6" name="Google Shape;3836;p13">
            <a:extLst>
              <a:ext uri="{FF2B5EF4-FFF2-40B4-BE49-F238E27FC236}">
                <a16:creationId xmlns:a16="http://schemas.microsoft.com/office/drawing/2014/main" id="{39549A03-B7E8-BA41-A9DF-CEDAE25FC3F9}"/>
              </a:ext>
            </a:extLst>
          </p:cNvPr>
          <p:cNvSpPr txBox="1">
            <a:spLocks/>
          </p:cNvSpPr>
          <p:nvPr/>
        </p:nvSpPr>
        <p:spPr>
          <a:xfrm>
            <a:off x="3241729" y="4684439"/>
            <a:ext cx="3236563" cy="459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1800" dirty="0" err="1"/>
              <a:t>truongconghieuptit</a:t>
            </a:r>
            <a:r>
              <a:rPr lang="en-US" sz="2000" dirty="0" err="1"/>
              <a:t>@gmail.com</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text() - Returns the text content of selected elements</a:t>
            </a:r>
          </a:p>
          <a:p>
            <a:pPr algn="just">
              <a:buSzPct val="80000"/>
            </a:pPr>
            <a:r>
              <a:rPr lang="en-US" sz="2000" dirty="0"/>
              <a:t>html() - Returns the content of selected elements (including HTML markup)</a:t>
            </a:r>
          </a:p>
          <a:p>
            <a:pPr algn="just">
              <a:buSzPct val="80000"/>
            </a:pPr>
            <a:r>
              <a:rPr lang="en-US" sz="2000" dirty="0" err="1"/>
              <a:t>val</a:t>
            </a:r>
            <a:r>
              <a:rPr lang="en-US" sz="2000" dirty="0"/>
              <a:t>() - Returns the value of form fields</a:t>
            </a:r>
          </a:p>
          <a:p>
            <a:pPr algn="just">
              <a:buSzPct val="80000"/>
            </a:pPr>
            <a:r>
              <a:rPr lang="en-US" sz="2000" dirty="0" err="1"/>
              <a:t>attr</a:t>
            </a:r>
            <a:r>
              <a:rPr lang="en-US" sz="2000" dirty="0"/>
              <a:t>(‘attribute’) - Returns attribute values.</a:t>
            </a:r>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Get</a:t>
            </a:r>
          </a:p>
        </p:txBody>
      </p:sp>
    </p:spTree>
    <p:extLst>
      <p:ext uri="{BB962C8B-B14F-4D97-AF65-F5344CB8AC3E}">
        <p14:creationId xmlns:p14="http://schemas.microsoft.com/office/powerpoint/2010/main" val="354020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text(‘value’) - Sets the text content of selected elements</a:t>
            </a:r>
          </a:p>
          <a:p>
            <a:pPr algn="just">
              <a:buSzPct val="80000"/>
            </a:pPr>
            <a:r>
              <a:rPr lang="en-US" sz="2000" dirty="0"/>
              <a:t>html(‘value’) - Sets the content of selected elements (including HTML markup)</a:t>
            </a:r>
          </a:p>
          <a:p>
            <a:pPr algn="just">
              <a:buSzPct val="80000"/>
            </a:pPr>
            <a:r>
              <a:rPr lang="en-US" sz="2000" dirty="0" err="1"/>
              <a:t>val</a:t>
            </a:r>
            <a:r>
              <a:rPr lang="en-US" sz="2000" dirty="0"/>
              <a:t>(‘value’) - Sets the value of form fields</a:t>
            </a:r>
          </a:p>
          <a:p>
            <a:pPr algn="just">
              <a:buSzPct val="80000"/>
            </a:pPr>
            <a:r>
              <a:rPr lang="en-US" sz="2000" dirty="0" err="1"/>
              <a:t>attr</a:t>
            </a:r>
            <a:r>
              <a:rPr lang="en-US" sz="2000" dirty="0"/>
              <a:t>(‘attribute’, ‘value’) - Sets attribute values.</a:t>
            </a:r>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Set</a:t>
            </a:r>
          </a:p>
        </p:txBody>
      </p:sp>
    </p:spTree>
    <p:extLst>
      <p:ext uri="{BB962C8B-B14F-4D97-AF65-F5344CB8AC3E}">
        <p14:creationId xmlns:p14="http://schemas.microsoft.com/office/powerpoint/2010/main" val="40824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append() - Inserts content at the end of the selected elements</a:t>
            </a:r>
          </a:p>
          <a:p>
            <a:pPr algn="just">
              <a:buSzPct val="80000"/>
            </a:pPr>
            <a:r>
              <a:rPr lang="en-US" sz="2000" dirty="0"/>
              <a:t>prepend() - Inserts content at the beginning of the selected elements</a:t>
            </a:r>
          </a:p>
          <a:p>
            <a:pPr algn="just">
              <a:buSzPct val="80000"/>
            </a:pPr>
            <a:r>
              <a:rPr lang="en-US" sz="2000" dirty="0"/>
              <a:t>after() - Inserts content after the selected elements</a:t>
            </a:r>
          </a:p>
          <a:p>
            <a:pPr algn="just">
              <a:buSzPct val="80000"/>
            </a:pPr>
            <a:r>
              <a:rPr lang="en-US" sz="2000" dirty="0"/>
              <a:t>before() - Inserts content before the selected elements</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Add</a:t>
            </a:r>
          </a:p>
        </p:txBody>
      </p:sp>
    </p:spTree>
    <p:extLst>
      <p:ext uri="{BB962C8B-B14F-4D97-AF65-F5344CB8AC3E}">
        <p14:creationId xmlns:p14="http://schemas.microsoft.com/office/powerpoint/2010/main" val="18635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remove() - Removes the selected element (and its child elements)</a:t>
            </a:r>
          </a:p>
          <a:p>
            <a:pPr algn="just">
              <a:buSzPct val="80000"/>
            </a:pPr>
            <a:r>
              <a:rPr lang="en-US" sz="2000" dirty="0"/>
              <a:t>empty() - Removes the child elements from the selected element</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Remove</a:t>
            </a:r>
          </a:p>
        </p:txBody>
      </p:sp>
    </p:spTree>
    <p:extLst>
      <p:ext uri="{BB962C8B-B14F-4D97-AF65-F5344CB8AC3E}">
        <p14:creationId xmlns:p14="http://schemas.microsoft.com/office/powerpoint/2010/main" val="5689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err="1"/>
              <a:t>addClass</a:t>
            </a:r>
            <a:r>
              <a:rPr lang="en-US" sz="2000" dirty="0"/>
              <a:t>() - Adds one or more classes to the selected elements</a:t>
            </a:r>
          </a:p>
          <a:p>
            <a:pPr algn="just">
              <a:buSzPct val="80000"/>
            </a:pPr>
            <a:r>
              <a:rPr lang="en-US" sz="2000" dirty="0" err="1"/>
              <a:t>removeClass</a:t>
            </a:r>
            <a:r>
              <a:rPr lang="en-US" sz="2000" dirty="0"/>
              <a:t>() - Removes one or more classes from the selected elements</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Class</a:t>
            </a:r>
          </a:p>
        </p:txBody>
      </p:sp>
    </p:spTree>
    <p:extLst>
      <p:ext uri="{BB962C8B-B14F-4D97-AF65-F5344CB8AC3E}">
        <p14:creationId xmlns:p14="http://schemas.microsoft.com/office/powerpoint/2010/main" val="154410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a:t>
            </a:r>
            <a:r>
              <a:rPr lang="en-US" sz="2000" dirty="0" err="1"/>
              <a:t>css</a:t>
            </a:r>
            <a:r>
              <a:rPr lang="en-US" sz="2000" dirty="0"/>
              <a:t>() method sets or returns one or more style properties for the selected elements.</a:t>
            </a:r>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CSS</a:t>
            </a:r>
          </a:p>
        </p:txBody>
      </p:sp>
    </p:spTree>
    <p:extLst>
      <p:ext uri="{BB962C8B-B14F-4D97-AF65-F5344CB8AC3E}">
        <p14:creationId xmlns:p14="http://schemas.microsoft.com/office/powerpoint/2010/main" val="424771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width()</a:t>
            </a:r>
          </a:p>
          <a:p>
            <a:pPr algn="just">
              <a:buSzPct val="80000"/>
            </a:pPr>
            <a:r>
              <a:rPr lang="en-US" sz="2000" dirty="0"/>
              <a:t>height()</a:t>
            </a:r>
          </a:p>
          <a:p>
            <a:pPr algn="just">
              <a:buSzPct val="80000"/>
            </a:pPr>
            <a:r>
              <a:rPr lang="en-US" sz="2000" dirty="0" err="1"/>
              <a:t>innerWidth</a:t>
            </a:r>
            <a:r>
              <a:rPr lang="en-US" sz="2000" dirty="0"/>
              <a:t>()</a:t>
            </a:r>
          </a:p>
          <a:p>
            <a:pPr algn="just">
              <a:buSzPct val="80000"/>
            </a:pPr>
            <a:r>
              <a:rPr lang="en-US" sz="2000" dirty="0" err="1"/>
              <a:t>innerHeight</a:t>
            </a:r>
            <a:r>
              <a:rPr lang="en-US" sz="2000" dirty="0"/>
              <a:t>()</a:t>
            </a:r>
          </a:p>
          <a:p>
            <a:pPr algn="just">
              <a:buSzPct val="80000"/>
            </a:pPr>
            <a:r>
              <a:rPr lang="en-US" sz="2000" dirty="0" err="1"/>
              <a:t>outerWidth</a:t>
            </a:r>
            <a:r>
              <a:rPr lang="en-US" sz="2000" dirty="0"/>
              <a:t>()</a:t>
            </a:r>
          </a:p>
          <a:p>
            <a:pPr algn="just">
              <a:buSzPct val="80000"/>
            </a:pPr>
            <a:r>
              <a:rPr lang="en-US" sz="2000" dirty="0" err="1"/>
              <a:t>outerHeight</a:t>
            </a:r>
            <a:r>
              <a:rPr lang="en-US" sz="2000" dirty="0"/>
              <a:t>()</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Dimension</a:t>
            </a:r>
          </a:p>
        </p:txBody>
      </p:sp>
    </p:spTree>
    <p:extLst>
      <p:ext uri="{BB962C8B-B14F-4D97-AF65-F5344CB8AC3E}">
        <p14:creationId xmlns:p14="http://schemas.microsoft.com/office/powerpoint/2010/main" val="163533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Dimension</a:t>
            </a:r>
          </a:p>
        </p:txBody>
      </p:sp>
      <p:pic>
        <p:nvPicPr>
          <p:cNvPr id="3" name="Picture 2">
            <a:extLst>
              <a:ext uri="{FF2B5EF4-FFF2-40B4-BE49-F238E27FC236}">
                <a16:creationId xmlns:a16="http://schemas.microsoft.com/office/drawing/2014/main" id="{FE254911-1B4A-E449-B4FE-1D9566847449}"/>
              </a:ext>
            </a:extLst>
          </p:cNvPr>
          <p:cNvPicPr>
            <a:picLocks noChangeAspect="1"/>
          </p:cNvPicPr>
          <p:nvPr/>
        </p:nvPicPr>
        <p:blipFill>
          <a:blip r:embed="rId3"/>
          <a:stretch>
            <a:fillRect/>
          </a:stretch>
        </p:blipFill>
        <p:spPr>
          <a:xfrm>
            <a:off x="640231" y="1247469"/>
            <a:ext cx="4528117" cy="3472732"/>
          </a:xfrm>
          <a:prstGeom prst="rect">
            <a:avLst/>
          </a:prstGeom>
        </p:spPr>
      </p:pic>
    </p:spTree>
    <p:extLst>
      <p:ext uri="{BB962C8B-B14F-4D97-AF65-F5344CB8AC3E}">
        <p14:creationId xmlns:p14="http://schemas.microsoft.com/office/powerpoint/2010/main" val="349932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0" y="3134679"/>
            <a:ext cx="7103663" cy="1159800"/>
          </a:xfrm>
          <a:prstGeom prst="rect">
            <a:avLst/>
          </a:prstGeom>
        </p:spPr>
        <p:txBody>
          <a:bodyPr spcFirstLastPara="1" wrap="square" lIns="91425" tIns="91425" rIns="91425" bIns="91425" anchor="b" anchorCtr="0">
            <a:noAutofit/>
          </a:bodyPr>
          <a:lstStyle/>
          <a:p>
            <a:r>
              <a:rPr lang="vi-VN" sz="6000" dirty="0">
                <a:solidFill>
                  <a:srgbClr val="D3EBD5"/>
                </a:solidFill>
              </a:rPr>
              <a:t>jQuery </a:t>
            </a:r>
            <a:r>
              <a:rPr lang="en-US" sz="6000" dirty="0">
                <a:solidFill>
                  <a:srgbClr val="D3EBD5"/>
                </a:solidFill>
              </a:rPr>
              <a:t>Traversing</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66510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parent()</a:t>
            </a:r>
          </a:p>
          <a:p>
            <a:pPr algn="just">
              <a:buSzPct val="80000"/>
            </a:pPr>
            <a:r>
              <a:rPr lang="en-US" sz="2000" dirty="0"/>
              <a:t>parents()</a:t>
            </a:r>
          </a:p>
          <a:p>
            <a:pPr algn="just">
              <a:buSzPct val="80000"/>
            </a:pPr>
            <a:r>
              <a:rPr lang="en-US" sz="2000" dirty="0" err="1"/>
              <a:t>parentsUntil</a:t>
            </a:r>
            <a:r>
              <a:rPr lang="en-US" sz="2000" dirty="0"/>
              <a:t>()</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Ancestors</a:t>
            </a:r>
          </a:p>
        </p:txBody>
      </p:sp>
    </p:spTree>
    <p:extLst>
      <p:ext uri="{BB962C8B-B14F-4D97-AF65-F5344CB8AC3E}">
        <p14:creationId xmlns:p14="http://schemas.microsoft.com/office/powerpoint/2010/main" val="144665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0" y="3134679"/>
            <a:ext cx="7103663" cy="1159800"/>
          </a:xfrm>
          <a:prstGeom prst="rect">
            <a:avLst/>
          </a:prstGeom>
        </p:spPr>
        <p:txBody>
          <a:bodyPr spcFirstLastPara="1" wrap="square" lIns="91425" tIns="91425" rIns="91425" bIns="91425" anchor="b" anchorCtr="0">
            <a:noAutofit/>
          </a:bodyPr>
          <a:lstStyle/>
          <a:p>
            <a:r>
              <a:rPr lang="vi-VN" sz="6000" dirty="0">
                <a:solidFill>
                  <a:srgbClr val="D3EBD5"/>
                </a:solidFill>
              </a:rPr>
              <a:t>Overview</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10138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children()</a:t>
            </a:r>
          </a:p>
          <a:p>
            <a:pPr algn="just">
              <a:buSzPct val="80000"/>
            </a:pPr>
            <a:r>
              <a:rPr lang="en-US" sz="2000" dirty="0"/>
              <a:t>find()</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Descendants</a:t>
            </a:r>
          </a:p>
        </p:txBody>
      </p:sp>
    </p:spTree>
    <p:extLst>
      <p:ext uri="{BB962C8B-B14F-4D97-AF65-F5344CB8AC3E}">
        <p14:creationId xmlns:p14="http://schemas.microsoft.com/office/powerpoint/2010/main" val="2372321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2000" dirty="0"/>
              <a:t>siblings()</a:t>
            </a:r>
          </a:p>
          <a:p>
            <a:pPr algn="just">
              <a:buSzPct val="80000"/>
            </a:pPr>
            <a:r>
              <a:rPr lang="en-US" sz="2000" dirty="0"/>
              <a:t>next()</a:t>
            </a:r>
          </a:p>
          <a:p>
            <a:pPr algn="just">
              <a:buSzPct val="80000"/>
            </a:pPr>
            <a:r>
              <a:rPr lang="en-US" sz="2000" dirty="0" err="1"/>
              <a:t>nextAll</a:t>
            </a:r>
            <a:r>
              <a:rPr lang="en-US" sz="2000" dirty="0"/>
              <a:t>()</a:t>
            </a:r>
          </a:p>
          <a:p>
            <a:pPr algn="just">
              <a:buSzPct val="80000"/>
            </a:pPr>
            <a:r>
              <a:rPr lang="en-US" sz="2000" dirty="0" err="1"/>
              <a:t>nextUntil</a:t>
            </a:r>
            <a:r>
              <a:rPr lang="en-US" sz="2000" dirty="0"/>
              <a:t>()</a:t>
            </a:r>
          </a:p>
          <a:p>
            <a:pPr algn="just">
              <a:buSzPct val="80000"/>
            </a:pPr>
            <a:r>
              <a:rPr lang="en-US" sz="2000" dirty="0" err="1"/>
              <a:t>prev</a:t>
            </a:r>
            <a:r>
              <a:rPr lang="en-US" sz="2000" dirty="0"/>
              <a:t>()</a:t>
            </a:r>
          </a:p>
          <a:p>
            <a:pPr algn="just">
              <a:buSzPct val="80000"/>
            </a:pPr>
            <a:r>
              <a:rPr lang="en-US" sz="2000" dirty="0" err="1"/>
              <a:t>prevAll</a:t>
            </a:r>
            <a:r>
              <a:rPr lang="en-US" sz="2000" dirty="0"/>
              <a:t>()</a:t>
            </a:r>
          </a:p>
          <a:p>
            <a:pPr algn="just">
              <a:buSzPct val="80000"/>
            </a:pPr>
            <a:r>
              <a:rPr lang="en-US" sz="2000" dirty="0" err="1"/>
              <a:t>prevUntil</a:t>
            </a:r>
            <a:r>
              <a:rPr lang="en-US" sz="2000" dirty="0"/>
              <a:t>()</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Siblings</a:t>
            </a:r>
          </a:p>
        </p:txBody>
      </p:sp>
    </p:spTree>
    <p:extLst>
      <p:ext uri="{BB962C8B-B14F-4D97-AF65-F5344CB8AC3E}">
        <p14:creationId xmlns:p14="http://schemas.microsoft.com/office/powerpoint/2010/main" val="354824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0" y="3134679"/>
            <a:ext cx="7103663" cy="1159800"/>
          </a:xfrm>
          <a:prstGeom prst="rect">
            <a:avLst/>
          </a:prstGeom>
        </p:spPr>
        <p:txBody>
          <a:bodyPr spcFirstLastPara="1" wrap="square" lIns="91425" tIns="91425" rIns="91425" bIns="91425" anchor="b" anchorCtr="0">
            <a:noAutofit/>
          </a:bodyPr>
          <a:lstStyle/>
          <a:p>
            <a:r>
              <a:rPr lang="vi-VN" sz="6000" dirty="0">
                <a:solidFill>
                  <a:srgbClr val="D3EBD5"/>
                </a:solidFill>
              </a:rPr>
              <a:t>jQuery AJAX</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85119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AJAX = Asynchronous JavaScript and XML</a:t>
            </a:r>
            <a:r>
              <a:rPr lang="en-US" dirty="0"/>
              <a:t>.</a:t>
            </a:r>
            <a:endParaRPr lang="en-US" sz="2000" dirty="0"/>
          </a:p>
          <a:p>
            <a:pPr marL="76200" indent="0" algn="just">
              <a:buSzPct val="80000"/>
              <a:buNone/>
            </a:pPr>
            <a:r>
              <a:rPr lang="en-US" sz="2000" dirty="0"/>
              <a:t>AJAX is the art of exchanging data with a server, and updating parts of a web page - without reloading the whole page.</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AJAX</a:t>
            </a:r>
          </a:p>
        </p:txBody>
      </p:sp>
    </p:spTree>
    <p:extLst>
      <p:ext uri="{BB962C8B-B14F-4D97-AF65-F5344CB8AC3E}">
        <p14:creationId xmlns:p14="http://schemas.microsoft.com/office/powerpoint/2010/main" val="418705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jQuery load() method is a simple, but powerful AJAX method.</a:t>
            </a:r>
          </a:p>
          <a:p>
            <a:pPr marL="76200" indent="0" algn="just">
              <a:buSzPct val="80000"/>
              <a:buNone/>
            </a:pPr>
            <a:r>
              <a:rPr lang="en-US" sz="2000" dirty="0"/>
              <a:t>The load() method loads data from a server and puts the returned data into the selected element.</a:t>
            </a:r>
          </a:p>
          <a:p>
            <a:pPr marL="76200" indent="0" algn="just">
              <a:buSzPct val="80000"/>
              <a:buNone/>
            </a:pPr>
            <a:r>
              <a:rPr lang="en-US" sz="2000" dirty="0"/>
              <a:t>Method: </a:t>
            </a:r>
            <a:r>
              <a:rPr lang="en-US" sz="2000" i="1" dirty="0"/>
              <a:t>$(selector).load(</a:t>
            </a:r>
            <a:r>
              <a:rPr lang="en-US" sz="2000" i="1" dirty="0" err="1"/>
              <a:t>URL,data,callback</a:t>
            </a:r>
            <a:r>
              <a:rPr lang="en-US" sz="2000" i="1" dirty="0"/>
              <a:t>)</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Load</a:t>
            </a:r>
          </a:p>
        </p:txBody>
      </p:sp>
    </p:spTree>
    <p:extLst>
      <p:ext uri="{BB962C8B-B14F-4D97-AF65-F5344CB8AC3E}">
        <p14:creationId xmlns:p14="http://schemas.microsoft.com/office/powerpoint/2010/main" val="398230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algn="just">
              <a:buSzPct val="80000"/>
            </a:pPr>
            <a:r>
              <a:rPr lang="en-US" sz="1900" dirty="0"/>
              <a:t>URL − The URL of the server-side resource to which the request is sent. </a:t>
            </a:r>
          </a:p>
          <a:p>
            <a:pPr algn="just">
              <a:buSzPct val="80000"/>
            </a:pPr>
            <a:r>
              <a:rPr lang="en-US" sz="1900" dirty="0"/>
              <a:t>data − This optional parameter represents an object whose properties are serialized into properly encoded parameters to be passed to the request. If specified, the request is made using the POST method. If omitted, the GET method is used.</a:t>
            </a:r>
          </a:p>
          <a:p>
            <a:pPr algn="just">
              <a:buSzPct val="80000"/>
            </a:pPr>
            <a:r>
              <a:rPr lang="en-US" sz="1900" dirty="0"/>
              <a:t>callback − A callback function invoked after the response data has been loaded into the elements of the matched set. The first parameter passed to this function is the response text received from the server and second parameter is the status code.</a:t>
            </a:r>
          </a:p>
          <a:p>
            <a:pPr algn="just">
              <a:buSzPct val="80000"/>
            </a:pPr>
            <a:endParaRPr lang="en-US" sz="1900" dirty="0"/>
          </a:p>
          <a:p>
            <a:pPr algn="just">
              <a:buSzPct val="80000"/>
            </a:pPr>
            <a:endParaRPr lang="en-US" sz="1900" dirty="0"/>
          </a:p>
          <a:p>
            <a:pPr algn="just">
              <a:buSzPct val="80000"/>
            </a:pPr>
            <a:endParaRPr lang="en-US" sz="19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Load</a:t>
            </a:r>
          </a:p>
        </p:txBody>
      </p:sp>
    </p:spTree>
    <p:extLst>
      <p:ext uri="{BB962C8B-B14F-4D97-AF65-F5344CB8AC3E}">
        <p14:creationId xmlns:p14="http://schemas.microsoft.com/office/powerpoint/2010/main" val="1469540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1900" dirty="0"/>
              <a:t>The $.get() method requests data from the server with an HTTP GET request.</a:t>
            </a:r>
          </a:p>
          <a:p>
            <a:pPr marL="76200" indent="0" algn="just">
              <a:buSzPct val="80000"/>
              <a:buNone/>
            </a:pPr>
            <a:r>
              <a:rPr lang="en-US" sz="1900" dirty="0"/>
              <a:t>Method: $.get(URL, callback)</a:t>
            </a:r>
          </a:p>
          <a:p>
            <a:pPr algn="just">
              <a:buSzPct val="80000"/>
            </a:pPr>
            <a:endParaRPr lang="en-US" sz="1900" dirty="0"/>
          </a:p>
          <a:p>
            <a:pPr algn="just">
              <a:buSzPct val="80000"/>
            </a:pPr>
            <a:endParaRPr lang="en-US" sz="19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Get</a:t>
            </a:r>
          </a:p>
        </p:txBody>
      </p:sp>
    </p:spTree>
    <p:extLst>
      <p:ext uri="{BB962C8B-B14F-4D97-AF65-F5344CB8AC3E}">
        <p14:creationId xmlns:p14="http://schemas.microsoft.com/office/powerpoint/2010/main" val="136812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1900" dirty="0"/>
              <a:t>The $.post() method requests data from the server using an HTTP POST request.</a:t>
            </a:r>
          </a:p>
          <a:p>
            <a:pPr marL="76200" indent="0" algn="just">
              <a:buSzPct val="80000"/>
              <a:buNone/>
            </a:pPr>
            <a:r>
              <a:rPr lang="en-US" sz="1900" dirty="0"/>
              <a:t>Method: $.post(URL, data, callback)</a:t>
            </a:r>
          </a:p>
          <a:p>
            <a:pPr algn="just">
              <a:buSzPct val="80000"/>
            </a:pPr>
            <a:endParaRPr lang="en-US" sz="1900" dirty="0"/>
          </a:p>
          <a:p>
            <a:pPr algn="just">
              <a:buSzPct val="80000"/>
            </a:pPr>
            <a:endParaRPr lang="en-US" sz="19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Post</a:t>
            </a:r>
          </a:p>
        </p:txBody>
      </p:sp>
    </p:spTree>
    <p:extLst>
      <p:ext uri="{BB962C8B-B14F-4D97-AF65-F5344CB8AC3E}">
        <p14:creationId xmlns:p14="http://schemas.microsoft.com/office/powerpoint/2010/main" val="265183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28</a:t>
            </a:fld>
            <a:endParaRPr/>
          </a:p>
        </p:txBody>
      </p:sp>
      <p:pic>
        <p:nvPicPr>
          <p:cNvPr id="9" name="Picture 8">
            <a:extLst>
              <a:ext uri="{FF2B5EF4-FFF2-40B4-BE49-F238E27FC236}">
                <a16:creationId xmlns:a16="http://schemas.microsoft.com/office/drawing/2014/main" id="{2C6A23CA-16E5-8F4F-9233-ED0631F10C80}"/>
              </a:ext>
            </a:extLst>
          </p:cNvPr>
          <p:cNvPicPr>
            <a:picLocks noChangeAspect="1"/>
          </p:cNvPicPr>
          <p:nvPr/>
        </p:nvPicPr>
        <p:blipFill>
          <a:blip r:embed="rId3"/>
          <a:stretch>
            <a:fillRect/>
          </a:stretch>
        </p:blipFill>
        <p:spPr>
          <a:xfrm>
            <a:off x="2867186" y="4750231"/>
            <a:ext cx="374543" cy="278251"/>
          </a:xfrm>
          <a:prstGeom prst="rect">
            <a:avLst/>
          </a:prstGeom>
        </p:spPr>
      </p:pic>
      <p:sp>
        <p:nvSpPr>
          <p:cNvPr id="10" name="Google Shape;3836;p13">
            <a:extLst>
              <a:ext uri="{FF2B5EF4-FFF2-40B4-BE49-F238E27FC236}">
                <a16:creationId xmlns:a16="http://schemas.microsoft.com/office/drawing/2014/main" id="{CF07D0AC-0694-0948-AACC-065B97AAB7A6}"/>
              </a:ext>
            </a:extLst>
          </p:cNvPr>
          <p:cNvSpPr txBox="1">
            <a:spLocks/>
          </p:cNvSpPr>
          <p:nvPr/>
        </p:nvSpPr>
        <p:spPr>
          <a:xfrm>
            <a:off x="3241729" y="4684439"/>
            <a:ext cx="3236563" cy="459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accent2"/>
              </a:buClr>
              <a:buSzPts val="6000"/>
              <a:buFont typeface="Dosis ExtraLight"/>
              <a:buNone/>
              <a:defRPr sz="6000" b="0" i="0" u="none" strike="noStrike" cap="none">
                <a:solidFill>
                  <a:schemeClr val="accent2"/>
                </a:solidFill>
                <a:latin typeface="Dosis ExtraLight"/>
                <a:ea typeface="Dosis ExtraLight"/>
                <a:cs typeface="Dosis ExtraLight"/>
                <a:sym typeface="Dosis ExtraLight"/>
              </a:defRPr>
            </a:lvl9pPr>
          </a:lstStyle>
          <a:p>
            <a:r>
              <a:rPr lang="en-US" sz="1800" dirty="0" err="1"/>
              <a:t>truongconghieuptit</a:t>
            </a:r>
            <a:r>
              <a:rPr lang="en-US" sz="2000" dirty="0" err="1"/>
              <a:t>@gmail.com</a:t>
            </a:r>
            <a:endParaRPr lang="en-US" sz="2000" dirty="0"/>
          </a:p>
        </p:txBody>
      </p:sp>
    </p:spTree>
    <p:extLst>
      <p:ext uri="{BB962C8B-B14F-4D97-AF65-F5344CB8AC3E}">
        <p14:creationId xmlns:p14="http://schemas.microsoft.com/office/powerpoint/2010/main" val="2428879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159576"/>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jQuery is a lightweight, "write less, do more", JavaScript library.</a:t>
            </a:r>
          </a:p>
          <a:p>
            <a:pPr marL="76200" indent="0" algn="just">
              <a:buSzPct val="80000"/>
              <a:buNone/>
            </a:pPr>
            <a:r>
              <a:rPr lang="en-US" sz="2000" dirty="0"/>
              <a:t>The purpose of jQuery is to make it much easier to use JavaScript on your website.</a:t>
            </a:r>
          </a:p>
          <a:p>
            <a:pPr marL="76200" indent="0" algn="just">
              <a:buSzPct val="80000"/>
              <a:buNone/>
            </a:pPr>
            <a:r>
              <a:rPr lang="en-US" sz="2000" dirty="0"/>
              <a:t>jQuery takes a lot of common tasks that require many lines of JavaScript code to accomplish, and wraps them into methods that you can call with a single line of code.</a:t>
            </a:r>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jQuery</a:t>
            </a:r>
          </a:p>
        </p:txBody>
      </p:sp>
    </p:spTree>
    <p:extLst>
      <p:ext uri="{BB962C8B-B14F-4D97-AF65-F5344CB8AC3E}">
        <p14:creationId xmlns:p14="http://schemas.microsoft.com/office/powerpoint/2010/main" val="169879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159576"/>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 jQuery library contains the following features:</a:t>
            </a:r>
          </a:p>
          <a:p>
            <a:pPr algn="just">
              <a:buSzPct val="80000"/>
            </a:pPr>
            <a:r>
              <a:rPr lang="en-US" sz="2000" dirty="0"/>
              <a:t>HTML/DOM manipulation</a:t>
            </a:r>
          </a:p>
          <a:p>
            <a:pPr algn="just">
              <a:buSzPct val="80000"/>
            </a:pPr>
            <a:r>
              <a:rPr lang="en-US" sz="2000" dirty="0"/>
              <a:t>CSS manipulation</a:t>
            </a:r>
          </a:p>
          <a:p>
            <a:pPr algn="just">
              <a:buSzPct val="80000"/>
            </a:pPr>
            <a:r>
              <a:rPr lang="en-US" sz="2000" dirty="0"/>
              <a:t>HTML event methods</a:t>
            </a:r>
          </a:p>
          <a:p>
            <a:pPr algn="just">
              <a:buSzPct val="80000"/>
            </a:pPr>
            <a:r>
              <a:rPr lang="en-US" sz="2000" dirty="0"/>
              <a:t>Effects and animations</a:t>
            </a:r>
          </a:p>
          <a:p>
            <a:pPr algn="just">
              <a:buSzPct val="80000"/>
            </a:pPr>
            <a:r>
              <a:rPr lang="en-US" sz="2000" dirty="0"/>
              <a:t>AJAX</a:t>
            </a:r>
          </a:p>
          <a:p>
            <a:pPr algn="just">
              <a:buSzPct val="80000"/>
            </a:pPr>
            <a:r>
              <a:rPr lang="en-US" sz="2000" dirty="0"/>
              <a:t>Utilities</a:t>
            </a:r>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jQuery</a:t>
            </a:r>
          </a:p>
        </p:txBody>
      </p:sp>
    </p:spTree>
    <p:extLst>
      <p:ext uri="{BB962C8B-B14F-4D97-AF65-F5344CB8AC3E}">
        <p14:creationId xmlns:p14="http://schemas.microsoft.com/office/powerpoint/2010/main" val="113380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159576"/>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There are several ways to start using jQuery on your web site. </a:t>
            </a:r>
          </a:p>
          <a:p>
            <a:pPr algn="just">
              <a:buSzPct val="80000"/>
            </a:pPr>
            <a:r>
              <a:rPr lang="en-US" sz="2000" dirty="0"/>
              <a:t>Download the jQuery library from </a:t>
            </a:r>
            <a:r>
              <a:rPr lang="en-US" sz="2000" dirty="0" err="1"/>
              <a:t>jQuery.com</a:t>
            </a:r>
            <a:endParaRPr lang="en-US" sz="2000" dirty="0"/>
          </a:p>
          <a:p>
            <a:pPr algn="just">
              <a:buSzPct val="80000"/>
            </a:pPr>
            <a:r>
              <a:rPr lang="en-US" sz="2000" dirty="0"/>
              <a:t>Include jQuery from a CDN, like Google</a:t>
            </a:r>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How to Call a jQuery Library</a:t>
            </a:r>
          </a:p>
        </p:txBody>
      </p:sp>
    </p:spTree>
    <p:extLst>
      <p:ext uri="{BB962C8B-B14F-4D97-AF65-F5344CB8AC3E}">
        <p14:creationId xmlns:p14="http://schemas.microsoft.com/office/powerpoint/2010/main" val="119176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64760" y="3134679"/>
            <a:ext cx="7103663" cy="1159800"/>
          </a:xfrm>
          <a:prstGeom prst="rect">
            <a:avLst/>
          </a:prstGeom>
        </p:spPr>
        <p:txBody>
          <a:bodyPr spcFirstLastPara="1" wrap="square" lIns="91425" tIns="91425" rIns="91425" bIns="91425" anchor="b" anchorCtr="0">
            <a:noAutofit/>
          </a:bodyPr>
          <a:lstStyle/>
          <a:p>
            <a:r>
              <a:rPr lang="vi-VN" sz="6000" dirty="0">
                <a:solidFill>
                  <a:srgbClr val="D3EBD5"/>
                </a:solidFill>
              </a:rPr>
              <a:t>jQuery HTML</a:t>
            </a:r>
            <a:endParaRPr sz="60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31771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$(selector).action()</a:t>
            </a:r>
          </a:p>
          <a:p>
            <a:pPr algn="just">
              <a:buSzPct val="80000"/>
            </a:pPr>
            <a:r>
              <a:rPr lang="en-US" sz="2000" dirty="0"/>
              <a:t>$ sign to define/access jQuery</a:t>
            </a:r>
          </a:p>
          <a:p>
            <a:pPr algn="just">
              <a:buSzPct val="80000"/>
            </a:pPr>
            <a:r>
              <a:rPr lang="en-US" sz="2000" dirty="0"/>
              <a:t>(selector) to "query (or find)" HTML elements</a:t>
            </a:r>
          </a:p>
          <a:p>
            <a:pPr algn="just">
              <a:buSzPct val="80000"/>
            </a:pPr>
            <a:r>
              <a:rPr lang="en-US" sz="2000" dirty="0"/>
              <a:t>action() to be performed on the element(s)</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Syntax</a:t>
            </a:r>
          </a:p>
        </p:txBody>
      </p:sp>
    </p:spTree>
    <p:extLst>
      <p:ext uri="{BB962C8B-B14F-4D97-AF65-F5344CB8AC3E}">
        <p14:creationId xmlns:p14="http://schemas.microsoft.com/office/powerpoint/2010/main" val="192223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All the different visitors' actions that a web page can respond to are called events.</a:t>
            </a:r>
          </a:p>
          <a:p>
            <a:pPr marL="76200" indent="0" algn="just">
              <a:buSzPct val="80000"/>
              <a:buNone/>
            </a:pPr>
            <a:r>
              <a:rPr lang="en-US" sz="2000" dirty="0"/>
              <a:t>An event represents the precise moment when something happens.</a:t>
            </a:r>
          </a:p>
          <a:p>
            <a:pPr marL="76200" indent="0" algn="just">
              <a:buSzPct val="80000"/>
              <a:buNone/>
            </a:pPr>
            <a:endParaRPr lang="en-US" sz="2000" dirty="0"/>
          </a:p>
          <a:p>
            <a:pPr marL="76200" indent="0" algn="just">
              <a:buSzPct val="80000"/>
              <a:buNone/>
            </a:pPr>
            <a:endParaRPr lang="en-US" sz="2000" dirty="0"/>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Events</a:t>
            </a:r>
          </a:p>
        </p:txBody>
      </p:sp>
    </p:spTree>
    <p:extLst>
      <p:ext uri="{BB962C8B-B14F-4D97-AF65-F5344CB8AC3E}">
        <p14:creationId xmlns:p14="http://schemas.microsoft.com/office/powerpoint/2010/main" val="3690414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45"/>
        <p:cNvGrpSpPr/>
        <p:nvPr/>
      </p:nvGrpSpPr>
      <p:grpSpPr>
        <a:xfrm>
          <a:off x="0" y="0"/>
          <a:ext cx="0" cy="0"/>
          <a:chOff x="0" y="0"/>
          <a:chExt cx="0" cy="0"/>
        </a:xfrm>
      </p:grpSpPr>
      <p:sp>
        <p:nvSpPr>
          <p:cNvPr id="4048" name="Google Shape;4048;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Google Shape;3871;p18">
            <a:extLst>
              <a:ext uri="{FF2B5EF4-FFF2-40B4-BE49-F238E27FC236}">
                <a16:creationId xmlns:a16="http://schemas.microsoft.com/office/drawing/2014/main" id="{EB0306B8-0A26-6246-8703-30B0199581DE}"/>
              </a:ext>
            </a:extLst>
          </p:cNvPr>
          <p:cNvSpPr txBox="1">
            <a:spLocks/>
          </p:cNvSpPr>
          <p:nvPr/>
        </p:nvSpPr>
        <p:spPr>
          <a:xfrm>
            <a:off x="536351" y="1247041"/>
            <a:ext cx="6968859" cy="2824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76200" indent="0" algn="just">
              <a:buSzPct val="80000"/>
              <a:buNone/>
            </a:pPr>
            <a:r>
              <a:rPr lang="en-US" sz="2000" dirty="0"/>
              <a:t>Commonly jQuery Event</a:t>
            </a:r>
          </a:p>
          <a:p>
            <a:pPr algn="just">
              <a:buSzPct val="80000"/>
            </a:pPr>
            <a:r>
              <a:rPr lang="en-US" sz="2000" dirty="0"/>
              <a:t>$(document).ready() </a:t>
            </a:r>
          </a:p>
          <a:p>
            <a:pPr algn="just">
              <a:buSzPct val="80000"/>
            </a:pPr>
            <a:r>
              <a:rPr lang="en-US" sz="2000" dirty="0"/>
              <a:t>click()</a:t>
            </a:r>
          </a:p>
          <a:p>
            <a:pPr algn="just">
              <a:buSzPct val="80000"/>
            </a:pPr>
            <a:r>
              <a:rPr lang="en-US" sz="2000" dirty="0" err="1"/>
              <a:t>dblclick</a:t>
            </a:r>
            <a:r>
              <a:rPr lang="en-US" sz="2000" dirty="0"/>
              <a:t>()</a:t>
            </a:r>
          </a:p>
          <a:p>
            <a:pPr algn="just">
              <a:buSzPct val="80000"/>
            </a:pPr>
            <a:r>
              <a:rPr lang="en-US" sz="2000" dirty="0" err="1"/>
              <a:t>mouseenter</a:t>
            </a:r>
            <a:r>
              <a:rPr lang="en-US" sz="2000" dirty="0"/>
              <a:t>()</a:t>
            </a:r>
          </a:p>
          <a:p>
            <a:pPr algn="just">
              <a:buSzPct val="80000"/>
            </a:pPr>
            <a:r>
              <a:rPr lang="en-US" sz="2000" dirty="0" err="1"/>
              <a:t>mouseleave</a:t>
            </a:r>
            <a:r>
              <a:rPr lang="en-US" sz="2000" dirty="0"/>
              <a:t>()</a:t>
            </a:r>
          </a:p>
          <a:p>
            <a:pPr algn="just">
              <a:buSzPct val="80000"/>
            </a:pPr>
            <a:r>
              <a:rPr lang="en-US" sz="2000" dirty="0"/>
              <a:t>hover()</a:t>
            </a:r>
          </a:p>
          <a:p>
            <a:pPr algn="just">
              <a:buSzPct val="80000"/>
            </a:pPr>
            <a:r>
              <a:rPr lang="en-US" sz="2000" dirty="0"/>
              <a:t>focus()</a:t>
            </a:r>
          </a:p>
          <a:p>
            <a:pPr algn="just">
              <a:buSzPct val="80000"/>
            </a:pPr>
            <a:endParaRPr lang="en-US" sz="2000" dirty="0"/>
          </a:p>
          <a:p>
            <a:pPr algn="just">
              <a:buSzPct val="80000"/>
            </a:pPr>
            <a:endParaRPr lang="en-US" sz="2000" dirty="0"/>
          </a:p>
          <a:p>
            <a:pPr marL="76200" indent="0" algn="just">
              <a:buSzPct val="80000"/>
              <a:buNone/>
            </a:pPr>
            <a:endParaRPr lang="en-US" sz="2000" dirty="0"/>
          </a:p>
          <a:p>
            <a:pPr algn="just">
              <a:buSzPct val="80000"/>
            </a:pPr>
            <a:endParaRPr lang="en-US" sz="2000" dirty="0"/>
          </a:p>
        </p:txBody>
      </p:sp>
      <p:sp>
        <p:nvSpPr>
          <p:cNvPr id="5" name="Google Shape;4046;p37">
            <a:extLst>
              <a:ext uri="{FF2B5EF4-FFF2-40B4-BE49-F238E27FC236}">
                <a16:creationId xmlns:a16="http://schemas.microsoft.com/office/drawing/2014/main" id="{091F881E-1067-6C40-9666-9F0E4E29A5A6}"/>
              </a:ext>
            </a:extLst>
          </p:cNvPr>
          <p:cNvSpPr txBox="1">
            <a:spLocks/>
          </p:cNvSpPr>
          <p:nvPr/>
        </p:nvSpPr>
        <p:spPr>
          <a:xfrm>
            <a:off x="640231" y="286151"/>
            <a:ext cx="67611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en-US" dirty="0"/>
              <a:t>Events</a:t>
            </a:r>
          </a:p>
        </p:txBody>
      </p:sp>
    </p:spTree>
    <p:extLst>
      <p:ext uri="{BB962C8B-B14F-4D97-AF65-F5344CB8AC3E}">
        <p14:creationId xmlns:p14="http://schemas.microsoft.com/office/powerpoint/2010/main" val="387614028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742</Words>
  <Application>Microsoft Macintosh PowerPoint</Application>
  <PresentationFormat>On-screen Show (16:9)</PresentationFormat>
  <Paragraphs>161</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Dosis ExtraLight</vt:lpstr>
      <vt:lpstr>Titillium Web Light</vt:lpstr>
      <vt:lpstr>Arial</vt:lpstr>
      <vt:lpstr>Mowbray template</vt:lpstr>
      <vt:lpstr>JQUERY </vt:lpstr>
      <vt:lpstr>Overview</vt:lpstr>
      <vt:lpstr>PowerPoint Presentation</vt:lpstr>
      <vt:lpstr>PowerPoint Presentation</vt:lpstr>
      <vt:lpstr>PowerPoint Presentation</vt:lpstr>
      <vt:lpstr>jQuery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jQuery Traversing</vt:lpstr>
      <vt:lpstr>PowerPoint Presentation</vt:lpstr>
      <vt:lpstr>PowerPoint Presentation</vt:lpstr>
      <vt:lpstr>PowerPoint Presentation</vt:lpstr>
      <vt:lpstr>jQuery AJAX</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dc:title>
  <cp:lastModifiedBy>Hieu Truongcong</cp:lastModifiedBy>
  <cp:revision>84</cp:revision>
  <dcterms:modified xsi:type="dcterms:W3CDTF">2020-12-30T01:33:08Z</dcterms:modified>
</cp:coreProperties>
</file>