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318" r:id="rId3"/>
    <p:sldId id="345" r:id="rId4"/>
    <p:sldId id="409" r:id="rId5"/>
    <p:sldId id="408" r:id="rId6"/>
    <p:sldId id="421" r:id="rId7"/>
    <p:sldId id="372" r:id="rId8"/>
    <p:sldId id="404" r:id="rId9"/>
    <p:sldId id="405" r:id="rId10"/>
    <p:sldId id="406" r:id="rId11"/>
    <p:sldId id="410" r:id="rId12"/>
    <p:sldId id="407" r:id="rId13"/>
    <p:sldId id="411" r:id="rId14"/>
    <p:sldId id="412" r:id="rId15"/>
    <p:sldId id="418" r:id="rId16"/>
    <p:sldId id="414" r:id="rId17"/>
    <p:sldId id="413" r:id="rId18"/>
    <p:sldId id="415" r:id="rId19"/>
    <p:sldId id="419" r:id="rId20"/>
    <p:sldId id="416" r:id="rId21"/>
    <p:sldId id="417" r:id="rId22"/>
    <p:sldId id="420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03" r:id="rId32"/>
  </p:sldIdLst>
  <p:sldSz cx="9144000" cy="5143500" type="screen16x9"/>
  <p:notesSz cx="6858000" cy="9144000"/>
  <p:embeddedFontLst>
    <p:embeddedFont>
      <p:font typeface="Dosis ExtraLight" pitchFamily="2" charset="77"/>
      <p:regular r:id="rId34"/>
      <p:bold r:id="rId35"/>
    </p:embeddedFont>
    <p:embeddedFont>
      <p:font typeface="Titillium Web Light" pitchFamily="2" charset="77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FB57D41-61F4-2D4A-AA06-1FFB87E40164}">
          <p14:sldIdLst>
            <p14:sldId id="256"/>
            <p14:sldId id="318"/>
            <p14:sldId id="345"/>
            <p14:sldId id="409"/>
            <p14:sldId id="408"/>
            <p14:sldId id="421"/>
            <p14:sldId id="372"/>
            <p14:sldId id="404"/>
            <p14:sldId id="405"/>
            <p14:sldId id="406"/>
            <p14:sldId id="410"/>
            <p14:sldId id="407"/>
            <p14:sldId id="411"/>
            <p14:sldId id="412"/>
            <p14:sldId id="418"/>
            <p14:sldId id="414"/>
            <p14:sldId id="413"/>
            <p14:sldId id="415"/>
            <p14:sldId id="419"/>
            <p14:sldId id="416"/>
            <p14:sldId id="417"/>
            <p14:sldId id="420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03"/>
          </p14:sldIdLst>
        </p14:section>
        <p14:section name="Untitled Section" id="{F8105CB5-AAFD-EA41-A0AC-4D99F1CD2E5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EBF65-E7CB-491E-B04D-77E87346F6E6}">
  <a:tblStyle styleId="{EB2EBF65-E7CB-491E-B04D-77E87346F6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89481"/>
  </p:normalViewPr>
  <p:slideViewPr>
    <p:cSldViewPr snapToGrid="0" snapToObjects="1">
      <p:cViewPr varScale="1">
        <p:scale>
          <a:sx n="156" d="100"/>
          <a:sy n="156" d="100"/>
        </p:scale>
        <p:origin x="8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502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820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584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59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519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003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461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634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193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69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828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939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204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507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066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1670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839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951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439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5112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43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564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380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99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4621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57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4" name="Google Shape;387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5" name="Google Shape;387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5739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033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039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65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D269FF-0C24-9149-A389-03DED4CF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39549A03-B7E8-BA41-A9DF-CEDAE25FC3F9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  <p:sp>
        <p:nvSpPr>
          <p:cNvPr id="5" name="Google Shape;3836;p13">
            <a:extLst>
              <a:ext uri="{FF2B5EF4-FFF2-40B4-BE49-F238E27FC236}">
                <a16:creationId xmlns:a16="http://schemas.microsoft.com/office/drawing/2014/main" id="{6C3CD05B-685B-F441-873D-55784F9B2733}"/>
              </a:ext>
            </a:extLst>
          </p:cNvPr>
          <p:cNvSpPr txBox="1">
            <a:spLocks/>
          </p:cNvSpPr>
          <p:nvPr/>
        </p:nvSpPr>
        <p:spPr>
          <a:xfrm>
            <a:off x="2867186" y="1895888"/>
            <a:ext cx="340639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REACTJS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/>
              <a:t>Components let you split the UI into independent, reusable pieces, and think about each piece in isolation.</a:t>
            </a:r>
          </a:p>
          <a:p>
            <a:pPr>
              <a:buSzPct val="80000"/>
            </a:pPr>
            <a:r>
              <a:rPr lang="en-US" sz="2000" dirty="0"/>
              <a:t>Conceptually, components are like JavaScript functions. They accept arbitrary inputs (called “props”) and return React elements describing what should appear on the screen.</a:t>
            </a:r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33500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5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Function Components</a:t>
            </a:r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Components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C1C9A-53E3-BA4F-B847-9BDD210C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85" y="1741458"/>
            <a:ext cx="6299200" cy="863600"/>
          </a:xfrm>
          <a:prstGeom prst="rect">
            <a:avLst/>
          </a:prstGeom>
        </p:spPr>
      </p:pic>
      <p:sp>
        <p:nvSpPr>
          <p:cNvPr id="9" name="Google Shape;3871;p18">
            <a:extLst>
              <a:ext uri="{FF2B5EF4-FFF2-40B4-BE49-F238E27FC236}">
                <a16:creationId xmlns:a16="http://schemas.microsoft.com/office/drawing/2014/main" id="{51892DDD-77ED-EF40-B779-8EE760510A5C}"/>
              </a:ext>
            </a:extLst>
          </p:cNvPr>
          <p:cNvSpPr txBox="1">
            <a:spLocks/>
          </p:cNvSpPr>
          <p:nvPr/>
        </p:nvSpPr>
        <p:spPr>
          <a:xfrm>
            <a:off x="544302" y="2738617"/>
            <a:ext cx="7192317" cy="565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Class Components</a:t>
            </a:r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46770-7F14-0E43-9EA1-490860289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85" y="3304474"/>
            <a:ext cx="62992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1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When an element representing a user-defined component, it passes JSX attributes and children to this component as a single object. We call this object “props”.</a:t>
            </a:r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Props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79F398-3CD7-EC43-8235-3FC001D94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19" y="2421890"/>
            <a:ext cx="6765456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57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State is the place where the data comes from in component.</a:t>
            </a:r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4DEDB-167A-C047-8FF6-64CC2FD6B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86" y="1731452"/>
            <a:ext cx="5702300" cy="1092200"/>
          </a:xfrm>
          <a:prstGeom prst="rect">
            <a:avLst/>
          </a:prstGeom>
        </p:spPr>
      </p:pic>
      <p:sp>
        <p:nvSpPr>
          <p:cNvPr id="9" name="Google Shape;3871;p18">
            <a:extLst>
              <a:ext uri="{FF2B5EF4-FFF2-40B4-BE49-F238E27FC236}">
                <a16:creationId xmlns:a16="http://schemas.microsoft.com/office/drawing/2014/main" id="{1E524223-FE79-3A42-B0B1-4EF1035C9183}"/>
              </a:ext>
            </a:extLst>
          </p:cNvPr>
          <p:cNvSpPr txBox="1">
            <a:spLocks/>
          </p:cNvSpPr>
          <p:nvPr/>
        </p:nvSpPr>
        <p:spPr>
          <a:xfrm>
            <a:off x="544302" y="2934970"/>
            <a:ext cx="7192317" cy="75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Do not modify state directly. Instead, use </a:t>
            </a:r>
            <a:r>
              <a:rPr lang="en-US" sz="2000" dirty="0" err="1"/>
              <a:t>setState</a:t>
            </a:r>
            <a:r>
              <a:rPr lang="en-US" sz="2000" dirty="0"/>
              <a:t>() </a:t>
            </a:r>
          </a:p>
          <a:p>
            <a:pPr marL="76200" indent="0">
              <a:buSzPct val="80000"/>
              <a:buNone/>
            </a:pPr>
            <a:r>
              <a:rPr lang="en-US" sz="2000" dirty="0"/>
              <a:t>.</a:t>
            </a:r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A29E-8BA2-0D42-B349-566D2ECA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86" y="3493261"/>
            <a:ext cx="5696155" cy="91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95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Difference between state and props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4EA90028-D7E0-B043-BF32-184B8A70AEC0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/>
              <a:t>The main difference between state and props is that props are immutable.</a:t>
            </a:r>
          </a:p>
          <a:p>
            <a:pPr>
              <a:buSzPct val="80000"/>
            </a:pPr>
            <a:r>
              <a:rPr lang="en-US" sz="2000" b="1" dirty="0"/>
              <a:t>Container component </a:t>
            </a:r>
            <a:r>
              <a:rPr lang="en-US" sz="2000" dirty="0"/>
              <a:t>should define the state that can be updated and changed, while the </a:t>
            </a:r>
            <a:r>
              <a:rPr lang="en-US" sz="2000" b="1" dirty="0"/>
              <a:t>child components </a:t>
            </a:r>
            <a:r>
              <a:rPr lang="en-US" sz="2000" dirty="0"/>
              <a:t>should only pass data from the state using props.</a:t>
            </a:r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946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Lifecycle Methods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4EA90028-D7E0-B043-BF32-184B8A70AEC0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800" b="1" dirty="0"/>
              <a:t>Mounting</a:t>
            </a:r>
          </a:p>
          <a:p>
            <a:pPr>
              <a:buSzPct val="80000"/>
            </a:pPr>
            <a:r>
              <a:rPr lang="en-US" sz="2000" b="1" dirty="0" err="1"/>
              <a:t>componentWillMount</a:t>
            </a:r>
            <a:r>
              <a:rPr lang="en-US" sz="2000" dirty="0"/>
              <a:t> is executed before rendering, on both the server and the client side.</a:t>
            </a:r>
          </a:p>
          <a:p>
            <a:pPr>
              <a:buSzPct val="80000"/>
            </a:pPr>
            <a:r>
              <a:rPr lang="en-US" sz="2000" b="1" dirty="0"/>
              <a:t>render()</a:t>
            </a:r>
          </a:p>
          <a:p>
            <a:pPr>
              <a:buSzPct val="80000"/>
            </a:pPr>
            <a:r>
              <a:rPr lang="en-US" sz="2000" b="1" dirty="0" err="1"/>
              <a:t>componentDidMount</a:t>
            </a:r>
            <a:r>
              <a:rPr lang="en-US" sz="2000" dirty="0"/>
              <a:t> is executed after the first render only on the client side.</a:t>
            </a:r>
          </a:p>
        </p:txBody>
      </p:sp>
    </p:spTree>
    <p:extLst>
      <p:ext uri="{BB962C8B-B14F-4D97-AF65-F5344CB8AC3E}">
        <p14:creationId xmlns:p14="http://schemas.microsoft.com/office/powerpoint/2010/main" val="220434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Lifecycle Methods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4EA90028-D7E0-B043-BF32-184B8A70AEC0}"/>
              </a:ext>
            </a:extLst>
          </p:cNvPr>
          <p:cNvSpPr txBox="1">
            <a:spLocks/>
          </p:cNvSpPr>
          <p:nvPr/>
        </p:nvSpPr>
        <p:spPr>
          <a:xfrm>
            <a:off x="544302" y="1159575"/>
            <a:ext cx="7192317" cy="345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800" b="1" dirty="0"/>
              <a:t>Updating</a:t>
            </a:r>
          </a:p>
          <a:p>
            <a:pPr>
              <a:buSzPct val="80000"/>
            </a:pPr>
            <a:r>
              <a:rPr lang="en-US" sz="2000" b="1" dirty="0" err="1"/>
              <a:t>componentWillReceiveProps</a:t>
            </a:r>
            <a:r>
              <a:rPr lang="en-US" sz="2000" b="1" dirty="0"/>
              <a:t>() </a:t>
            </a:r>
            <a:r>
              <a:rPr lang="en-US" sz="2000" dirty="0"/>
              <a:t>is invoked as soon as the props are updated before another render is called.</a:t>
            </a:r>
          </a:p>
          <a:p>
            <a:pPr>
              <a:buSzPct val="80000"/>
            </a:pPr>
            <a:r>
              <a:rPr lang="en-US" sz="2000" b="1" dirty="0" err="1"/>
              <a:t>shouldComponentUpdate</a:t>
            </a:r>
            <a:r>
              <a:rPr lang="en-US" sz="2000" dirty="0"/>
              <a:t> should return true or false value. This will determine if the component will be updated or not. This is set to true by default. </a:t>
            </a:r>
          </a:p>
          <a:p>
            <a:pPr>
              <a:buSzPct val="80000"/>
            </a:pPr>
            <a:r>
              <a:rPr lang="en-US" sz="2000" b="1" dirty="0" err="1"/>
              <a:t>componentWillUpdate</a:t>
            </a:r>
            <a:r>
              <a:rPr lang="en-US" sz="2000" dirty="0"/>
              <a:t> is called just before rendering.</a:t>
            </a:r>
          </a:p>
          <a:p>
            <a:pPr>
              <a:buSzPct val="80000"/>
            </a:pPr>
            <a:r>
              <a:rPr lang="en-US" sz="2000" b="1" dirty="0"/>
              <a:t>render() </a:t>
            </a:r>
            <a:endParaRPr lang="en-US" sz="2000" dirty="0"/>
          </a:p>
          <a:p>
            <a:pPr>
              <a:buSzPct val="80000"/>
            </a:pPr>
            <a:r>
              <a:rPr lang="en-US" sz="2000" b="1" dirty="0" err="1"/>
              <a:t>componentDidUpdate</a:t>
            </a:r>
            <a:r>
              <a:rPr lang="en-US" sz="2000" dirty="0"/>
              <a:t> is called just after rendering.</a:t>
            </a:r>
          </a:p>
          <a:p>
            <a:pPr>
              <a:buSzPct val="8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050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Lifecycle Methods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4EA90028-D7E0-B043-BF32-184B8A70AEC0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b="1" dirty="0"/>
              <a:t>Unmounting</a:t>
            </a:r>
          </a:p>
          <a:p>
            <a:pPr>
              <a:buSzPct val="80000"/>
            </a:pPr>
            <a:r>
              <a:rPr lang="en-US" sz="2000" b="1" dirty="0" err="1"/>
              <a:t>componentWillUnmount</a:t>
            </a:r>
            <a:r>
              <a:rPr lang="en-US" sz="2000" b="1" dirty="0"/>
              <a:t> </a:t>
            </a:r>
            <a:r>
              <a:rPr lang="en-US" sz="2000" dirty="0"/>
              <a:t>is called after the component is unmounted from the dom. We are unmounting our component in </a:t>
            </a:r>
            <a:r>
              <a:rPr lang="en-US" sz="2000" dirty="0" err="1"/>
              <a:t>main.js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272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Handling Events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4EA90028-D7E0-B043-BF32-184B8A70AEC0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194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/>
              <a:t>React events are named using camelCase.</a:t>
            </a:r>
          </a:p>
          <a:p>
            <a:pPr>
              <a:buSzPct val="80000"/>
            </a:pPr>
            <a:r>
              <a:rPr lang="en-US" sz="2000" dirty="0"/>
              <a:t>With JSX you pass a function as the event handler.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5B37A-2BC0-1F4C-A7E8-B8E03AEB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19" y="2134268"/>
            <a:ext cx="6326817" cy="265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14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Conditional Rendering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4EA90028-D7E0-B043-BF32-184B8A70AEC0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194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/>
              <a:t>Element Variables</a:t>
            </a:r>
          </a:p>
          <a:p>
            <a:pPr>
              <a:buSzPct val="80000"/>
            </a:pPr>
            <a:r>
              <a:rPr lang="en-US" sz="2000" dirty="0"/>
              <a:t>Inline If with Logical &amp;&amp; Operator</a:t>
            </a:r>
          </a:p>
          <a:p>
            <a:pPr>
              <a:buSzPct val="80000"/>
            </a:pPr>
            <a:r>
              <a:rPr lang="en-US" sz="2000" dirty="0"/>
              <a:t>Inline If-Else with Conditional Operator</a:t>
            </a:r>
          </a:p>
          <a:p>
            <a:pPr>
              <a:buSzPct val="80000"/>
            </a:pPr>
            <a:endParaRPr lang="en-US" b="1" dirty="0"/>
          </a:p>
          <a:p>
            <a:pPr>
              <a:buSzPct val="8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496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D3EBD5"/>
                </a:solidFill>
              </a:rPr>
              <a:t>Overview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690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Lists and Keys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4EA90028-D7E0-B043-BF32-184B8A70AEC0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194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React Keys help React identify which items have changed, are added, or are removed. Keys should be given to the elements inside the array to give the elements a stable identity.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EB755-6FB6-CB48-9407-23368E27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409124"/>
            <a:ext cx="6210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5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Forms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4EA90028-D7E0-B043-BF32-184B8A70AEC0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194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HTML form elements work a little bit differently from other DOM elements in React, because form elements naturally keep some internal state.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23B30-F5E9-DA49-BFDF-C8D642E36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2377622"/>
            <a:ext cx="6793593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72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Lifting State Up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4EA90028-D7E0-B043-BF32-184B8A70AEC0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194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Often, several components need to reflect the same changing data. We recommend lifting the shared state up to their closest common ancestor.</a:t>
            </a:r>
          </a:p>
        </p:txBody>
      </p:sp>
    </p:spTree>
    <p:extLst>
      <p:ext uri="{BB962C8B-B14F-4D97-AF65-F5344CB8AC3E}">
        <p14:creationId xmlns:p14="http://schemas.microsoft.com/office/powerpoint/2010/main" val="3824397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D3EBD5"/>
                </a:solidFill>
              </a:rPr>
              <a:t>Hooks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9384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Overview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4EA90028-D7E0-B043-BF32-184B8A70AEC0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194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/>
              <a:t>Hooks are functions that let you “hook into” React state and lifecycle features from function components. </a:t>
            </a:r>
          </a:p>
          <a:p>
            <a:pPr>
              <a:buSzPct val="80000"/>
            </a:pPr>
            <a:r>
              <a:rPr lang="en-US" sz="2000" dirty="0"/>
              <a:t>Hooks don’t work inside classes </a:t>
            </a:r>
          </a:p>
          <a:p>
            <a:pPr>
              <a:buSzPct val="80000"/>
            </a:pPr>
            <a:endParaRPr lang="en-US" b="1" dirty="0"/>
          </a:p>
          <a:p>
            <a:pPr>
              <a:buSzPct val="80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5183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Advantages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4EA90028-D7E0-B043-BF32-184B8A70AEC0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194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Hooks solve problems in React </a:t>
            </a:r>
          </a:p>
          <a:p>
            <a:pPr>
              <a:buSzPct val="80000"/>
            </a:pPr>
            <a:r>
              <a:rPr lang="en-US" sz="2000" dirty="0"/>
              <a:t>It’s hard to reuse stateful logic between components.</a:t>
            </a:r>
          </a:p>
          <a:p>
            <a:pPr>
              <a:buSzPct val="80000"/>
            </a:pPr>
            <a:r>
              <a:rPr lang="en-US" sz="2000" dirty="0"/>
              <a:t>Complex components become hard to understand.</a:t>
            </a:r>
          </a:p>
          <a:p>
            <a:pPr>
              <a:buSzPct val="80000"/>
            </a:pPr>
            <a:r>
              <a:rPr lang="en-US" sz="2000" dirty="0"/>
              <a:t>Classes confuse both people and machines.</a:t>
            </a:r>
          </a:p>
          <a:p>
            <a:pPr>
              <a:buSzPct val="80000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8607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Rules</a:t>
            </a:r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4EA90028-D7E0-B043-BF32-184B8A70AEC0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194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Hooks impose two rules: </a:t>
            </a:r>
          </a:p>
          <a:p>
            <a:pPr>
              <a:buSzPct val="80000"/>
            </a:pPr>
            <a:r>
              <a:rPr lang="en-US" sz="2000" dirty="0"/>
              <a:t>Only call Hooks at the top level. Don’t call Hooks inside loops, conditions, or nested functions.</a:t>
            </a:r>
          </a:p>
          <a:p>
            <a:pPr>
              <a:buSzPct val="80000"/>
            </a:pPr>
            <a:r>
              <a:rPr lang="en-US" sz="2000" dirty="0"/>
              <a:t>Only call Hooks from React function components. Don’t call Hooks from regular JavaScript functions.</a:t>
            </a:r>
          </a:p>
          <a:p>
            <a:pPr>
              <a:buSzPct val="80000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8279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 err="1"/>
              <a:t>useState</a:t>
            </a:r>
            <a:endParaRPr lang="en-US" dirty="0"/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4EA90028-D7E0-B043-BF32-184B8A70AEC0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194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 err="1"/>
              <a:t>useState</a:t>
            </a:r>
            <a:r>
              <a:rPr lang="en-US" sz="2000" dirty="0"/>
              <a:t> is used to declare a State Variable.</a:t>
            </a:r>
          </a:p>
          <a:p>
            <a:pPr>
              <a:buSzPct val="80000"/>
            </a:pPr>
            <a:r>
              <a:rPr lang="en-US" sz="2000" dirty="0"/>
              <a:t>The only argument to the </a:t>
            </a:r>
            <a:r>
              <a:rPr lang="en-US" sz="2000" dirty="0" err="1"/>
              <a:t>useState</a:t>
            </a:r>
            <a:r>
              <a:rPr lang="en-US" sz="2000" dirty="0"/>
              <a:t>() Hook is the initial state. </a:t>
            </a:r>
          </a:p>
          <a:p>
            <a:pPr>
              <a:buSzPct val="80000"/>
            </a:pPr>
            <a:r>
              <a:rPr lang="en-US" sz="2000" dirty="0" err="1"/>
              <a:t>useState</a:t>
            </a:r>
            <a:r>
              <a:rPr lang="en-US" sz="2000" dirty="0"/>
              <a:t> returns a pair of values: the current state and a function that updates it.</a:t>
            </a:r>
          </a:p>
          <a:p>
            <a:pPr>
              <a:buSzPct val="80000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5650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 err="1"/>
              <a:t>useState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17971B-17AC-DB41-85F7-5CCE0919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45" y="1329146"/>
            <a:ext cx="4905505" cy="1748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A07C50-9EA7-2E4C-90F7-8C960E6B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45" y="3453493"/>
            <a:ext cx="5574976" cy="130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49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 err="1"/>
              <a:t>useEffect</a:t>
            </a:r>
            <a:endParaRPr lang="en-US" dirty="0"/>
          </a:p>
        </p:txBody>
      </p:sp>
      <p:sp>
        <p:nvSpPr>
          <p:cNvPr id="10" name="Google Shape;3871;p18">
            <a:extLst>
              <a:ext uri="{FF2B5EF4-FFF2-40B4-BE49-F238E27FC236}">
                <a16:creationId xmlns:a16="http://schemas.microsoft.com/office/drawing/2014/main" id="{4EA90028-D7E0-B043-BF32-184B8A70AEC0}"/>
              </a:ext>
            </a:extLst>
          </p:cNvPr>
          <p:cNvSpPr txBox="1">
            <a:spLocks/>
          </p:cNvSpPr>
          <p:nvPr/>
        </p:nvSpPr>
        <p:spPr>
          <a:xfrm>
            <a:off x="544302" y="1159576"/>
            <a:ext cx="7192317" cy="194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/>
              <a:t>Using </a:t>
            </a:r>
            <a:r>
              <a:rPr lang="en-US" sz="2000" dirty="0" err="1"/>
              <a:t>useEffect</a:t>
            </a:r>
            <a:r>
              <a:rPr lang="en-US" sz="2000" dirty="0"/>
              <a:t> to tell React that component needs to do something after render. (equivalent to </a:t>
            </a:r>
            <a:r>
              <a:rPr lang="en-US" sz="2000" dirty="0" err="1"/>
              <a:t>componentDidMount</a:t>
            </a:r>
            <a:r>
              <a:rPr lang="en-US" sz="2000" dirty="0"/>
              <a:t> and </a:t>
            </a:r>
            <a:r>
              <a:rPr lang="en-US" sz="2000" dirty="0" err="1"/>
              <a:t>componentDidUpdate</a:t>
            </a:r>
            <a:r>
              <a:rPr lang="en-US" sz="2000" dirty="0"/>
              <a:t>)</a:t>
            </a:r>
          </a:p>
          <a:p>
            <a:pPr>
              <a:buSzPct val="80000"/>
            </a:pPr>
            <a:r>
              <a:rPr lang="en-US" sz="2000" dirty="0" err="1"/>
              <a:t>useEffect</a:t>
            </a:r>
            <a:r>
              <a:rPr lang="en-US" sz="2000" dirty="0"/>
              <a:t> run after every render (first render and after every update)</a:t>
            </a:r>
          </a:p>
        </p:txBody>
      </p:sp>
    </p:spTree>
    <p:extLst>
      <p:ext uri="{BB962C8B-B14F-4D97-AF65-F5344CB8AC3E}">
        <p14:creationId xmlns:p14="http://schemas.microsoft.com/office/powerpoint/2010/main" val="120932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/>
              <a:t>React is a front-end library developed by Facebook. </a:t>
            </a:r>
          </a:p>
          <a:p>
            <a:pPr>
              <a:buSzPct val="80000"/>
            </a:pPr>
            <a:r>
              <a:rPr lang="en-US" sz="2000" dirty="0"/>
              <a:t>It is used for handling the view layer for web and mobile apps. </a:t>
            </a:r>
          </a:p>
          <a:p>
            <a:pPr>
              <a:buSzPct val="80000"/>
            </a:pPr>
            <a:r>
              <a:rPr lang="en-US" sz="2000" dirty="0"/>
              <a:t>ReactJS allows us to create reusable UI components. It is currently one of the most popular JavaScript libraries and has a strong foundation and large community behind it.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98793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 err="1"/>
              <a:t>useEffect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30F22-A326-0148-A5B6-EC5CB911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31" y="1403341"/>
            <a:ext cx="6249355" cy="1641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EB642-2DFE-4E48-9E4A-1F02AF0B0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31" y="3618593"/>
            <a:ext cx="6249355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83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A23CA-16E5-8F4F-9233-ED0631F1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10" name="Google Shape;3836;p13">
            <a:extLst>
              <a:ext uri="{FF2B5EF4-FFF2-40B4-BE49-F238E27FC236}">
                <a16:creationId xmlns:a16="http://schemas.microsoft.com/office/drawing/2014/main" id="{CF07D0AC-0694-0948-AACC-065B97AAB7A6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646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Single Page Application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5D9AF-D50F-BB48-B350-F85929E3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45" y="1216549"/>
            <a:ext cx="4537158" cy="37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5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36351" y="1159576"/>
            <a:ext cx="6968859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/>
              <a:t>NodeJS and NPM</a:t>
            </a:r>
          </a:p>
          <a:p>
            <a:pPr>
              <a:buSzPct val="80000"/>
            </a:pPr>
            <a:r>
              <a:rPr lang="en-US" sz="2000" dirty="0"/>
              <a:t>Visual studio code</a:t>
            </a:r>
          </a:p>
          <a:p>
            <a:pPr>
              <a:buSzPct val="80000"/>
            </a:pPr>
            <a:r>
              <a:rPr lang="en-US" sz="2000" dirty="0"/>
              <a:t>Create New React App</a:t>
            </a:r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Environment Setup</a:t>
            </a:r>
          </a:p>
        </p:txBody>
      </p:sp>
    </p:spTree>
    <p:extLst>
      <p:ext uri="{BB962C8B-B14F-4D97-AF65-F5344CB8AC3E}">
        <p14:creationId xmlns:p14="http://schemas.microsoft.com/office/powerpoint/2010/main" val="51958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Google Shape;3877;p19"/>
          <p:cNvSpPr txBox="1">
            <a:spLocks noGrp="1"/>
          </p:cNvSpPr>
          <p:nvPr>
            <p:ph type="ctrTitle" idx="4294967295"/>
          </p:nvPr>
        </p:nvSpPr>
        <p:spPr>
          <a:xfrm>
            <a:off x="664760" y="3134679"/>
            <a:ext cx="710366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D3EBD5"/>
                </a:solidFill>
              </a:rPr>
              <a:t>Main Concepts</a:t>
            </a:r>
            <a:endParaRPr sz="6000" dirty="0">
              <a:solidFill>
                <a:srgbClr val="D3EBD5"/>
              </a:solidFill>
            </a:endParaRPr>
          </a:p>
        </p:txBody>
      </p:sp>
      <p:sp>
        <p:nvSpPr>
          <p:cNvPr id="3879" name="Google Shape;3879;p19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0" name="Google Shape;3880;p19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81" name="Google Shape;3881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3" name="Google Shape;3883;p19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84" name="Google Shape;3884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8" name="Google Shape;3888;p19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19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0" name="Google Shape;3890;p19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1" name="Google Shape;3891;p19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2" name="Google Shape;3892;p1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873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 err="1"/>
              <a:t>React.createElement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E9F688-A36F-954C-8399-439B43E98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02" y="1272153"/>
            <a:ext cx="5121909" cy="1299597"/>
          </a:xfrm>
          <a:prstGeom prst="rect">
            <a:avLst/>
          </a:prstGeom>
        </p:spPr>
      </p:pic>
      <p:sp>
        <p:nvSpPr>
          <p:cNvPr id="9" name="Google Shape;3871;p18">
            <a:extLst>
              <a:ext uri="{FF2B5EF4-FFF2-40B4-BE49-F238E27FC236}">
                <a16:creationId xmlns:a16="http://schemas.microsoft.com/office/drawing/2014/main" id="{D65658FA-DF49-894E-9687-353E763FBB32}"/>
              </a:ext>
            </a:extLst>
          </p:cNvPr>
          <p:cNvSpPr txBox="1">
            <a:spLocks/>
          </p:cNvSpPr>
          <p:nvPr/>
        </p:nvSpPr>
        <p:spPr>
          <a:xfrm>
            <a:off x="536351" y="2499250"/>
            <a:ext cx="6968859" cy="185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 err="1"/>
              <a:t>React.createElement</a:t>
            </a:r>
            <a:r>
              <a:rPr lang="en-US" sz="2000" dirty="0"/>
              <a:t>()</a:t>
            </a:r>
            <a:r>
              <a:rPr lang="en-US" dirty="0"/>
              <a:t> </a:t>
            </a:r>
            <a:r>
              <a:rPr lang="en-US" sz="2000" dirty="0"/>
              <a:t>help you creates an object like this: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3C6CD-035C-DD43-97BB-5B5C75222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01" y="3075501"/>
            <a:ext cx="5121909" cy="178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0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JSX</a:t>
            </a:r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2874CC48-8696-AC46-9C15-755D9C4E38FE}"/>
              </a:ext>
            </a:extLst>
          </p:cNvPr>
          <p:cNvSpPr txBox="1">
            <a:spLocks/>
          </p:cNvSpPr>
          <p:nvPr/>
        </p:nvSpPr>
        <p:spPr>
          <a:xfrm>
            <a:off x="536351" y="2627409"/>
            <a:ext cx="6968859" cy="1854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/>
              <a:t>JSX is a syntax extension to JavaScript.</a:t>
            </a:r>
          </a:p>
          <a:p>
            <a:pPr>
              <a:buSzPct val="80000"/>
            </a:pPr>
            <a:r>
              <a:rPr lang="en-US" sz="2000" dirty="0"/>
              <a:t>Using JSX with React to describe what the UI should look like.</a:t>
            </a:r>
          </a:p>
          <a:p>
            <a:pPr>
              <a:buSzPct val="80000"/>
            </a:pPr>
            <a:r>
              <a:rPr lang="en-US" sz="2000" dirty="0"/>
              <a:t>JSX produces React elements.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A5AC7E-A2A2-2646-B657-29BFE80D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6" y="1255809"/>
            <a:ext cx="4800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6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584572" y="1895853"/>
            <a:ext cx="7192317" cy="2824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</a:pPr>
            <a:r>
              <a:rPr lang="en-US" sz="2000" dirty="0"/>
              <a:t>Elements are the smallest building blocks of React apps.</a:t>
            </a:r>
          </a:p>
          <a:p>
            <a:pPr>
              <a:buSzPct val="80000"/>
            </a:pPr>
            <a:r>
              <a:rPr lang="en-US" sz="2000" dirty="0"/>
              <a:t>React elements are plain objects, and are cheap to create. </a:t>
            </a:r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  <a:p>
            <a:pPr>
              <a:buSzPct val="80000"/>
            </a:pPr>
            <a:endParaRPr lang="en-US" sz="2000" dirty="0"/>
          </a:p>
        </p:txBody>
      </p:sp>
      <p:sp>
        <p:nvSpPr>
          <p:cNvPr id="5" name="Google Shape;4046;p37">
            <a:extLst>
              <a:ext uri="{FF2B5EF4-FFF2-40B4-BE49-F238E27FC236}">
                <a16:creationId xmlns:a16="http://schemas.microsoft.com/office/drawing/2014/main" id="{091F881E-1067-6C40-9666-9F0E4E29A5A6}"/>
              </a:ext>
            </a:extLst>
          </p:cNvPr>
          <p:cNvSpPr txBox="1">
            <a:spLocks/>
          </p:cNvSpPr>
          <p:nvPr/>
        </p:nvSpPr>
        <p:spPr>
          <a:xfrm>
            <a:off x="640231" y="286151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dirty="0"/>
              <a:t>Elements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58F2E-8A67-294C-BA7A-E2262F19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6" y="1315830"/>
            <a:ext cx="48768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35262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757</Words>
  <Application>Microsoft Macintosh PowerPoint</Application>
  <PresentationFormat>On-screen Show (16:9)</PresentationFormat>
  <Paragraphs>127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Titillium Web Light</vt:lpstr>
      <vt:lpstr>Dosis ExtraLight</vt:lpstr>
      <vt:lpstr>Arial</vt:lpstr>
      <vt:lpstr>Mowbray template</vt:lpstr>
      <vt:lpstr>PowerPoint Presentation</vt:lpstr>
      <vt:lpstr>Overview</vt:lpstr>
      <vt:lpstr>PowerPoint Presentation</vt:lpstr>
      <vt:lpstr>PowerPoint Presentation</vt:lpstr>
      <vt:lpstr>PowerPoint Presentation</vt:lpstr>
      <vt:lpstr>Main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Hooks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cp:lastModifiedBy>Hieu Truongcong</cp:lastModifiedBy>
  <cp:revision>122</cp:revision>
  <dcterms:modified xsi:type="dcterms:W3CDTF">2021-03-12T00:18:41Z</dcterms:modified>
</cp:coreProperties>
</file>