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801600" cy="9601200" type="A3"/>
  <p:notesSz cx="9926638" cy="6797675"/>
  <p:defaultTextStyle>
    <a:defPPr>
      <a:defRPr lang="en-US"/>
    </a:defPPr>
    <a:lvl1pPr marL="0" algn="l" defTabSz="1221913" rtl="0" eaLnBrk="1" latinLnBrk="0" hangingPunct="1">
      <a:defRPr sz="2400" kern="1200">
        <a:solidFill>
          <a:schemeClr val="tx1"/>
        </a:solidFill>
        <a:latin typeface="+mn-lt"/>
        <a:ea typeface="+mn-ea"/>
        <a:cs typeface="+mn-cs"/>
      </a:defRPr>
    </a:lvl1pPr>
    <a:lvl2pPr marL="610956" algn="l" defTabSz="1221913" rtl="0" eaLnBrk="1" latinLnBrk="0" hangingPunct="1">
      <a:defRPr sz="2400" kern="1200">
        <a:solidFill>
          <a:schemeClr val="tx1"/>
        </a:solidFill>
        <a:latin typeface="+mn-lt"/>
        <a:ea typeface="+mn-ea"/>
        <a:cs typeface="+mn-cs"/>
      </a:defRPr>
    </a:lvl2pPr>
    <a:lvl3pPr marL="1221913" algn="l" defTabSz="1221913" rtl="0" eaLnBrk="1" latinLnBrk="0" hangingPunct="1">
      <a:defRPr sz="2400" kern="1200">
        <a:solidFill>
          <a:schemeClr val="tx1"/>
        </a:solidFill>
        <a:latin typeface="+mn-lt"/>
        <a:ea typeface="+mn-ea"/>
        <a:cs typeface="+mn-cs"/>
      </a:defRPr>
    </a:lvl3pPr>
    <a:lvl4pPr marL="1832869" algn="l" defTabSz="1221913" rtl="0" eaLnBrk="1" latinLnBrk="0" hangingPunct="1">
      <a:defRPr sz="2400" kern="1200">
        <a:solidFill>
          <a:schemeClr val="tx1"/>
        </a:solidFill>
        <a:latin typeface="+mn-lt"/>
        <a:ea typeface="+mn-ea"/>
        <a:cs typeface="+mn-cs"/>
      </a:defRPr>
    </a:lvl4pPr>
    <a:lvl5pPr marL="2443825" algn="l" defTabSz="1221913" rtl="0" eaLnBrk="1" latinLnBrk="0" hangingPunct="1">
      <a:defRPr sz="2400" kern="1200">
        <a:solidFill>
          <a:schemeClr val="tx1"/>
        </a:solidFill>
        <a:latin typeface="+mn-lt"/>
        <a:ea typeface="+mn-ea"/>
        <a:cs typeface="+mn-cs"/>
      </a:defRPr>
    </a:lvl5pPr>
    <a:lvl6pPr marL="3054782" algn="l" defTabSz="1221913" rtl="0" eaLnBrk="1" latinLnBrk="0" hangingPunct="1">
      <a:defRPr sz="2400" kern="1200">
        <a:solidFill>
          <a:schemeClr val="tx1"/>
        </a:solidFill>
        <a:latin typeface="+mn-lt"/>
        <a:ea typeface="+mn-ea"/>
        <a:cs typeface="+mn-cs"/>
      </a:defRPr>
    </a:lvl6pPr>
    <a:lvl7pPr marL="3665738" algn="l" defTabSz="1221913" rtl="0" eaLnBrk="1" latinLnBrk="0" hangingPunct="1">
      <a:defRPr sz="2400" kern="1200">
        <a:solidFill>
          <a:schemeClr val="tx1"/>
        </a:solidFill>
        <a:latin typeface="+mn-lt"/>
        <a:ea typeface="+mn-ea"/>
        <a:cs typeface="+mn-cs"/>
      </a:defRPr>
    </a:lvl7pPr>
    <a:lvl8pPr marL="4276695" algn="l" defTabSz="1221913" rtl="0" eaLnBrk="1" latinLnBrk="0" hangingPunct="1">
      <a:defRPr sz="2400" kern="1200">
        <a:solidFill>
          <a:schemeClr val="tx1"/>
        </a:solidFill>
        <a:latin typeface="+mn-lt"/>
        <a:ea typeface="+mn-ea"/>
        <a:cs typeface="+mn-cs"/>
      </a:defRPr>
    </a:lvl8pPr>
    <a:lvl9pPr marL="4887651" algn="l" defTabSz="122191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9290" autoAdjust="0"/>
  </p:normalViewPr>
  <p:slideViewPr>
    <p:cSldViewPr>
      <p:cViewPr varScale="1">
        <p:scale>
          <a:sx n="76" d="100"/>
          <a:sy n="76" d="100"/>
        </p:scale>
        <p:origin x="-108" y="-138"/>
      </p:cViewPr>
      <p:guideLst>
        <p:guide orient="horz" pos="3024"/>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1975" cy="339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510" y="1"/>
            <a:ext cx="4301975" cy="339434"/>
          </a:xfrm>
          <a:prstGeom prst="rect">
            <a:avLst/>
          </a:prstGeom>
        </p:spPr>
        <p:txBody>
          <a:bodyPr vert="horz" lIns="91440" tIns="45720" rIns="91440" bIns="45720" rtlCol="0"/>
          <a:lstStyle>
            <a:lvl1pPr algn="r">
              <a:defRPr sz="1200"/>
            </a:lvl1pPr>
          </a:lstStyle>
          <a:p>
            <a:fld id="{26D796C7-DE49-4F84-A96D-00C19A564F82}" type="datetimeFigureOut">
              <a:rPr lang="en-US" smtClean="0"/>
              <a:t>1/15/2019</a:t>
            </a:fld>
            <a:endParaRPr lang="en-US"/>
          </a:p>
        </p:txBody>
      </p:sp>
      <p:sp>
        <p:nvSpPr>
          <p:cNvPr id="4" name="Footer Placeholder 3"/>
          <p:cNvSpPr>
            <a:spLocks noGrp="1"/>
          </p:cNvSpPr>
          <p:nvPr>
            <p:ph type="ftr" sz="quarter" idx="2"/>
          </p:nvPr>
        </p:nvSpPr>
        <p:spPr>
          <a:xfrm>
            <a:off x="1" y="6457118"/>
            <a:ext cx="4301975" cy="339434"/>
          </a:xfrm>
          <a:prstGeom prst="rect">
            <a:avLst/>
          </a:prstGeom>
        </p:spPr>
        <p:txBody>
          <a:bodyPr vert="horz" lIns="91440" tIns="45720" rIns="91440" bIns="45720" rtlCol="0" anchor="b"/>
          <a:lstStyle>
            <a:lvl1pPr algn="l">
              <a:defRPr sz="1200"/>
            </a:lvl1pPr>
          </a:lstStyle>
          <a:p>
            <a:r>
              <a:rPr lang="en-US" smtClean="0"/>
              <a:t>TC-TCNTBG-M05</a:t>
            </a:r>
            <a:endParaRPr lang="en-US"/>
          </a:p>
        </p:txBody>
      </p:sp>
      <p:sp>
        <p:nvSpPr>
          <p:cNvPr id="5" name="Slide Number Placeholder 4"/>
          <p:cNvSpPr>
            <a:spLocks noGrp="1"/>
          </p:cNvSpPr>
          <p:nvPr>
            <p:ph type="sldNum" sz="quarter" idx="3"/>
          </p:nvPr>
        </p:nvSpPr>
        <p:spPr>
          <a:xfrm>
            <a:off x="5622510" y="6457118"/>
            <a:ext cx="4301975" cy="339434"/>
          </a:xfrm>
          <a:prstGeom prst="rect">
            <a:avLst/>
          </a:prstGeom>
        </p:spPr>
        <p:txBody>
          <a:bodyPr vert="horz" lIns="91440" tIns="45720" rIns="91440" bIns="45720" rtlCol="0" anchor="b"/>
          <a:lstStyle>
            <a:lvl1pPr algn="r">
              <a:defRPr sz="1200"/>
            </a:lvl1pPr>
          </a:lstStyle>
          <a:p>
            <a:fld id="{E1B09198-28E9-4210-9826-04958B5ECCB1}" type="slidenum">
              <a:rPr lang="en-US" smtClean="0"/>
              <a:t>‹#›</a:t>
            </a:fld>
            <a:endParaRPr lang="en-US"/>
          </a:p>
        </p:txBody>
      </p:sp>
    </p:spTree>
    <p:extLst>
      <p:ext uri="{BB962C8B-B14F-4D97-AF65-F5344CB8AC3E}">
        <p14:creationId xmlns:p14="http://schemas.microsoft.com/office/powerpoint/2010/main" val="109185065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622799" y="0"/>
            <a:ext cx="4301543" cy="339884"/>
          </a:xfrm>
          <a:prstGeom prst="rect">
            <a:avLst/>
          </a:prstGeom>
        </p:spPr>
        <p:txBody>
          <a:bodyPr vert="horz" lIns="96653" tIns="48327" rIns="96653" bIns="48327" rtlCol="0"/>
          <a:lstStyle>
            <a:lvl1pPr algn="r">
              <a:defRPr sz="1200"/>
            </a:lvl1pPr>
          </a:lstStyle>
          <a:p>
            <a:fld id="{43C4B99D-0ADD-4C81-8C69-3BB046B0A724}" type="datetimeFigureOut">
              <a:rPr lang="en-US" smtClean="0"/>
              <a:pPr/>
              <a:t>1/15/2019</a:t>
            </a:fld>
            <a:endParaRPr lang="en-US"/>
          </a:p>
        </p:txBody>
      </p:sp>
      <p:sp>
        <p:nvSpPr>
          <p:cNvPr id="4" name="Slide Image Placeholder 3"/>
          <p:cNvSpPr>
            <a:spLocks noGrp="1" noRot="1" noChangeAspect="1"/>
          </p:cNvSpPr>
          <p:nvPr>
            <p:ph type="sldImg" idx="2"/>
          </p:nvPr>
        </p:nvSpPr>
        <p:spPr>
          <a:xfrm>
            <a:off x="3263900" y="508000"/>
            <a:ext cx="3398838" cy="2549525"/>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456612"/>
            <a:ext cx="4301543" cy="339884"/>
          </a:xfrm>
          <a:prstGeom prst="rect">
            <a:avLst/>
          </a:prstGeom>
        </p:spPr>
        <p:txBody>
          <a:bodyPr vert="horz" lIns="96653" tIns="48327" rIns="96653" bIns="48327" rtlCol="0" anchor="b"/>
          <a:lstStyle>
            <a:lvl1pPr algn="l">
              <a:defRPr sz="1200"/>
            </a:lvl1pPr>
          </a:lstStyle>
          <a:p>
            <a:r>
              <a:rPr lang="en-US" smtClean="0"/>
              <a:t>TC-TCNTBG-M05</a:t>
            </a:r>
            <a:endParaRPr lang="en-US"/>
          </a:p>
        </p:txBody>
      </p:sp>
      <p:sp>
        <p:nvSpPr>
          <p:cNvPr id="7" name="Slide Number Placeholder 6"/>
          <p:cNvSpPr>
            <a:spLocks noGrp="1"/>
          </p:cNvSpPr>
          <p:nvPr>
            <p:ph type="sldNum" sz="quarter" idx="5"/>
          </p:nvPr>
        </p:nvSpPr>
        <p:spPr>
          <a:xfrm>
            <a:off x="5622799" y="6456612"/>
            <a:ext cx="4301543" cy="339884"/>
          </a:xfrm>
          <a:prstGeom prst="rect">
            <a:avLst/>
          </a:prstGeom>
        </p:spPr>
        <p:txBody>
          <a:bodyPr vert="horz" lIns="96653" tIns="48327" rIns="96653" bIns="48327" rtlCol="0" anchor="b"/>
          <a:lstStyle>
            <a:lvl1pPr algn="r">
              <a:defRPr sz="1200"/>
            </a:lvl1pPr>
          </a:lstStyle>
          <a:p>
            <a:fld id="{6A1A8F15-1701-4C4C-829E-45EE1476AACE}" type="slidenum">
              <a:rPr lang="en-US" smtClean="0"/>
              <a:pPr/>
              <a:t>‹#›</a:t>
            </a:fld>
            <a:endParaRPr lang="en-US"/>
          </a:p>
        </p:txBody>
      </p:sp>
    </p:spTree>
    <p:extLst>
      <p:ext uri="{BB962C8B-B14F-4D97-AF65-F5344CB8AC3E}">
        <p14:creationId xmlns:p14="http://schemas.microsoft.com/office/powerpoint/2010/main" val="2398464445"/>
      </p:ext>
    </p:extLst>
  </p:cSld>
  <p:clrMap bg1="lt1" tx1="dk1" bg2="lt2" tx2="dk2" accent1="accent1" accent2="accent2" accent3="accent3" accent4="accent4" accent5="accent5" accent6="accent6" hlink="hlink" folHlink="folHlink"/>
  <p:hf hdr="0" dt="0"/>
  <p:notesStyle>
    <a:lvl1pPr marL="0" algn="l" defTabSz="1221913" rtl="0" eaLnBrk="1" latinLnBrk="0" hangingPunct="1">
      <a:defRPr sz="1600" kern="1200">
        <a:solidFill>
          <a:schemeClr val="tx1"/>
        </a:solidFill>
        <a:latin typeface="+mn-lt"/>
        <a:ea typeface="+mn-ea"/>
        <a:cs typeface="+mn-cs"/>
      </a:defRPr>
    </a:lvl1pPr>
    <a:lvl2pPr marL="610956" algn="l" defTabSz="1221913" rtl="0" eaLnBrk="1" latinLnBrk="0" hangingPunct="1">
      <a:defRPr sz="1600" kern="1200">
        <a:solidFill>
          <a:schemeClr val="tx1"/>
        </a:solidFill>
        <a:latin typeface="+mn-lt"/>
        <a:ea typeface="+mn-ea"/>
        <a:cs typeface="+mn-cs"/>
      </a:defRPr>
    </a:lvl2pPr>
    <a:lvl3pPr marL="1221913" algn="l" defTabSz="1221913" rtl="0" eaLnBrk="1" latinLnBrk="0" hangingPunct="1">
      <a:defRPr sz="1600" kern="1200">
        <a:solidFill>
          <a:schemeClr val="tx1"/>
        </a:solidFill>
        <a:latin typeface="+mn-lt"/>
        <a:ea typeface="+mn-ea"/>
        <a:cs typeface="+mn-cs"/>
      </a:defRPr>
    </a:lvl3pPr>
    <a:lvl4pPr marL="1832869" algn="l" defTabSz="1221913" rtl="0" eaLnBrk="1" latinLnBrk="0" hangingPunct="1">
      <a:defRPr sz="1600" kern="1200">
        <a:solidFill>
          <a:schemeClr val="tx1"/>
        </a:solidFill>
        <a:latin typeface="+mn-lt"/>
        <a:ea typeface="+mn-ea"/>
        <a:cs typeface="+mn-cs"/>
      </a:defRPr>
    </a:lvl4pPr>
    <a:lvl5pPr marL="2443825" algn="l" defTabSz="1221913" rtl="0" eaLnBrk="1" latinLnBrk="0" hangingPunct="1">
      <a:defRPr sz="1600" kern="1200">
        <a:solidFill>
          <a:schemeClr val="tx1"/>
        </a:solidFill>
        <a:latin typeface="+mn-lt"/>
        <a:ea typeface="+mn-ea"/>
        <a:cs typeface="+mn-cs"/>
      </a:defRPr>
    </a:lvl5pPr>
    <a:lvl6pPr marL="3054782" algn="l" defTabSz="1221913" rtl="0" eaLnBrk="1" latinLnBrk="0" hangingPunct="1">
      <a:defRPr sz="1600" kern="1200">
        <a:solidFill>
          <a:schemeClr val="tx1"/>
        </a:solidFill>
        <a:latin typeface="+mn-lt"/>
        <a:ea typeface="+mn-ea"/>
        <a:cs typeface="+mn-cs"/>
      </a:defRPr>
    </a:lvl6pPr>
    <a:lvl7pPr marL="3665738" algn="l" defTabSz="1221913" rtl="0" eaLnBrk="1" latinLnBrk="0" hangingPunct="1">
      <a:defRPr sz="1600" kern="1200">
        <a:solidFill>
          <a:schemeClr val="tx1"/>
        </a:solidFill>
        <a:latin typeface="+mn-lt"/>
        <a:ea typeface="+mn-ea"/>
        <a:cs typeface="+mn-cs"/>
      </a:defRPr>
    </a:lvl7pPr>
    <a:lvl8pPr marL="4276695" algn="l" defTabSz="1221913" rtl="0" eaLnBrk="1" latinLnBrk="0" hangingPunct="1">
      <a:defRPr sz="1600" kern="1200">
        <a:solidFill>
          <a:schemeClr val="tx1"/>
        </a:solidFill>
        <a:latin typeface="+mn-lt"/>
        <a:ea typeface="+mn-ea"/>
        <a:cs typeface="+mn-cs"/>
      </a:defRPr>
    </a:lvl8pPr>
    <a:lvl9pPr marL="4887651" algn="l" defTabSz="122191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8000"/>
            <a:ext cx="3398838" cy="25495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1A8F15-1701-4C4C-829E-45EE1476AACE}"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TC-TCNTBG-M05</a:t>
            </a:r>
            <a:endParaRPr lang="en-US"/>
          </a:p>
        </p:txBody>
      </p:sp>
    </p:spTree>
    <p:extLst>
      <p:ext uri="{BB962C8B-B14F-4D97-AF65-F5344CB8AC3E}">
        <p14:creationId xmlns:p14="http://schemas.microsoft.com/office/powerpoint/2010/main" val="309946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10</a:t>
            </a:fld>
            <a:endParaRPr lang="en-US"/>
          </a:p>
        </p:txBody>
      </p:sp>
    </p:spTree>
    <p:extLst>
      <p:ext uri="{BB962C8B-B14F-4D97-AF65-F5344CB8AC3E}">
        <p14:creationId xmlns:p14="http://schemas.microsoft.com/office/powerpoint/2010/main" val="1906949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11</a:t>
            </a:fld>
            <a:endParaRPr lang="en-US"/>
          </a:p>
        </p:txBody>
      </p:sp>
    </p:spTree>
    <p:extLst>
      <p:ext uri="{BB962C8B-B14F-4D97-AF65-F5344CB8AC3E}">
        <p14:creationId xmlns:p14="http://schemas.microsoft.com/office/powerpoint/2010/main" val="176987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2</a:t>
            </a:fld>
            <a:endParaRPr lang="en-US"/>
          </a:p>
        </p:txBody>
      </p:sp>
    </p:spTree>
    <p:extLst>
      <p:ext uri="{BB962C8B-B14F-4D97-AF65-F5344CB8AC3E}">
        <p14:creationId xmlns:p14="http://schemas.microsoft.com/office/powerpoint/2010/main" val="24109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3</a:t>
            </a:fld>
            <a:endParaRPr lang="en-US"/>
          </a:p>
        </p:txBody>
      </p:sp>
    </p:spTree>
    <p:extLst>
      <p:ext uri="{BB962C8B-B14F-4D97-AF65-F5344CB8AC3E}">
        <p14:creationId xmlns:p14="http://schemas.microsoft.com/office/powerpoint/2010/main" val="117366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4</a:t>
            </a:fld>
            <a:endParaRPr lang="en-US"/>
          </a:p>
        </p:txBody>
      </p:sp>
    </p:spTree>
    <p:extLst>
      <p:ext uri="{BB962C8B-B14F-4D97-AF65-F5344CB8AC3E}">
        <p14:creationId xmlns:p14="http://schemas.microsoft.com/office/powerpoint/2010/main" val="358684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5</a:t>
            </a:fld>
            <a:endParaRPr lang="en-US"/>
          </a:p>
        </p:txBody>
      </p:sp>
    </p:spTree>
    <p:extLst>
      <p:ext uri="{BB962C8B-B14F-4D97-AF65-F5344CB8AC3E}">
        <p14:creationId xmlns:p14="http://schemas.microsoft.com/office/powerpoint/2010/main" val="64393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6</a:t>
            </a:fld>
            <a:endParaRPr lang="en-US"/>
          </a:p>
        </p:txBody>
      </p:sp>
    </p:spTree>
    <p:extLst>
      <p:ext uri="{BB962C8B-B14F-4D97-AF65-F5344CB8AC3E}">
        <p14:creationId xmlns:p14="http://schemas.microsoft.com/office/powerpoint/2010/main" val="142146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7</a:t>
            </a:fld>
            <a:endParaRPr lang="en-US"/>
          </a:p>
        </p:txBody>
      </p:sp>
    </p:spTree>
    <p:extLst>
      <p:ext uri="{BB962C8B-B14F-4D97-AF65-F5344CB8AC3E}">
        <p14:creationId xmlns:p14="http://schemas.microsoft.com/office/powerpoint/2010/main" val="107472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8</a:t>
            </a:fld>
            <a:endParaRPr lang="en-US"/>
          </a:p>
        </p:txBody>
      </p:sp>
    </p:spTree>
    <p:extLst>
      <p:ext uri="{BB962C8B-B14F-4D97-AF65-F5344CB8AC3E}">
        <p14:creationId xmlns:p14="http://schemas.microsoft.com/office/powerpoint/2010/main" val="3814648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TC-TCNTBG-M05</a:t>
            </a:r>
            <a:endParaRPr lang="en-US"/>
          </a:p>
        </p:txBody>
      </p:sp>
      <p:sp>
        <p:nvSpPr>
          <p:cNvPr id="5" name="Slide Number Placeholder 4"/>
          <p:cNvSpPr>
            <a:spLocks noGrp="1"/>
          </p:cNvSpPr>
          <p:nvPr>
            <p:ph type="sldNum" sz="quarter" idx="11"/>
          </p:nvPr>
        </p:nvSpPr>
        <p:spPr/>
        <p:txBody>
          <a:bodyPr/>
          <a:lstStyle/>
          <a:p>
            <a:fld id="{6A1A8F15-1701-4C4C-829E-45EE1476AACE}" type="slidenum">
              <a:rPr lang="en-US" smtClean="0"/>
              <a:pPr/>
              <a:t>9</a:t>
            </a:fld>
            <a:endParaRPr lang="en-US"/>
          </a:p>
        </p:txBody>
      </p:sp>
    </p:spTree>
    <p:extLst>
      <p:ext uri="{BB962C8B-B14F-4D97-AF65-F5344CB8AC3E}">
        <p14:creationId xmlns:p14="http://schemas.microsoft.com/office/powerpoint/2010/main" val="170072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10956" indent="0" algn="ctr">
              <a:buNone/>
              <a:defRPr>
                <a:solidFill>
                  <a:schemeClr val="tx1">
                    <a:tint val="75000"/>
                  </a:schemeClr>
                </a:solidFill>
              </a:defRPr>
            </a:lvl2pPr>
            <a:lvl3pPr marL="1221913" indent="0" algn="ctr">
              <a:buNone/>
              <a:defRPr>
                <a:solidFill>
                  <a:schemeClr val="tx1">
                    <a:tint val="75000"/>
                  </a:schemeClr>
                </a:solidFill>
              </a:defRPr>
            </a:lvl3pPr>
            <a:lvl4pPr marL="1832869" indent="0" algn="ctr">
              <a:buNone/>
              <a:defRPr>
                <a:solidFill>
                  <a:schemeClr val="tx1">
                    <a:tint val="75000"/>
                  </a:schemeClr>
                </a:solidFill>
              </a:defRPr>
            </a:lvl4pPr>
            <a:lvl5pPr marL="2443825" indent="0" algn="ctr">
              <a:buNone/>
              <a:defRPr>
                <a:solidFill>
                  <a:schemeClr val="tx1">
                    <a:tint val="75000"/>
                  </a:schemeClr>
                </a:solidFill>
              </a:defRPr>
            </a:lvl5pPr>
            <a:lvl6pPr marL="3054782" indent="0" algn="ctr">
              <a:buNone/>
              <a:defRPr>
                <a:solidFill>
                  <a:schemeClr val="tx1">
                    <a:tint val="75000"/>
                  </a:schemeClr>
                </a:solidFill>
              </a:defRPr>
            </a:lvl6pPr>
            <a:lvl7pPr marL="3665738" indent="0" algn="ctr">
              <a:buNone/>
              <a:defRPr>
                <a:solidFill>
                  <a:schemeClr val="tx1">
                    <a:tint val="75000"/>
                  </a:schemeClr>
                </a:solidFill>
              </a:defRPr>
            </a:lvl7pPr>
            <a:lvl8pPr marL="4276695" indent="0" algn="ctr">
              <a:buNone/>
              <a:defRPr>
                <a:solidFill>
                  <a:schemeClr val="tx1">
                    <a:tint val="75000"/>
                  </a:schemeClr>
                </a:solidFill>
              </a:defRPr>
            </a:lvl8pPr>
            <a:lvl9pPr marL="488765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B496B-FCC8-4F10-9BC2-F9DC12C93FEA}"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16087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9FD03-FB7E-494B-9B75-649766284B78}"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155261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495"/>
            <a:ext cx="2880360" cy="81921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384495"/>
            <a:ext cx="8427720" cy="81921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6CBC9-C69B-4DF2-89B3-8BA5B471D51E}"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420594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09F4E-DACE-4FA0-981C-1A75A311BD75}"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333409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6169662"/>
            <a:ext cx="10881360" cy="190690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9" y="4069399"/>
            <a:ext cx="10881360" cy="2100262"/>
          </a:xfrm>
        </p:spPr>
        <p:txBody>
          <a:bodyPr anchor="b"/>
          <a:lstStyle>
            <a:lvl1pPr marL="0" indent="0">
              <a:buNone/>
              <a:defRPr sz="2700">
                <a:solidFill>
                  <a:schemeClr val="tx1">
                    <a:tint val="75000"/>
                  </a:schemeClr>
                </a:solidFill>
              </a:defRPr>
            </a:lvl1pPr>
            <a:lvl2pPr marL="610956" indent="0">
              <a:buNone/>
              <a:defRPr sz="2400">
                <a:solidFill>
                  <a:schemeClr val="tx1">
                    <a:tint val="75000"/>
                  </a:schemeClr>
                </a:solidFill>
              </a:defRPr>
            </a:lvl2pPr>
            <a:lvl3pPr marL="1221913" indent="0">
              <a:buNone/>
              <a:defRPr sz="2100">
                <a:solidFill>
                  <a:schemeClr val="tx1">
                    <a:tint val="75000"/>
                  </a:schemeClr>
                </a:solidFill>
              </a:defRPr>
            </a:lvl3pPr>
            <a:lvl4pPr marL="1832869" indent="0">
              <a:buNone/>
              <a:defRPr sz="1900">
                <a:solidFill>
                  <a:schemeClr val="tx1">
                    <a:tint val="75000"/>
                  </a:schemeClr>
                </a:solidFill>
              </a:defRPr>
            </a:lvl4pPr>
            <a:lvl5pPr marL="2443825" indent="0">
              <a:buNone/>
              <a:defRPr sz="1900">
                <a:solidFill>
                  <a:schemeClr val="tx1">
                    <a:tint val="75000"/>
                  </a:schemeClr>
                </a:solidFill>
              </a:defRPr>
            </a:lvl5pPr>
            <a:lvl6pPr marL="3054782" indent="0">
              <a:buNone/>
              <a:defRPr sz="1900">
                <a:solidFill>
                  <a:schemeClr val="tx1">
                    <a:tint val="75000"/>
                  </a:schemeClr>
                </a:solidFill>
              </a:defRPr>
            </a:lvl6pPr>
            <a:lvl7pPr marL="3665738" indent="0">
              <a:buNone/>
              <a:defRPr sz="1900">
                <a:solidFill>
                  <a:schemeClr val="tx1">
                    <a:tint val="75000"/>
                  </a:schemeClr>
                </a:solidFill>
              </a:defRPr>
            </a:lvl7pPr>
            <a:lvl8pPr marL="4276695" indent="0">
              <a:buNone/>
              <a:defRPr sz="1900">
                <a:solidFill>
                  <a:schemeClr val="tx1">
                    <a:tint val="75000"/>
                  </a:schemeClr>
                </a:solidFill>
              </a:defRPr>
            </a:lvl8pPr>
            <a:lvl9pPr marL="4887651"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A9F7-4F99-436D-B615-C856A3C427EF}"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53672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2240282"/>
            <a:ext cx="5654040" cy="633634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2240282"/>
            <a:ext cx="5654040" cy="633634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314C27-9378-408A-8013-A0E60FF8B667}" type="datetime1">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108231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2149158"/>
            <a:ext cx="5658486" cy="895667"/>
          </a:xfr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3036" y="3044825"/>
            <a:ext cx="5658486" cy="55318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A59A5-3E32-4A58-9254-AA7E5324F7D5}" type="datetime1">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420094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60711-8166-4EC3-8844-295F4D05D51C}" type="datetime1">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5186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5B1BF-B9CB-4251-9C66-978D0649EE2F}" type="datetime1">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75202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2270"/>
            <a:ext cx="4211639" cy="162687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5005071" y="382272"/>
            <a:ext cx="7156450" cy="8194358"/>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0" y="2009142"/>
            <a:ext cx="4211639" cy="6567488"/>
          </a:xfr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919D7-4B54-4620-8555-476D47A31C59}" type="datetime1">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150808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509203" y="857885"/>
            <a:ext cx="7680960" cy="5760720"/>
          </a:xfrm>
        </p:spPr>
        <p:txBody>
          <a:bodyPr/>
          <a:lstStyle>
            <a:lvl1pPr marL="0" indent="0">
              <a:buNone/>
              <a:defRPr sz="4300"/>
            </a:lvl1pPr>
            <a:lvl2pPr marL="610956" indent="0">
              <a:buNone/>
              <a:defRPr sz="3700"/>
            </a:lvl2pPr>
            <a:lvl3pPr marL="1221913" indent="0">
              <a:buNone/>
              <a:defRPr sz="3200"/>
            </a:lvl3pPr>
            <a:lvl4pPr marL="1832869" indent="0">
              <a:buNone/>
              <a:defRPr sz="2700"/>
            </a:lvl4pPr>
            <a:lvl5pPr marL="2443825" indent="0">
              <a:buNone/>
              <a:defRPr sz="2700"/>
            </a:lvl5pPr>
            <a:lvl6pPr marL="3054782" indent="0">
              <a:buNone/>
              <a:defRPr sz="2700"/>
            </a:lvl6pPr>
            <a:lvl7pPr marL="3665738" indent="0">
              <a:buNone/>
              <a:defRPr sz="2700"/>
            </a:lvl7pPr>
            <a:lvl8pPr marL="4276695" indent="0">
              <a:buNone/>
              <a:defRPr sz="2700"/>
            </a:lvl8pPr>
            <a:lvl9pPr marL="4887651" indent="0">
              <a:buNone/>
              <a:defRPr sz="2700"/>
            </a:lvl9pPr>
          </a:lstStyle>
          <a:p>
            <a:endParaRPr lang="en-US"/>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DE924-7CF0-40A0-9ECB-B9EF7D6499C6}" type="datetime1">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D19D0-DE3F-4FF2-BE9F-0C5981229B2A}" type="slidenum">
              <a:rPr lang="en-US" smtClean="0"/>
              <a:pPr/>
              <a:t>‹#›</a:t>
            </a:fld>
            <a:endParaRPr lang="en-US"/>
          </a:p>
        </p:txBody>
      </p:sp>
    </p:spTree>
    <p:extLst>
      <p:ext uri="{BB962C8B-B14F-4D97-AF65-F5344CB8AC3E}">
        <p14:creationId xmlns:p14="http://schemas.microsoft.com/office/powerpoint/2010/main" val="264638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2191" tIns="61096" rIns="122191" bIns="6109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2240282"/>
            <a:ext cx="11521440" cy="6336348"/>
          </a:xfrm>
          <a:prstGeom prst="rect">
            <a:avLst/>
          </a:prstGeom>
        </p:spPr>
        <p:txBody>
          <a:bodyPr vert="horz" lIns="122191" tIns="61096" rIns="122191" bIns="6109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8898892"/>
            <a:ext cx="2987040" cy="511175"/>
          </a:xfrm>
          <a:prstGeom prst="rect">
            <a:avLst/>
          </a:prstGeom>
        </p:spPr>
        <p:txBody>
          <a:bodyPr vert="horz" lIns="122191" tIns="61096" rIns="122191" bIns="61096" rtlCol="0" anchor="ctr"/>
          <a:lstStyle>
            <a:lvl1pPr algn="l">
              <a:defRPr sz="1600">
                <a:solidFill>
                  <a:schemeClr val="tx1">
                    <a:tint val="75000"/>
                  </a:schemeClr>
                </a:solidFill>
              </a:defRPr>
            </a:lvl1pPr>
          </a:lstStyle>
          <a:p>
            <a:fld id="{0308298F-BBCE-4DC4-8022-BD1A6F53B400}" type="datetime1">
              <a:rPr lang="en-US" smtClean="0"/>
              <a:t>1/15/2019</a:t>
            </a:fld>
            <a:endParaRPr lang="en-US"/>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2191" tIns="61096" rIns="122191" bIns="61096"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2191" tIns="61096" rIns="122191" bIns="61096" rtlCol="0" anchor="ctr"/>
          <a:lstStyle>
            <a:lvl1pPr algn="r">
              <a:defRPr sz="1600">
                <a:solidFill>
                  <a:schemeClr val="tx1">
                    <a:tint val="75000"/>
                  </a:schemeClr>
                </a:solidFill>
              </a:defRPr>
            </a:lvl1pPr>
          </a:lstStyle>
          <a:p>
            <a:fld id="{3A9D19D0-DE3F-4FF2-BE9F-0C5981229B2A}" type="slidenum">
              <a:rPr lang="en-US" smtClean="0"/>
              <a:pPr/>
              <a:t>‹#›</a:t>
            </a:fld>
            <a:endParaRPr lang="en-US"/>
          </a:p>
        </p:txBody>
      </p:sp>
    </p:spTree>
    <p:extLst>
      <p:ext uri="{BB962C8B-B14F-4D97-AF65-F5344CB8AC3E}">
        <p14:creationId xmlns:p14="http://schemas.microsoft.com/office/powerpoint/2010/main" val="1844573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221913" rtl="0" eaLnBrk="1" latinLnBrk="0" hangingPunct="1">
        <a:spcBef>
          <a:spcPct val="0"/>
        </a:spcBef>
        <a:buNone/>
        <a:defRPr sz="5900" kern="1200">
          <a:solidFill>
            <a:schemeClr val="tx1"/>
          </a:solidFill>
          <a:latin typeface="+mj-lt"/>
          <a:ea typeface="+mj-ea"/>
          <a:cs typeface="+mj-cs"/>
        </a:defRPr>
      </a:lvl1pPr>
    </p:titleStyle>
    <p:bodyStyle>
      <a:lvl1pPr marL="458217" indent="-458217" algn="l" defTabSz="122191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2804" indent="-381848" algn="l" defTabSz="1221913"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7391" indent="-305478" algn="l" defTabSz="122191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8347" indent="-305478" algn="l" defTabSz="1221913"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9304" indent="-305478" algn="l" defTabSz="1221913"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60260" indent="-305478" algn="l" defTabSz="1221913"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71216" indent="-305478" algn="l" defTabSz="1221913"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82173" indent="-305478" algn="l" defTabSz="1221913"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93129" indent="-305478" algn="l" defTabSz="1221913"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21913" rtl="0" eaLnBrk="1" latinLnBrk="0" hangingPunct="1">
        <a:defRPr sz="2400" kern="1200">
          <a:solidFill>
            <a:schemeClr val="tx1"/>
          </a:solidFill>
          <a:latin typeface="+mn-lt"/>
          <a:ea typeface="+mn-ea"/>
          <a:cs typeface="+mn-cs"/>
        </a:defRPr>
      </a:lvl1pPr>
      <a:lvl2pPr marL="610956" algn="l" defTabSz="1221913" rtl="0" eaLnBrk="1" latinLnBrk="0" hangingPunct="1">
        <a:defRPr sz="2400" kern="1200">
          <a:solidFill>
            <a:schemeClr val="tx1"/>
          </a:solidFill>
          <a:latin typeface="+mn-lt"/>
          <a:ea typeface="+mn-ea"/>
          <a:cs typeface="+mn-cs"/>
        </a:defRPr>
      </a:lvl2pPr>
      <a:lvl3pPr marL="1221913" algn="l" defTabSz="1221913" rtl="0" eaLnBrk="1" latinLnBrk="0" hangingPunct="1">
        <a:defRPr sz="2400" kern="1200">
          <a:solidFill>
            <a:schemeClr val="tx1"/>
          </a:solidFill>
          <a:latin typeface="+mn-lt"/>
          <a:ea typeface="+mn-ea"/>
          <a:cs typeface="+mn-cs"/>
        </a:defRPr>
      </a:lvl3pPr>
      <a:lvl4pPr marL="1832869" algn="l" defTabSz="1221913" rtl="0" eaLnBrk="1" latinLnBrk="0" hangingPunct="1">
        <a:defRPr sz="2400" kern="1200">
          <a:solidFill>
            <a:schemeClr val="tx1"/>
          </a:solidFill>
          <a:latin typeface="+mn-lt"/>
          <a:ea typeface="+mn-ea"/>
          <a:cs typeface="+mn-cs"/>
        </a:defRPr>
      </a:lvl4pPr>
      <a:lvl5pPr marL="2443825" algn="l" defTabSz="1221913" rtl="0" eaLnBrk="1" latinLnBrk="0" hangingPunct="1">
        <a:defRPr sz="2400" kern="1200">
          <a:solidFill>
            <a:schemeClr val="tx1"/>
          </a:solidFill>
          <a:latin typeface="+mn-lt"/>
          <a:ea typeface="+mn-ea"/>
          <a:cs typeface="+mn-cs"/>
        </a:defRPr>
      </a:lvl5pPr>
      <a:lvl6pPr marL="3054782" algn="l" defTabSz="1221913" rtl="0" eaLnBrk="1" latinLnBrk="0" hangingPunct="1">
        <a:defRPr sz="2400" kern="1200">
          <a:solidFill>
            <a:schemeClr val="tx1"/>
          </a:solidFill>
          <a:latin typeface="+mn-lt"/>
          <a:ea typeface="+mn-ea"/>
          <a:cs typeface="+mn-cs"/>
        </a:defRPr>
      </a:lvl6pPr>
      <a:lvl7pPr marL="3665738" algn="l" defTabSz="1221913" rtl="0" eaLnBrk="1" latinLnBrk="0" hangingPunct="1">
        <a:defRPr sz="2400" kern="1200">
          <a:solidFill>
            <a:schemeClr val="tx1"/>
          </a:solidFill>
          <a:latin typeface="+mn-lt"/>
          <a:ea typeface="+mn-ea"/>
          <a:cs typeface="+mn-cs"/>
        </a:defRPr>
      </a:lvl7pPr>
      <a:lvl8pPr marL="4276695" algn="l" defTabSz="1221913" rtl="0" eaLnBrk="1" latinLnBrk="0" hangingPunct="1">
        <a:defRPr sz="2400" kern="1200">
          <a:solidFill>
            <a:schemeClr val="tx1"/>
          </a:solidFill>
          <a:latin typeface="+mn-lt"/>
          <a:ea typeface="+mn-ea"/>
          <a:cs typeface="+mn-cs"/>
        </a:defRPr>
      </a:lvl8pPr>
      <a:lvl9pPr marL="4887651" algn="l" defTabSz="122191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uuvuong.nicon@gmail.com" TargetMode="External"/><Relationship Id="rId13" Type="http://schemas.openxmlformats.org/officeDocument/2006/relationships/hyperlink" Target="mailto:leyen@nicon.vn" TargetMode="External"/><Relationship Id="rId3" Type="http://schemas.openxmlformats.org/officeDocument/2006/relationships/image" Target="../media/image1.gif"/><Relationship Id="rId7" Type="http://schemas.openxmlformats.org/officeDocument/2006/relationships/hyperlink" Target="mailto:manhtuong.nicon@gmail.com" TargetMode="External"/><Relationship Id="rId12" Type="http://schemas.openxmlformats.org/officeDocument/2006/relationships/hyperlink" Target="mailto:vinhld.nico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luongluong.nicon@gmail.com" TargetMode="External"/><Relationship Id="rId11" Type="http://schemas.openxmlformats.org/officeDocument/2006/relationships/hyperlink" Target="mailto:nhattruong.nicon@gmail.com" TargetMode="External"/><Relationship Id="rId5" Type="http://schemas.openxmlformats.org/officeDocument/2006/relationships/hyperlink" Target="mailto:tringuyen@nicon.vn" TargetMode="External"/><Relationship Id="rId10" Type="http://schemas.openxmlformats.org/officeDocument/2006/relationships/hyperlink" Target="mailto:huy.nicon@gmail.com" TargetMode="External"/><Relationship Id="rId4" Type="http://schemas.openxmlformats.org/officeDocument/2006/relationships/image" Target="cid:018032801@10082015-308C" TargetMode="External"/><Relationship Id="rId9" Type="http://schemas.openxmlformats.org/officeDocument/2006/relationships/hyperlink" Target="mailto:lam.tran@nicon.v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cid:018032801@10082015-308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7" name="Rectangle 6"/>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8" name="Rectangle 7"/>
          <p:cNvSpPr/>
          <p:nvPr/>
        </p:nvSpPr>
        <p:spPr>
          <a:xfrm>
            <a:off x="7315200" y="152400"/>
            <a:ext cx="5147024" cy="1243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10" name="TextBox 9"/>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sp>
        <p:nvSpPr>
          <p:cNvPr id="11" name="TextBox 10"/>
          <p:cNvSpPr txBox="1"/>
          <p:nvPr/>
        </p:nvSpPr>
        <p:spPr>
          <a:xfrm>
            <a:off x="7391400" y="228600"/>
            <a:ext cx="5173640" cy="908216"/>
          </a:xfrm>
          <a:prstGeom prst="rect">
            <a:avLst/>
          </a:prstGeom>
          <a:noFill/>
        </p:spPr>
        <p:txBody>
          <a:bodyPr wrap="square" lIns="122191" tIns="61096" rIns="122191" bIns="61096" rtlCol="0">
            <a:spAutoFit/>
          </a:bodyPr>
          <a:lstStyle/>
          <a:p>
            <a:r>
              <a:rPr lang="en-US" sz="1700" dirty="0" err="1" smtClean="0"/>
              <a:t>Dự</a:t>
            </a:r>
            <a:r>
              <a:rPr lang="en-US" sz="1700" dirty="0" smtClean="0"/>
              <a:t> </a:t>
            </a:r>
            <a:r>
              <a:rPr lang="en-US" sz="1700" dirty="0" err="1" smtClean="0"/>
              <a:t>án</a:t>
            </a:r>
            <a:r>
              <a:rPr lang="en-US" sz="1700" dirty="0" smtClean="0"/>
              <a:t>/Project    : </a:t>
            </a:r>
          </a:p>
          <a:p>
            <a:r>
              <a:rPr lang="en-US" sz="1700" dirty="0" err="1" smtClean="0"/>
              <a:t>Địa</a:t>
            </a:r>
            <a:r>
              <a:rPr lang="en-US" sz="1700" dirty="0" smtClean="0"/>
              <a:t> </a:t>
            </a:r>
            <a:r>
              <a:rPr lang="en-US" sz="1700" dirty="0" err="1" smtClean="0"/>
              <a:t>chỉ</a:t>
            </a:r>
            <a:r>
              <a:rPr lang="en-US" sz="1700" dirty="0" smtClean="0"/>
              <a:t>/Address :  </a:t>
            </a:r>
          </a:p>
          <a:p>
            <a:r>
              <a:rPr lang="en-US" sz="1700" dirty="0" err="1" smtClean="0">
                <a:latin typeface="Calibri" panose="020F0502020204030204" pitchFamily="34" charset="0"/>
                <a:cs typeface="Calibri" panose="020F0502020204030204" pitchFamily="34" charset="0"/>
              </a:rPr>
              <a:t>Nhà</a:t>
            </a:r>
            <a:r>
              <a:rPr lang="en-US" sz="1700" dirty="0" smtClean="0">
                <a:latin typeface="Calibri" panose="020F0502020204030204" pitchFamily="34" charset="0"/>
                <a:cs typeface="Calibri" panose="020F0502020204030204" pitchFamily="34" charset="0"/>
              </a:rPr>
              <a:t> </a:t>
            </a:r>
            <a:r>
              <a:rPr lang="en-US" sz="1700" dirty="0" err="1" smtClean="0">
                <a:latin typeface="Calibri" panose="020F0502020204030204" pitchFamily="34" charset="0"/>
                <a:cs typeface="Calibri" panose="020F0502020204030204" pitchFamily="34" charset="0"/>
              </a:rPr>
              <a:t>thầu</a:t>
            </a:r>
            <a:r>
              <a:rPr lang="en-US" sz="1700" dirty="0" smtClean="0">
                <a:latin typeface="Calibri" panose="020F0502020204030204" pitchFamily="34" charset="0"/>
                <a:cs typeface="Calibri" panose="020F0502020204030204" pitchFamily="34" charset="0"/>
              </a:rPr>
              <a:t>/Contractor : </a:t>
            </a:r>
            <a:r>
              <a:rPr lang="en-US" sz="1700" b="1" dirty="0" smtClean="0">
                <a:latin typeface="Calibri" panose="020F0502020204030204" pitchFamily="34" charset="0"/>
                <a:cs typeface="Calibri" panose="020F0502020204030204" pitchFamily="34" charset="0"/>
              </a:rPr>
              <a:t>NICON</a:t>
            </a:r>
            <a:endParaRPr lang="en-US" sz="1700" b="1" dirty="0">
              <a:latin typeface="Calibri" panose="020F0502020204030204" pitchFamily="34" charset="0"/>
              <a:cs typeface="Calibri" panose="020F0502020204030204" pitchFamily="34" charset="0"/>
            </a:endParaRPr>
          </a:p>
        </p:txBody>
      </p:sp>
      <p:pic>
        <p:nvPicPr>
          <p:cNvPr id="1026"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0" name="Straight Connector 109"/>
          <p:cNvCxnSpPr/>
          <p:nvPr/>
        </p:nvCxnSpPr>
        <p:spPr>
          <a:xfrm>
            <a:off x="2285999" y="6427304"/>
            <a:ext cx="86868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0977749" y="6422620"/>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8839199" y="6439179"/>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495799" y="6439179"/>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285999" y="6422620"/>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71731" y="1834079"/>
            <a:ext cx="15523" cy="4978910"/>
          </a:xfrm>
          <a:prstGeom prst="line">
            <a:avLst/>
          </a:prstGeom>
          <a:ln/>
        </p:spPr>
        <p:style>
          <a:lnRef idx="1">
            <a:schemeClr val="dk1"/>
          </a:lnRef>
          <a:fillRef idx="0">
            <a:schemeClr val="dk1"/>
          </a:fillRef>
          <a:effectRef idx="0">
            <a:schemeClr val="dk1"/>
          </a:effectRef>
          <a:fontRef idx="minor">
            <a:schemeClr val="tx1"/>
          </a:fontRef>
        </p:style>
      </p:cxnSp>
      <p:sp>
        <p:nvSpPr>
          <p:cNvPr id="130" name="TextBox 129"/>
          <p:cNvSpPr txBox="1"/>
          <p:nvPr/>
        </p:nvSpPr>
        <p:spPr>
          <a:xfrm>
            <a:off x="5222266" y="1565797"/>
            <a:ext cx="3135984" cy="923604"/>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300" b="1" dirty="0" smtClean="0"/>
              <a:t>Mr. VO TRI NGUYEN</a:t>
            </a:r>
            <a:endParaRPr lang="en-US" sz="1300" b="1" dirty="0"/>
          </a:p>
          <a:p>
            <a:pPr algn="ctr"/>
            <a:r>
              <a:rPr lang="en-US" sz="1300" dirty="0" err="1" smtClean="0"/>
              <a:t>Tổng</a:t>
            </a:r>
            <a:r>
              <a:rPr lang="en-US" sz="1300" dirty="0" smtClean="0"/>
              <a:t> </a:t>
            </a:r>
            <a:r>
              <a:rPr lang="en-US" sz="1300" dirty="0" err="1" smtClean="0"/>
              <a:t>Giám</a:t>
            </a:r>
            <a:r>
              <a:rPr lang="en-US" sz="1300" dirty="0" smtClean="0"/>
              <a:t> </a:t>
            </a:r>
            <a:r>
              <a:rPr lang="en-US" sz="1300" dirty="0" err="1" smtClean="0"/>
              <a:t>Đốc</a:t>
            </a:r>
            <a:r>
              <a:rPr lang="en-US" sz="1300" dirty="0" smtClean="0"/>
              <a:t>/General Director</a:t>
            </a:r>
          </a:p>
          <a:p>
            <a:pPr algn="ctr"/>
            <a:r>
              <a:rPr lang="en-US" sz="1300" dirty="0" smtClean="0">
                <a:hlinkClick r:id="rId5"/>
              </a:rPr>
              <a:t>tringuyen@nicon.vn</a:t>
            </a:r>
            <a:r>
              <a:rPr lang="en-US" sz="1300" dirty="0" smtClean="0"/>
              <a:t> </a:t>
            </a:r>
            <a:endParaRPr lang="en-US" sz="1300" dirty="0"/>
          </a:p>
          <a:p>
            <a:pPr algn="ctr"/>
            <a:r>
              <a:rPr lang="en-US" sz="1300" dirty="0"/>
              <a:t>0903 877 </a:t>
            </a:r>
            <a:r>
              <a:rPr lang="en-US" sz="1300" dirty="0" smtClean="0"/>
              <a:t>819</a:t>
            </a:r>
          </a:p>
        </p:txBody>
      </p:sp>
      <p:sp>
        <p:nvSpPr>
          <p:cNvPr id="132" name="TextBox 131"/>
          <p:cNvSpPr txBox="1"/>
          <p:nvPr/>
        </p:nvSpPr>
        <p:spPr>
          <a:xfrm>
            <a:off x="5418013" y="3962400"/>
            <a:ext cx="2678784" cy="923604"/>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r>
              <a:rPr lang="en-US" sz="1300" b="1" dirty="0" smtClean="0"/>
              <a:t>Mr. </a:t>
            </a:r>
            <a:endParaRPr lang="en-US" sz="1300" b="1" dirty="0" smtClean="0"/>
          </a:p>
          <a:p>
            <a:pPr algn="ctr"/>
            <a:r>
              <a:rPr lang="en-US" sz="1300" dirty="0" err="1" smtClean="0"/>
              <a:t>Chỉ</a:t>
            </a:r>
            <a:r>
              <a:rPr lang="en-US" sz="1300" dirty="0" smtClean="0"/>
              <a:t> </a:t>
            </a:r>
            <a:r>
              <a:rPr lang="en-US" sz="1300" dirty="0" err="1" smtClean="0"/>
              <a:t>huy</a:t>
            </a:r>
            <a:r>
              <a:rPr lang="en-US" sz="1300" dirty="0" smtClean="0"/>
              <a:t> </a:t>
            </a:r>
            <a:r>
              <a:rPr lang="en-US" sz="1300" dirty="0" err="1" smtClean="0"/>
              <a:t>Công</a:t>
            </a:r>
            <a:r>
              <a:rPr lang="en-US" sz="1300" dirty="0" smtClean="0"/>
              <a:t> </a:t>
            </a:r>
            <a:r>
              <a:rPr lang="en-US" sz="1300" dirty="0" err="1" smtClean="0"/>
              <a:t>trình</a:t>
            </a:r>
            <a:r>
              <a:rPr lang="en-US" sz="1300" dirty="0" smtClean="0"/>
              <a:t>/Site Manager</a:t>
            </a:r>
          </a:p>
          <a:p>
            <a:pPr algn="ctr"/>
            <a:r>
              <a:rPr lang="en-US" sz="1300" dirty="0" smtClean="0">
                <a:hlinkClick r:id="rId6"/>
              </a:rPr>
              <a:t>luongluong.nicon@gmail.com</a:t>
            </a:r>
            <a:r>
              <a:rPr lang="en-US" sz="1300" dirty="0" smtClean="0"/>
              <a:t> </a:t>
            </a:r>
            <a:endParaRPr lang="en-US" sz="1300" dirty="0"/>
          </a:p>
          <a:p>
            <a:pPr algn="ctr"/>
            <a:r>
              <a:rPr lang="en-US" sz="1300" dirty="0" smtClean="0"/>
              <a:t>0937 343 055</a:t>
            </a:r>
          </a:p>
        </p:txBody>
      </p:sp>
      <p:cxnSp>
        <p:nvCxnSpPr>
          <p:cNvPr id="133" name="Straight Connector 132"/>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00400" y="4974978"/>
            <a:ext cx="6553200" cy="0"/>
          </a:xfrm>
          <a:prstGeom prst="line">
            <a:avLst/>
          </a:prstGeom>
          <a:ln/>
        </p:spPr>
        <p:style>
          <a:lnRef idx="1">
            <a:schemeClr val="dk1"/>
          </a:lnRef>
          <a:fillRef idx="0">
            <a:schemeClr val="dk1"/>
          </a:fillRef>
          <a:effectRef idx="0">
            <a:schemeClr val="dk1"/>
          </a:effectRef>
          <a:fontRef idx="minor">
            <a:schemeClr val="tx1"/>
          </a:fontRef>
        </p:style>
      </p:cxnSp>
      <p:cxnSp>
        <p:nvCxnSpPr>
          <p:cNvPr id="135" name="Straight Connector 134"/>
          <p:cNvCxnSpPr/>
          <p:nvPr/>
        </p:nvCxnSpPr>
        <p:spPr>
          <a:xfrm>
            <a:off x="2957854" y="5562600"/>
            <a:ext cx="7137971" cy="0"/>
          </a:xfrm>
          <a:prstGeom prst="line">
            <a:avLst/>
          </a:prstGeom>
          <a:ln/>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200400" y="4976260"/>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753600" y="4988625"/>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851226" y="5248764"/>
            <a:ext cx="3601598" cy="723550"/>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300" b="1" dirty="0" smtClean="0"/>
              <a:t>Mr. </a:t>
            </a:r>
            <a:endParaRPr lang="en-US" sz="1300" b="1" dirty="0" smtClean="0"/>
          </a:p>
          <a:p>
            <a:pPr algn="ctr"/>
            <a:r>
              <a:rPr lang="en-US" sz="1300" dirty="0" err="1" smtClean="0"/>
              <a:t>Phó</a:t>
            </a:r>
            <a:r>
              <a:rPr lang="en-US" sz="1300" dirty="0" smtClean="0"/>
              <a:t> </a:t>
            </a:r>
            <a:r>
              <a:rPr lang="en-US" sz="1300" dirty="0" err="1" smtClean="0"/>
              <a:t>Chỉ</a:t>
            </a:r>
            <a:r>
              <a:rPr lang="en-US" sz="1300" dirty="0" smtClean="0"/>
              <a:t> </a:t>
            </a:r>
            <a:r>
              <a:rPr lang="en-US" sz="1300" dirty="0" err="1" smtClean="0"/>
              <a:t>huy</a:t>
            </a:r>
            <a:r>
              <a:rPr lang="en-US" sz="1300" dirty="0" smtClean="0"/>
              <a:t> MEP/ MEP Site Vice Manager</a:t>
            </a:r>
          </a:p>
          <a:p>
            <a:pPr algn="ctr"/>
            <a:r>
              <a:rPr lang="en-US" sz="1300" dirty="0">
                <a:hlinkClick r:id="rId7"/>
              </a:rPr>
              <a:t>m</a:t>
            </a:r>
            <a:r>
              <a:rPr lang="en-US" sz="1300" dirty="0" smtClean="0">
                <a:hlinkClick r:id="rId7"/>
              </a:rPr>
              <a:t>anhtuong.nicon@gmail.com</a:t>
            </a:r>
            <a:r>
              <a:rPr lang="en-US" sz="1300" dirty="0" smtClean="0"/>
              <a:t> </a:t>
            </a:r>
          </a:p>
        </p:txBody>
      </p:sp>
      <p:sp>
        <p:nvSpPr>
          <p:cNvPr id="141" name="TextBox 140"/>
          <p:cNvSpPr txBox="1"/>
          <p:nvPr/>
        </p:nvSpPr>
        <p:spPr>
          <a:xfrm>
            <a:off x="7874703" y="5257647"/>
            <a:ext cx="3904009" cy="723550"/>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300" b="1" dirty="0" smtClean="0"/>
              <a:t>Mr</a:t>
            </a:r>
            <a:r>
              <a:rPr lang="en-US" sz="1300" b="1" dirty="0"/>
              <a:t>. </a:t>
            </a:r>
            <a:endParaRPr lang="en-US" sz="1300" b="1" dirty="0" smtClean="0"/>
          </a:p>
          <a:p>
            <a:pPr algn="ctr"/>
            <a:r>
              <a:rPr lang="en-US" sz="1300" dirty="0" err="1" smtClean="0"/>
              <a:t>Phó</a:t>
            </a:r>
            <a:r>
              <a:rPr lang="en-US" sz="1300" dirty="0" smtClean="0"/>
              <a:t> </a:t>
            </a:r>
            <a:r>
              <a:rPr lang="en-US" sz="1300" dirty="0" err="1"/>
              <a:t>Chỉ</a:t>
            </a:r>
            <a:r>
              <a:rPr lang="en-US" sz="1300" dirty="0"/>
              <a:t> </a:t>
            </a:r>
            <a:r>
              <a:rPr lang="en-US" sz="1300" dirty="0" err="1" smtClean="0"/>
              <a:t>huy</a:t>
            </a:r>
            <a:r>
              <a:rPr lang="en-US" sz="1300" dirty="0" smtClean="0"/>
              <a:t> </a:t>
            </a:r>
            <a:r>
              <a:rPr lang="en-US" sz="1300" dirty="0" err="1" smtClean="0"/>
              <a:t>Xây</a:t>
            </a:r>
            <a:r>
              <a:rPr lang="en-US" sz="1300" dirty="0" smtClean="0"/>
              <a:t> </a:t>
            </a:r>
            <a:r>
              <a:rPr lang="en-US" sz="1300" dirty="0" err="1" smtClean="0"/>
              <a:t>dựng</a:t>
            </a:r>
            <a:r>
              <a:rPr lang="en-US" sz="1300" dirty="0" smtClean="0"/>
              <a:t>/Construction Site </a:t>
            </a:r>
            <a:r>
              <a:rPr lang="en-US" sz="1300" dirty="0"/>
              <a:t>Vice Manager</a:t>
            </a:r>
          </a:p>
          <a:p>
            <a:pPr algn="ctr"/>
            <a:r>
              <a:rPr lang="en-US" sz="1300" dirty="0" smtClean="0">
                <a:hlinkClick r:id="rId8"/>
              </a:rPr>
              <a:t>huuvuong.nicon@gmail.com</a:t>
            </a:r>
            <a:r>
              <a:rPr lang="en-US" sz="1300" dirty="0" smtClean="0"/>
              <a:t> </a:t>
            </a:r>
          </a:p>
        </p:txBody>
      </p:sp>
      <p:cxnSp>
        <p:nvCxnSpPr>
          <p:cNvPr id="142" name="Straight Connector 141"/>
          <p:cNvCxnSpPr/>
          <p:nvPr/>
        </p:nvCxnSpPr>
        <p:spPr>
          <a:xfrm>
            <a:off x="1823640" y="7929484"/>
            <a:ext cx="941494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1243532" y="7936675"/>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8833707" y="7941359"/>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781799" y="7941359"/>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571999" y="7941359"/>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285999" y="7936675"/>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325419" y="8126290"/>
            <a:ext cx="1828652" cy="492717"/>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TEAM MEP</a:t>
            </a:r>
            <a:endParaRPr lang="en-US" sz="1200" b="1" dirty="0"/>
          </a:p>
          <a:p>
            <a:pPr algn="ctr"/>
            <a:r>
              <a:rPr lang="en-US" sz="1200" b="1" dirty="0" smtClean="0"/>
              <a:t>(01)</a:t>
            </a:r>
            <a:endParaRPr lang="en-US" sz="1200" b="1" dirty="0"/>
          </a:p>
        </p:txBody>
      </p:sp>
      <p:sp>
        <p:nvSpPr>
          <p:cNvPr id="149" name="TextBox 148"/>
          <p:cNvSpPr txBox="1"/>
          <p:nvPr/>
        </p:nvSpPr>
        <p:spPr>
          <a:xfrm>
            <a:off x="3433613" y="8126289"/>
            <a:ext cx="2131068" cy="492717"/>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TEAM MEP</a:t>
            </a:r>
            <a:endParaRPr lang="en-US" sz="1200" b="1" dirty="0"/>
          </a:p>
          <a:p>
            <a:pPr algn="ctr"/>
            <a:r>
              <a:rPr lang="en-US" sz="1200" b="1" dirty="0" smtClean="0"/>
              <a:t>(02)</a:t>
            </a:r>
            <a:endParaRPr lang="en-US" sz="1200" b="1" dirty="0"/>
          </a:p>
        </p:txBody>
      </p:sp>
      <p:sp>
        <p:nvSpPr>
          <p:cNvPr id="150" name="TextBox 149"/>
          <p:cNvSpPr txBox="1"/>
          <p:nvPr/>
        </p:nvSpPr>
        <p:spPr>
          <a:xfrm>
            <a:off x="5843437" y="8147583"/>
            <a:ext cx="1817952" cy="492717"/>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a:t> </a:t>
            </a:r>
            <a:r>
              <a:rPr lang="en-US" sz="1200" b="1" dirty="0" smtClean="0"/>
              <a:t>TEAM CONSTRUCTION</a:t>
            </a:r>
          </a:p>
          <a:p>
            <a:pPr algn="ctr"/>
            <a:r>
              <a:rPr lang="en-US" sz="1200" b="1" dirty="0" smtClean="0"/>
              <a:t>(03)</a:t>
            </a:r>
            <a:endParaRPr lang="en-US" sz="1200" b="1" dirty="0"/>
          </a:p>
        </p:txBody>
      </p:sp>
      <p:sp>
        <p:nvSpPr>
          <p:cNvPr id="151" name="TextBox 150"/>
          <p:cNvSpPr txBox="1"/>
          <p:nvPr/>
        </p:nvSpPr>
        <p:spPr>
          <a:xfrm>
            <a:off x="7887117" y="8136382"/>
            <a:ext cx="1907600" cy="492717"/>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a:t> </a:t>
            </a:r>
            <a:r>
              <a:rPr lang="en-US" sz="1200" b="1" dirty="0" smtClean="0"/>
              <a:t>TEAM CONSTRUCTION</a:t>
            </a:r>
          </a:p>
          <a:p>
            <a:pPr algn="ctr"/>
            <a:r>
              <a:rPr lang="en-US" sz="1200" b="1" dirty="0" smtClean="0"/>
              <a:t>(04)</a:t>
            </a:r>
            <a:endParaRPr lang="en-US" sz="1200" b="1" dirty="0"/>
          </a:p>
        </p:txBody>
      </p:sp>
      <p:sp>
        <p:nvSpPr>
          <p:cNvPr id="152" name="TextBox 151"/>
          <p:cNvSpPr txBox="1"/>
          <p:nvPr/>
        </p:nvSpPr>
        <p:spPr>
          <a:xfrm>
            <a:off x="10071213" y="8111732"/>
            <a:ext cx="2031522" cy="492717"/>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a:t> </a:t>
            </a:r>
            <a:r>
              <a:rPr lang="en-US" sz="1200" b="1" dirty="0" smtClean="0"/>
              <a:t>TEAM CONSTRUCTION</a:t>
            </a:r>
          </a:p>
          <a:p>
            <a:pPr algn="ctr"/>
            <a:r>
              <a:rPr lang="en-US" sz="1200" b="1" dirty="0" smtClean="0"/>
              <a:t>(05)</a:t>
            </a:r>
            <a:endParaRPr lang="en-US" sz="1200" b="1" dirty="0"/>
          </a:p>
        </p:txBody>
      </p:sp>
      <p:sp>
        <p:nvSpPr>
          <p:cNvPr id="32" name="Rectangle 31"/>
          <p:cNvSpPr/>
          <p:nvPr/>
        </p:nvSpPr>
        <p:spPr>
          <a:xfrm>
            <a:off x="1143000" y="7194058"/>
            <a:ext cx="11125200" cy="73989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10036778" y="6679062"/>
            <a:ext cx="2031522" cy="677383"/>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Mr. </a:t>
            </a:r>
            <a:endParaRPr lang="en-US" sz="1200" b="1" dirty="0" smtClean="0"/>
          </a:p>
          <a:p>
            <a:pPr algn="ctr"/>
            <a:r>
              <a:rPr lang="en-US" sz="1200" dirty="0" smtClean="0"/>
              <a:t>Material </a:t>
            </a:r>
            <a:r>
              <a:rPr lang="en-US" sz="1200" dirty="0"/>
              <a:t>Manager</a:t>
            </a:r>
          </a:p>
          <a:p>
            <a:pPr algn="ctr"/>
            <a:r>
              <a:rPr lang="en-US" sz="1200" dirty="0" smtClean="0">
                <a:hlinkClick r:id="rId9"/>
              </a:rPr>
              <a:t>lam.tran@nicon.vn</a:t>
            </a:r>
            <a:endParaRPr lang="en-US" sz="1200" dirty="0" smtClean="0"/>
          </a:p>
        </p:txBody>
      </p:sp>
      <p:sp>
        <p:nvSpPr>
          <p:cNvPr id="154" name="TextBox 153"/>
          <p:cNvSpPr txBox="1"/>
          <p:nvPr/>
        </p:nvSpPr>
        <p:spPr>
          <a:xfrm>
            <a:off x="7892574" y="6690937"/>
            <a:ext cx="1901601" cy="677383"/>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Mr. </a:t>
            </a:r>
            <a:endParaRPr lang="en-US" sz="1200" b="1" dirty="0" smtClean="0"/>
          </a:p>
          <a:p>
            <a:pPr algn="ctr"/>
            <a:r>
              <a:rPr lang="en-US" sz="1200" dirty="0" smtClean="0"/>
              <a:t>Site </a:t>
            </a:r>
            <a:r>
              <a:rPr lang="en-US" sz="1200" dirty="0" smtClean="0"/>
              <a:t>Engineer</a:t>
            </a:r>
            <a:endParaRPr lang="en-US" sz="1200" dirty="0"/>
          </a:p>
          <a:p>
            <a:pPr algn="ctr"/>
            <a:endParaRPr lang="en-US" sz="1200" dirty="0" smtClean="0"/>
          </a:p>
        </p:txBody>
      </p:sp>
      <p:sp>
        <p:nvSpPr>
          <p:cNvPr id="155" name="TextBox 154"/>
          <p:cNvSpPr txBox="1"/>
          <p:nvPr/>
        </p:nvSpPr>
        <p:spPr>
          <a:xfrm>
            <a:off x="5866374" y="6696764"/>
            <a:ext cx="1817951" cy="677383"/>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Mr. </a:t>
            </a:r>
            <a:endParaRPr lang="en-US" sz="1200" b="1" dirty="0" smtClean="0"/>
          </a:p>
          <a:p>
            <a:pPr algn="ctr"/>
            <a:r>
              <a:rPr lang="en-US" sz="1200" dirty="0" smtClean="0"/>
              <a:t>QA/QC </a:t>
            </a:r>
            <a:r>
              <a:rPr lang="en-US" sz="1200" dirty="0"/>
              <a:t>Engineer</a:t>
            </a:r>
          </a:p>
          <a:p>
            <a:pPr algn="ctr"/>
            <a:r>
              <a:rPr lang="en-US" sz="1200" dirty="0" smtClean="0">
                <a:hlinkClick r:id="rId10"/>
              </a:rPr>
              <a:t>huy.nicon@gmail.com</a:t>
            </a:r>
            <a:endParaRPr lang="en-US" sz="1200" dirty="0" smtClean="0"/>
          </a:p>
        </p:txBody>
      </p:sp>
      <p:sp>
        <p:nvSpPr>
          <p:cNvPr id="156" name="TextBox 155"/>
          <p:cNvSpPr txBox="1"/>
          <p:nvPr/>
        </p:nvSpPr>
        <p:spPr>
          <a:xfrm>
            <a:off x="3420563" y="6690936"/>
            <a:ext cx="2196464" cy="677383"/>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Mr. </a:t>
            </a:r>
            <a:endParaRPr lang="en-US" sz="1200" b="1" dirty="0" smtClean="0"/>
          </a:p>
          <a:p>
            <a:pPr algn="ctr"/>
            <a:r>
              <a:rPr lang="en-US" sz="1200" dirty="0" smtClean="0"/>
              <a:t>Site </a:t>
            </a:r>
            <a:r>
              <a:rPr lang="en-US" sz="1200" dirty="0"/>
              <a:t>Engineer</a:t>
            </a:r>
          </a:p>
          <a:p>
            <a:pPr algn="ctr"/>
            <a:r>
              <a:rPr lang="en-US" sz="1200" dirty="0" smtClean="0">
                <a:hlinkClick r:id="rId11"/>
              </a:rPr>
              <a:t>nhattruong.nicon@gmail.com</a:t>
            </a:r>
            <a:endParaRPr lang="en-US" sz="1200" dirty="0" smtClean="0"/>
          </a:p>
        </p:txBody>
      </p:sp>
      <p:sp>
        <p:nvSpPr>
          <p:cNvPr id="157" name="TextBox 156"/>
          <p:cNvSpPr txBox="1"/>
          <p:nvPr/>
        </p:nvSpPr>
        <p:spPr>
          <a:xfrm>
            <a:off x="1325418" y="6695998"/>
            <a:ext cx="1841334" cy="677383"/>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200" b="1" dirty="0" smtClean="0"/>
              <a:t>Mr. </a:t>
            </a:r>
            <a:endParaRPr lang="en-US" sz="1200" b="1" dirty="0" smtClean="0"/>
          </a:p>
          <a:p>
            <a:pPr algn="ctr"/>
            <a:r>
              <a:rPr lang="en-US" sz="1200" dirty="0" smtClean="0"/>
              <a:t>Safety </a:t>
            </a:r>
            <a:r>
              <a:rPr lang="en-US" sz="1200" dirty="0" smtClean="0"/>
              <a:t>Manager</a:t>
            </a:r>
          </a:p>
          <a:p>
            <a:pPr algn="ctr"/>
            <a:endParaRPr lang="en-US" sz="1200" dirty="0"/>
          </a:p>
        </p:txBody>
      </p:sp>
      <p:grpSp>
        <p:nvGrpSpPr>
          <p:cNvPr id="52" name="Group 51"/>
          <p:cNvGrpSpPr/>
          <p:nvPr/>
        </p:nvGrpSpPr>
        <p:grpSpPr>
          <a:xfrm>
            <a:off x="2667000" y="1524839"/>
            <a:ext cx="290854" cy="2287187"/>
            <a:chOff x="4724400" y="1580126"/>
            <a:chExt cx="228600" cy="2122255"/>
          </a:xfrm>
        </p:grpSpPr>
        <p:cxnSp>
          <p:nvCxnSpPr>
            <p:cNvPr id="37" name="Straight Connector 36"/>
            <p:cNvCxnSpPr/>
            <p:nvPr/>
          </p:nvCxnSpPr>
          <p:spPr>
            <a:xfrm>
              <a:off x="4724400" y="1581111"/>
              <a:ext cx="0" cy="212127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4724400" y="1580126"/>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p:cNvCxnSpPr/>
            <p:nvPr/>
          </p:nvCxnSpPr>
          <p:spPr>
            <a:xfrm>
              <a:off x="4724400" y="3702381"/>
              <a:ext cx="2286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Group 159"/>
          <p:cNvGrpSpPr/>
          <p:nvPr/>
        </p:nvGrpSpPr>
        <p:grpSpPr>
          <a:xfrm>
            <a:off x="990600" y="3757085"/>
            <a:ext cx="257511" cy="5005915"/>
            <a:chOff x="4724400" y="1580126"/>
            <a:chExt cx="228600" cy="2122255"/>
          </a:xfrm>
        </p:grpSpPr>
        <p:cxnSp>
          <p:nvCxnSpPr>
            <p:cNvPr id="161" name="Straight Connector 160"/>
            <p:cNvCxnSpPr/>
            <p:nvPr/>
          </p:nvCxnSpPr>
          <p:spPr>
            <a:xfrm>
              <a:off x="4724400" y="1581111"/>
              <a:ext cx="0" cy="212127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4724400" y="1580126"/>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4724400" y="3702381"/>
              <a:ext cx="228600" cy="0"/>
            </a:xfrm>
            <a:prstGeom prst="line">
              <a:avLst/>
            </a:prstGeom>
          </p:spPr>
          <p:style>
            <a:lnRef idx="1">
              <a:schemeClr val="dk1"/>
            </a:lnRef>
            <a:fillRef idx="0">
              <a:schemeClr val="dk1"/>
            </a:fillRef>
            <a:effectRef idx="0">
              <a:schemeClr val="dk1"/>
            </a:effectRef>
            <a:fontRef idx="minor">
              <a:schemeClr val="tx1"/>
            </a:fontRef>
          </p:style>
        </p:cxnSp>
      </p:grpSp>
      <p:sp>
        <p:nvSpPr>
          <p:cNvPr id="57" name="Rectangle 56"/>
          <p:cNvSpPr/>
          <p:nvPr/>
        </p:nvSpPr>
        <p:spPr>
          <a:xfrm>
            <a:off x="193867" y="5705589"/>
            <a:ext cx="868710" cy="892552"/>
          </a:xfrm>
          <a:prstGeom prst="rect">
            <a:avLst/>
          </a:prstGeom>
        </p:spPr>
        <p:txBody>
          <a:bodyPr wrap="square">
            <a:spAutoFit/>
          </a:bodyPr>
          <a:lstStyle/>
          <a:p>
            <a:pPr algn="ctr"/>
            <a:r>
              <a:rPr lang="sv-SE" sz="1300" b="1" dirty="0"/>
              <a:t>TẠI </a:t>
            </a:r>
            <a:endParaRPr lang="sv-SE" sz="1300" b="1" dirty="0" smtClean="0"/>
          </a:p>
          <a:p>
            <a:pPr algn="ctr"/>
            <a:r>
              <a:rPr lang="sv-SE" sz="1300" b="1" dirty="0" smtClean="0"/>
              <a:t>CÔNG </a:t>
            </a:r>
            <a:r>
              <a:rPr lang="sv-SE" sz="1300" b="1" dirty="0"/>
              <a:t>TRƯỜNG</a:t>
            </a:r>
          </a:p>
          <a:p>
            <a:pPr algn="ctr"/>
            <a:r>
              <a:rPr lang="sv-SE" sz="1300" b="1" dirty="0"/>
              <a:t>IN SITE</a:t>
            </a:r>
          </a:p>
        </p:txBody>
      </p:sp>
      <p:sp>
        <p:nvSpPr>
          <p:cNvPr id="165" name="Rectangle 164"/>
          <p:cNvSpPr/>
          <p:nvPr/>
        </p:nvSpPr>
        <p:spPr>
          <a:xfrm>
            <a:off x="1657605" y="2308876"/>
            <a:ext cx="914465" cy="692497"/>
          </a:xfrm>
          <a:prstGeom prst="rect">
            <a:avLst/>
          </a:prstGeom>
        </p:spPr>
        <p:txBody>
          <a:bodyPr wrap="square">
            <a:spAutoFit/>
          </a:bodyPr>
          <a:lstStyle/>
          <a:p>
            <a:pPr algn="ctr"/>
            <a:r>
              <a:rPr lang="en-US" sz="1300" b="1" dirty="0"/>
              <a:t>KHỐI VĂN PHÒNG</a:t>
            </a:r>
          </a:p>
          <a:p>
            <a:pPr algn="ctr"/>
            <a:r>
              <a:rPr lang="en-US" sz="1300" b="1" dirty="0"/>
              <a:t>IN OFFICE</a:t>
            </a:r>
            <a:endParaRPr lang="en-US" sz="1300" dirty="0"/>
          </a:p>
        </p:txBody>
      </p:sp>
      <p:cxnSp>
        <p:nvCxnSpPr>
          <p:cNvPr id="53" name="Straight Connector 52"/>
          <p:cNvCxnSpPr/>
          <p:nvPr/>
        </p:nvCxnSpPr>
        <p:spPr>
          <a:xfrm>
            <a:off x="4546268" y="3295159"/>
            <a:ext cx="4731045" cy="0"/>
          </a:xfrm>
          <a:prstGeom prst="line">
            <a:avLst/>
          </a:prstGeom>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571999" y="2659300"/>
            <a:ext cx="4310502" cy="0"/>
          </a:xfrm>
          <a:prstGeom prst="line">
            <a:avLst/>
          </a:prstGeom>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4571999" y="2659300"/>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882501" y="2655125"/>
            <a:ext cx="1"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26345" y="2817727"/>
            <a:ext cx="2937040" cy="923604"/>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300" b="1" dirty="0" smtClean="0"/>
              <a:t>Mr. LE DUC VINH</a:t>
            </a:r>
          </a:p>
          <a:p>
            <a:pPr algn="ctr"/>
            <a:r>
              <a:rPr lang="en-US" sz="1300" dirty="0" err="1" smtClean="0"/>
              <a:t>Quản</a:t>
            </a:r>
            <a:r>
              <a:rPr lang="en-US" sz="1300" dirty="0" smtClean="0"/>
              <a:t> </a:t>
            </a:r>
            <a:r>
              <a:rPr lang="en-US" sz="1300" dirty="0" err="1" smtClean="0"/>
              <a:t>lý</a:t>
            </a:r>
            <a:r>
              <a:rPr lang="en-US" sz="1300" dirty="0" smtClean="0"/>
              <a:t> </a:t>
            </a:r>
            <a:r>
              <a:rPr lang="en-US" sz="1300" dirty="0" err="1" smtClean="0"/>
              <a:t>Dự</a:t>
            </a:r>
            <a:r>
              <a:rPr lang="en-US" sz="1300" dirty="0" smtClean="0"/>
              <a:t> </a:t>
            </a:r>
            <a:r>
              <a:rPr lang="en-US" sz="1300" dirty="0" err="1" smtClean="0"/>
              <a:t>án</a:t>
            </a:r>
            <a:r>
              <a:rPr lang="en-US" sz="1300" dirty="0" smtClean="0"/>
              <a:t>/Project manager</a:t>
            </a:r>
          </a:p>
          <a:p>
            <a:pPr algn="ctr"/>
            <a:r>
              <a:rPr lang="en-US" sz="1300" dirty="0" smtClean="0">
                <a:hlinkClick r:id="rId12"/>
              </a:rPr>
              <a:t>vinhld.nicon@gmail.com</a:t>
            </a:r>
            <a:endParaRPr lang="en-US" sz="1300" dirty="0" smtClean="0"/>
          </a:p>
          <a:p>
            <a:pPr algn="ctr"/>
            <a:r>
              <a:rPr lang="en-US" sz="1300" dirty="0"/>
              <a:t>0909 775 769</a:t>
            </a:r>
            <a:endParaRPr lang="en-US" sz="1300" dirty="0" smtClean="0"/>
          </a:p>
        </p:txBody>
      </p:sp>
      <p:sp>
        <p:nvSpPr>
          <p:cNvPr id="61" name="TextBox 60"/>
          <p:cNvSpPr txBox="1"/>
          <p:nvPr/>
        </p:nvSpPr>
        <p:spPr>
          <a:xfrm>
            <a:off x="2969227" y="2817727"/>
            <a:ext cx="2937460" cy="923604"/>
          </a:xfrm>
          <a:prstGeom prst="rect">
            <a:avLst/>
          </a:prstGeom>
          <a:solidFill>
            <a:schemeClr val="bg1"/>
          </a:solidFill>
          <a:ln w="38100" cap="sq" cmpd="dbl">
            <a:solidFill>
              <a:schemeClr val="tx2"/>
            </a:solidFill>
            <a:round/>
          </a:ln>
          <a:effectLst>
            <a:outerShdw blurRad="50800" dist="38100" dir="8100000" algn="tr" rotWithShape="0">
              <a:prstClr val="black">
                <a:alpha val="40000"/>
              </a:prstClr>
            </a:outerShdw>
          </a:effectLst>
        </p:spPr>
        <p:txBody>
          <a:bodyPr wrap="square" lIns="122191" tIns="61096" rIns="122191" bIns="61096" rtlCol="0">
            <a:spAutoFit/>
          </a:bodyPr>
          <a:lstStyle/>
          <a:p>
            <a:pPr algn="ctr"/>
            <a:r>
              <a:rPr lang="en-US" sz="1300" b="1" dirty="0" smtClean="0"/>
              <a:t>Ms. LE THI YEN</a:t>
            </a:r>
          </a:p>
          <a:p>
            <a:pPr algn="ctr"/>
            <a:r>
              <a:rPr lang="en-US" sz="1300" dirty="0" err="1" smtClean="0"/>
              <a:t>Trưởng</a:t>
            </a:r>
            <a:r>
              <a:rPr lang="en-US" sz="1300" dirty="0" smtClean="0"/>
              <a:t> </a:t>
            </a:r>
            <a:r>
              <a:rPr lang="en-US" sz="1300" dirty="0" err="1" smtClean="0"/>
              <a:t>phòng</a:t>
            </a:r>
            <a:r>
              <a:rPr lang="en-US" sz="1300" dirty="0" smtClean="0"/>
              <a:t> </a:t>
            </a:r>
            <a:r>
              <a:rPr lang="en-US" sz="1300" dirty="0" err="1" smtClean="0"/>
              <a:t>Thiết</a:t>
            </a:r>
            <a:r>
              <a:rPr lang="en-US" sz="1300" dirty="0" smtClean="0"/>
              <a:t> </a:t>
            </a:r>
            <a:r>
              <a:rPr lang="en-US" sz="1300" dirty="0" err="1" smtClean="0"/>
              <a:t>kế</a:t>
            </a:r>
            <a:r>
              <a:rPr lang="en-US" sz="1300" dirty="0" smtClean="0"/>
              <a:t>/Design manager</a:t>
            </a:r>
          </a:p>
          <a:p>
            <a:pPr algn="ctr"/>
            <a:r>
              <a:rPr lang="en-US" sz="1300" dirty="0" smtClean="0">
                <a:hlinkClick r:id="rId13"/>
              </a:rPr>
              <a:t>leyen@nicon.vn</a:t>
            </a:r>
            <a:endParaRPr lang="en-US" sz="1300" dirty="0" smtClean="0"/>
          </a:p>
          <a:p>
            <a:pPr algn="ctr"/>
            <a:r>
              <a:rPr lang="en-US" sz="1300" dirty="0"/>
              <a:t>0909 38 </a:t>
            </a:r>
            <a:r>
              <a:rPr lang="en-US" sz="1300" dirty="0" smtClean="0"/>
              <a:t>64 64</a:t>
            </a:r>
          </a:p>
        </p:txBody>
      </p:sp>
    </p:spTree>
    <p:extLst>
      <p:ext uri="{BB962C8B-B14F-4D97-AF65-F5344CB8AC3E}">
        <p14:creationId xmlns:p14="http://schemas.microsoft.com/office/powerpoint/2010/main" val="30065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7506706"/>
              </p:ext>
            </p:extLst>
          </p:nvPr>
        </p:nvGraphicFramePr>
        <p:xfrm>
          <a:off x="609600" y="1655874"/>
          <a:ext cx="11506200" cy="634512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NHÂN VIÊN BẢO VỆ, TRẬT TỰ, AN NINH CHO CT</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Chịu trách nhiệm trước BCHCT về tình hình trật tư, an ninh trong công trường.</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Báo cáo BCH mọi tình huống an ninh trật tự trong CT, trấn áp lập tức mọi xung đột xảy ra trong khối công nhân.</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Chịu trách nhiệm điều động lao động có sẳn của CT để vận chuyển đáp ứng kịp thời vật tư, cho khối thi công.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Điều hành vận thăng điện, máy trộn theo sự hướng dẩn của cán bộ phụ trách.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Tổ chức giữ xe cho khối CT đúng nơi qui định và giờ giấc cụ thể.</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Kiểm tra vật tư hao phí trước giờ tan ca.</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08889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777963308"/>
              </p:ext>
            </p:extLst>
          </p:nvPr>
        </p:nvGraphicFramePr>
        <p:xfrm>
          <a:off x="609600" y="1655874"/>
          <a:ext cx="11506200" cy="604032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CÔNG NHÂN</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Thực hiện các công tác thi công theo chuyên môn, theo phân công và theo Hướng dẫn Công việc của Công trường.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Giữ gìn sạch sẽ, gọn gàng nơi làm việc.</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Tuyệt đối tuân thũ các quy định về ATLĐ và PCCC ở Công trường.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Báo cáo kịp thời cho Tổ trưởng, Cai hoặc BCHCT các tình huống bất trắc hoặc không phù hợp xảy ra trong quá trình làm việc.</a:t>
                      </a:r>
                    </a:p>
                    <a:p>
                      <a:pPr lvl="0"/>
                      <a:r>
                        <a:rPr lang="en-US" sz="2000" kern="1200" dirty="0" smtClean="0">
                          <a:solidFill>
                            <a:schemeClr val="tx1"/>
                          </a:solidFill>
                          <a:effectLst/>
                          <a:latin typeface="Calibri" panose="020F0502020204030204" pitchFamily="34" charset="0"/>
                          <a:ea typeface="+mn-ea"/>
                          <a:cs typeface="Calibri" panose="020F0502020204030204" pitchFamily="34" charset="0"/>
                        </a:rPr>
                        <a:t>T</a:t>
                      </a:r>
                      <a:r>
                        <a:rPr lang="vi-VN" sz="2000" kern="1200" dirty="0" smtClean="0">
                          <a:solidFill>
                            <a:schemeClr val="tx1"/>
                          </a:solidFill>
                          <a:effectLst/>
                          <a:latin typeface="Calibri" panose="020F0502020204030204" pitchFamily="34" charset="0"/>
                          <a:ea typeface="+mn-ea"/>
                          <a:cs typeface="Calibri" panose="020F0502020204030204" pitchFamily="34" charset="0"/>
                        </a:rPr>
                        <a:t>rình bày các ý kiến nhằm cải tiến chất lượng công việc.</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63833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325522869"/>
              </p:ext>
            </p:extLst>
          </p:nvPr>
        </p:nvGraphicFramePr>
        <p:xfrm>
          <a:off x="762000" y="1655874"/>
          <a:ext cx="11353800" cy="6756606"/>
        </p:xfrm>
        <a:graphic>
          <a:graphicData uri="http://schemas.openxmlformats.org/drawingml/2006/table">
            <a:tbl>
              <a:tblPr firstRow="1" bandRow="1">
                <a:tableStyleId>{5940675A-B579-460E-94D1-54222C63F5DA}</a:tableStyleId>
              </a:tblPr>
              <a:tblGrid>
                <a:gridCol w="1746738"/>
                <a:gridCol w="9607062"/>
              </a:tblGrid>
              <a:tr h="782526">
                <a:tc gridSpan="2">
                  <a:txBody>
                    <a:bodyPr/>
                    <a:lstStyle/>
                    <a:p>
                      <a:pPr algn="ctr"/>
                      <a:r>
                        <a:rPr lang="en-US" sz="3200" kern="1200" dirty="0" smtClean="0">
                          <a:solidFill>
                            <a:schemeClr val="bg1"/>
                          </a:solidFill>
                          <a:effectLst/>
                        </a:rPr>
                        <a:t>BẢNG MÔ TẢ CHỨC DANH CÔNG TRƯỜNG</a:t>
                      </a:r>
                      <a:endParaRPr lang="en-US" sz="3200" b="1" kern="1200" dirty="0">
                        <a:solidFill>
                          <a:schemeClr val="bg1"/>
                        </a:solidFill>
                        <a:effectLst/>
                        <a:latin typeface="+mn-lt"/>
                        <a:ea typeface="+mn-ea"/>
                        <a:cs typeface="+mn-cs"/>
                      </a:endParaRPr>
                    </a:p>
                  </a:txBody>
                  <a:tcPr anchor="ctr">
                    <a:solidFill>
                      <a:schemeClr val="accent2"/>
                    </a:solidFill>
                  </a:tcPr>
                </a:tc>
                <a:tc hMerge="1">
                  <a:txBody>
                    <a:bodyPr/>
                    <a:lstStyle/>
                    <a:p>
                      <a:endParaRPr lang="en-US" dirty="0"/>
                    </a:p>
                  </a:txBody>
                  <a:tcPr/>
                </a:tc>
              </a:tr>
              <a:tr h="370840">
                <a:tc rowSpan="2">
                  <a:txBody>
                    <a:bodyPr/>
                    <a:lstStyle/>
                    <a:p>
                      <a:pPr algn="ctr"/>
                      <a:r>
                        <a:rPr lang="vi-VN" sz="2400" dirty="0" smtClean="0"/>
                        <a:t>CHỈ HUY TRƯỞNG CÔNG TRƯỜNG</a:t>
                      </a:r>
                      <a:endParaRPr lang="en-US" sz="2400" dirty="0"/>
                    </a:p>
                  </a:txBody>
                  <a:tcPr anchor="ctr"/>
                </a:tc>
                <a:tc>
                  <a:txBody>
                    <a:bodyPr/>
                    <a:lstStyle/>
                    <a:p>
                      <a:pPr lvl="0"/>
                      <a:r>
                        <a:rPr lang="en-US" sz="2000" b="1" u="sng" kern="1200" dirty="0" err="1" smtClean="0">
                          <a:effectLst/>
                        </a:rPr>
                        <a:t>Trách</a:t>
                      </a:r>
                      <a:r>
                        <a:rPr lang="en-US" sz="2000" b="1" u="sng" kern="1200" dirty="0" smtClean="0">
                          <a:effectLst/>
                        </a:rPr>
                        <a:t> </a:t>
                      </a:r>
                      <a:r>
                        <a:rPr lang="en-US" sz="2000" b="1" u="sng" kern="1200" dirty="0" err="1" smtClean="0">
                          <a:effectLst/>
                        </a:rPr>
                        <a:t>nhiệm</a:t>
                      </a:r>
                      <a:r>
                        <a:rPr lang="en-US" sz="2000" b="1" u="sng" kern="1200" dirty="0" smtClean="0">
                          <a:effectLst/>
                        </a:rPr>
                        <a:t>:</a:t>
                      </a:r>
                      <a:endParaRPr lang="en-US" sz="2000" b="1" kern="1200" dirty="0" smtClean="0">
                        <a:effectLst/>
                      </a:endParaRPr>
                    </a:p>
                    <a:p>
                      <a:r>
                        <a:rPr lang="en-US" sz="2000" kern="1200" dirty="0" err="1" smtClean="0">
                          <a:effectLst/>
                        </a:rPr>
                        <a:t>Chịu</a:t>
                      </a:r>
                      <a:r>
                        <a:rPr lang="en-US" sz="2000" kern="1200" dirty="0" smtClean="0">
                          <a:effectLst/>
                        </a:rPr>
                        <a:t> </a:t>
                      </a:r>
                      <a:r>
                        <a:rPr lang="en-US" sz="2000" kern="1200" dirty="0" err="1" smtClean="0">
                          <a:effectLst/>
                        </a:rPr>
                        <a:t>trách</a:t>
                      </a:r>
                      <a:r>
                        <a:rPr lang="en-US" sz="2000" kern="1200" dirty="0" smtClean="0">
                          <a:effectLst/>
                        </a:rPr>
                        <a:t> </a:t>
                      </a:r>
                      <a:r>
                        <a:rPr lang="en-US" sz="2000" kern="1200" dirty="0" err="1" smtClean="0">
                          <a:effectLst/>
                        </a:rPr>
                        <a:t>nhiệm</a:t>
                      </a:r>
                      <a:r>
                        <a:rPr lang="en-US" sz="2000" kern="1200" dirty="0" smtClean="0">
                          <a:effectLst/>
                        </a:rPr>
                        <a:t> </a:t>
                      </a:r>
                      <a:r>
                        <a:rPr lang="en-US" sz="2000" kern="1200" dirty="0" err="1" smtClean="0">
                          <a:effectLst/>
                        </a:rPr>
                        <a:t>tổng</a:t>
                      </a:r>
                      <a:r>
                        <a:rPr lang="en-US" sz="2000" kern="1200" dirty="0" smtClean="0">
                          <a:effectLst/>
                        </a:rPr>
                        <a:t> </a:t>
                      </a:r>
                      <a:r>
                        <a:rPr lang="en-US" sz="2000" kern="1200" dirty="0" err="1" smtClean="0">
                          <a:effectLst/>
                        </a:rPr>
                        <a:t>hợp</a:t>
                      </a:r>
                      <a:r>
                        <a:rPr lang="en-US" sz="2000" kern="1200" dirty="0" smtClean="0">
                          <a:effectLst/>
                        </a:rPr>
                        <a:t> </a:t>
                      </a:r>
                      <a:r>
                        <a:rPr lang="en-US" sz="2000" kern="1200" dirty="0" err="1" smtClean="0">
                          <a:effectLst/>
                        </a:rPr>
                        <a:t>từ</a:t>
                      </a:r>
                      <a:r>
                        <a:rPr lang="en-US" sz="2000" kern="1200" dirty="0" smtClean="0">
                          <a:effectLst/>
                        </a:rPr>
                        <a:t> </a:t>
                      </a:r>
                      <a:r>
                        <a:rPr lang="en-US" sz="2000" kern="1200" dirty="0" err="1" smtClean="0">
                          <a:effectLst/>
                        </a:rPr>
                        <a:t>khi</a:t>
                      </a:r>
                      <a:r>
                        <a:rPr lang="en-US" sz="2000" kern="1200" dirty="0" smtClean="0">
                          <a:effectLst/>
                        </a:rPr>
                        <a:t> </a:t>
                      </a:r>
                      <a:r>
                        <a:rPr lang="en-US" sz="2000" kern="1200" dirty="0" err="1" smtClean="0">
                          <a:effectLst/>
                        </a:rPr>
                        <a:t>nhận</a:t>
                      </a:r>
                      <a:r>
                        <a:rPr lang="en-US" sz="2000" kern="1200" dirty="0" smtClean="0">
                          <a:effectLst/>
                        </a:rPr>
                        <a:t> </a:t>
                      </a:r>
                      <a:r>
                        <a:rPr lang="en-US" sz="2000" kern="1200" dirty="0" err="1" smtClean="0">
                          <a:effectLst/>
                        </a:rPr>
                        <a:t>nhiệm</a:t>
                      </a:r>
                      <a:r>
                        <a:rPr lang="en-US" sz="2000" kern="1200" dirty="0" smtClean="0">
                          <a:effectLst/>
                        </a:rPr>
                        <a:t> </a:t>
                      </a:r>
                      <a:r>
                        <a:rPr lang="en-US" sz="2000" kern="1200" dirty="0" err="1" smtClean="0">
                          <a:effectLst/>
                        </a:rPr>
                        <a:t>vụ</a:t>
                      </a:r>
                      <a:r>
                        <a:rPr lang="en-US" sz="2000" kern="1200" dirty="0" smtClean="0">
                          <a:effectLst/>
                        </a:rPr>
                        <a:t> </a:t>
                      </a:r>
                      <a:r>
                        <a:rPr lang="en-US" sz="2000" kern="1200" dirty="0" err="1" smtClean="0">
                          <a:effectLst/>
                        </a:rPr>
                        <a:t>đến</a:t>
                      </a:r>
                      <a:r>
                        <a:rPr lang="en-US" sz="2000" kern="1200" dirty="0" smtClean="0">
                          <a:effectLst/>
                        </a:rPr>
                        <a:t> </a:t>
                      </a:r>
                      <a:r>
                        <a:rPr lang="en-US" sz="2000" kern="1200" dirty="0" err="1" smtClean="0">
                          <a:effectLst/>
                        </a:rPr>
                        <a:t>khi</a:t>
                      </a:r>
                      <a:r>
                        <a:rPr lang="en-US" sz="2000" kern="1200" dirty="0" smtClean="0">
                          <a:effectLst/>
                        </a:rPr>
                        <a:t> </a:t>
                      </a:r>
                      <a:r>
                        <a:rPr lang="en-US" sz="2000" kern="1200" dirty="0" err="1" smtClean="0">
                          <a:effectLst/>
                        </a:rPr>
                        <a:t>kết</a:t>
                      </a:r>
                      <a:r>
                        <a:rPr lang="en-US" sz="2000" kern="1200" dirty="0" smtClean="0">
                          <a:effectLst/>
                        </a:rPr>
                        <a:t> </a:t>
                      </a:r>
                      <a:r>
                        <a:rPr lang="en-US" sz="2000" kern="1200" dirty="0" err="1" smtClean="0">
                          <a:effectLst/>
                        </a:rPr>
                        <a:t>thúc</a:t>
                      </a:r>
                      <a:r>
                        <a:rPr lang="en-US" sz="2000" kern="1200" dirty="0" smtClean="0">
                          <a:effectLst/>
                        </a:rPr>
                        <a:t> </a:t>
                      </a:r>
                      <a:r>
                        <a:rPr lang="en-US" sz="2000" kern="1200" dirty="0" err="1" smtClean="0">
                          <a:effectLst/>
                        </a:rPr>
                        <a:t>thời</a:t>
                      </a:r>
                      <a:r>
                        <a:rPr lang="en-US" sz="2000" kern="1200" dirty="0" smtClean="0">
                          <a:effectLst/>
                        </a:rPr>
                        <a:t> </a:t>
                      </a:r>
                      <a:r>
                        <a:rPr lang="en-US" sz="2000" kern="1200" dirty="0" err="1" smtClean="0">
                          <a:effectLst/>
                        </a:rPr>
                        <a:t>hạn</a:t>
                      </a:r>
                      <a:r>
                        <a:rPr lang="en-US" sz="2000" kern="1200" dirty="0" smtClean="0">
                          <a:effectLst/>
                        </a:rPr>
                        <a:t> </a:t>
                      </a:r>
                      <a:r>
                        <a:rPr lang="en-US" sz="2000" kern="1200" dirty="0" err="1" smtClean="0">
                          <a:effectLst/>
                        </a:rPr>
                        <a:t>bảo</a:t>
                      </a:r>
                      <a:r>
                        <a:rPr lang="en-US" sz="2000" kern="1200" dirty="0" smtClean="0">
                          <a:effectLst/>
                        </a:rPr>
                        <a:t> </a:t>
                      </a:r>
                      <a:r>
                        <a:rPr lang="en-US" sz="2000" kern="1200" dirty="0" err="1" smtClean="0">
                          <a:effectLst/>
                        </a:rPr>
                        <a:t>hành</a:t>
                      </a:r>
                      <a:r>
                        <a:rPr lang="en-US" sz="2000" kern="1200" dirty="0" smtClean="0">
                          <a:effectLst/>
                        </a:rPr>
                        <a:t> </a:t>
                      </a:r>
                      <a:r>
                        <a:rPr lang="en-US" sz="2000" kern="1200" dirty="0" err="1" smtClean="0">
                          <a:effectLst/>
                        </a:rPr>
                        <a:t>công</a:t>
                      </a:r>
                      <a:r>
                        <a:rPr lang="en-US" sz="2000" kern="1200" dirty="0" smtClean="0">
                          <a:effectLst/>
                        </a:rPr>
                        <a:t> </a:t>
                      </a:r>
                      <a:r>
                        <a:rPr lang="en-US" sz="2000" kern="1200" dirty="0" err="1" smtClean="0">
                          <a:effectLst/>
                        </a:rPr>
                        <a:t>trình</a:t>
                      </a:r>
                      <a:r>
                        <a:rPr lang="en-US" sz="2000" kern="1200" dirty="0" smtClean="0">
                          <a:effectLst/>
                        </a:rPr>
                        <a:t> (CT) </a:t>
                      </a:r>
                      <a:r>
                        <a:rPr lang="en-US" sz="2000" kern="1200" dirty="0" err="1" smtClean="0">
                          <a:effectLst/>
                        </a:rPr>
                        <a:t>gồm</a:t>
                      </a:r>
                      <a:r>
                        <a:rPr lang="en-US" sz="2000" kern="1200" dirty="0" smtClean="0">
                          <a:effectLst/>
                        </a:rPr>
                        <a:t>:</a:t>
                      </a:r>
                    </a:p>
                    <a:p>
                      <a:pPr lvl="0"/>
                      <a:r>
                        <a:rPr lang="en-US" sz="2000" kern="1200" dirty="0" err="1" smtClean="0">
                          <a:effectLst/>
                        </a:rPr>
                        <a:t>Lập</a:t>
                      </a:r>
                      <a:r>
                        <a:rPr lang="en-US" sz="2000" kern="1200" dirty="0" smtClean="0">
                          <a:effectLst/>
                        </a:rPr>
                        <a:t> </a:t>
                      </a:r>
                      <a:r>
                        <a:rPr lang="en-US" sz="2000" kern="1200" dirty="0" err="1" smtClean="0">
                          <a:effectLst/>
                        </a:rPr>
                        <a:t>kế</a:t>
                      </a:r>
                      <a:r>
                        <a:rPr lang="en-US" sz="2000" kern="1200" dirty="0" smtClean="0">
                          <a:effectLst/>
                        </a:rPr>
                        <a:t> </a:t>
                      </a:r>
                      <a:r>
                        <a:rPr lang="en-US" sz="2000" kern="1200" dirty="0" err="1" smtClean="0">
                          <a:effectLst/>
                        </a:rPr>
                        <a:t>hoạch</a:t>
                      </a:r>
                      <a:r>
                        <a:rPr lang="en-US" sz="2000" kern="1200" dirty="0" smtClean="0">
                          <a:effectLst/>
                        </a:rPr>
                        <a:t> </a:t>
                      </a:r>
                      <a:r>
                        <a:rPr lang="en-US" sz="2000" kern="1200" dirty="0" err="1" smtClean="0">
                          <a:effectLst/>
                        </a:rPr>
                        <a:t>chất</a:t>
                      </a:r>
                      <a:r>
                        <a:rPr lang="en-US" sz="2000" kern="1200" dirty="0" smtClean="0">
                          <a:effectLst/>
                        </a:rPr>
                        <a:t> </a:t>
                      </a:r>
                      <a:r>
                        <a:rPr lang="en-US" sz="2000" kern="1200" dirty="0" err="1" smtClean="0">
                          <a:effectLst/>
                        </a:rPr>
                        <a:t>lượng</a:t>
                      </a:r>
                      <a:r>
                        <a:rPr lang="en-US" sz="2000" kern="1200" dirty="0" smtClean="0">
                          <a:effectLst/>
                        </a:rPr>
                        <a:t> CT.</a:t>
                      </a:r>
                    </a:p>
                    <a:p>
                      <a:pPr lvl="0"/>
                      <a:r>
                        <a:rPr lang="en-US" sz="2000" kern="1200" dirty="0" err="1" smtClean="0">
                          <a:effectLst/>
                        </a:rPr>
                        <a:t>Kiểm</a:t>
                      </a:r>
                      <a:r>
                        <a:rPr lang="en-US" sz="2000" kern="1200" dirty="0" smtClean="0">
                          <a:effectLst/>
                        </a:rPr>
                        <a:t> </a:t>
                      </a:r>
                      <a:r>
                        <a:rPr lang="en-US" sz="2000" kern="1200" dirty="0" err="1" smtClean="0">
                          <a:effectLst/>
                        </a:rPr>
                        <a:t>soát</a:t>
                      </a:r>
                      <a:r>
                        <a:rPr lang="en-US" sz="2000" kern="1200" dirty="0" smtClean="0">
                          <a:effectLst/>
                        </a:rPr>
                        <a:t> </a:t>
                      </a:r>
                      <a:r>
                        <a:rPr lang="en-US" sz="2000" kern="1200" dirty="0" err="1" smtClean="0">
                          <a:effectLst/>
                        </a:rPr>
                        <a:t>kế</a:t>
                      </a:r>
                      <a:r>
                        <a:rPr lang="en-US" sz="2000" kern="1200" dirty="0" smtClean="0">
                          <a:effectLst/>
                        </a:rPr>
                        <a:t> </a:t>
                      </a:r>
                      <a:r>
                        <a:rPr lang="en-US" sz="2000" kern="1200" dirty="0" err="1" smtClean="0">
                          <a:effectLst/>
                        </a:rPr>
                        <a:t>hoạch</a:t>
                      </a:r>
                      <a:r>
                        <a:rPr lang="en-US" sz="2000" kern="1200" dirty="0" smtClean="0">
                          <a:effectLst/>
                        </a:rPr>
                        <a:t> CT.</a:t>
                      </a:r>
                    </a:p>
                    <a:p>
                      <a:pPr lvl="0"/>
                      <a:r>
                        <a:rPr lang="en-US" sz="2000" kern="1200" dirty="0" err="1" smtClean="0">
                          <a:effectLst/>
                        </a:rPr>
                        <a:t>Điều</a:t>
                      </a:r>
                      <a:r>
                        <a:rPr lang="en-US" sz="2000" kern="1200" dirty="0" smtClean="0">
                          <a:effectLst/>
                        </a:rPr>
                        <a:t> </a:t>
                      </a:r>
                      <a:r>
                        <a:rPr lang="en-US" sz="2000" kern="1200" dirty="0" err="1" smtClean="0">
                          <a:effectLst/>
                        </a:rPr>
                        <a:t>phối</a:t>
                      </a:r>
                      <a:r>
                        <a:rPr lang="en-US" sz="2000" kern="1200" dirty="0" smtClean="0">
                          <a:effectLst/>
                        </a:rPr>
                        <a:t> </a:t>
                      </a:r>
                      <a:r>
                        <a:rPr lang="en-US" sz="2000" kern="1200" dirty="0" err="1" smtClean="0">
                          <a:effectLst/>
                        </a:rPr>
                        <a:t>hoạt</a:t>
                      </a:r>
                      <a:r>
                        <a:rPr lang="en-US" sz="2000" kern="1200" dirty="0" smtClean="0">
                          <a:effectLst/>
                        </a:rPr>
                        <a:t> </a:t>
                      </a:r>
                      <a:r>
                        <a:rPr lang="en-US" sz="2000" kern="1200" dirty="0" err="1" smtClean="0">
                          <a:effectLst/>
                        </a:rPr>
                        <a:t>động</a:t>
                      </a:r>
                      <a:r>
                        <a:rPr lang="en-US" sz="2000" kern="1200" dirty="0" smtClean="0">
                          <a:effectLst/>
                        </a:rPr>
                        <a:t> </a:t>
                      </a:r>
                      <a:r>
                        <a:rPr lang="en-US" sz="2000" kern="1200" dirty="0" err="1" smtClean="0">
                          <a:effectLst/>
                        </a:rPr>
                        <a:t>chung</a:t>
                      </a:r>
                      <a:r>
                        <a:rPr lang="en-US" sz="2000" kern="1200" dirty="0" smtClean="0">
                          <a:effectLst/>
                        </a:rPr>
                        <a:t> </a:t>
                      </a:r>
                      <a:r>
                        <a:rPr lang="en-US" sz="2000" kern="1200" dirty="0" err="1" smtClean="0">
                          <a:effectLst/>
                        </a:rPr>
                        <a:t>của</a:t>
                      </a:r>
                      <a:r>
                        <a:rPr lang="en-US" sz="2000" kern="1200" dirty="0" smtClean="0">
                          <a:effectLst/>
                        </a:rPr>
                        <a:t> CT.</a:t>
                      </a:r>
                    </a:p>
                    <a:p>
                      <a:pPr lvl="0"/>
                      <a:r>
                        <a:rPr lang="en-US" sz="2000" kern="1200" dirty="0" err="1" smtClean="0">
                          <a:effectLst/>
                        </a:rPr>
                        <a:t>Chất</a:t>
                      </a:r>
                      <a:r>
                        <a:rPr lang="en-US" sz="2000" kern="1200" dirty="0" smtClean="0">
                          <a:effectLst/>
                        </a:rPr>
                        <a:t> </a:t>
                      </a:r>
                      <a:r>
                        <a:rPr lang="en-US" sz="2000" kern="1200" dirty="0" err="1" smtClean="0">
                          <a:effectLst/>
                        </a:rPr>
                        <a:t>lượng</a:t>
                      </a:r>
                      <a:r>
                        <a:rPr lang="en-US" sz="2000" kern="1200" dirty="0" smtClean="0">
                          <a:effectLst/>
                        </a:rPr>
                        <a:t>, </a:t>
                      </a:r>
                      <a:r>
                        <a:rPr lang="en-US" sz="2000" kern="1200" dirty="0" err="1" smtClean="0">
                          <a:effectLst/>
                        </a:rPr>
                        <a:t>tiến</a:t>
                      </a:r>
                      <a:r>
                        <a:rPr lang="en-US" sz="2000" kern="1200" dirty="0" smtClean="0">
                          <a:effectLst/>
                        </a:rPr>
                        <a:t> </a:t>
                      </a:r>
                      <a:r>
                        <a:rPr lang="en-US" sz="2000" kern="1200" dirty="0" err="1" smtClean="0">
                          <a:effectLst/>
                        </a:rPr>
                        <a:t>độ</a:t>
                      </a:r>
                      <a:r>
                        <a:rPr lang="en-US" sz="2000" kern="1200" dirty="0" smtClean="0">
                          <a:effectLst/>
                        </a:rPr>
                        <a:t> CT.</a:t>
                      </a:r>
                    </a:p>
                    <a:p>
                      <a:pPr lvl="0"/>
                      <a:r>
                        <a:rPr lang="en-US" sz="2000" kern="1200" dirty="0" smtClean="0">
                          <a:effectLst/>
                        </a:rPr>
                        <a:t>An </a:t>
                      </a:r>
                      <a:r>
                        <a:rPr lang="en-US" sz="2000" kern="1200" dirty="0" err="1" smtClean="0">
                          <a:effectLst/>
                        </a:rPr>
                        <a:t>toàn</a:t>
                      </a:r>
                      <a:r>
                        <a:rPr lang="en-US" sz="2000" kern="1200" dirty="0" smtClean="0">
                          <a:effectLst/>
                        </a:rPr>
                        <a:t> </a:t>
                      </a:r>
                      <a:r>
                        <a:rPr lang="en-US" sz="2000" kern="1200" dirty="0" err="1" smtClean="0">
                          <a:effectLst/>
                        </a:rPr>
                        <a:t>lao</a:t>
                      </a:r>
                      <a:r>
                        <a:rPr lang="en-US" sz="2000" kern="1200" dirty="0" smtClean="0">
                          <a:effectLst/>
                        </a:rPr>
                        <a:t> </a:t>
                      </a:r>
                      <a:r>
                        <a:rPr lang="en-US" sz="2000" kern="1200" dirty="0" err="1" smtClean="0">
                          <a:effectLst/>
                        </a:rPr>
                        <a:t>động</a:t>
                      </a:r>
                      <a:r>
                        <a:rPr lang="en-US" sz="2000" kern="1200" dirty="0" smtClean="0">
                          <a:effectLst/>
                        </a:rPr>
                        <a:t> </a:t>
                      </a:r>
                      <a:r>
                        <a:rPr lang="en-US" sz="2000" kern="1200" dirty="0" err="1" smtClean="0">
                          <a:effectLst/>
                        </a:rPr>
                        <a:t>toàn</a:t>
                      </a:r>
                      <a:r>
                        <a:rPr lang="en-US" sz="2000" kern="1200" dirty="0" smtClean="0">
                          <a:effectLst/>
                        </a:rPr>
                        <a:t> </a:t>
                      </a:r>
                      <a:r>
                        <a:rPr lang="en-US" sz="2000" kern="1200" dirty="0" err="1" smtClean="0">
                          <a:effectLst/>
                        </a:rPr>
                        <a:t>thể</a:t>
                      </a:r>
                      <a:r>
                        <a:rPr lang="en-US" sz="2000" kern="1200" dirty="0" smtClean="0">
                          <a:effectLst/>
                        </a:rPr>
                        <a:t> CBCNV </a:t>
                      </a:r>
                      <a:r>
                        <a:rPr lang="en-US" sz="2000" kern="1200" dirty="0" err="1" smtClean="0">
                          <a:effectLst/>
                        </a:rPr>
                        <a:t>trong</a:t>
                      </a:r>
                      <a:r>
                        <a:rPr lang="en-US" sz="2000" kern="1200" dirty="0" smtClean="0">
                          <a:effectLst/>
                        </a:rPr>
                        <a:t> CT.</a:t>
                      </a:r>
                    </a:p>
                    <a:p>
                      <a:pPr lvl="0"/>
                      <a:r>
                        <a:rPr lang="en-US" sz="2000" kern="1200" dirty="0" err="1" smtClean="0">
                          <a:effectLst/>
                        </a:rPr>
                        <a:t>Uy</a:t>
                      </a:r>
                      <a:r>
                        <a:rPr lang="en-US" sz="2000" kern="1200" dirty="0" smtClean="0">
                          <a:effectLst/>
                        </a:rPr>
                        <a:t> </a:t>
                      </a:r>
                      <a:r>
                        <a:rPr lang="en-US" sz="2000" kern="1200" dirty="0" err="1" smtClean="0">
                          <a:effectLst/>
                        </a:rPr>
                        <a:t>tín</a:t>
                      </a:r>
                      <a:r>
                        <a:rPr lang="en-US" sz="2000" kern="1200" dirty="0" smtClean="0">
                          <a:effectLst/>
                        </a:rPr>
                        <a:t> </a:t>
                      </a:r>
                      <a:r>
                        <a:rPr lang="en-US" sz="2000" kern="1200" dirty="0" err="1" smtClean="0">
                          <a:effectLst/>
                        </a:rPr>
                        <a:t>và</a:t>
                      </a:r>
                      <a:r>
                        <a:rPr lang="en-US" sz="2000" kern="1200" dirty="0" smtClean="0">
                          <a:effectLst/>
                        </a:rPr>
                        <a:t> </a:t>
                      </a:r>
                      <a:r>
                        <a:rPr lang="en-US" sz="2000" kern="1200" dirty="0" err="1" smtClean="0">
                          <a:effectLst/>
                        </a:rPr>
                        <a:t>hiệu</a:t>
                      </a:r>
                      <a:r>
                        <a:rPr lang="en-US" sz="2000" kern="1200" dirty="0" smtClean="0">
                          <a:effectLst/>
                        </a:rPr>
                        <a:t> </a:t>
                      </a:r>
                      <a:r>
                        <a:rPr lang="en-US" sz="2000" kern="1200" dirty="0" err="1" smtClean="0">
                          <a:effectLst/>
                        </a:rPr>
                        <a:t>quả</a:t>
                      </a:r>
                      <a:r>
                        <a:rPr lang="en-US" sz="2000" kern="1200" dirty="0" smtClean="0">
                          <a:effectLst/>
                        </a:rPr>
                        <a:t> </a:t>
                      </a:r>
                      <a:r>
                        <a:rPr lang="en-US" sz="2000" kern="1200" dirty="0" err="1" smtClean="0">
                          <a:effectLst/>
                        </a:rPr>
                        <a:t>của</a:t>
                      </a:r>
                      <a:r>
                        <a:rPr lang="en-US" sz="2000" kern="1200" dirty="0" smtClean="0">
                          <a:effectLst/>
                        </a:rPr>
                        <a:t> CT </a:t>
                      </a:r>
                      <a:r>
                        <a:rPr lang="en-US" sz="2000" kern="1200" dirty="0" err="1" smtClean="0">
                          <a:effectLst/>
                        </a:rPr>
                        <a:t>và</a:t>
                      </a:r>
                      <a:r>
                        <a:rPr lang="en-US" sz="2000" kern="1200" dirty="0" smtClean="0">
                          <a:effectLst/>
                        </a:rPr>
                        <a:t> </a:t>
                      </a:r>
                      <a:r>
                        <a:rPr lang="en-US" sz="2000" kern="1200" dirty="0" err="1" smtClean="0">
                          <a:effectLst/>
                        </a:rPr>
                        <a:t>công</a:t>
                      </a:r>
                      <a:r>
                        <a:rPr lang="en-US" sz="2000" kern="1200" dirty="0" smtClean="0">
                          <a:effectLst/>
                        </a:rPr>
                        <a:t> </a:t>
                      </a:r>
                      <a:r>
                        <a:rPr lang="en-US" sz="2000" kern="1200" dirty="0" err="1" smtClean="0">
                          <a:effectLst/>
                        </a:rPr>
                        <a:t>ty</a:t>
                      </a:r>
                      <a:r>
                        <a:rPr lang="en-US" sz="2000" kern="1200" dirty="0" smtClean="0">
                          <a:effectLst/>
                        </a:rPr>
                        <a:t>.</a:t>
                      </a:r>
                    </a:p>
                    <a:p>
                      <a:pPr lvl="0"/>
                      <a:r>
                        <a:rPr lang="en-US" sz="2000" kern="1200" dirty="0" err="1" smtClean="0">
                          <a:effectLst/>
                        </a:rPr>
                        <a:t>Ngoại</a:t>
                      </a:r>
                      <a:r>
                        <a:rPr lang="en-US" sz="2000" kern="1200" dirty="0" smtClean="0">
                          <a:effectLst/>
                        </a:rPr>
                        <a:t> </a:t>
                      </a:r>
                      <a:r>
                        <a:rPr lang="en-US" sz="2000" kern="1200" dirty="0" err="1" smtClean="0">
                          <a:effectLst/>
                        </a:rPr>
                        <a:t>giao</a:t>
                      </a:r>
                      <a:r>
                        <a:rPr lang="en-US" sz="2000" kern="1200" dirty="0" smtClean="0">
                          <a:effectLst/>
                        </a:rPr>
                        <a:t> </a:t>
                      </a:r>
                      <a:r>
                        <a:rPr lang="en-US" sz="2000" kern="1200" dirty="0" err="1" smtClean="0">
                          <a:effectLst/>
                        </a:rPr>
                        <a:t>và</a:t>
                      </a:r>
                      <a:r>
                        <a:rPr lang="en-US" sz="2000" kern="1200" dirty="0" smtClean="0">
                          <a:effectLst/>
                        </a:rPr>
                        <a:t> </a:t>
                      </a:r>
                      <a:r>
                        <a:rPr lang="en-US" sz="2000" kern="1200" dirty="0" err="1" smtClean="0">
                          <a:effectLst/>
                        </a:rPr>
                        <a:t>đối</a:t>
                      </a:r>
                      <a:r>
                        <a:rPr lang="en-US" sz="2000" kern="1200" dirty="0" smtClean="0">
                          <a:effectLst/>
                        </a:rPr>
                        <a:t> </a:t>
                      </a:r>
                      <a:r>
                        <a:rPr lang="en-US" sz="2000" kern="1200" dirty="0" err="1" smtClean="0">
                          <a:effectLst/>
                        </a:rPr>
                        <a:t>phó</a:t>
                      </a:r>
                      <a:r>
                        <a:rPr lang="en-US" sz="2000" kern="1200" dirty="0" smtClean="0">
                          <a:effectLst/>
                        </a:rPr>
                        <a:t> </a:t>
                      </a:r>
                      <a:r>
                        <a:rPr lang="en-US" sz="2000" kern="1200" dirty="0" err="1" smtClean="0">
                          <a:effectLst/>
                        </a:rPr>
                        <a:t>với</a:t>
                      </a:r>
                      <a:r>
                        <a:rPr lang="en-US" sz="2000" kern="1200" dirty="0" smtClean="0">
                          <a:effectLst/>
                        </a:rPr>
                        <a:t> </a:t>
                      </a:r>
                      <a:r>
                        <a:rPr lang="en-US" sz="2000" kern="1200" dirty="0" err="1" smtClean="0">
                          <a:effectLst/>
                        </a:rPr>
                        <a:t>khách</a:t>
                      </a:r>
                      <a:r>
                        <a:rPr lang="en-US" sz="2000" kern="1200" dirty="0" smtClean="0">
                          <a:effectLst/>
                        </a:rPr>
                        <a:t> </a:t>
                      </a:r>
                      <a:r>
                        <a:rPr lang="en-US" sz="2000" kern="1200" dirty="0" err="1" smtClean="0">
                          <a:effectLst/>
                        </a:rPr>
                        <a:t>hàng</a:t>
                      </a:r>
                      <a:r>
                        <a:rPr lang="en-US" sz="2000" kern="1200" dirty="0" smtClean="0">
                          <a:effectLst/>
                        </a:rPr>
                        <a:t>.</a:t>
                      </a:r>
                    </a:p>
                    <a:p>
                      <a:pPr lvl="0"/>
                      <a:r>
                        <a:rPr lang="en-US" sz="2000" kern="1200" dirty="0" err="1" smtClean="0">
                          <a:effectLst/>
                        </a:rPr>
                        <a:t>Thực</a:t>
                      </a:r>
                      <a:r>
                        <a:rPr lang="en-US" sz="2000" kern="1200" dirty="0" smtClean="0">
                          <a:effectLst/>
                        </a:rPr>
                        <a:t> </a:t>
                      </a:r>
                      <a:r>
                        <a:rPr lang="en-US" sz="2000" kern="1200" dirty="0" err="1" smtClean="0">
                          <a:effectLst/>
                        </a:rPr>
                        <a:t>hiện</a:t>
                      </a:r>
                      <a:r>
                        <a:rPr lang="en-US" sz="2000" kern="1200" dirty="0" smtClean="0">
                          <a:effectLst/>
                        </a:rPr>
                        <a:t> </a:t>
                      </a:r>
                      <a:r>
                        <a:rPr lang="en-US" sz="2000" kern="1200" dirty="0" err="1" smtClean="0">
                          <a:effectLst/>
                        </a:rPr>
                        <a:t>thống</a:t>
                      </a:r>
                      <a:r>
                        <a:rPr lang="en-US" sz="2000" kern="1200" dirty="0" smtClean="0">
                          <a:effectLst/>
                        </a:rPr>
                        <a:t> </a:t>
                      </a:r>
                      <a:r>
                        <a:rPr lang="en-US" sz="2000" kern="1200" dirty="0" err="1" smtClean="0">
                          <a:effectLst/>
                        </a:rPr>
                        <a:t>nhất</a:t>
                      </a:r>
                      <a:r>
                        <a:rPr lang="en-US" sz="2000" kern="1200" dirty="0" smtClean="0">
                          <a:effectLst/>
                        </a:rPr>
                        <a:t> </a:t>
                      </a:r>
                      <a:r>
                        <a:rPr lang="en-US" sz="2000" kern="1200" dirty="0" err="1" smtClean="0">
                          <a:effectLst/>
                        </a:rPr>
                        <a:t>hệ</a:t>
                      </a:r>
                      <a:r>
                        <a:rPr lang="en-US" sz="2000" kern="1200" dirty="0" smtClean="0">
                          <a:effectLst/>
                        </a:rPr>
                        <a:t> </a:t>
                      </a:r>
                      <a:r>
                        <a:rPr lang="en-US" sz="2000" kern="1200" dirty="0" err="1" smtClean="0">
                          <a:effectLst/>
                        </a:rPr>
                        <a:t>thống</a:t>
                      </a:r>
                      <a:r>
                        <a:rPr lang="en-US" sz="2000" kern="1200" dirty="0" smtClean="0">
                          <a:effectLst/>
                        </a:rPr>
                        <a:t> </a:t>
                      </a:r>
                      <a:r>
                        <a:rPr lang="en-US" sz="2000" kern="1200" dirty="0" err="1" smtClean="0">
                          <a:effectLst/>
                        </a:rPr>
                        <a:t>quản</a:t>
                      </a:r>
                      <a:r>
                        <a:rPr lang="en-US" sz="2000" kern="1200" dirty="0" smtClean="0">
                          <a:effectLst/>
                        </a:rPr>
                        <a:t> </a:t>
                      </a:r>
                      <a:r>
                        <a:rPr lang="en-US" sz="2000" kern="1200" dirty="0" err="1" smtClean="0">
                          <a:effectLst/>
                        </a:rPr>
                        <a:t>lý</a:t>
                      </a:r>
                      <a:r>
                        <a:rPr lang="en-US" sz="2000" kern="1200" dirty="0" smtClean="0">
                          <a:effectLst/>
                        </a:rPr>
                        <a:t> </a:t>
                      </a:r>
                      <a:r>
                        <a:rPr lang="en-US" sz="2000" kern="1200" dirty="0" err="1" smtClean="0">
                          <a:effectLst/>
                        </a:rPr>
                        <a:t>chất</a:t>
                      </a:r>
                      <a:r>
                        <a:rPr lang="en-US" sz="2000" kern="1200" dirty="0" smtClean="0">
                          <a:effectLst/>
                        </a:rPr>
                        <a:t> </a:t>
                      </a:r>
                      <a:r>
                        <a:rPr lang="en-US" sz="2000" kern="1200" dirty="0" err="1" smtClean="0">
                          <a:effectLst/>
                        </a:rPr>
                        <a:t>lượng</a:t>
                      </a:r>
                      <a:r>
                        <a:rPr lang="en-US" sz="2000" kern="1200" dirty="0" smtClean="0">
                          <a:effectLst/>
                        </a:rPr>
                        <a:t> </a:t>
                      </a:r>
                      <a:r>
                        <a:rPr lang="en-US" sz="2000" kern="1200" dirty="0" err="1" smtClean="0">
                          <a:effectLst/>
                        </a:rPr>
                        <a:t>theo</a:t>
                      </a:r>
                      <a:r>
                        <a:rPr lang="en-US" sz="2000" kern="1200" dirty="0" smtClean="0">
                          <a:effectLst/>
                        </a:rPr>
                        <a:t> ISO 9001 </a:t>
                      </a:r>
                      <a:r>
                        <a:rPr lang="en-US" sz="2000" kern="1200" dirty="0" err="1" smtClean="0">
                          <a:effectLst/>
                        </a:rPr>
                        <a:t>toàn</a:t>
                      </a:r>
                      <a:r>
                        <a:rPr lang="en-US" sz="2000" kern="1200" dirty="0" smtClean="0">
                          <a:effectLst/>
                        </a:rPr>
                        <a:t> </a:t>
                      </a:r>
                      <a:r>
                        <a:rPr lang="en-US" sz="2000" kern="1200" dirty="0" err="1" smtClean="0">
                          <a:effectLst/>
                        </a:rPr>
                        <a:t>công</a:t>
                      </a:r>
                      <a:r>
                        <a:rPr lang="en-US" sz="2000" kern="1200" dirty="0" smtClean="0">
                          <a:effectLst/>
                        </a:rPr>
                        <a:t> </a:t>
                      </a:r>
                      <a:r>
                        <a:rPr lang="en-US" sz="2000" kern="1200" dirty="0" err="1" smtClean="0">
                          <a:effectLst/>
                        </a:rPr>
                        <a:t>ty</a:t>
                      </a:r>
                      <a:r>
                        <a:rPr lang="en-US" sz="2000" kern="1200" dirty="0" smtClean="0">
                          <a:effectLst/>
                        </a:rPr>
                        <a:t>.</a:t>
                      </a:r>
                      <a:endParaRPr lang="en-US" sz="2000" kern="1200" dirty="0" smtClean="0">
                        <a:solidFill>
                          <a:schemeClr val="tx1"/>
                        </a:solidFill>
                        <a:effectLst/>
                        <a:latin typeface="+mn-lt"/>
                        <a:ea typeface="+mn-ea"/>
                        <a:cs typeface="+mn-cs"/>
                      </a:endParaRPr>
                    </a:p>
                  </a:txBody>
                  <a:tcPr/>
                </a:tc>
              </a:tr>
              <a:tr h="370840">
                <a:tc vMerge="1">
                  <a:txBody>
                    <a:bodyPr/>
                    <a:lstStyle/>
                    <a:p>
                      <a:endParaRPr lang="en-US" sz="2000" dirty="0"/>
                    </a:p>
                  </a:txBody>
                  <a:tcPr/>
                </a:tc>
                <a:tc>
                  <a:txBody>
                    <a:bodyPr/>
                    <a:lstStyle/>
                    <a:p>
                      <a:pPr lvl="0"/>
                      <a:r>
                        <a:rPr lang="en-US" sz="2000" b="1" u="sng" kern="1200" dirty="0" err="1" smtClean="0">
                          <a:effectLst/>
                        </a:rPr>
                        <a:t>Quyền</a:t>
                      </a:r>
                      <a:r>
                        <a:rPr lang="en-US" sz="2000" b="1" u="sng" kern="1200" dirty="0" smtClean="0">
                          <a:effectLst/>
                        </a:rPr>
                        <a:t> </a:t>
                      </a:r>
                      <a:r>
                        <a:rPr lang="en-US" sz="2000" b="1" u="sng" kern="1200" dirty="0" err="1" smtClean="0">
                          <a:effectLst/>
                        </a:rPr>
                        <a:t>hạn</a:t>
                      </a:r>
                      <a:r>
                        <a:rPr lang="en-US" sz="2000" b="1" u="sng" kern="1200" dirty="0" smtClean="0">
                          <a:effectLst/>
                        </a:rPr>
                        <a:t>:</a:t>
                      </a:r>
                      <a:endParaRPr lang="en-US" sz="2000" b="1" kern="1200" dirty="0" smtClean="0">
                        <a:effectLst/>
                      </a:endParaRPr>
                    </a:p>
                    <a:p>
                      <a:pPr lvl="0"/>
                      <a:r>
                        <a:rPr lang="en-US" sz="2000" kern="1200" dirty="0" err="1" smtClean="0">
                          <a:effectLst/>
                        </a:rPr>
                        <a:t>Đề</a:t>
                      </a:r>
                      <a:r>
                        <a:rPr lang="en-US" sz="2000" kern="1200" dirty="0" smtClean="0">
                          <a:effectLst/>
                        </a:rPr>
                        <a:t> </a:t>
                      </a:r>
                      <a:r>
                        <a:rPr lang="en-US" sz="2000" kern="1200" dirty="0" err="1" smtClean="0">
                          <a:effectLst/>
                        </a:rPr>
                        <a:t>xuất</a:t>
                      </a:r>
                      <a:r>
                        <a:rPr lang="en-US" sz="2000" kern="1200" dirty="0" smtClean="0">
                          <a:effectLst/>
                        </a:rPr>
                        <a:t> </a:t>
                      </a:r>
                      <a:r>
                        <a:rPr lang="en-US" sz="2000" kern="1200" dirty="0" err="1" smtClean="0">
                          <a:effectLst/>
                        </a:rPr>
                        <a:t>mua</a:t>
                      </a:r>
                      <a:r>
                        <a:rPr lang="en-US" sz="2000" kern="1200" dirty="0" smtClean="0">
                          <a:effectLst/>
                        </a:rPr>
                        <a:t> </a:t>
                      </a:r>
                      <a:r>
                        <a:rPr lang="en-US" sz="2000" kern="1200" dirty="0" err="1" smtClean="0">
                          <a:effectLst/>
                        </a:rPr>
                        <a:t>một</a:t>
                      </a:r>
                      <a:r>
                        <a:rPr lang="en-US" sz="2000" kern="1200" dirty="0" smtClean="0">
                          <a:effectLst/>
                        </a:rPr>
                        <a:t> </a:t>
                      </a:r>
                      <a:r>
                        <a:rPr lang="en-US" sz="2000" kern="1200" dirty="0" err="1" smtClean="0">
                          <a:effectLst/>
                        </a:rPr>
                        <a:t>số</a:t>
                      </a:r>
                      <a:r>
                        <a:rPr lang="en-US" sz="2000" kern="1200" dirty="0" smtClean="0">
                          <a:effectLst/>
                        </a:rPr>
                        <a:t> </a:t>
                      </a:r>
                      <a:r>
                        <a:rPr lang="en-US" sz="2000" kern="1200" dirty="0" err="1" smtClean="0">
                          <a:effectLst/>
                        </a:rPr>
                        <a:t>loại</a:t>
                      </a:r>
                      <a:r>
                        <a:rPr lang="en-US" sz="2000" kern="1200" dirty="0" smtClean="0">
                          <a:effectLst/>
                        </a:rPr>
                        <a:t> </a:t>
                      </a:r>
                      <a:r>
                        <a:rPr lang="en-US" sz="2000" kern="1200" dirty="0" err="1" smtClean="0">
                          <a:effectLst/>
                        </a:rPr>
                        <a:t>vật</a:t>
                      </a:r>
                      <a:r>
                        <a:rPr lang="en-US" sz="2000" kern="1200" dirty="0" smtClean="0">
                          <a:effectLst/>
                        </a:rPr>
                        <a:t> </a:t>
                      </a:r>
                      <a:r>
                        <a:rPr lang="en-US" sz="2000" kern="1200" dirty="0" err="1" smtClean="0">
                          <a:effectLst/>
                        </a:rPr>
                        <a:t>tư</a:t>
                      </a:r>
                      <a:r>
                        <a:rPr lang="en-US" sz="2000" kern="1200" dirty="0" smtClean="0">
                          <a:effectLst/>
                        </a:rPr>
                        <a:t> </a:t>
                      </a:r>
                      <a:r>
                        <a:rPr lang="en-US" sz="2000" kern="1200" dirty="0" err="1" smtClean="0">
                          <a:effectLst/>
                        </a:rPr>
                        <a:t>tại</a:t>
                      </a:r>
                      <a:r>
                        <a:rPr lang="en-US" sz="2000" kern="1200" dirty="0" smtClean="0">
                          <a:effectLst/>
                        </a:rPr>
                        <a:t> </a:t>
                      </a:r>
                      <a:r>
                        <a:rPr lang="en-US" sz="2000" kern="1200" dirty="0" err="1" smtClean="0">
                          <a:effectLst/>
                        </a:rPr>
                        <a:t>công</a:t>
                      </a:r>
                      <a:r>
                        <a:rPr lang="en-US" sz="2000" kern="1200" dirty="0" smtClean="0">
                          <a:effectLst/>
                        </a:rPr>
                        <a:t> </a:t>
                      </a:r>
                      <a:r>
                        <a:rPr lang="en-US" sz="2000" kern="1200" dirty="0" err="1" smtClean="0">
                          <a:effectLst/>
                        </a:rPr>
                        <a:t>trường</a:t>
                      </a:r>
                      <a:r>
                        <a:rPr lang="en-US" sz="2000" kern="1200" dirty="0" smtClean="0">
                          <a:effectLst/>
                        </a:rPr>
                        <a:t> </a:t>
                      </a:r>
                      <a:r>
                        <a:rPr lang="en-US" sz="2000" kern="1200" dirty="0" err="1" smtClean="0">
                          <a:effectLst/>
                        </a:rPr>
                        <a:t>khi</a:t>
                      </a:r>
                      <a:r>
                        <a:rPr lang="en-US" sz="2000" kern="1200" dirty="0" smtClean="0">
                          <a:effectLst/>
                        </a:rPr>
                        <a:t> </a:t>
                      </a:r>
                      <a:r>
                        <a:rPr lang="en-US" sz="2000" kern="1200" dirty="0" err="1" smtClean="0">
                          <a:effectLst/>
                        </a:rPr>
                        <a:t>cần</a:t>
                      </a:r>
                      <a:r>
                        <a:rPr lang="en-US" sz="2000" kern="1200" dirty="0" smtClean="0">
                          <a:effectLst/>
                        </a:rPr>
                        <a:t> </a:t>
                      </a:r>
                      <a:r>
                        <a:rPr lang="en-US" sz="2000" kern="1200" dirty="0" err="1" smtClean="0">
                          <a:effectLst/>
                        </a:rPr>
                        <a:t>thiết</a:t>
                      </a:r>
                      <a:r>
                        <a:rPr lang="en-US" sz="2000" kern="1200" dirty="0" smtClean="0">
                          <a:effectLst/>
                        </a:rPr>
                        <a:t>.</a:t>
                      </a:r>
                    </a:p>
                    <a:p>
                      <a:pPr lvl="0"/>
                      <a:r>
                        <a:rPr lang="en-US" sz="2000" kern="1200" dirty="0" err="1" smtClean="0">
                          <a:effectLst/>
                        </a:rPr>
                        <a:t>Nghiệm</a:t>
                      </a:r>
                      <a:r>
                        <a:rPr lang="en-US" sz="2000" kern="1200" dirty="0" smtClean="0">
                          <a:effectLst/>
                        </a:rPr>
                        <a:t> </a:t>
                      </a:r>
                      <a:r>
                        <a:rPr lang="en-US" sz="2000" kern="1200" dirty="0" err="1" smtClean="0">
                          <a:effectLst/>
                        </a:rPr>
                        <a:t>thu</a:t>
                      </a:r>
                      <a:r>
                        <a:rPr lang="en-US" sz="2000" kern="1200" dirty="0" smtClean="0">
                          <a:effectLst/>
                        </a:rPr>
                        <a:t> CT.</a:t>
                      </a:r>
                    </a:p>
                    <a:p>
                      <a:pPr lvl="0"/>
                      <a:r>
                        <a:rPr lang="en-US" sz="2000" kern="1200" dirty="0" err="1" smtClean="0">
                          <a:effectLst/>
                        </a:rPr>
                        <a:t>Trả</a:t>
                      </a:r>
                      <a:r>
                        <a:rPr lang="en-US" sz="2000" kern="1200" dirty="0" smtClean="0">
                          <a:effectLst/>
                        </a:rPr>
                        <a:t> </a:t>
                      </a:r>
                      <a:r>
                        <a:rPr lang="en-US" sz="2000" kern="1200" dirty="0" err="1" smtClean="0">
                          <a:effectLst/>
                        </a:rPr>
                        <a:t>lại</a:t>
                      </a:r>
                      <a:r>
                        <a:rPr lang="en-US" sz="2000" kern="1200" dirty="0" smtClean="0">
                          <a:effectLst/>
                        </a:rPr>
                        <a:t> </a:t>
                      </a:r>
                      <a:r>
                        <a:rPr lang="en-US" sz="2000" kern="1200" dirty="0" err="1" smtClean="0">
                          <a:effectLst/>
                        </a:rPr>
                        <a:t>vật</a:t>
                      </a:r>
                      <a:r>
                        <a:rPr lang="en-US" sz="2000" kern="1200" dirty="0" smtClean="0">
                          <a:effectLst/>
                        </a:rPr>
                        <a:t> </a:t>
                      </a:r>
                      <a:r>
                        <a:rPr lang="en-US" sz="2000" kern="1200" dirty="0" err="1" smtClean="0">
                          <a:effectLst/>
                        </a:rPr>
                        <a:t>tư</a:t>
                      </a:r>
                      <a:r>
                        <a:rPr lang="en-US" sz="2000" kern="1200" dirty="0" smtClean="0">
                          <a:effectLst/>
                        </a:rPr>
                        <a:t> </a:t>
                      </a:r>
                      <a:r>
                        <a:rPr lang="en-US" sz="2000" kern="1200" dirty="0" err="1" smtClean="0">
                          <a:effectLst/>
                        </a:rPr>
                        <a:t>không</a:t>
                      </a:r>
                      <a:r>
                        <a:rPr lang="en-US" sz="2000" kern="1200" dirty="0" smtClean="0">
                          <a:effectLst/>
                        </a:rPr>
                        <a:t> </a:t>
                      </a:r>
                      <a:r>
                        <a:rPr lang="en-US" sz="2000" kern="1200" dirty="0" err="1" smtClean="0">
                          <a:effectLst/>
                        </a:rPr>
                        <a:t>đạt</a:t>
                      </a:r>
                      <a:r>
                        <a:rPr lang="en-US" sz="2000" kern="1200" dirty="0" smtClean="0">
                          <a:effectLst/>
                        </a:rPr>
                        <a:t> </a:t>
                      </a:r>
                      <a:r>
                        <a:rPr lang="en-US" sz="2000" kern="1200" dirty="0" err="1" smtClean="0">
                          <a:effectLst/>
                        </a:rPr>
                        <a:t>yêu</a:t>
                      </a:r>
                      <a:r>
                        <a:rPr lang="en-US" sz="2000" kern="1200" dirty="0" smtClean="0">
                          <a:effectLst/>
                        </a:rPr>
                        <a:t> </a:t>
                      </a:r>
                      <a:r>
                        <a:rPr lang="en-US" sz="2000" kern="1200" dirty="0" err="1" smtClean="0">
                          <a:effectLst/>
                        </a:rPr>
                        <a:t>cầu</a:t>
                      </a:r>
                      <a:r>
                        <a:rPr lang="en-US" sz="2000" kern="1200" dirty="0" smtClean="0">
                          <a:effectLst/>
                        </a:rPr>
                        <a:t>.</a:t>
                      </a:r>
                    </a:p>
                    <a:p>
                      <a:pPr lvl="0"/>
                      <a:r>
                        <a:rPr lang="en-US" sz="2000" kern="1200" dirty="0" err="1" smtClean="0">
                          <a:effectLst/>
                        </a:rPr>
                        <a:t>Nghiệm</a:t>
                      </a:r>
                      <a:r>
                        <a:rPr lang="en-US" sz="2000" kern="1200" dirty="0" smtClean="0">
                          <a:effectLst/>
                        </a:rPr>
                        <a:t> </a:t>
                      </a:r>
                      <a:r>
                        <a:rPr lang="en-US" sz="2000" kern="1200" dirty="0" err="1" smtClean="0">
                          <a:effectLst/>
                        </a:rPr>
                        <a:t>thu</a:t>
                      </a:r>
                      <a:r>
                        <a:rPr lang="en-US" sz="2000" kern="1200" dirty="0" smtClean="0">
                          <a:effectLst/>
                        </a:rPr>
                        <a:t> </a:t>
                      </a:r>
                      <a:r>
                        <a:rPr lang="en-US" sz="2000" kern="1200" dirty="0" err="1" smtClean="0">
                          <a:effectLst/>
                        </a:rPr>
                        <a:t>với</a:t>
                      </a:r>
                      <a:r>
                        <a:rPr lang="en-US" sz="2000" kern="1200" dirty="0" smtClean="0">
                          <a:effectLst/>
                        </a:rPr>
                        <a:t> </a:t>
                      </a:r>
                      <a:r>
                        <a:rPr lang="en-US" sz="2000" kern="1200" dirty="0" err="1" smtClean="0">
                          <a:effectLst/>
                        </a:rPr>
                        <a:t>các</a:t>
                      </a:r>
                      <a:r>
                        <a:rPr lang="en-US" sz="2000" kern="1200" dirty="0" smtClean="0">
                          <a:effectLst/>
                        </a:rPr>
                        <a:t> </a:t>
                      </a:r>
                      <a:r>
                        <a:rPr lang="en-US" sz="2000" kern="1200" dirty="0" err="1" smtClean="0">
                          <a:effectLst/>
                        </a:rPr>
                        <a:t>nhà</a:t>
                      </a:r>
                      <a:r>
                        <a:rPr lang="en-US" sz="2000" kern="1200" dirty="0" smtClean="0">
                          <a:effectLst/>
                        </a:rPr>
                        <a:t> </a:t>
                      </a:r>
                      <a:r>
                        <a:rPr lang="en-US" sz="2000" kern="1200" dirty="0" err="1" smtClean="0">
                          <a:effectLst/>
                        </a:rPr>
                        <a:t>thầu</a:t>
                      </a:r>
                      <a:r>
                        <a:rPr lang="en-US" sz="2000" kern="1200" dirty="0" smtClean="0">
                          <a:effectLst/>
                        </a:rPr>
                        <a:t> </a:t>
                      </a:r>
                      <a:r>
                        <a:rPr lang="en-US" sz="2000" kern="1200" dirty="0" err="1" smtClean="0">
                          <a:effectLst/>
                        </a:rPr>
                        <a:t>phụ</a:t>
                      </a:r>
                      <a:r>
                        <a:rPr lang="en-US" sz="2000" kern="1200" dirty="0" smtClean="0">
                          <a:effectLst/>
                        </a:rPr>
                        <a:t>.</a:t>
                      </a:r>
                    </a:p>
                    <a:p>
                      <a:pPr lvl="0"/>
                      <a:r>
                        <a:rPr lang="en-US" sz="2000" kern="1200" dirty="0" err="1" smtClean="0">
                          <a:effectLst/>
                        </a:rPr>
                        <a:t>Đề</a:t>
                      </a:r>
                      <a:r>
                        <a:rPr lang="en-US" sz="2000" kern="1200" dirty="0" smtClean="0">
                          <a:effectLst/>
                        </a:rPr>
                        <a:t> </a:t>
                      </a:r>
                      <a:r>
                        <a:rPr lang="en-US" sz="2000" kern="1200" dirty="0" err="1" smtClean="0">
                          <a:effectLst/>
                        </a:rPr>
                        <a:t>xuất</a:t>
                      </a:r>
                      <a:r>
                        <a:rPr lang="en-US" sz="2000" kern="1200" dirty="0" smtClean="0">
                          <a:effectLst/>
                        </a:rPr>
                        <a:t> </a:t>
                      </a:r>
                      <a:r>
                        <a:rPr lang="en-US" sz="2000" kern="1200" dirty="0" err="1" smtClean="0">
                          <a:effectLst/>
                        </a:rPr>
                        <a:t>thưởng</a:t>
                      </a:r>
                      <a:r>
                        <a:rPr lang="en-US" sz="2000" kern="1200" dirty="0" smtClean="0">
                          <a:effectLst/>
                        </a:rPr>
                        <a:t> </a:t>
                      </a:r>
                      <a:r>
                        <a:rPr lang="en-US" sz="2000" kern="1200" dirty="0" err="1" smtClean="0">
                          <a:effectLst/>
                        </a:rPr>
                        <a:t>phạt</a:t>
                      </a:r>
                      <a:r>
                        <a:rPr lang="en-US" sz="2000" kern="1200" dirty="0" smtClean="0">
                          <a:effectLst/>
                        </a:rPr>
                        <a:t> </a:t>
                      </a:r>
                      <a:r>
                        <a:rPr lang="en-US" sz="2000" kern="1200" dirty="0" err="1" smtClean="0">
                          <a:effectLst/>
                        </a:rPr>
                        <a:t>toàn</a:t>
                      </a:r>
                      <a:r>
                        <a:rPr lang="en-US" sz="2000" kern="1200" dirty="0" smtClean="0">
                          <a:effectLst/>
                        </a:rPr>
                        <a:t> CT.</a:t>
                      </a:r>
                    </a:p>
                    <a:p>
                      <a:pPr lvl="0"/>
                      <a:r>
                        <a:rPr lang="en-US" sz="2000" kern="1200" dirty="0" err="1" smtClean="0">
                          <a:effectLst/>
                        </a:rPr>
                        <a:t>Đề</a:t>
                      </a:r>
                      <a:r>
                        <a:rPr lang="en-US" sz="2000" kern="1200" dirty="0" smtClean="0">
                          <a:effectLst/>
                        </a:rPr>
                        <a:t> </a:t>
                      </a:r>
                      <a:r>
                        <a:rPr lang="en-US" sz="2000" kern="1200" dirty="0" err="1" smtClean="0">
                          <a:effectLst/>
                        </a:rPr>
                        <a:t>xuất</a:t>
                      </a:r>
                      <a:r>
                        <a:rPr lang="en-US" sz="2000" kern="1200" dirty="0" smtClean="0">
                          <a:effectLst/>
                        </a:rPr>
                        <a:t> </a:t>
                      </a:r>
                      <a:r>
                        <a:rPr lang="en-US" sz="2000" kern="1200" dirty="0" err="1" smtClean="0">
                          <a:effectLst/>
                        </a:rPr>
                        <a:t>kỷ</a:t>
                      </a:r>
                      <a:r>
                        <a:rPr lang="en-US" sz="2000" kern="1200" dirty="0" smtClean="0">
                          <a:effectLst/>
                        </a:rPr>
                        <a:t> </a:t>
                      </a:r>
                      <a:r>
                        <a:rPr lang="en-US" sz="2000" kern="1200" dirty="0" err="1" smtClean="0">
                          <a:effectLst/>
                        </a:rPr>
                        <a:t>luật</a:t>
                      </a:r>
                      <a:r>
                        <a:rPr lang="en-US" sz="2000" kern="1200" dirty="0" smtClean="0">
                          <a:effectLst/>
                        </a:rPr>
                        <a:t> </a:t>
                      </a:r>
                      <a:r>
                        <a:rPr lang="en-US" sz="2000" kern="1200" dirty="0" err="1" smtClean="0">
                          <a:effectLst/>
                        </a:rPr>
                        <a:t>hoặc</a:t>
                      </a:r>
                      <a:r>
                        <a:rPr lang="en-US" sz="2000" kern="1200" dirty="0" smtClean="0">
                          <a:effectLst/>
                        </a:rPr>
                        <a:t> </a:t>
                      </a:r>
                      <a:r>
                        <a:rPr lang="en-US" sz="2000" kern="1200" dirty="0" err="1" smtClean="0">
                          <a:effectLst/>
                        </a:rPr>
                        <a:t>cắt</a:t>
                      </a:r>
                      <a:r>
                        <a:rPr lang="en-US" sz="2000" kern="1200" dirty="0" smtClean="0">
                          <a:effectLst/>
                        </a:rPr>
                        <a:t> </a:t>
                      </a:r>
                      <a:r>
                        <a:rPr lang="en-US" sz="2000" kern="1200" dirty="0" err="1" smtClean="0">
                          <a:effectLst/>
                        </a:rPr>
                        <a:t>hợp</a:t>
                      </a:r>
                      <a:r>
                        <a:rPr lang="en-US" sz="2000" kern="1200" dirty="0" smtClean="0">
                          <a:effectLst/>
                        </a:rPr>
                        <a:t> </a:t>
                      </a:r>
                      <a:r>
                        <a:rPr lang="en-US" sz="2000" kern="1200" dirty="0" err="1" smtClean="0">
                          <a:effectLst/>
                        </a:rPr>
                        <a:t>đồng</a:t>
                      </a:r>
                      <a:r>
                        <a:rPr lang="en-US" sz="2000" kern="1200" dirty="0" smtClean="0">
                          <a:effectLst/>
                        </a:rPr>
                        <a:t> </a:t>
                      </a:r>
                      <a:r>
                        <a:rPr lang="en-US" sz="2000" kern="1200" dirty="0" err="1" smtClean="0">
                          <a:effectLst/>
                        </a:rPr>
                        <a:t>các</a:t>
                      </a:r>
                      <a:r>
                        <a:rPr lang="en-US" sz="2000" kern="1200" dirty="0" smtClean="0">
                          <a:effectLst/>
                        </a:rPr>
                        <a:t> </a:t>
                      </a:r>
                      <a:r>
                        <a:rPr lang="en-US" sz="2000" kern="1200" dirty="0" err="1" smtClean="0">
                          <a:effectLst/>
                        </a:rPr>
                        <a:t>nhà</a:t>
                      </a:r>
                      <a:r>
                        <a:rPr lang="en-US" sz="2000" kern="1200" dirty="0" smtClean="0">
                          <a:effectLst/>
                        </a:rPr>
                        <a:t> </a:t>
                      </a:r>
                      <a:r>
                        <a:rPr lang="en-US" sz="2000" kern="1200" dirty="0" err="1" smtClean="0">
                          <a:effectLst/>
                        </a:rPr>
                        <a:t>thầu</a:t>
                      </a:r>
                      <a:r>
                        <a:rPr lang="en-US" sz="2000" kern="1200" dirty="0" smtClean="0">
                          <a:effectLst/>
                        </a:rPr>
                        <a:t> </a:t>
                      </a:r>
                      <a:r>
                        <a:rPr lang="en-US" sz="2000" kern="1200" dirty="0" err="1" smtClean="0">
                          <a:effectLst/>
                        </a:rPr>
                        <a:t>phụ</a:t>
                      </a:r>
                      <a:r>
                        <a:rPr lang="en-US" sz="2000" kern="1200" dirty="0" smtClean="0">
                          <a:effectLst/>
                        </a:rPr>
                        <a:t>.</a:t>
                      </a:r>
                    </a:p>
                    <a:p>
                      <a:endParaRPr lang="en-US" sz="2000" dirty="0"/>
                    </a:p>
                  </a:txBody>
                  <a:tcPr/>
                </a:tc>
              </a:tr>
            </a:tbl>
          </a:graphicData>
        </a:graphic>
      </p:graphicFrame>
    </p:spTree>
    <p:extLst>
      <p:ext uri="{BB962C8B-B14F-4D97-AF65-F5344CB8AC3E}">
        <p14:creationId xmlns:p14="http://schemas.microsoft.com/office/powerpoint/2010/main" val="381610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018381632"/>
              </p:ext>
            </p:extLst>
          </p:nvPr>
        </p:nvGraphicFramePr>
        <p:xfrm>
          <a:off x="609600" y="1655874"/>
          <a:ext cx="11506200" cy="564408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CHỈ HUY </a:t>
                      </a:r>
                      <a:r>
                        <a:rPr lang="en-US" sz="2400" dirty="0" smtClean="0">
                          <a:latin typeface="Calibri" panose="020F0502020204030204" pitchFamily="34" charset="0"/>
                          <a:cs typeface="Calibri" panose="020F0502020204030204" pitchFamily="34" charset="0"/>
                        </a:rPr>
                        <a:t>PHÓ</a:t>
                      </a:r>
                      <a:r>
                        <a:rPr lang="vi-VN" sz="2400" dirty="0" smtClean="0">
                          <a:latin typeface="Calibri" panose="020F0502020204030204" pitchFamily="34" charset="0"/>
                          <a:cs typeface="Calibri" panose="020F0502020204030204" pitchFamily="34" charset="0"/>
                        </a:rPr>
                        <a:t> CÔNG TRƯỜNG</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Chịu</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trước</a:t>
                      </a:r>
                      <a:r>
                        <a:rPr lang="en-US" sz="2000" kern="1200" dirty="0" smtClean="0">
                          <a:solidFill>
                            <a:schemeClr val="tx1"/>
                          </a:solidFill>
                          <a:effectLst/>
                          <a:latin typeface="Calibri" panose="020F0502020204030204" pitchFamily="34" charset="0"/>
                          <a:ea typeface="+mn-ea"/>
                          <a:cs typeface="Calibri" panose="020F0502020204030204" pitchFamily="34" charset="0"/>
                        </a:rPr>
                        <a:t> CHTCT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với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vụ</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là</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hỗ</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trợ</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giúp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đỡ</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tối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đa</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cho</a:t>
                      </a:r>
                      <a:r>
                        <a:rPr lang="en-US" sz="2000" kern="1200" dirty="0" smtClean="0">
                          <a:solidFill>
                            <a:schemeClr val="tx1"/>
                          </a:solidFill>
                          <a:effectLst/>
                          <a:latin typeface="Calibri" panose="020F0502020204030204" pitchFamily="34" charset="0"/>
                          <a:ea typeface="+mn-ea"/>
                          <a:cs typeface="Calibri" panose="020F0502020204030204" pitchFamily="34" charset="0"/>
                        </a:rPr>
                        <a:t> CHTCT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từ</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ngày</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nhận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vụ</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đến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khi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kết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thúc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thời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bảo</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hành</a:t>
                      </a:r>
                      <a:r>
                        <a:rPr lang="en-US" sz="2000" kern="1200" dirty="0" smtClean="0">
                          <a:solidFill>
                            <a:schemeClr val="tx1"/>
                          </a:solidFill>
                          <a:effectLst/>
                          <a:latin typeface="Calibri" panose="020F0502020204030204" pitchFamily="34" charset="0"/>
                          <a:ea typeface="+mn-ea"/>
                          <a:cs typeface="Calibri" panose="020F0502020204030204" pitchFamily="34" charset="0"/>
                        </a:rPr>
                        <a:t> CT,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bao</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gồm</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Trực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tiếp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lập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kế</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hoạch</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chất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lượng</a:t>
                      </a:r>
                      <a:r>
                        <a:rPr lang="en-US" sz="2000" kern="1200" dirty="0" smtClean="0">
                          <a:solidFill>
                            <a:schemeClr val="tx1"/>
                          </a:solidFill>
                          <a:effectLst/>
                          <a:latin typeface="Calibri" panose="020F0502020204030204" pitchFamily="34" charset="0"/>
                          <a:ea typeface="+mn-ea"/>
                          <a:cs typeface="Calibri" panose="020F0502020204030204" pitchFamily="34" charset="0"/>
                        </a:rPr>
                        <a:t> CT.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Trực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tiếp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kiểm</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soát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và</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cân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đối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kế</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hoạch</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Trực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tiếp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tổ</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chức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công</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Trực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tiếp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chịu</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chung</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trước</a:t>
                      </a:r>
                      <a:r>
                        <a:rPr lang="en-US" sz="2000" kern="1200" dirty="0" smtClean="0">
                          <a:solidFill>
                            <a:schemeClr val="tx1"/>
                          </a:solidFill>
                          <a:effectLst/>
                          <a:latin typeface="Calibri" panose="020F0502020204030204" pitchFamily="34" charset="0"/>
                          <a:ea typeface="+mn-ea"/>
                          <a:cs typeface="Calibri" panose="020F0502020204030204" pitchFamily="34" charset="0"/>
                        </a:rPr>
                        <a:t> CHTCT.</a:t>
                      </a: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Có</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thay</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mặt</a:t>
                      </a:r>
                      <a:r>
                        <a:rPr lang="en-US" sz="2000" kern="1200" dirty="0" smtClean="0">
                          <a:solidFill>
                            <a:schemeClr val="tx1"/>
                          </a:solidFill>
                          <a:effectLst/>
                          <a:latin typeface="Calibri" panose="020F0502020204030204" pitchFamily="34" charset="0"/>
                          <a:ea typeface="+mn-ea"/>
                          <a:cs typeface="Calibri" panose="020F0502020204030204" pitchFamily="34" charset="0"/>
                        </a:rPr>
                        <a:t> CHTCT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khi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vắng</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mặt</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Toàn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chỉ</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đạo</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theo</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kế</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hoạch</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đã</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được</a:t>
                      </a:r>
                      <a:r>
                        <a:rPr lang="en-US" sz="2000" kern="1200" dirty="0" smtClean="0">
                          <a:solidFill>
                            <a:schemeClr val="tx1"/>
                          </a:solidFill>
                          <a:effectLst/>
                          <a:latin typeface="Calibri" panose="020F0502020204030204" pitchFamily="34" charset="0"/>
                          <a:ea typeface="+mn-ea"/>
                          <a:cs typeface="Calibri" panose="020F0502020204030204" pitchFamily="34" charset="0"/>
                        </a:rPr>
                        <a:t> CHTCT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phê</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duyệt</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Có</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đề</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xuất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cắt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hợp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đồng</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các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nhà</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thầu</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phụ</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Có</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đề</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xuất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nghỉ</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việc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đối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với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toàn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thể</a:t>
                      </a:r>
                      <a:r>
                        <a:rPr lang="en-US" sz="2000" kern="1200" dirty="0" smtClean="0">
                          <a:solidFill>
                            <a:schemeClr val="tx1"/>
                          </a:solidFill>
                          <a:effectLst/>
                          <a:latin typeface="Calibri" panose="020F0502020204030204" pitchFamily="34" charset="0"/>
                          <a:ea typeface="+mn-ea"/>
                          <a:cs typeface="Calibri" panose="020F0502020204030204" pitchFamily="34" charset="0"/>
                        </a:rPr>
                        <a:t> CBCNV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trong</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công</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trình</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Có</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đề</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xuất</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các</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biện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pháp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thi</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công</a:t>
                      </a:r>
                      <a:r>
                        <a:rPr lang="en-US" sz="2000" kern="1200" dirty="0" smtClean="0">
                          <a:solidFill>
                            <a:schemeClr val="tx1"/>
                          </a:solidFill>
                          <a:effectLst/>
                          <a:latin typeface="Calibri" panose="020F0502020204030204" pitchFamily="34" charset="0"/>
                          <a:ea typeface="+mn-ea"/>
                          <a:cs typeface="Calibri" panose="020F0502020204030204" pitchFamily="34" charset="0"/>
                        </a:rPr>
                        <a:t>.</a:t>
                      </a:r>
                    </a:p>
                    <a:p>
                      <a:pPr lvl="0"/>
                      <a:r>
                        <a:rPr lang="en-US" sz="2000" kern="1200" dirty="0" err="1" smtClean="0">
                          <a:solidFill>
                            <a:schemeClr val="tx1"/>
                          </a:solidFill>
                          <a:effectLst/>
                          <a:latin typeface="Calibri" panose="020F0502020204030204" pitchFamily="34" charset="0"/>
                          <a:ea typeface="+mn-ea"/>
                          <a:cs typeface="Calibri" panose="020F0502020204030204" pitchFamily="34" charset="0"/>
                        </a:rPr>
                        <a:t>Có</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thay</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mặt</a:t>
                      </a:r>
                      <a:r>
                        <a:rPr lang="en-US" sz="2000" kern="1200" dirty="0" smtClean="0">
                          <a:solidFill>
                            <a:schemeClr val="tx1"/>
                          </a:solidFill>
                          <a:effectLst/>
                          <a:latin typeface="Calibri" panose="020F0502020204030204" pitchFamily="34" charset="0"/>
                          <a:ea typeface="+mn-ea"/>
                          <a:cs typeface="Calibri" panose="020F0502020204030204" pitchFamily="34" charset="0"/>
                        </a:rPr>
                        <a:t> CHTCT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họp</a:t>
                      </a:r>
                      <a:r>
                        <a:rPr lang="en-US" sz="2000" kern="1200" dirty="0" smtClean="0">
                          <a:solidFill>
                            <a:schemeClr val="tx1"/>
                          </a:solidFill>
                          <a:effectLst/>
                          <a:latin typeface="Calibri" panose="020F0502020204030204" pitchFamily="34" charset="0"/>
                          <a:ea typeface="+mn-ea"/>
                          <a:cs typeface="Calibri" panose="020F0502020204030204" pitchFamily="34" charset="0"/>
                        </a:rPr>
                        <a:t> </a:t>
                      </a:r>
                      <a:r>
                        <a:rPr lang="en-US" sz="2000" kern="1200" dirty="0" err="1" smtClean="0">
                          <a:solidFill>
                            <a:schemeClr val="tx1"/>
                          </a:solidFill>
                          <a:effectLst/>
                          <a:latin typeface="Calibri" panose="020F0502020204030204" pitchFamily="34" charset="0"/>
                          <a:ea typeface="+mn-ea"/>
                          <a:cs typeface="Calibri" panose="020F0502020204030204" pitchFamily="34" charset="0"/>
                        </a:rPr>
                        <a:t>giao</a:t>
                      </a:r>
                      <a:r>
                        <a:rPr lang="en-US" sz="2000" kern="1200" dirty="0" smtClean="0">
                          <a:solidFill>
                            <a:schemeClr val="tx1"/>
                          </a:solidFill>
                          <a:effectLst/>
                          <a:latin typeface="Calibri" panose="020F0502020204030204" pitchFamily="34" charset="0"/>
                          <a:ea typeface="+mn-ea"/>
                          <a:cs typeface="Calibri" panose="020F0502020204030204" pitchFamily="34" charset="0"/>
                        </a:rPr>
                        <a:t> ban.</a:t>
                      </a:r>
                    </a:p>
                  </a:txBody>
                  <a:tcPr/>
                </a:tc>
              </a:tr>
            </a:tbl>
          </a:graphicData>
        </a:graphic>
      </p:graphicFrame>
    </p:spTree>
    <p:extLst>
      <p:ext uri="{BB962C8B-B14F-4D97-AF65-F5344CB8AC3E}">
        <p14:creationId xmlns:p14="http://schemas.microsoft.com/office/powerpoint/2010/main" val="17883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112594541"/>
              </p:ext>
            </p:extLst>
          </p:nvPr>
        </p:nvGraphicFramePr>
        <p:xfrm>
          <a:off x="609600" y="1655874"/>
          <a:ext cx="11506200" cy="564408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NHÂN VIÊN KHỐI LƯỢNG</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Trực tiếp thực hiện hệ thống chất lượng ISO 9001:2000 ở Công trường.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Trực tiếp kiểm tra khối lượng thanh quyết toán đối với bên A và các nhà thầu phụ.</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Trực tiếp theo dỏi và cập nhật khối lượng công việc để báo cáo cho CHTCT.</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Lưu giữ và trình ký xác nhận những sự kiện phát sinh trong quá trình thi công.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Cùng với P. Hợp đồng - P. Kỹ thuật làm quyết toán cho CT.</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yêu cầu các thành viên trong Công trường (kể cả Thầu phụ) tuân thủ các quy định của HTQLCL.</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cho phép các Thầu phụ tính lại khối lượng nếu thấy chưa hợp lý.</a:t>
                      </a:r>
                    </a:p>
                  </a:txBody>
                  <a:tcPr/>
                </a:tc>
              </a:tr>
            </a:tbl>
          </a:graphicData>
        </a:graphic>
      </p:graphicFrame>
    </p:spTree>
    <p:extLst>
      <p:ext uri="{BB962C8B-B14F-4D97-AF65-F5344CB8AC3E}">
        <p14:creationId xmlns:p14="http://schemas.microsoft.com/office/powerpoint/2010/main" val="15101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92174141"/>
              </p:ext>
            </p:extLst>
          </p:nvPr>
        </p:nvGraphicFramePr>
        <p:xfrm>
          <a:off x="609600" y="1655874"/>
          <a:ext cx="11506200" cy="564408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 NHÂN VIÊN VẼ BẢN VẼ THI CÔNG VÀ HOÀN CÔNG</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Phụ trách toàn bộ các bản vẽ thi công (shop drawings) phục vụ kịp thời việc thi công các hạng mục CT.</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Phụ trách toàn bộ các bản vẽ phục vụ công tác hoàn công.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Giám sát thiết kế chi tiết.</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xử lý các tình huống thi công theo thiết kế chi tiết đã được duyệt</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yêu cầu các Thầu phụ thực hiện hạng mục thi công theo bản vẽ thiết kế được duyệt.</a:t>
                      </a:r>
                    </a:p>
                  </a:txBody>
                  <a:tcPr/>
                </a:tc>
              </a:tr>
            </a:tbl>
          </a:graphicData>
        </a:graphic>
      </p:graphicFrame>
    </p:spTree>
    <p:extLst>
      <p:ext uri="{BB962C8B-B14F-4D97-AF65-F5344CB8AC3E}">
        <p14:creationId xmlns:p14="http://schemas.microsoft.com/office/powerpoint/2010/main" val="3419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853894386"/>
              </p:ext>
            </p:extLst>
          </p:nvPr>
        </p:nvGraphicFramePr>
        <p:xfrm>
          <a:off x="609600" y="1655874"/>
          <a:ext cx="11506200" cy="634512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 NHÂN VIÊN GIÁM SÁT THI CÔNG</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Giám sát kỹ thuật, chất lượng và tiến độ thi công các hạng mục Công trình nhằm đảm bảo thỏa mãn các yêu cầu của Hợp đồng đã được ký kết.</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Giám sát công tác ATLĐ trong khu vực phụ trách.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Kiểm tra theo dõi để xác định các sự không phù hợp của quá trình kỹ thuật thi công, tiến độ thi công và chất lượng hạng mục công trình.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Giám sát tình hình sử dụng vật tư.</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Thực hiện các thao tác kỹ thuật như: Nhận trục, mốc, cao độ do bên A bàn giao, kiểm tra, bắn mực thi công cho các hạng mục, và các công tác khác do CHTCT phân công.</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xử lý các tình huống về tiến độ, kỹ thuật và chất lượng thi công theo thiết kế chi tiết đã được duyệt</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Báo cáo BCHCT về tình hình thực hiện các công việc trong khu vực phụ trách.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đề xuất thưởng phạt, cắt Hợp đồng các nhà thầu phụ cùng công nhân cơ hữu ở khu vựcmà mình đang phụ trách.</a:t>
                      </a:r>
                    </a:p>
                  </a:txBody>
                  <a:tcPr/>
                </a:tc>
              </a:tr>
            </a:tbl>
          </a:graphicData>
        </a:graphic>
      </p:graphicFrame>
    </p:spTree>
    <p:extLst>
      <p:ext uri="{BB962C8B-B14F-4D97-AF65-F5344CB8AC3E}">
        <p14:creationId xmlns:p14="http://schemas.microsoft.com/office/powerpoint/2010/main" val="217419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98824343"/>
              </p:ext>
            </p:extLst>
          </p:nvPr>
        </p:nvGraphicFramePr>
        <p:xfrm>
          <a:off x="609600" y="1655874"/>
          <a:ext cx="11506200" cy="573552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 NHÂN VIÊN VẬT TƯ, CHẤM CÔNG &amp; ATLĐ</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Chấm công cho công nhân cơ hữu Cty.</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Tổng hợp và báo công Công nhân cơ hữu, thầu phụ thực tế mỗi ngày.</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Mua vật tư lẻ, rẻ tiền và cấp bách nếu CT cần.</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Thực hiện bảng lương đúng ngày quy định và trình CHTCT trước 15h00’ ngày cuối kỳ lương để BCH. cho điểm thưởng và duyệt bảng lương.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Phụ trách theo dõi và đôn đốc về ATLĐ.</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yêu cầu các Tổ trưởng cơ hữu và Thầu phụ báo công hàng ngày.</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kiểm tra số Công nhân cơ hữu làm việc trên công trường.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quyền kiểm tra việc tuân thủ quy định ATLĐ ở Công trường.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Báo cáo BCHCT về tình hình quân số ở công trường.</a:t>
                      </a:r>
                    </a:p>
                  </a:txBody>
                  <a:tcPr/>
                </a:tc>
              </a:tr>
            </a:tbl>
          </a:graphicData>
        </a:graphic>
      </p:graphicFrame>
    </p:spTree>
    <p:extLst>
      <p:ext uri="{BB962C8B-B14F-4D97-AF65-F5344CB8AC3E}">
        <p14:creationId xmlns:p14="http://schemas.microsoft.com/office/powerpoint/2010/main" val="127492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435471874"/>
              </p:ext>
            </p:extLst>
          </p:nvPr>
        </p:nvGraphicFramePr>
        <p:xfrm>
          <a:off x="609600" y="1655874"/>
          <a:ext cx="11506200" cy="564408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THƯ KÝ CÔNG TRƯỜNG</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Giúp BCHCT soạn thảo các văn bản, liên hệ trình ký với bên A .</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Sắp xếp, lưu giữ và theo dõi các hồ sơ chứng từ đúng theo hệ thống quy định .</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Sẵn sàng làm các công việc khác theo khả năng theo yêu cầu.</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62211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94" y="152400"/>
            <a:ext cx="12214066" cy="906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5" name="Rectangle 4"/>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sp>
        <p:nvSpPr>
          <p:cNvPr id="6" name="TextBox 5"/>
          <p:cNvSpPr txBox="1"/>
          <p:nvPr/>
        </p:nvSpPr>
        <p:spPr>
          <a:xfrm>
            <a:off x="2291875" y="270605"/>
            <a:ext cx="5175725" cy="1385269"/>
          </a:xfrm>
          <a:prstGeom prst="rect">
            <a:avLst/>
          </a:prstGeom>
          <a:noFill/>
        </p:spPr>
        <p:txBody>
          <a:bodyPr wrap="square" lIns="122191" tIns="61096" rIns="122191" bIns="61096" rtlCol="0">
            <a:spAutoFit/>
          </a:bodyPr>
          <a:lstStyle/>
          <a:p>
            <a:pPr algn="ctr"/>
            <a:r>
              <a:rPr lang="en-US" sz="2200" b="1" dirty="0" smtClean="0"/>
              <a:t>SƠ ĐỒ TỔ CHỨC DỰ ÁN</a:t>
            </a:r>
          </a:p>
          <a:p>
            <a:pPr algn="ctr"/>
            <a:r>
              <a:rPr lang="en-US" sz="2200" b="1" dirty="0" smtClean="0"/>
              <a:t>MANAGEMENT ORGANIZATION CHART</a:t>
            </a:r>
          </a:p>
          <a:p>
            <a:pPr algn="ctr"/>
            <a:r>
              <a:rPr lang="en-US" sz="1600" dirty="0" err="1"/>
              <a:t>Mã</a:t>
            </a:r>
            <a:r>
              <a:rPr lang="en-US" sz="1600" dirty="0"/>
              <a:t>/Code: </a:t>
            </a:r>
            <a:r>
              <a:rPr lang="en-US" sz="1600" dirty="0" smtClean="0"/>
              <a:t>TC-TCNTBG-M05</a:t>
            </a:r>
          </a:p>
          <a:p>
            <a:pPr algn="ctr"/>
            <a:endParaRPr lang="en-US" sz="2200" b="1" dirty="0"/>
          </a:p>
        </p:txBody>
      </p:sp>
      <p:pic>
        <p:nvPicPr>
          <p:cNvPr id="8" name="Picture 2" descr="logo nicon"/>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5442" y="255724"/>
            <a:ext cx="2014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7494" y="178272"/>
            <a:ext cx="12214066" cy="1217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spcCol="0" rtlCol="0" anchor="ctr"/>
          <a:lstStyle/>
          <a:p>
            <a:pPr algn="ctr"/>
            <a:endParaRPr lang="en-US"/>
          </a:p>
        </p:txBody>
      </p:sp>
      <p:cxnSp>
        <p:nvCxnSpPr>
          <p:cNvPr id="10" name="Straight Connector 9"/>
          <p:cNvCxnSpPr/>
          <p:nvPr/>
        </p:nvCxnSpPr>
        <p:spPr>
          <a:xfrm>
            <a:off x="2438400" y="178272"/>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187313"/>
            <a:ext cx="0" cy="12083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368323902"/>
              </p:ext>
            </p:extLst>
          </p:nvPr>
        </p:nvGraphicFramePr>
        <p:xfrm>
          <a:off x="609600" y="1655874"/>
          <a:ext cx="11506200" cy="7259526"/>
        </p:xfrm>
        <a:graphic>
          <a:graphicData uri="http://schemas.openxmlformats.org/drawingml/2006/table">
            <a:tbl>
              <a:tblPr firstRow="1" bandRow="1">
                <a:tableStyleId>{5940675A-B579-460E-94D1-54222C63F5DA}</a:tableStyleId>
              </a:tblPr>
              <a:tblGrid>
                <a:gridCol w="1770184"/>
                <a:gridCol w="9736016"/>
              </a:tblGrid>
              <a:tr h="782526">
                <a:tc gridSpan="2">
                  <a:txBody>
                    <a:bodyPr/>
                    <a:lstStyle/>
                    <a:p>
                      <a:pPr algn="ctr"/>
                      <a:r>
                        <a:rPr lang="en-US" sz="3200" kern="1200" dirty="0" smtClean="0">
                          <a:solidFill>
                            <a:schemeClr val="bg1"/>
                          </a:solidFill>
                          <a:effectLst/>
                          <a:latin typeface="+mj-lt"/>
                        </a:rPr>
                        <a:t>BẢNG MÔ TẢ CHỨC DANH CÔNG TRƯỜNG</a:t>
                      </a:r>
                      <a:endParaRPr lang="en-US" sz="3200" b="1" kern="1200" dirty="0">
                        <a:solidFill>
                          <a:schemeClr val="bg1"/>
                        </a:solidFill>
                        <a:effectLst/>
                        <a:latin typeface="+mj-lt"/>
                        <a:ea typeface="+mn-ea"/>
                        <a:cs typeface="+mn-cs"/>
                      </a:endParaRPr>
                    </a:p>
                  </a:txBody>
                  <a:tcPr anchor="ctr">
                    <a:solidFill>
                      <a:schemeClr val="accent2"/>
                    </a:solidFill>
                  </a:tcPr>
                </a:tc>
                <a:tc hMerge="1">
                  <a:txBody>
                    <a:bodyPr/>
                    <a:lstStyle/>
                    <a:p>
                      <a:endParaRPr lang="en-US" dirty="0"/>
                    </a:p>
                  </a:txBody>
                  <a:tcPr/>
                </a:tc>
              </a:tr>
              <a:tr h="2438400">
                <a:tc rowSpan="2">
                  <a:txBody>
                    <a:bodyPr/>
                    <a:lstStyle/>
                    <a:p>
                      <a:pPr algn="ctr"/>
                      <a:r>
                        <a:rPr lang="vi-VN" sz="2400" dirty="0" smtClean="0">
                          <a:latin typeface="Calibri" panose="020F0502020204030204" pitchFamily="34" charset="0"/>
                          <a:cs typeface="Calibri" panose="020F0502020204030204" pitchFamily="34" charset="0"/>
                        </a:rPr>
                        <a:t>THỦ KHO</a:t>
                      </a:r>
                      <a:endParaRPr lang="en-US" sz="2400" dirty="0">
                        <a:latin typeface="Calibri" panose="020F0502020204030204" pitchFamily="34" charset="0"/>
                        <a:cs typeface="Calibri" panose="020F0502020204030204" pitchFamily="34" charset="0"/>
                      </a:endParaRPr>
                    </a:p>
                  </a:txBody>
                  <a:tcPr anchor="ct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Trách</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nhiệm</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Thực hiện việc nhập, xuất, báo cáo vật tư thiết bị hàng ngày theo quy định.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Cập nhật các số liệu vào sổ sách, chứng từ để làm cơ sở báo cáo theo quy định.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Sắp xếp kho một cách khoa học để phục vụ tốt cho việc quản lý, bảo quản, xuất nhập vật tư thiết bị thi công.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Quản lý vật tư thiết bị trong kho. Chịu trách nhiệm trước CHTCT về sự mất mát, thất thoát, về các hư hỏng vật tư thiết bị do quá trình bảo quản trong kho.</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Tổng hợp và báo cáo theo lịch .</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Kịp thời báo cáo cho BCH biết số lượng tồn hoặc hết vật tư chủ yếu ảnh hưởng đến tiến độ thi công.</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Tổng hợp các nhu cầu về vật tư thiết bị từ các bộ phận liên quan để giúp CHTCT lập kế hoạch cung ứng phục vụ thi công.</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r h="2423160">
                <a:tc vMerge="1">
                  <a:txBody>
                    <a:bodyPr/>
                    <a:lstStyle/>
                    <a:p>
                      <a:endParaRPr lang="en-US" sz="2000" dirty="0"/>
                    </a:p>
                  </a:txBody>
                  <a:tcPr/>
                </a:tc>
                <a:tc>
                  <a:txBody>
                    <a:bodyPr/>
                    <a:lstStyle/>
                    <a:p>
                      <a:pPr lvl="0"/>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Quyền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 </a:t>
                      </a:r>
                      <a:r>
                        <a:rPr lang="en-US" sz="2000" b="1" u="sng" kern="1200" dirty="0" err="1" smtClean="0">
                          <a:solidFill>
                            <a:schemeClr val="tx1"/>
                          </a:solidFill>
                          <a:effectLst/>
                          <a:latin typeface="Calibri" panose="020F0502020204030204" pitchFamily="34" charset="0"/>
                          <a:ea typeface="+mn-ea"/>
                          <a:cs typeface="Calibri" panose="020F0502020204030204" pitchFamily="34" charset="0"/>
                        </a:rPr>
                        <a:t>hạn</a:t>
                      </a:r>
                      <a:r>
                        <a:rPr lang="en-US" sz="2000" b="1" u="sng" kern="1200" dirty="0" smtClean="0">
                          <a:solidFill>
                            <a:schemeClr val="tx1"/>
                          </a:solidFill>
                          <a:effectLst/>
                          <a:latin typeface="Calibri" panose="020F0502020204030204" pitchFamily="34" charset="0"/>
                          <a:ea typeface="+mn-ea"/>
                          <a:cs typeface="Calibri" panose="020F0502020204030204" pitchFamily="34" charset="0"/>
                        </a:rPr>
                        <a:t>:</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yêu cầu cung cấp phương tiện cần thiết phục vụ cho việc lập Hệ thống sổ sách kho theo quy định.</a:t>
                      </a:r>
                    </a:p>
                    <a:p>
                      <a:pPr lvl="0"/>
                      <a:r>
                        <a:rPr lang="vi-VN" sz="2000" kern="1200" dirty="0" smtClean="0">
                          <a:solidFill>
                            <a:schemeClr val="tx1"/>
                          </a:solidFill>
                          <a:effectLst/>
                          <a:latin typeface="Calibri" panose="020F0502020204030204" pitchFamily="34" charset="0"/>
                          <a:ea typeface="+mn-ea"/>
                          <a:cs typeface="Calibri" panose="020F0502020204030204" pitchFamily="34" charset="0"/>
                        </a:rPr>
                        <a:t>Được yêu cầu cung cấp các nhân lực cần thiết phục vụ cho việc bốc dỡ, vận chuyển, sắp xếp, bảo quản, kiểm kê vật tư trong kho.</a:t>
                      </a:r>
                    </a:p>
                    <a:p>
                      <a:pPr lvl="0"/>
                      <a:endParaRPr lang="en-US" sz="2000" kern="1200" dirty="0" smtClean="0">
                        <a:solidFill>
                          <a:schemeClr val="tx1"/>
                        </a:solidFill>
                        <a:effectLst/>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295087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1814</Words>
  <Application>Microsoft Office PowerPoint</Application>
  <PresentationFormat>A3 Paper (297x420 mm)</PresentationFormat>
  <Paragraphs>226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Kim Hoa</cp:lastModifiedBy>
  <cp:revision>158</cp:revision>
  <cp:lastPrinted>2019-01-15T07:00:57Z</cp:lastPrinted>
  <dcterms:created xsi:type="dcterms:W3CDTF">2014-10-31T01:58:56Z</dcterms:created>
  <dcterms:modified xsi:type="dcterms:W3CDTF">2019-01-15T07:01:05Z</dcterms:modified>
</cp:coreProperties>
</file>