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73" r:id="rId3"/>
    <p:sldId id="258" r:id="rId4"/>
    <p:sldId id="259" r:id="rId5"/>
    <p:sldId id="260" r:id="rId6"/>
    <p:sldId id="261" r:id="rId7"/>
    <p:sldId id="262" r:id="rId8"/>
    <p:sldId id="263" r:id="rId9"/>
    <p:sldId id="264" r:id="rId10"/>
    <p:sldId id="265" r:id="rId11"/>
    <p:sldId id="266" r:id="rId12"/>
    <p:sldId id="267" r:id="rId13"/>
    <p:sldId id="268" r:id="rId14"/>
    <p:sldId id="257"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B22D40-AD93-47D2-95C8-D7CC47BAC5CF}" type="datetimeFigureOut">
              <a:rPr lang="en-US" smtClean="0"/>
              <a:t>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2581B-B1CE-40F2-9E1E-C1A180AF4D95}" type="slidenum">
              <a:rPr lang="en-US" smtClean="0"/>
              <a:t>‹#›</a:t>
            </a:fld>
            <a:endParaRPr lang="en-US"/>
          </a:p>
        </p:txBody>
      </p:sp>
    </p:spTree>
    <p:extLst>
      <p:ext uri="{BB962C8B-B14F-4D97-AF65-F5344CB8AC3E}">
        <p14:creationId xmlns:p14="http://schemas.microsoft.com/office/powerpoint/2010/main" val="605817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B4423F-35DE-4AD7-AF24-3DD7CF0220CF}"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C9F21-912A-409B-9827-885509A156AD}" type="slidenum">
              <a:rPr lang="en-US" smtClean="0"/>
              <a:t>‹#›</a:t>
            </a:fld>
            <a:endParaRPr lang="en-US"/>
          </a:p>
        </p:txBody>
      </p:sp>
    </p:spTree>
    <p:extLst>
      <p:ext uri="{BB962C8B-B14F-4D97-AF65-F5344CB8AC3E}">
        <p14:creationId xmlns:p14="http://schemas.microsoft.com/office/powerpoint/2010/main" val="323067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6A0846E-AD9E-4656-8F74-0A6099F467A5}"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C9F21-912A-409B-9827-885509A156AD}" type="slidenum">
              <a:rPr lang="en-US" smtClean="0"/>
              <a:t>‹#›</a:t>
            </a:fld>
            <a:endParaRPr lang="en-US"/>
          </a:p>
        </p:txBody>
      </p:sp>
    </p:spTree>
    <p:extLst>
      <p:ext uri="{BB962C8B-B14F-4D97-AF65-F5344CB8AC3E}">
        <p14:creationId xmlns:p14="http://schemas.microsoft.com/office/powerpoint/2010/main" val="1283096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C1C27E-9C0D-4D11-AD1F-F1593E70989E}"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C9F21-912A-409B-9827-885509A156A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88969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8E86C9-F505-443B-A129-FEE4269A59A4}"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C9F21-912A-409B-9827-885509A156AD}" type="slidenum">
              <a:rPr lang="en-US" smtClean="0"/>
              <a:t>‹#›</a:t>
            </a:fld>
            <a:endParaRPr lang="en-US"/>
          </a:p>
        </p:txBody>
      </p:sp>
    </p:spTree>
    <p:extLst>
      <p:ext uri="{BB962C8B-B14F-4D97-AF65-F5344CB8AC3E}">
        <p14:creationId xmlns:p14="http://schemas.microsoft.com/office/powerpoint/2010/main" val="85220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2767B8-AA02-4F36-9709-E653C4685E67}"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C9F21-912A-409B-9827-885509A156A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98951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CE2A76-6405-4927-BDF8-9398B054CAF2}"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C9F21-912A-409B-9827-885509A156AD}" type="slidenum">
              <a:rPr lang="en-US" smtClean="0"/>
              <a:t>‹#›</a:t>
            </a:fld>
            <a:endParaRPr lang="en-US"/>
          </a:p>
        </p:txBody>
      </p:sp>
    </p:spTree>
    <p:extLst>
      <p:ext uri="{BB962C8B-B14F-4D97-AF65-F5344CB8AC3E}">
        <p14:creationId xmlns:p14="http://schemas.microsoft.com/office/powerpoint/2010/main" val="2647639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1A405F-F843-4533-A429-8093444D2EFD}"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C9F21-912A-409B-9827-885509A156AD}" type="slidenum">
              <a:rPr lang="en-US" smtClean="0"/>
              <a:t>‹#›</a:t>
            </a:fld>
            <a:endParaRPr lang="en-US"/>
          </a:p>
        </p:txBody>
      </p:sp>
    </p:spTree>
    <p:extLst>
      <p:ext uri="{BB962C8B-B14F-4D97-AF65-F5344CB8AC3E}">
        <p14:creationId xmlns:p14="http://schemas.microsoft.com/office/powerpoint/2010/main" val="206792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B9C80C-DCCC-456C-99DA-D861A25A2341}"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C9F21-912A-409B-9827-885509A156AD}" type="slidenum">
              <a:rPr lang="en-US" smtClean="0"/>
              <a:t>‹#›</a:t>
            </a:fld>
            <a:endParaRPr lang="en-US"/>
          </a:p>
        </p:txBody>
      </p:sp>
    </p:spTree>
    <p:extLst>
      <p:ext uri="{BB962C8B-B14F-4D97-AF65-F5344CB8AC3E}">
        <p14:creationId xmlns:p14="http://schemas.microsoft.com/office/powerpoint/2010/main" val="354226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DEB93B-F2AB-4CA1-B205-9C472E743EB4}"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C9F21-912A-409B-9827-885509A156AD}" type="slidenum">
              <a:rPr lang="en-US" smtClean="0"/>
              <a:t>‹#›</a:t>
            </a:fld>
            <a:endParaRPr lang="en-US"/>
          </a:p>
        </p:txBody>
      </p:sp>
    </p:spTree>
    <p:extLst>
      <p:ext uri="{BB962C8B-B14F-4D97-AF65-F5344CB8AC3E}">
        <p14:creationId xmlns:p14="http://schemas.microsoft.com/office/powerpoint/2010/main" val="3141200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4C3C1E-28E8-475F-8E4C-6F4D1DBC582F}"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C9F21-912A-409B-9827-885509A156AD}" type="slidenum">
              <a:rPr lang="en-US" smtClean="0"/>
              <a:t>‹#›</a:t>
            </a:fld>
            <a:endParaRPr lang="en-US"/>
          </a:p>
        </p:txBody>
      </p:sp>
    </p:spTree>
    <p:extLst>
      <p:ext uri="{BB962C8B-B14F-4D97-AF65-F5344CB8AC3E}">
        <p14:creationId xmlns:p14="http://schemas.microsoft.com/office/powerpoint/2010/main" val="397457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718FC0-B0CB-4891-B5F5-3729585688EF}"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C9F21-912A-409B-9827-885509A156AD}" type="slidenum">
              <a:rPr lang="en-US" smtClean="0"/>
              <a:t>‹#›</a:t>
            </a:fld>
            <a:endParaRPr lang="en-US"/>
          </a:p>
        </p:txBody>
      </p:sp>
    </p:spTree>
    <p:extLst>
      <p:ext uri="{BB962C8B-B14F-4D97-AF65-F5344CB8AC3E}">
        <p14:creationId xmlns:p14="http://schemas.microsoft.com/office/powerpoint/2010/main" val="3316186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D8803A7-286D-4BCE-BE72-B20D0DB35816}" type="datetime1">
              <a:rPr lang="en-US" smtClean="0"/>
              <a:t>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6C9F21-912A-409B-9827-885509A156AD}" type="slidenum">
              <a:rPr lang="en-US" smtClean="0"/>
              <a:t>‹#›</a:t>
            </a:fld>
            <a:endParaRPr lang="en-US"/>
          </a:p>
        </p:txBody>
      </p:sp>
    </p:spTree>
    <p:extLst>
      <p:ext uri="{BB962C8B-B14F-4D97-AF65-F5344CB8AC3E}">
        <p14:creationId xmlns:p14="http://schemas.microsoft.com/office/powerpoint/2010/main" val="2898320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406319D-EDB5-4FD3-8DB2-6272A7D09B1C}" type="datetime1">
              <a:rPr lang="en-US" smtClean="0"/>
              <a:t>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6C9F21-912A-409B-9827-885509A156AD}" type="slidenum">
              <a:rPr lang="en-US" smtClean="0"/>
              <a:t>‹#›</a:t>
            </a:fld>
            <a:endParaRPr lang="en-US"/>
          </a:p>
        </p:txBody>
      </p:sp>
    </p:spTree>
    <p:extLst>
      <p:ext uri="{BB962C8B-B14F-4D97-AF65-F5344CB8AC3E}">
        <p14:creationId xmlns:p14="http://schemas.microsoft.com/office/powerpoint/2010/main" val="791594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3236FD-8383-4A40-B8FB-172FA2E460E0}" type="datetime1">
              <a:rPr lang="en-US" smtClean="0"/>
              <a:t>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6C9F21-912A-409B-9827-885509A156AD}" type="slidenum">
              <a:rPr lang="en-US" smtClean="0"/>
              <a:t>‹#›</a:t>
            </a:fld>
            <a:endParaRPr lang="en-US"/>
          </a:p>
        </p:txBody>
      </p:sp>
    </p:spTree>
    <p:extLst>
      <p:ext uri="{BB962C8B-B14F-4D97-AF65-F5344CB8AC3E}">
        <p14:creationId xmlns:p14="http://schemas.microsoft.com/office/powerpoint/2010/main" val="3483896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30B6E0-470E-4489-B917-B758851E739B}"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C9F21-912A-409B-9827-885509A156AD}" type="slidenum">
              <a:rPr lang="en-US" smtClean="0"/>
              <a:t>‹#›</a:t>
            </a:fld>
            <a:endParaRPr lang="en-US"/>
          </a:p>
        </p:txBody>
      </p:sp>
    </p:spTree>
    <p:extLst>
      <p:ext uri="{BB962C8B-B14F-4D97-AF65-F5344CB8AC3E}">
        <p14:creationId xmlns:p14="http://schemas.microsoft.com/office/powerpoint/2010/main" val="261952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9927AE8-FBCD-4C5C-B117-9A1AC0281CB5}"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C9F21-912A-409B-9827-885509A156AD}" type="slidenum">
              <a:rPr lang="en-US" smtClean="0"/>
              <a:t>‹#›</a:t>
            </a:fld>
            <a:endParaRPr lang="en-US"/>
          </a:p>
        </p:txBody>
      </p:sp>
    </p:spTree>
    <p:extLst>
      <p:ext uri="{BB962C8B-B14F-4D97-AF65-F5344CB8AC3E}">
        <p14:creationId xmlns:p14="http://schemas.microsoft.com/office/powerpoint/2010/main" val="422700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694DFE-6FFB-4A16-8440-10172274F4E8}" type="datetime1">
              <a:rPr lang="en-US" smtClean="0"/>
              <a:t>1/7/2025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76C9F21-912A-409B-9827-885509A156AD}" type="slidenum">
              <a:rPr lang="en-US" smtClean="0"/>
              <a:t>‹#›</a:t>
            </a:fld>
            <a:endParaRPr lang="en-US"/>
          </a:p>
        </p:txBody>
      </p:sp>
    </p:spTree>
    <p:extLst>
      <p:ext uri="{BB962C8B-B14F-4D97-AF65-F5344CB8AC3E}">
        <p14:creationId xmlns:p14="http://schemas.microsoft.com/office/powerpoint/2010/main" val="8239356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8603" y="318860"/>
            <a:ext cx="1431564" cy="1431564"/>
          </a:xfrm>
          <a:prstGeom prst="rect">
            <a:avLst/>
          </a:prstGeom>
        </p:spPr>
      </p:pic>
      <p:sp>
        <p:nvSpPr>
          <p:cNvPr id="5" name="TextBox 4"/>
          <p:cNvSpPr txBox="1"/>
          <p:nvPr/>
        </p:nvSpPr>
        <p:spPr>
          <a:xfrm>
            <a:off x="1870166" y="619143"/>
            <a:ext cx="5327467" cy="830997"/>
          </a:xfrm>
          <a:prstGeom prst="rect">
            <a:avLst/>
          </a:prstGeom>
          <a:noFill/>
        </p:spPr>
        <p:txBody>
          <a:bodyPr wrap="square" rtlCol="0">
            <a:spAutoFit/>
          </a:bodyPr>
          <a:lstStyle/>
          <a:p>
            <a:r>
              <a:rPr lang="en-US" sz="2400" b="1" smtClean="0"/>
              <a:t>TRƯỜNG ĐẠI HỌC TRÀ VINH</a:t>
            </a:r>
          </a:p>
          <a:p>
            <a:r>
              <a:rPr lang="en-US" sz="2400" b="1" smtClean="0"/>
              <a:t>KHOA KỸ THUẬT &amp; CÔNG NGHỆ</a:t>
            </a:r>
            <a:endParaRPr lang="en-US" sz="2400" b="1"/>
          </a:p>
        </p:txBody>
      </p:sp>
      <p:sp>
        <p:nvSpPr>
          <p:cNvPr id="6" name="TextBox 5"/>
          <p:cNvSpPr txBox="1"/>
          <p:nvPr/>
        </p:nvSpPr>
        <p:spPr>
          <a:xfrm>
            <a:off x="842553" y="1750423"/>
            <a:ext cx="10776857" cy="2246769"/>
          </a:xfrm>
          <a:prstGeom prst="rect">
            <a:avLst/>
          </a:prstGeom>
          <a:noFill/>
        </p:spPr>
        <p:txBody>
          <a:bodyPr wrap="square" rtlCol="0">
            <a:spAutoFit/>
          </a:bodyPr>
          <a:lstStyle/>
          <a:p>
            <a:pPr algn="ctr"/>
            <a:r>
              <a:rPr lang="en-US" sz="2800" b="1" smtClean="0"/>
              <a:t>BÁO CÁO ĐỒ ÁN CHUYÊN NGÀNH</a:t>
            </a:r>
          </a:p>
          <a:p>
            <a:pPr algn="ctr"/>
            <a:endParaRPr lang="en-US" sz="2800" b="1" smtClean="0"/>
          </a:p>
          <a:p>
            <a:pPr algn="ctr"/>
            <a:r>
              <a:rPr lang="en-US" sz="2800" b="1" smtClean="0"/>
              <a:t>ĐỀ TÀI:</a:t>
            </a:r>
          </a:p>
          <a:p>
            <a:pPr algn="ctr"/>
            <a:r>
              <a:rPr lang="en-US" sz="2800" b="1" smtClean="0"/>
              <a:t>XÂY </a:t>
            </a:r>
            <a:r>
              <a:rPr lang="en-US" sz="2800" b="1"/>
              <a:t>DỰNG ỨNG DỤNG LUYỆN THI </a:t>
            </a:r>
            <a:r>
              <a:rPr lang="en-US" sz="2800" b="1" smtClean="0"/>
              <a:t>CHỨNG </a:t>
            </a:r>
            <a:r>
              <a:rPr lang="en-US" sz="2800" b="1"/>
              <a:t>CHỈ </a:t>
            </a:r>
            <a:endParaRPr lang="en-US" sz="2800" b="1" smtClean="0"/>
          </a:p>
          <a:p>
            <a:pPr algn="ctr"/>
            <a:r>
              <a:rPr lang="en-US" sz="2800" b="1" smtClean="0"/>
              <a:t>ỨNG </a:t>
            </a:r>
            <a:r>
              <a:rPr lang="en-US" sz="2800" b="1"/>
              <a:t>DỤNG CÔNG NGHỆ THÔNG TIN CƠ BẢN</a:t>
            </a:r>
            <a:endParaRPr lang="en-US" sz="2800"/>
          </a:p>
        </p:txBody>
      </p:sp>
      <p:sp>
        <p:nvSpPr>
          <p:cNvPr id="7" name="TextBox 6"/>
          <p:cNvSpPr txBox="1"/>
          <p:nvPr/>
        </p:nvSpPr>
        <p:spPr>
          <a:xfrm>
            <a:off x="6810103" y="4650375"/>
            <a:ext cx="4541520" cy="1384995"/>
          </a:xfrm>
          <a:prstGeom prst="rect">
            <a:avLst/>
          </a:prstGeom>
          <a:noFill/>
        </p:spPr>
        <p:txBody>
          <a:bodyPr wrap="square" rtlCol="0">
            <a:spAutoFit/>
          </a:bodyPr>
          <a:lstStyle/>
          <a:p>
            <a:r>
              <a:rPr lang="en-US" sz="2800" b="1" smtClean="0"/>
              <a:t>SVTH:</a:t>
            </a:r>
            <a:endParaRPr lang="en-US" sz="2800" b="1" smtClean="0"/>
          </a:p>
          <a:p>
            <a:r>
              <a:rPr lang="en-US" sz="2800" smtClean="0"/>
              <a:t>Thượng Văn Anh </a:t>
            </a:r>
            <a:r>
              <a:rPr lang="en-US" sz="2800" smtClean="0"/>
              <a:t>Khoa</a:t>
            </a:r>
          </a:p>
          <a:p>
            <a:r>
              <a:rPr lang="en-US" sz="2800" smtClean="0"/>
              <a:t>DA21TTA</a:t>
            </a:r>
            <a:endParaRPr lang="en-US" sz="2800"/>
          </a:p>
        </p:txBody>
      </p:sp>
      <p:sp>
        <p:nvSpPr>
          <p:cNvPr id="8" name="TextBox 7"/>
          <p:cNvSpPr txBox="1"/>
          <p:nvPr/>
        </p:nvSpPr>
        <p:spPr>
          <a:xfrm>
            <a:off x="842553" y="4650375"/>
            <a:ext cx="5207727" cy="954107"/>
          </a:xfrm>
          <a:prstGeom prst="rect">
            <a:avLst/>
          </a:prstGeom>
          <a:noFill/>
        </p:spPr>
        <p:txBody>
          <a:bodyPr wrap="square" rtlCol="0">
            <a:spAutoFit/>
          </a:bodyPr>
          <a:lstStyle/>
          <a:p>
            <a:r>
              <a:rPr lang="en-US" sz="2800" b="1" smtClean="0"/>
              <a:t>GVHD:</a:t>
            </a:r>
          </a:p>
          <a:p>
            <a:r>
              <a:rPr lang="en-US" sz="2800" smtClean="0"/>
              <a:t>Ths. Nguyễn Hoàng Duy Thiện</a:t>
            </a:r>
            <a:endParaRPr lang="en-US" sz="2800"/>
          </a:p>
        </p:txBody>
      </p:sp>
      <p:sp>
        <p:nvSpPr>
          <p:cNvPr id="2" name="Slide Number Placeholder 1"/>
          <p:cNvSpPr>
            <a:spLocks noGrp="1"/>
          </p:cNvSpPr>
          <p:nvPr>
            <p:ph type="sldNum" sz="quarter" idx="12"/>
          </p:nvPr>
        </p:nvSpPr>
        <p:spPr/>
        <p:txBody>
          <a:bodyPr/>
          <a:lstStyle/>
          <a:p>
            <a:fld id="{976C9F21-912A-409B-9827-885509A156AD}" type="slidenum">
              <a:rPr lang="en-US" smtClean="0"/>
              <a:t>1</a:t>
            </a:fld>
            <a:endParaRPr lang="en-US"/>
          </a:p>
        </p:txBody>
      </p:sp>
    </p:spTree>
    <p:extLst>
      <p:ext uri="{BB962C8B-B14F-4D97-AF65-F5344CB8AC3E}">
        <p14:creationId xmlns:p14="http://schemas.microsoft.com/office/powerpoint/2010/main" val="1587313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2697" y="648221"/>
            <a:ext cx="5486400" cy="523220"/>
          </a:xfrm>
          <a:prstGeom prst="rect">
            <a:avLst/>
          </a:prstGeom>
          <a:noFill/>
        </p:spPr>
        <p:txBody>
          <a:bodyPr wrap="square" rtlCol="0">
            <a:spAutoFit/>
          </a:bodyPr>
          <a:lstStyle/>
          <a:p>
            <a:r>
              <a:rPr lang="en-US" sz="2800" b="1" smtClean="0"/>
              <a:t>2. Tổ chức cơ sở dữ liệu</a:t>
            </a:r>
            <a:endParaRPr lang="en-US" sz="2800" b="1"/>
          </a:p>
        </p:txBody>
      </p:sp>
      <p:pic>
        <p:nvPicPr>
          <p:cNvPr id="7" name="Picture 6"/>
          <p:cNvPicPr>
            <a:picLocks noChangeAspect="1"/>
          </p:cNvPicPr>
          <p:nvPr/>
        </p:nvPicPr>
        <p:blipFill>
          <a:blip r:embed="rId2"/>
          <a:stretch>
            <a:fillRect/>
          </a:stretch>
        </p:blipFill>
        <p:spPr>
          <a:xfrm>
            <a:off x="565776" y="1528354"/>
            <a:ext cx="9321497" cy="2570515"/>
          </a:xfrm>
          <a:prstGeom prst="rect">
            <a:avLst/>
          </a:prstGeom>
        </p:spPr>
      </p:pic>
      <p:sp>
        <p:nvSpPr>
          <p:cNvPr id="8" name="Slide Number Placeholder 7"/>
          <p:cNvSpPr>
            <a:spLocks noGrp="1"/>
          </p:cNvSpPr>
          <p:nvPr>
            <p:ph type="sldNum" sz="quarter" idx="12"/>
          </p:nvPr>
        </p:nvSpPr>
        <p:spPr/>
        <p:txBody>
          <a:bodyPr/>
          <a:lstStyle/>
          <a:p>
            <a:fld id="{976C9F21-912A-409B-9827-885509A156AD}" type="slidenum">
              <a:rPr lang="en-US" smtClean="0"/>
              <a:t>10</a:t>
            </a:fld>
            <a:endParaRPr lang="en-US"/>
          </a:p>
        </p:txBody>
      </p:sp>
    </p:spTree>
    <p:extLst>
      <p:ext uri="{BB962C8B-B14F-4D97-AF65-F5344CB8AC3E}">
        <p14:creationId xmlns:p14="http://schemas.microsoft.com/office/powerpoint/2010/main" val="4229505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78189" y="757932"/>
            <a:ext cx="8339697" cy="4793782"/>
          </a:xfrm>
          <a:prstGeom prst="rect">
            <a:avLst/>
          </a:prstGeom>
        </p:spPr>
      </p:pic>
      <p:sp>
        <p:nvSpPr>
          <p:cNvPr id="5" name="Slide Number Placeholder 4"/>
          <p:cNvSpPr>
            <a:spLocks noGrp="1"/>
          </p:cNvSpPr>
          <p:nvPr>
            <p:ph type="sldNum" sz="quarter" idx="12"/>
          </p:nvPr>
        </p:nvSpPr>
        <p:spPr/>
        <p:txBody>
          <a:bodyPr/>
          <a:lstStyle/>
          <a:p>
            <a:fld id="{976C9F21-912A-409B-9827-885509A156AD}" type="slidenum">
              <a:rPr lang="en-US" smtClean="0"/>
              <a:t>11</a:t>
            </a:fld>
            <a:endParaRPr lang="en-US"/>
          </a:p>
        </p:txBody>
      </p:sp>
    </p:spTree>
    <p:extLst>
      <p:ext uri="{BB962C8B-B14F-4D97-AF65-F5344CB8AC3E}">
        <p14:creationId xmlns:p14="http://schemas.microsoft.com/office/powerpoint/2010/main" val="1945920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54454" y="1920240"/>
            <a:ext cx="9437018" cy="3019846"/>
          </a:xfrm>
          <a:prstGeom prst="rect">
            <a:avLst/>
          </a:prstGeom>
        </p:spPr>
      </p:pic>
      <p:sp>
        <p:nvSpPr>
          <p:cNvPr id="6" name="Slide Number Placeholder 5"/>
          <p:cNvSpPr>
            <a:spLocks noGrp="1"/>
          </p:cNvSpPr>
          <p:nvPr>
            <p:ph type="sldNum" sz="quarter" idx="12"/>
          </p:nvPr>
        </p:nvSpPr>
        <p:spPr/>
        <p:txBody>
          <a:bodyPr/>
          <a:lstStyle/>
          <a:p>
            <a:fld id="{976C9F21-912A-409B-9827-885509A156AD}" type="slidenum">
              <a:rPr lang="en-US" smtClean="0"/>
              <a:t>12</a:t>
            </a:fld>
            <a:endParaRPr lang="en-US"/>
          </a:p>
        </p:txBody>
      </p:sp>
    </p:spTree>
    <p:extLst>
      <p:ext uri="{BB962C8B-B14F-4D97-AF65-F5344CB8AC3E}">
        <p14:creationId xmlns:p14="http://schemas.microsoft.com/office/powerpoint/2010/main" val="2720540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26971" y="248193"/>
            <a:ext cx="4937760" cy="646331"/>
          </a:xfrm>
          <a:prstGeom prst="rect">
            <a:avLst/>
          </a:prstGeom>
          <a:noFill/>
        </p:spPr>
        <p:txBody>
          <a:bodyPr wrap="square" rtlCol="0">
            <a:spAutoFit/>
          </a:bodyPr>
          <a:lstStyle/>
          <a:p>
            <a:pPr algn="ctr"/>
            <a:r>
              <a:rPr lang="en-US" sz="3600" b="1" smtClean="0">
                <a:latin typeface="Arial" panose="020B0604020202020204" pitchFamily="34" charset="0"/>
                <a:cs typeface="Arial" panose="020B0604020202020204" pitchFamily="34" charset="0"/>
              </a:rPr>
              <a:t>KẾT QUẢ ĐẠT ĐƯỢC</a:t>
            </a:r>
            <a:endParaRPr lang="en-US" sz="3600" b="1">
              <a:latin typeface="Arial" panose="020B0604020202020204" pitchFamily="34" charset="0"/>
              <a:cs typeface="Arial" panose="020B0604020202020204" pitchFamily="34" charset="0"/>
            </a:endParaRPr>
          </a:p>
        </p:txBody>
      </p:sp>
      <p:sp>
        <p:nvSpPr>
          <p:cNvPr id="5" name="TextBox 4"/>
          <p:cNvSpPr txBox="1"/>
          <p:nvPr/>
        </p:nvSpPr>
        <p:spPr>
          <a:xfrm>
            <a:off x="1110341" y="1377850"/>
            <a:ext cx="10215155" cy="341632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vi-VN" sz="2400"/>
              <a:t>Xây dựng thành công ứng dụng:</a:t>
            </a:r>
          </a:p>
          <a:p>
            <a:pPr marL="742950" lvl="1" indent="-285750" algn="just">
              <a:lnSpc>
                <a:spcPct val="150000"/>
              </a:lnSpc>
              <a:buFont typeface="Arial" panose="020B0604020202020204" pitchFamily="34" charset="0"/>
              <a:buChar char="•"/>
            </a:pPr>
            <a:r>
              <a:rPr lang="vi-VN" sz="2400"/>
              <a:t>Giao diện trực quan, dễ sử dụng.</a:t>
            </a:r>
          </a:p>
          <a:p>
            <a:pPr marL="742950" lvl="1" indent="-285750" algn="just">
              <a:lnSpc>
                <a:spcPct val="150000"/>
              </a:lnSpc>
              <a:buFont typeface="Arial" panose="020B0604020202020204" pitchFamily="34" charset="0"/>
              <a:buChar char="•"/>
            </a:pPr>
            <a:r>
              <a:rPr lang="vi-VN" sz="2400"/>
              <a:t>Chức năng ổn định và đầy đủ.</a:t>
            </a:r>
          </a:p>
          <a:p>
            <a:pPr marL="285750" indent="-285750" algn="just">
              <a:lnSpc>
                <a:spcPct val="150000"/>
              </a:lnSpc>
              <a:buFont typeface="Arial" panose="020B0604020202020204" pitchFamily="34" charset="0"/>
              <a:buChar char="•"/>
            </a:pPr>
            <a:r>
              <a:rPr lang="vi-VN" sz="2400"/>
              <a:t>Giúp người dùng:</a:t>
            </a:r>
          </a:p>
          <a:p>
            <a:pPr marL="742950" lvl="1" indent="-285750" algn="just">
              <a:lnSpc>
                <a:spcPct val="150000"/>
              </a:lnSpc>
              <a:buFont typeface="Arial" panose="020B0604020202020204" pitchFamily="34" charset="0"/>
              <a:buChar char="•"/>
            </a:pPr>
            <a:r>
              <a:rPr lang="vi-VN" sz="2400"/>
              <a:t>Ôn tập hiệu quả, tăng sự tự tin.</a:t>
            </a:r>
          </a:p>
          <a:p>
            <a:pPr marL="742950" lvl="1" indent="-285750" algn="just">
              <a:lnSpc>
                <a:spcPct val="150000"/>
              </a:lnSpc>
              <a:buFont typeface="Arial" panose="020B0604020202020204" pitchFamily="34" charset="0"/>
              <a:buChar char="•"/>
            </a:pPr>
            <a:r>
              <a:rPr lang="vi-VN" sz="2400"/>
              <a:t>Tiết kiệm thời gian và chi phí.</a:t>
            </a:r>
          </a:p>
        </p:txBody>
      </p:sp>
      <p:sp>
        <p:nvSpPr>
          <p:cNvPr id="7" name="Slide Number Placeholder 6"/>
          <p:cNvSpPr>
            <a:spLocks noGrp="1"/>
          </p:cNvSpPr>
          <p:nvPr>
            <p:ph type="sldNum" sz="quarter" idx="12"/>
          </p:nvPr>
        </p:nvSpPr>
        <p:spPr/>
        <p:txBody>
          <a:bodyPr/>
          <a:lstStyle/>
          <a:p>
            <a:fld id="{976C9F21-912A-409B-9827-885509A156AD}" type="slidenum">
              <a:rPr lang="en-US" smtClean="0"/>
              <a:t>13</a:t>
            </a:fld>
            <a:endParaRPr lang="en-US"/>
          </a:p>
        </p:txBody>
      </p:sp>
    </p:spTree>
    <p:extLst>
      <p:ext uri="{BB962C8B-B14F-4D97-AF65-F5344CB8AC3E}">
        <p14:creationId xmlns:p14="http://schemas.microsoft.com/office/powerpoint/2010/main" val="1627826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4309" y="587829"/>
            <a:ext cx="2498315" cy="571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2341" y="587829"/>
            <a:ext cx="2609929" cy="571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37489" y="587829"/>
            <a:ext cx="2753651" cy="571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527456" y="6318218"/>
            <a:ext cx="2479891" cy="369332"/>
          </a:xfrm>
          <a:prstGeom prst="rect">
            <a:avLst/>
          </a:prstGeom>
          <a:noFill/>
        </p:spPr>
        <p:txBody>
          <a:bodyPr wrap="square" rtlCol="0">
            <a:spAutoFit/>
          </a:bodyPr>
          <a:lstStyle/>
          <a:p>
            <a:pPr algn="ctr"/>
            <a:r>
              <a:rPr lang="en-US" smtClean="0"/>
              <a:t>Giao diện đăng ký</a:t>
            </a:r>
            <a:endParaRPr lang="en-US"/>
          </a:p>
        </p:txBody>
      </p:sp>
      <p:sp>
        <p:nvSpPr>
          <p:cNvPr id="7" name="TextBox 6"/>
          <p:cNvSpPr txBox="1"/>
          <p:nvPr/>
        </p:nvSpPr>
        <p:spPr>
          <a:xfrm>
            <a:off x="4561215" y="6318218"/>
            <a:ext cx="2479891" cy="369332"/>
          </a:xfrm>
          <a:prstGeom prst="rect">
            <a:avLst/>
          </a:prstGeom>
          <a:noFill/>
        </p:spPr>
        <p:txBody>
          <a:bodyPr wrap="square" rtlCol="0">
            <a:spAutoFit/>
          </a:bodyPr>
          <a:lstStyle/>
          <a:p>
            <a:pPr algn="ctr"/>
            <a:r>
              <a:rPr lang="en-US" smtClean="0"/>
              <a:t>Giao diện đăng nhập</a:t>
            </a:r>
            <a:endParaRPr lang="en-US"/>
          </a:p>
        </p:txBody>
      </p:sp>
      <p:sp>
        <p:nvSpPr>
          <p:cNvPr id="8" name="TextBox 7"/>
          <p:cNvSpPr txBox="1"/>
          <p:nvPr/>
        </p:nvSpPr>
        <p:spPr>
          <a:xfrm>
            <a:off x="7843417" y="6318218"/>
            <a:ext cx="2479891" cy="369332"/>
          </a:xfrm>
          <a:prstGeom prst="rect">
            <a:avLst/>
          </a:prstGeom>
          <a:noFill/>
        </p:spPr>
        <p:txBody>
          <a:bodyPr wrap="square" rtlCol="0">
            <a:spAutoFit/>
          </a:bodyPr>
          <a:lstStyle/>
          <a:p>
            <a:pPr algn="ctr"/>
            <a:r>
              <a:rPr lang="en-US" smtClean="0"/>
              <a:t>Giao diện menu</a:t>
            </a:r>
            <a:endParaRPr lang="en-US"/>
          </a:p>
        </p:txBody>
      </p:sp>
      <p:sp>
        <p:nvSpPr>
          <p:cNvPr id="3" name="Slide Number Placeholder 2"/>
          <p:cNvSpPr>
            <a:spLocks noGrp="1"/>
          </p:cNvSpPr>
          <p:nvPr>
            <p:ph type="sldNum" sz="quarter" idx="12"/>
          </p:nvPr>
        </p:nvSpPr>
        <p:spPr>
          <a:xfrm>
            <a:off x="8677894" y="6250770"/>
            <a:ext cx="622234" cy="351660"/>
          </a:xfrm>
        </p:spPr>
        <p:txBody>
          <a:bodyPr/>
          <a:lstStyle/>
          <a:p>
            <a:fld id="{976C9F21-912A-409B-9827-885509A156AD}" type="slidenum">
              <a:rPr lang="en-US" smtClean="0"/>
              <a:t>14</a:t>
            </a:fld>
            <a:endParaRPr lang="en-US"/>
          </a:p>
        </p:txBody>
      </p:sp>
      <p:sp>
        <p:nvSpPr>
          <p:cNvPr id="5" name="TextBox 4"/>
          <p:cNvSpPr txBox="1"/>
          <p:nvPr/>
        </p:nvSpPr>
        <p:spPr>
          <a:xfrm>
            <a:off x="105590" y="126164"/>
            <a:ext cx="6935516" cy="461665"/>
          </a:xfrm>
          <a:prstGeom prst="rect">
            <a:avLst/>
          </a:prstGeom>
          <a:noFill/>
        </p:spPr>
        <p:txBody>
          <a:bodyPr wrap="square" rtlCol="0">
            <a:spAutoFit/>
          </a:bodyPr>
          <a:lstStyle/>
          <a:p>
            <a:r>
              <a:rPr lang="en-US" sz="2400" b="1" smtClean="0"/>
              <a:t>Các giao diện của ứng dụng</a:t>
            </a:r>
            <a:endParaRPr lang="en-US" sz="2400" b="1"/>
          </a:p>
        </p:txBody>
      </p:sp>
    </p:spTree>
    <p:extLst>
      <p:ext uri="{BB962C8B-B14F-4D97-AF65-F5344CB8AC3E}">
        <p14:creationId xmlns:p14="http://schemas.microsoft.com/office/powerpoint/2010/main" val="2597491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484" y="174580"/>
            <a:ext cx="2809875" cy="594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52671" y="174580"/>
            <a:ext cx="2692400" cy="594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94383" y="174580"/>
            <a:ext cx="2794000" cy="594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141912" y="6217919"/>
            <a:ext cx="2913017" cy="369332"/>
          </a:xfrm>
          <a:prstGeom prst="rect">
            <a:avLst/>
          </a:prstGeom>
          <a:noFill/>
        </p:spPr>
        <p:txBody>
          <a:bodyPr wrap="square" rtlCol="0">
            <a:spAutoFit/>
          </a:bodyPr>
          <a:lstStyle/>
          <a:p>
            <a:pPr algn="ctr"/>
            <a:r>
              <a:rPr lang="en-US" smtClean="0"/>
              <a:t>Giao diện hiển thi câu hỏi</a:t>
            </a:r>
            <a:endParaRPr lang="en-US"/>
          </a:p>
        </p:txBody>
      </p:sp>
      <p:sp>
        <p:nvSpPr>
          <p:cNvPr id="8" name="TextBox 7"/>
          <p:cNvSpPr txBox="1"/>
          <p:nvPr/>
        </p:nvSpPr>
        <p:spPr>
          <a:xfrm>
            <a:off x="4632054" y="6217919"/>
            <a:ext cx="2913017" cy="369332"/>
          </a:xfrm>
          <a:prstGeom prst="rect">
            <a:avLst/>
          </a:prstGeom>
          <a:noFill/>
        </p:spPr>
        <p:txBody>
          <a:bodyPr wrap="square" rtlCol="0">
            <a:spAutoFit/>
          </a:bodyPr>
          <a:lstStyle/>
          <a:p>
            <a:pPr algn="ctr"/>
            <a:r>
              <a:rPr lang="en-US" smtClean="0"/>
              <a:t>Giao diện kết quả</a:t>
            </a:r>
            <a:endParaRPr lang="en-US"/>
          </a:p>
        </p:txBody>
      </p:sp>
      <p:sp>
        <p:nvSpPr>
          <p:cNvPr id="9" name="TextBox 8"/>
          <p:cNvSpPr txBox="1"/>
          <p:nvPr/>
        </p:nvSpPr>
        <p:spPr>
          <a:xfrm>
            <a:off x="8275366" y="6208427"/>
            <a:ext cx="2913017" cy="369332"/>
          </a:xfrm>
          <a:prstGeom prst="rect">
            <a:avLst/>
          </a:prstGeom>
          <a:noFill/>
        </p:spPr>
        <p:txBody>
          <a:bodyPr wrap="square" rtlCol="0">
            <a:spAutoFit/>
          </a:bodyPr>
          <a:lstStyle/>
          <a:p>
            <a:pPr algn="ctr"/>
            <a:r>
              <a:rPr lang="en-US" smtClean="0"/>
              <a:t>Giao diện lịch sử</a:t>
            </a:r>
            <a:endParaRPr lang="en-US"/>
          </a:p>
        </p:txBody>
      </p:sp>
      <p:sp>
        <p:nvSpPr>
          <p:cNvPr id="5" name="Slide Number Placeholder 4"/>
          <p:cNvSpPr>
            <a:spLocks noGrp="1"/>
          </p:cNvSpPr>
          <p:nvPr>
            <p:ph type="sldNum" sz="quarter" idx="12"/>
          </p:nvPr>
        </p:nvSpPr>
        <p:spPr/>
        <p:txBody>
          <a:bodyPr/>
          <a:lstStyle/>
          <a:p>
            <a:fld id="{976C9F21-912A-409B-9827-885509A156AD}" type="slidenum">
              <a:rPr lang="en-US" smtClean="0"/>
              <a:t>15</a:t>
            </a:fld>
            <a:endParaRPr lang="en-US"/>
          </a:p>
        </p:txBody>
      </p:sp>
    </p:spTree>
    <p:extLst>
      <p:ext uri="{BB962C8B-B14F-4D97-AF65-F5344CB8AC3E}">
        <p14:creationId xmlns:p14="http://schemas.microsoft.com/office/powerpoint/2010/main" val="4276686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26971" y="248193"/>
            <a:ext cx="4937760" cy="646331"/>
          </a:xfrm>
          <a:prstGeom prst="rect">
            <a:avLst/>
          </a:prstGeom>
          <a:noFill/>
        </p:spPr>
        <p:txBody>
          <a:bodyPr wrap="square" rtlCol="0">
            <a:spAutoFit/>
          </a:bodyPr>
          <a:lstStyle/>
          <a:p>
            <a:pPr algn="ctr"/>
            <a:r>
              <a:rPr lang="en-US" sz="3600" b="1" smtClean="0">
                <a:latin typeface="Arial" panose="020B0604020202020204" pitchFamily="34" charset="0"/>
                <a:cs typeface="Arial" panose="020B0604020202020204" pitchFamily="34" charset="0"/>
              </a:rPr>
              <a:t>HƯỚNG PHÁT TRIỂN</a:t>
            </a:r>
            <a:endParaRPr lang="en-US" sz="3600" b="1">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a:xfrm>
            <a:off x="8590663" y="6041362"/>
            <a:ext cx="683339" cy="365125"/>
          </a:xfrm>
        </p:spPr>
        <p:txBody>
          <a:bodyPr/>
          <a:lstStyle/>
          <a:p>
            <a:fld id="{976C9F21-912A-409B-9827-885509A156AD}" type="slidenum">
              <a:rPr lang="en-US" smtClean="0"/>
              <a:t>13</a:t>
            </a:fld>
            <a:endParaRPr lang="en-US"/>
          </a:p>
        </p:txBody>
      </p:sp>
      <p:sp>
        <p:nvSpPr>
          <p:cNvPr id="8" name="Rectangle 7"/>
          <p:cNvSpPr/>
          <p:nvPr/>
        </p:nvSpPr>
        <p:spPr>
          <a:xfrm>
            <a:off x="666205" y="1299473"/>
            <a:ext cx="9326880" cy="4355038"/>
          </a:xfrm>
          <a:prstGeom prst="rect">
            <a:avLst/>
          </a:prstGeom>
        </p:spPr>
        <p:txBody>
          <a:bodyPr wrap="square">
            <a:spAutoFit/>
          </a:bodyPr>
          <a:lstStyle/>
          <a:p>
            <a:pPr marL="342900" lvl="0" indent="-342900" algn="just">
              <a:lnSpc>
                <a:spcPct val="150000"/>
              </a:lnSpc>
              <a:spcAft>
                <a:spcPts val="1000"/>
              </a:spcAft>
              <a:buFont typeface="Symbol" panose="05050102010706020507" pitchFamily="18" charset="2"/>
              <a:buChar char=""/>
            </a:pPr>
            <a:r>
              <a:rPr lang="en-US" sz="2400" b="1">
                <a:latin typeface="+mj-lt"/>
                <a:ea typeface="Calibri" panose="020F0502020204030204" pitchFamily="34" charset="0"/>
              </a:rPr>
              <a:t>Mở rộng các tính năng:</a:t>
            </a:r>
            <a:endParaRPr lang="en-US" sz="2400">
              <a:latin typeface="+mj-lt"/>
              <a:ea typeface="Times New Roman" panose="02020603050405020304" pitchFamily="18" charset="0"/>
            </a:endParaRPr>
          </a:p>
          <a:p>
            <a:pPr marL="742950" lvl="1" indent="-285750" algn="just">
              <a:lnSpc>
                <a:spcPct val="150000"/>
              </a:lnSpc>
              <a:spcAft>
                <a:spcPts val="1000"/>
              </a:spcAft>
              <a:buFont typeface="Courier New" panose="02070309020205020404" pitchFamily="49" charset="0"/>
              <a:buChar char="o"/>
            </a:pPr>
            <a:r>
              <a:rPr lang="en-US" sz="2400">
                <a:latin typeface="+mj-lt"/>
                <a:ea typeface="Calibri" panose="020F0502020204030204" pitchFamily="34" charset="0"/>
              </a:rPr>
              <a:t>Hiển thị câu hỏi: trộn ngẫu nhiên các phương án.</a:t>
            </a:r>
            <a:endParaRPr lang="en-US" sz="2400">
              <a:latin typeface="+mj-lt"/>
              <a:ea typeface="Times New Roman" panose="02020603050405020304" pitchFamily="18" charset="0"/>
            </a:endParaRPr>
          </a:p>
          <a:p>
            <a:pPr marL="742950" lvl="1" indent="-285750" algn="just">
              <a:lnSpc>
                <a:spcPct val="150000"/>
              </a:lnSpc>
              <a:spcAft>
                <a:spcPts val="1000"/>
              </a:spcAft>
              <a:buFont typeface="Courier New" panose="02070309020205020404" pitchFamily="49" charset="0"/>
              <a:buChar char="o"/>
            </a:pPr>
            <a:r>
              <a:rPr lang="en-US" sz="2400">
                <a:latin typeface="+mj-lt"/>
                <a:ea typeface="Calibri" panose="020F0502020204030204" pitchFamily="34" charset="0"/>
              </a:rPr>
              <a:t>Xem lịch sử: khi nhấn vào một lịch sử sẽ cho phép xem lại đề bài đã làm, hiển thị các đáp án đúng/sai.</a:t>
            </a:r>
            <a:endParaRPr lang="en-US" sz="2400">
              <a:latin typeface="+mj-lt"/>
              <a:ea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sz="2400" b="1">
                <a:latin typeface="+mj-lt"/>
                <a:ea typeface="Calibri" panose="020F0502020204030204" pitchFamily="34" charset="0"/>
              </a:rPr>
              <a:t>Bổ sung nội dung kiến thức: </a:t>
            </a:r>
            <a:r>
              <a:rPr lang="en-US" sz="2400">
                <a:latin typeface="+mj-lt"/>
                <a:ea typeface="Calibri" panose="020F0502020204030204" pitchFamily="34" charset="0"/>
              </a:rPr>
              <a:t>mở rộng danh mục câu hỏi trắc nghiệm, bao gồm nhiều phần kiến thức chuyên sâu hoặc nâng </a:t>
            </a:r>
            <a:r>
              <a:rPr lang="en-US" sz="2400">
                <a:latin typeface="+mj-lt"/>
                <a:ea typeface="Calibri" panose="020F0502020204030204" pitchFamily="34" charset="0"/>
              </a:rPr>
              <a:t>cao</a:t>
            </a:r>
            <a:r>
              <a:rPr lang="en-US" sz="2400" smtClean="0">
                <a:latin typeface="+mj-lt"/>
                <a:ea typeface="Calibri" panose="020F0502020204030204" pitchFamily="34" charset="0"/>
              </a:rPr>
              <a:t>.</a:t>
            </a:r>
            <a:endParaRPr lang="en-US" sz="2400">
              <a:effectLst/>
              <a:latin typeface="+mj-lt"/>
              <a:ea typeface="Times New Roman" panose="02020603050405020304" pitchFamily="18" charset="0"/>
            </a:endParaRPr>
          </a:p>
        </p:txBody>
      </p:sp>
    </p:spTree>
    <p:extLst>
      <p:ext uri="{BB962C8B-B14F-4D97-AF65-F5344CB8AC3E}">
        <p14:creationId xmlns:p14="http://schemas.microsoft.com/office/powerpoint/2010/main" val="2383889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10193" y="890462"/>
            <a:ext cx="8460377" cy="3672800"/>
          </a:xfrm>
          <a:prstGeom prst="rect">
            <a:avLst/>
          </a:prstGeom>
        </p:spPr>
        <p:txBody>
          <a:bodyPr wrap="square">
            <a:spAutoFit/>
          </a:bodyPr>
          <a:lstStyle/>
          <a:p>
            <a:pPr marL="342900" lvl="0" indent="-342900" algn="just">
              <a:lnSpc>
                <a:spcPct val="150000"/>
              </a:lnSpc>
              <a:spcAft>
                <a:spcPts val="1000"/>
              </a:spcAft>
              <a:buFont typeface="Symbol" panose="05050102010706020507" pitchFamily="18" charset="2"/>
              <a:buChar char=""/>
            </a:pPr>
            <a:endParaRPr lang="en-US" sz="2400">
              <a:ea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sz="2400" b="1">
                <a:ea typeface="Calibri" panose="020F0502020204030204" pitchFamily="34" charset="0"/>
              </a:rPr>
              <a:t>Tính năng mạng xã hội: </a:t>
            </a:r>
            <a:r>
              <a:rPr lang="en-US" sz="2400">
                <a:ea typeface="Calibri" panose="020F0502020204030204" pitchFamily="34" charset="0"/>
              </a:rPr>
              <a:t>thêm tính năng cho phép người dùng thảo luận hoặc chia sẻ kết quả bài thi.</a:t>
            </a:r>
            <a:endParaRPr lang="en-US" sz="2400">
              <a:ea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sz="2400" b="1">
                <a:ea typeface="Calibri" panose="020F0502020204030204" pitchFamily="34" charset="0"/>
              </a:rPr>
              <a:t>Phát triển ứng dụng đa nền tảng: </a:t>
            </a:r>
            <a:r>
              <a:rPr lang="en-US" sz="2400">
                <a:ea typeface="Calibri" panose="020F0502020204030204" pitchFamily="34" charset="0"/>
              </a:rPr>
              <a:t>nâng cấp hệ thống hoạt động trên các nền tảng khác như iOS hoặc phiên bản web.</a:t>
            </a:r>
            <a:endParaRPr lang="en-US" sz="2400">
              <a:ea typeface="Times New Roman" panose="02020603050405020304" pitchFamily="18" charset="0"/>
            </a:endParaRPr>
          </a:p>
        </p:txBody>
      </p:sp>
    </p:spTree>
    <p:extLst>
      <p:ext uri="{BB962C8B-B14F-4D97-AF65-F5344CB8AC3E}">
        <p14:creationId xmlns:p14="http://schemas.microsoft.com/office/powerpoint/2010/main" val="2244765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90948" y="2808514"/>
            <a:ext cx="7315200" cy="646331"/>
          </a:xfrm>
          <a:prstGeom prst="rect">
            <a:avLst/>
          </a:prstGeom>
          <a:noFill/>
        </p:spPr>
        <p:txBody>
          <a:bodyPr wrap="square" rtlCol="0">
            <a:spAutoFit/>
          </a:bodyPr>
          <a:lstStyle/>
          <a:p>
            <a:pPr algn="ctr"/>
            <a:r>
              <a:rPr lang="en-US" sz="3600" b="1" smtClean="0"/>
              <a:t>THANKS FOR WATCHING </a:t>
            </a:r>
            <a:endParaRPr lang="en-US" sz="3600" b="1"/>
          </a:p>
        </p:txBody>
      </p:sp>
    </p:spTree>
    <p:extLst>
      <p:ext uri="{BB962C8B-B14F-4D97-AF65-F5344CB8AC3E}">
        <p14:creationId xmlns:p14="http://schemas.microsoft.com/office/powerpoint/2010/main" val="337530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2512" y="509451"/>
            <a:ext cx="7929155" cy="646331"/>
          </a:xfrm>
          <a:prstGeom prst="rect">
            <a:avLst/>
          </a:prstGeom>
          <a:noFill/>
        </p:spPr>
        <p:txBody>
          <a:bodyPr wrap="square" rtlCol="0">
            <a:spAutoFit/>
          </a:bodyPr>
          <a:lstStyle/>
          <a:p>
            <a:pPr algn="just"/>
            <a:r>
              <a:rPr lang="en-US" sz="3600" b="1" smtClean="0"/>
              <a:t>NỘI DUNG BÁO CÁO</a:t>
            </a:r>
            <a:endParaRPr lang="en-US" sz="3600" b="1"/>
          </a:p>
        </p:txBody>
      </p:sp>
      <p:sp>
        <p:nvSpPr>
          <p:cNvPr id="6" name="TextBox 5"/>
          <p:cNvSpPr txBox="1"/>
          <p:nvPr/>
        </p:nvSpPr>
        <p:spPr>
          <a:xfrm>
            <a:off x="1123405" y="1155782"/>
            <a:ext cx="6936377" cy="3416320"/>
          </a:xfrm>
          <a:prstGeom prst="rect">
            <a:avLst/>
          </a:prstGeom>
          <a:noFill/>
        </p:spPr>
        <p:txBody>
          <a:bodyPr wrap="square" rtlCol="0">
            <a:spAutoFit/>
          </a:bodyPr>
          <a:lstStyle/>
          <a:p>
            <a:pPr marL="342900" indent="-342900" algn="just">
              <a:lnSpc>
                <a:spcPct val="150000"/>
              </a:lnSpc>
              <a:buAutoNum type="arabicPeriod"/>
            </a:pPr>
            <a:r>
              <a:rPr lang="en-US" sz="3600" b="1" smtClean="0"/>
              <a:t>TỔNG QUAN</a:t>
            </a:r>
          </a:p>
          <a:p>
            <a:pPr marL="342900" indent="-342900" algn="just">
              <a:lnSpc>
                <a:spcPct val="150000"/>
              </a:lnSpc>
              <a:buAutoNum type="arabicPeriod"/>
            </a:pPr>
            <a:r>
              <a:rPr lang="en-US" sz="3600" b="1" smtClean="0"/>
              <a:t>THỰC NGHIỆM</a:t>
            </a:r>
          </a:p>
          <a:p>
            <a:pPr marL="342900" indent="-342900" algn="just">
              <a:lnSpc>
                <a:spcPct val="150000"/>
              </a:lnSpc>
              <a:buAutoNum type="arabicPeriod"/>
            </a:pPr>
            <a:r>
              <a:rPr lang="en-US" sz="3600" b="1" smtClean="0"/>
              <a:t> KẾT QUẢ ĐẠT ĐƯỢC</a:t>
            </a:r>
          </a:p>
          <a:p>
            <a:pPr marL="342900" indent="-342900" algn="just">
              <a:lnSpc>
                <a:spcPct val="150000"/>
              </a:lnSpc>
              <a:buAutoNum type="arabicPeriod"/>
            </a:pPr>
            <a:r>
              <a:rPr lang="en-US" sz="3600" b="1" smtClean="0"/>
              <a:t> HƯỚNG PHÁT TRIỂN</a:t>
            </a:r>
            <a:endParaRPr lang="en-US" sz="3600" b="1"/>
          </a:p>
        </p:txBody>
      </p:sp>
    </p:spTree>
    <p:extLst>
      <p:ext uri="{BB962C8B-B14F-4D97-AF65-F5344CB8AC3E}">
        <p14:creationId xmlns:p14="http://schemas.microsoft.com/office/powerpoint/2010/main" val="3947532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26971" y="248193"/>
            <a:ext cx="4937760" cy="646331"/>
          </a:xfrm>
          <a:prstGeom prst="rect">
            <a:avLst/>
          </a:prstGeom>
          <a:noFill/>
        </p:spPr>
        <p:txBody>
          <a:bodyPr wrap="square" rtlCol="0">
            <a:spAutoFit/>
          </a:bodyPr>
          <a:lstStyle/>
          <a:p>
            <a:pPr algn="ctr"/>
            <a:r>
              <a:rPr lang="en-US" sz="3600" b="1" smtClean="0"/>
              <a:t>TỔNG QUAN</a:t>
            </a:r>
            <a:endParaRPr lang="en-US" sz="3600" b="1"/>
          </a:p>
        </p:txBody>
      </p:sp>
      <p:sp>
        <p:nvSpPr>
          <p:cNvPr id="6" name="TextBox 5"/>
          <p:cNvSpPr txBox="1"/>
          <p:nvPr/>
        </p:nvSpPr>
        <p:spPr>
          <a:xfrm>
            <a:off x="444137" y="1236049"/>
            <a:ext cx="3984172" cy="523220"/>
          </a:xfrm>
          <a:prstGeom prst="rect">
            <a:avLst/>
          </a:prstGeom>
          <a:noFill/>
        </p:spPr>
        <p:txBody>
          <a:bodyPr wrap="square" rtlCol="0">
            <a:spAutoFit/>
          </a:bodyPr>
          <a:lstStyle/>
          <a:p>
            <a:r>
              <a:rPr lang="en-US" sz="2800" b="1" smtClean="0"/>
              <a:t>1. Lý do chọn đề tài</a:t>
            </a:r>
            <a:endParaRPr lang="en-US" sz="2800" b="1"/>
          </a:p>
        </p:txBody>
      </p:sp>
      <p:sp>
        <p:nvSpPr>
          <p:cNvPr id="7" name="TextBox 6"/>
          <p:cNvSpPr txBox="1"/>
          <p:nvPr/>
        </p:nvSpPr>
        <p:spPr>
          <a:xfrm>
            <a:off x="600892" y="2100794"/>
            <a:ext cx="10280468" cy="2248693"/>
          </a:xfrm>
          <a:prstGeom prst="rect">
            <a:avLst/>
          </a:prstGeom>
          <a:noFill/>
        </p:spPr>
        <p:txBody>
          <a:bodyPr wrap="square" rtlCol="0">
            <a:spAutoFit/>
          </a:bodyPr>
          <a:lstStyle/>
          <a:p>
            <a:pPr>
              <a:lnSpc>
                <a:spcPct val="150000"/>
              </a:lnSpc>
            </a:pPr>
            <a:r>
              <a:rPr lang="en-US" sz="2400" smtClean="0"/>
              <a:t>	</a:t>
            </a:r>
            <a:r>
              <a:rPr lang="vi-VN" sz="2400" smtClean="0"/>
              <a:t>Nhu </a:t>
            </a:r>
            <a:r>
              <a:rPr lang="vi-VN" sz="2400"/>
              <a:t>cầu thi chứng chỉ Ứng dụng Công nghệ Thông tin cơ bản ngày càng phổ biến ở nhiều đối tượng. Đề tài nhằm hỗ trợ ôn tập lý thuyết, làm quen với cấu trúc bài thi trắc nghiệm một cách hiệu quả và tiện lợi, góp phần tăng sự tự tin khi thi lấy chứng chỉ.</a:t>
            </a:r>
            <a:endParaRPr lang="en-US" sz="2400"/>
          </a:p>
        </p:txBody>
      </p:sp>
      <p:sp>
        <p:nvSpPr>
          <p:cNvPr id="8" name="Slide Number Placeholder 7"/>
          <p:cNvSpPr>
            <a:spLocks noGrp="1"/>
          </p:cNvSpPr>
          <p:nvPr>
            <p:ph type="sldNum" sz="quarter" idx="12"/>
          </p:nvPr>
        </p:nvSpPr>
        <p:spPr/>
        <p:txBody>
          <a:bodyPr/>
          <a:lstStyle/>
          <a:p>
            <a:fld id="{976C9F21-912A-409B-9827-885509A156AD}" type="slidenum">
              <a:rPr lang="en-US" smtClean="0"/>
              <a:t>3</a:t>
            </a:fld>
            <a:endParaRPr lang="en-US"/>
          </a:p>
        </p:txBody>
      </p:sp>
    </p:spTree>
    <p:extLst>
      <p:ext uri="{BB962C8B-B14F-4D97-AF65-F5344CB8AC3E}">
        <p14:creationId xmlns:p14="http://schemas.microsoft.com/office/powerpoint/2010/main" val="2117804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8195" y="778849"/>
            <a:ext cx="3331029" cy="523220"/>
          </a:xfrm>
          <a:prstGeom prst="rect">
            <a:avLst/>
          </a:prstGeom>
          <a:noFill/>
        </p:spPr>
        <p:txBody>
          <a:bodyPr wrap="square" rtlCol="0">
            <a:spAutoFit/>
          </a:bodyPr>
          <a:lstStyle/>
          <a:p>
            <a:r>
              <a:rPr lang="en-US" sz="2800" b="1" smtClean="0">
                <a:latin typeface="Arial" panose="020B0604020202020204" pitchFamily="34" charset="0"/>
                <a:cs typeface="Arial" panose="020B0604020202020204" pitchFamily="34" charset="0"/>
              </a:rPr>
              <a:t>2. Mục đích</a:t>
            </a:r>
            <a:endParaRPr lang="en-US" sz="2800" b="1">
              <a:latin typeface="Arial" panose="020B0604020202020204" pitchFamily="34" charset="0"/>
              <a:cs typeface="Arial" panose="020B0604020202020204" pitchFamily="34" charset="0"/>
            </a:endParaRPr>
          </a:p>
        </p:txBody>
      </p:sp>
      <p:sp>
        <p:nvSpPr>
          <p:cNvPr id="8" name="Rectangle 2"/>
          <p:cNvSpPr>
            <a:spLocks noChangeArrowheads="1"/>
          </p:cNvSpPr>
          <p:nvPr/>
        </p:nvSpPr>
        <p:spPr bwMode="auto">
          <a:xfrm>
            <a:off x="620527" y="1432697"/>
            <a:ext cx="10841301" cy="3671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smtClean="0">
                <a:ln>
                  <a:noFill/>
                </a:ln>
                <a:solidFill>
                  <a:schemeClr val="tx1"/>
                </a:solidFill>
                <a:effectLst/>
                <a:latin typeface="Arial" panose="020B0604020202020204" pitchFamily="34" charset="0"/>
              </a:rPr>
              <a:t>Xây </a:t>
            </a:r>
            <a:r>
              <a:rPr kumimoji="0" lang="en-US" altLang="en-US" sz="2400" b="0" i="0" u="none" strike="noStrike" cap="none" normalizeH="0" baseline="0" smtClean="0">
                <a:ln>
                  <a:noFill/>
                </a:ln>
                <a:solidFill>
                  <a:schemeClr val="tx1"/>
                </a:solidFill>
                <a:effectLst/>
                <a:latin typeface="Arial" panose="020B0604020202020204" pitchFamily="34" charset="0"/>
              </a:rPr>
              <a:t>dựng ứng dụng Android hỗ trợ ôn thi lý thuyết chứng chỉ CNTT </a:t>
            </a:r>
            <a:r>
              <a:rPr kumimoji="0" lang="en-US" altLang="en-US" sz="2400" b="0" i="0" u="none" strike="noStrike" cap="none" normalizeH="0" baseline="0" smtClean="0">
                <a:ln>
                  <a:noFill/>
                </a:ln>
                <a:solidFill>
                  <a:schemeClr val="tx1"/>
                </a:solidFill>
                <a:effectLst/>
                <a:latin typeface="Arial" panose="020B0604020202020204" pitchFamily="34" charset="0"/>
              </a:rPr>
              <a:t>cơ </a:t>
            </a:r>
            <a:r>
              <a:rPr kumimoji="0" lang="en-US" altLang="en-US" sz="2400" b="0" i="0" u="none" strike="noStrike" cap="none" normalizeH="0" baseline="0" smtClean="0">
                <a:ln>
                  <a:noFill/>
                </a:ln>
                <a:solidFill>
                  <a:schemeClr val="tx1"/>
                </a:solidFill>
                <a:effectLst/>
                <a:latin typeface="Arial" panose="020B0604020202020204" pitchFamily="34" charset="0"/>
              </a:rPr>
              <a:t>bản.</a:t>
            </a:r>
          </a:p>
          <a:p>
            <a:pPr marL="342900" marR="0" lvl="0" indent="-34290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smtClean="0">
                <a:ln>
                  <a:noFill/>
                </a:ln>
                <a:solidFill>
                  <a:schemeClr val="tx1"/>
                </a:solidFill>
                <a:effectLst/>
                <a:latin typeface="Arial" panose="020B0604020202020204" pitchFamily="34" charset="0"/>
              </a:rPr>
              <a:t>Cung cấp ngân hàng câu hỏi đa dạng và đầy đủ.</a:t>
            </a:r>
          </a:p>
          <a:p>
            <a:pPr marL="342900" marR="0" lvl="0" indent="-34290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smtClean="0">
                <a:ln>
                  <a:noFill/>
                </a:ln>
                <a:solidFill>
                  <a:schemeClr val="tx1"/>
                </a:solidFill>
                <a:effectLst/>
                <a:latin typeface="Arial" panose="020B0604020202020204" pitchFamily="34" charset="0"/>
              </a:rPr>
              <a:t>Mô </a:t>
            </a:r>
            <a:r>
              <a:rPr kumimoji="0" lang="en-US" altLang="en-US" sz="2400" b="0" i="0" u="none" strike="noStrike" cap="none" normalizeH="0" baseline="0" smtClean="0">
                <a:ln>
                  <a:noFill/>
                </a:ln>
                <a:solidFill>
                  <a:schemeClr val="tx1"/>
                </a:solidFill>
                <a:effectLst/>
                <a:latin typeface="Arial" panose="020B0604020202020204" pitchFamily="34" charset="0"/>
              </a:rPr>
              <a:t>phỏng cấu trúc đề thi thực tế.</a:t>
            </a:r>
          </a:p>
          <a:p>
            <a:pPr marL="342900" marR="0" lvl="0" indent="-34290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smtClean="0">
                <a:ln>
                  <a:noFill/>
                </a:ln>
                <a:solidFill>
                  <a:schemeClr val="tx1"/>
                </a:solidFill>
                <a:effectLst/>
                <a:latin typeface="Arial" panose="020B0604020202020204" pitchFamily="34" charset="0"/>
              </a:rPr>
              <a:t>Hiển thị điểm và lưu trữ lịch sử bài thi.</a:t>
            </a:r>
          </a:p>
          <a:p>
            <a:pPr marL="342900" marR="0" lvl="0" indent="-34290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smtClean="0">
                <a:ln>
                  <a:noFill/>
                </a:ln>
                <a:solidFill>
                  <a:schemeClr val="tx1"/>
                </a:solidFill>
                <a:effectLst/>
                <a:latin typeface="Arial" panose="020B0604020202020204" pitchFamily="34" charset="0"/>
              </a:rPr>
              <a:t>Tạo điều kiện ôn tập mọi lúc, mọi nơi, tiết kiệm thời gian và chi phí. </a:t>
            </a:r>
          </a:p>
        </p:txBody>
      </p:sp>
      <p:sp>
        <p:nvSpPr>
          <p:cNvPr id="9" name="Slide Number Placeholder 8"/>
          <p:cNvSpPr>
            <a:spLocks noGrp="1"/>
          </p:cNvSpPr>
          <p:nvPr>
            <p:ph type="sldNum" sz="quarter" idx="12"/>
          </p:nvPr>
        </p:nvSpPr>
        <p:spPr/>
        <p:txBody>
          <a:bodyPr/>
          <a:lstStyle/>
          <a:p>
            <a:fld id="{976C9F21-912A-409B-9827-885509A156AD}" type="slidenum">
              <a:rPr lang="en-US" smtClean="0"/>
              <a:t>4</a:t>
            </a:fld>
            <a:endParaRPr lang="en-US"/>
          </a:p>
        </p:txBody>
      </p:sp>
    </p:spTree>
    <p:extLst>
      <p:ext uri="{BB962C8B-B14F-4D97-AF65-F5344CB8AC3E}">
        <p14:creationId xmlns:p14="http://schemas.microsoft.com/office/powerpoint/2010/main" val="30182018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0080" y="1711235"/>
            <a:ext cx="10136776" cy="3416320"/>
          </a:xfrm>
          <a:prstGeom prst="rect">
            <a:avLst/>
          </a:prstGeom>
          <a:noFill/>
        </p:spPr>
        <p:txBody>
          <a:bodyPr wrap="square" rtlCol="0">
            <a:spAutoFit/>
          </a:bodyPr>
          <a:lstStyle/>
          <a:p>
            <a:pPr marL="342900" lvl="0" indent="-342900" algn="just">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Xây dựng ứng dụng di động giúp người học tự ôn thi lý thuyết một cách hiệu quả, mọi lúc mọi nơi.</a:t>
            </a:r>
          </a:p>
          <a:p>
            <a:pPr marL="342900" lvl="0" indent="-342900" algn="just">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Đảm bảo nội dung và cấu trúc bài thi đáp ứng tiêu chuẩn của chứng chỉ.</a:t>
            </a:r>
          </a:p>
          <a:p>
            <a:pPr marL="342900" lvl="0" indent="-342900" algn="just">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Cung cấp trải nghiệm học tập thuận tiện và dễ dàng cho người dùng.</a:t>
            </a:r>
          </a:p>
          <a:p>
            <a:pPr algn="just">
              <a:lnSpc>
                <a:spcPct val="150000"/>
              </a:lnSpc>
            </a:pPr>
            <a:endParaRPr lang="en-US" sz="2400">
              <a:latin typeface="Arial" panose="020B0604020202020204" pitchFamily="34" charset="0"/>
              <a:cs typeface="Arial" panose="020B0604020202020204" pitchFamily="34" charset="0"/>
            </a:endParaRPr>
          </a:p>
        </p:txBody>
      </p:sp>
      <p:sp>
        <p:nvSpPr>
          <p:cNvPr id="5" name="TextBox 4"/>
          <p:cNvSpPr txBox="1"/>
          <p:nvPr/>
        </p:nvSpPr>
        <p:spPr>
          <a:xfrm>
            <a:off x="339634" y="966651"/>
            <a:ext cx="2403566" cy="523220"/>
          </a:xfrm>
          <a:prstGeom prst="rect">
            <a:avLst/>
          </a:prstGeom>
          <a:noFill/>
        </p:spPr>
        <p:txBody>
          <a:bodyPr wrap="square" rtlCol="0">
            <a:spAutoFit/>
          </a:bodyPr>
          <a:lstStyle/>
          <a:p>
            <a:r>
              <a:rPr lang="en-US" sz="2800" b="1" smtClean="0">
                <a:latin typeface="Arial" panose="020B0604020202020204" pitchFamily="34" charset="0"/>
                <a:cs typeface="Arial" panose="020B0604020202020204" pitchFamily="34" charset="0"/>
              </a:rPr>
              <a:t>3. Mục tiêu</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976C9F21-912A-409B-9827-885509A156AD}" type="slidenum">
              <a:rPr lang="en-US" smtClean="0"/>
              <a:t>5</a:t>
            </a:fld>
            <a:endParaRPr lang="en-US"/>
          </a:p>
        </p:txBody>
      </p:sp>
    </p:spTree>
    <p:extLst>
      <p:ext uri="{BB962C8B-B14F-4D97-AF65-F5344CB8AC3E}">
        <p14:creationId xmlns:p14="http://schemas.microsoft.com/office/powerpoint/2010/main" val="4285409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9633" y="966651"/>
            <a:ext cx="4467497" cy="523220"/>
          </a:xfrm>
          <a:prstGeom prst="rect">
            <a:avLst/>
          </a:prstGeom>
          <a:noFill/>
        </p:spPr>
        <p:txBody>
          <a:bodyPr wrap="square" rtlCol="0">
            <a:spAutoFit/>
          </a:bodyPr>
          <a:lstStyle/>
          <a:p>
            <a:r>
              <a:rPr lang="en-US" sz="2800" b="1" smtClean="0">
                <a:latin typeface="Arial" panose="020B0604020202020204" pitchFamily="34" charset="0"/>
                <a:cs typeface="Arial" panose="020B0604020202020204" pitchFamily="34" charset="0"/>
              </a:rPr>
              <a:t>5. Phạm </a:t>
            </a:r>
            <a:r>
              <a:rPr lang="en-US" sz="2800" b="1">
                <a:latin typeface="Arial" panose="020B0604020202020204" pitchFamily="34" charset="0"/>
                <a:cs typeface="Arial" panose="020B0604020202020204" pitchFamily="34" charset="0"/>
              </a:rPr>
              <a:t>vi nghiên cứu</a:t>
            </a:r>
          </a:p>
        </p:txBody>
      </p:sp>
      <p:sp>
        <p:nvSpPr>
          <p:cNvPr id="7" name="Rectangle 2"/>
          <p:cNvSpPr>
            <a:spLocks noChangeArrowheads="1"/>
          </p:cNvSpPr>
          <p:nvPr/>
        </p:nvSpPr>
        <p:spPr bwMode="auto">
          <a:xfrm>
            <a:off x="609185" y="1568953"/>
            <a:ext cx="1077333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smtClean="0">
                <a:ln>
                  <a:noFill/>
                </a:ln>
                <a:solidFill>
                  <a:schemeClr val="tx1"/>
                </a:solidFill>
                <a:effectLst/>
                <a:latin typeface="Arial" panose="020B0604020202020204" pitchFamily="34" charset="0"/>
              </a:rPr>
              <a:t>Phạm vi:</a:t>
            </a:r>
            <a:endParaRPr kumimoji="0" lang="en-US" altLang="en-US" sz="2400" b="0" i="0" u="none" strike="noStrike" cap="none" normalizeH="0" baseline="0" smtClean="0">
              <a:ln>
                <a:noFill/>
              </a:ln>
              <a:solidFill>
                <a:schemeClr val="tx1"/>
              </a:solidFill>
              <a:effectLst/>
              <a:latin typeface="Arial" panose="020B0604020202020204" pitchFamily="34" charset="0"/>
            </a:endParaRPr>
          </a:p>
          <a:p>
            <a:pPr marL="800100" lvl="1" indent="-342900" algn="just" eaLnBrk="0" fontAlgn="base" hangingPunct="0">
              <a:lnSpc>
                <a:spcPct val="150000"/>
              </a:lnSpc>
              <a:spcBef>
                <a:spcPct val="0"/>
              </a:spcBef>
              <a:spcAft>
                <a:spcPct val="0"/>
              </a:spcAft>
              <a:buFont typeface="Arial" panose="020B0604020202020204" pitchFamily="34" charset="0"/>
              <a:buChar char="•"/>
            </a:pPr>
            <a:r>
              <a:rPr kumimoji="0" lang="en-US" altLang="en-US" sz="2400" b="0" i="0" u="none" strike="noStrike" cap="none" normalizeH="0" baseline="0" smtClean="0">
                <a:ln>
                  <a:noFill/>
                </a:ln>
                <a:solidFill>
                  <a:schemeClr val="tx1"/>
                </a:solidFill>
                <a:effectLst/>
                <a:latin typeface="Arial" panose="020B0604020202020204" pitchFamily="34" charset="0"/>
              </a:rPr>
              <a:t>Nền tảng Android, hỗ trợ từ phiên bản 6.0 trở lên.</a:t>
            </a:r>
          </a:p>
          <a:p>
            <a:pPr marL="800100" lvl="1" indent="-342900" algn="just" eaLnBrk="0" fontAlgn="base" hangingPunct="0">
              <a:lnSpc>
                <a:spcPct val="150000"/>
              </a:lnSpc>
              <a:spcBef>
                <a:spcPct val="0"/>
              </a:spcBef>
              <a:spcAft>
                <a:spcPct val="0"/>
              </a:spcAft>
              <a:buFont typeface="Arial" panose="020B0604020202020204" pitchFamily="34" charset="0"/>
              <a:buChar char="•"/>
            </a:pPr>
            <a:r>
              <a:rPr kumimoji="0" lang="en-US" altLang="en-US" sz="2400" b="0" i="0" u="none" strike="noStrike" cap="none" normalizeH="0" baseline="0" smtClean="0">
                <a:ln>
                  <a:noFill/>
                </a:ln>
                <a:solidFill>
                  <a:schemeClr val="tx1"/>
                </a:solidFill>
                <a:effectLst/>
                <a:latin typeface="Arial" panose="020B0604020202020204" pitchFamily="34" charset="0"/>
              </a:rPr>
              <a:t>Ngân hàng câu hỏi cho các chủ đề: Word, Excel, PowerPoint, Internet...</a:t>
            </a:r>
          </a:p>
          <a:p>
            <a:pPr marL="800100" lvl="1" indent="-342900" algn="just" eaLnBrk="0" fontAlgn="base" hangingPunct="0">
              <a:lnSpc>
                <a:spcPct val="150000"/>
              </a:lnSpc>
              <a:spcBef>
                <a:spcPct val="0"/>
              </a:spcBef>
              <a:spcAft>
                <a:spcPct val="0"/>
              </a:spcAft>
              <a:buFont typeface="Arial" panose="020B0604020202020204" pitchFamily="34" charset="0"/>
              <a:buChar char="•"/>
            </a:pPr>
            <a:r>
              <a:rPr kumimoji="0" lang="en-US" altLang="en-US" sz="2400" b="0" i="0" u="none" strike="noStrike" cap="none" normalizeH="0" baseline="0" smtClean="0">
                <a:ln>
                  <a:noFill/>
                </a:ln>
                <a:solidFill>
                  <a:schemeClr val="tx1"/>
                </a:solidFill>
                <a:effectLst/>
                <a:latin typeface="Arial" panose="020B0604020202020204" pitchFamily="34" charset="0"/>
              </a:rPr>
              <a:t>Chức năng: Đăng ký, làm bài thi, xem kết quả, lịch sử.</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smtClean="0">
                <a:ln>
                  <a:noFill/>
                </a:ln>
                <a:solidFill>
                  <a:schemeClr val="tx1"/>
                </a:solidFill>
                <a:effectLst/>
                <a:latin typeface="Arial" panose="020B0604020202020204" pitchFamily="34" charset="0"/>
              </a:rPr>
              <a:t>Công cụ:</a:t>
            </a:r>
            <a:r>
              <a:rPr kumimoji="0" lang="en-US" altLang="en-US" sz="2400" b="0" i="0" u="none" strike="noStrike" cap="none" normalizeH="0" baseline="0" smtClean="0">
                <a:ln>
                  <a:noFill/>
                </a:ln>
                <a:solidFill>
                  <a:schemeClr val="tx1"/>
                </a:solidFill>
                <a:effectLst/>
                <a:latin typeface="Arial" panose="020B0604020202020204" pitchFamily="34" charset="0"/>
              </a:rPr>
              <a:t> Android Studio, SQLite.</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smtClean="0">
                <a:ln>
                  <a:noFill/>
                </a:ln>
                <a:solidFill>
                  <a:schemeClr val="tx1"/>
                </a:solidFill>
                <a:effectLst/>
                <a:latin typeface="Arial" panose="020B0604020202020204" pitchFamily="34" charset="0"/>
              </a:rPr>
              <a:t>Ngôn ngữ lập trình:</a:t>
            </a:r>
            <a:r>
              <a:rPr kumimoji="0" lang="en-US" altLang="en-US" sz="2400" b="0" i="0" u="none" strike="noStrike" cap="none" normalizeH="0" baseline="0" smtClean="0">
                <a:ln>
                  <a:noFill/>
                </a:ln>
                <a:solidFill>
                  <a:schemeClr val="tx1"/>
                </a:solidFill>
                <a:effectLst/>
                <a:latin typeface="Arial" panose="020B0604020202020204" pitchFamily="34" charset="0"/>
              </a:rPr>
              <a:t> Kotlin và Java. </a:t>
            </a:r>
          </a:p>
        </p:txBody>
      </p:sp>
      <p:sp>
        <p:nvSpPr>
          <p:cNvPr id="8" name="Slide Number Placeholder 7"/>
          <p:cNvSpPr>
            <a:spLocks noGrp="1"/>
          </p:cNvSpPr>
          <p:nvPr>
            <p:ph type="sldNum" sz="quarter" idx="12"/>
          </p:nvPr>
        </p:nvSpPr>
        <p:spPr/>
        <p:txBody>
          <a:bodyPr/>
          <a:lstStyle/>
          <a:p>
            <a:fld id="{976C9F21-912A-409B-9827-885509A156AD}" type="slidenum">
              <a:rPr lang="en-US" smtClean="0"/>
              <a:t>6</a:t>
            </a:fld>
            <a:endParaRPr lang="en-US"/>
          </a:p>
        </p:txBody>
      </p:sp>
    </p:spTree>
    <p:extLst>
      <p:ext uri="{BB962C8B-B14F-4D97-AF65-F5344CB8AC3E}">
        <p14:creationId xmlns:p14="http://schemas.microsoft.com/office/powerpoint/2010/main" val="14217298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26971" y="248193"/>
            <a:ext cx="4937760" cy="646331"/>
          </a:xfrm>
          <a:prstGeom prst="rect">
            <a:avLst/>
          </a:prstGeom>
          <a:noFill/>
        </p:spPr>
        <p:txBody>
          <a:bodyPr wrap="square" rtlCol="0">
            <a:spAutoFit/>
          </a:bodyPr>
          <a:lstStyle/>
          <a:p>
            <a:pPr algn="ctr"/>
            <a:r>
              <a:rPr lang="en-US" sz="3600" b="1" smtClean="0">
                <a:latin typeface="Arial" panose="020B0604020202020204" pitchFamily="34" charset="0"/>
                <a:cs typeface="Arial" panose="020B0604020202020204" pitchFamily="34" charset="0"/>
              </a:rPr>
              <a:t>THỰC NGHIỆM</a:t>
            </a:r>
            <a:endParaRPr lang="en-US" sz="3600" b="1">
              <a:latin typeface="Arial" panose="020B0604020202020204" pitchFamily="34" charset="0"/>
              <a:cs typeface="Arial" panose="020B0604020202020204" pitchFamily="34" charset="0"/>
            </a:endParaRPr>
          </a:p>
        </p:txBody>
      </p:sp>
      <p:sp>
        <p:nvSpPr>
          <p:cNvPr id="5" name="TextBox 4"/>
          <p:cNvSpPr txBox="1"/>
          <p:nvPr/>
        </p:nvSpPr>
        <p:spPr>
          <a:xfrm>
            <a:off x="444137" y="1236049"/>
            <a:ext cx="5486400" cy="523220"/>
          </a:xfrm>
          <a:prstGeom prst="rect">
            <a:avLst/>
          </a:prstGeom>
          <a:noFill/>
        </p:spPr>
        <p:txBody>
          <a:bodyPr wrap="square" rtlCol="0">
            <a:spAutoFit/>
          </a:bodyPr>
          <a:lstStyle/>
          <a:p>
            <a:r>
              <a:rPr lang="en-US" sz="2800" b="1"/>
              <a:t>1</a:t>
            </a:r>
            <a:r>
              <a:rPr lang="en-US" sz="2800" b="1" smtClean="0"/>
              <a:t>. Các chức năng chính</a:t>
            </a:r>
            <a:endParaRPr lang="en-US" sz="2800" b="1"/>
          </a:p>
        </p:txBody>
      </p:sp>
      <p:sp>
        <p:nvSpPr>
          <p:cNvPr id="6" name="TextBox 5"/>
          <p:cNvSpPr txBox="1"/>
          <p:nvPr/>
        </p:nvSpPr>
        <p:spPr>
          <a:xfrm>
            <a:off x="979714" y="1759269"/>
            <a:ext cx="11578046" cy="397031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vi-VN" sz="2800" b="1" smtClean="0"/>
              <a:t>Ôn </a:t>
            </a:r>
            <a:r>
              <a:rPr lang="vi-VN" sz="2800" b="1"/>
              <a:t>tập:</a:t>
            </a:r>
            <a:endParaRPr lang="vi-VN" sz="2800"/>
          </a:p>
          <a:p>
            <a:pPr marL="914400" lvl="1" indent="-457200">
              <a:lnSpc>
                <a:spcPct val="150000"/>
              </a:lnSpc>
              <a:buFont typeface="Arial" panose="020B0604020202020204" pitchFamily="34" charset="0"/>
              <a:buChar char="•"/>
            </a:pPr>
            <a:r>
              <a:rPr lang="vi-VN" sz="2800"/>
              <a:t>Theo module: Word, Excel, PowerPoint...</a:t>
            </a:r>
          </a:p>
          <a:p>
            <a:pPr marL="914400" lvl="1" indent="-457200">
              <a:lnSpc>
                <a:spcPct val="150000"/>
              </a:lnSpc>
              <a:buFont typeface="Arial" panose="020B0604020202020204" pitchFamily="34" charset="0"/>
              <a:buChar char="•"/>
            </a:pPr>
            <a:r>
              <a:rPr lang="vi-VN" sz="2800"/>
              <a:t>Tùy chỉnh số lượng câu hỏi, chế độ học tập.</a:t>
            </a:r>
          </a:p>
          <a:p>
            <a:pPr marL="457200" indent="-457200">
              <a:lnSpc>
                <a:spcPct val="150000"/>
              </a:lnSpc>
              <a:buFont typeface="Arial" panose="020B0604020202020204" pitchFamily="34" charset="0"/>
              <a:buChar char="•"/>
            </a:pPr>
            <a:r>
              <a:rPr lang="vi-VN" sz="2800" b="1"/>
              <a:t>Thi thử:</a:t>
            </a:r>
            <a:endParaRPr lang="vi-VN" sz="2800"/>
          </a:p>
          <a:p>
            <a:pPr marL="914400" lvl="1" indent="-457200">
              <a:lnSpc>
                <a:spcPct val="150000"/>
              </a:lnSpc>
              <a:buFont typeface="Arial" panose="020B0604020202020204" pitchFamily="34" charset="0"/>
              <a:buChar char="•"/>
            </a:pPr>
            <a:r>
              <a:rPr lang="vi-VN" sz="2800"/>
              <a:t>Mô phỏng đề thi thực tế, tự động chấm điểm.</a:t>
            </a:r>
          </a:p>
          <a:p>
            <a:pPr>
              <a:lnSpc>
                <a:spcPct val="150000"/>
              </a:lnSpc>
            </a:pPr>
            <a:endParaRPr lang="en-US" sz="2800"/>
          </a:p>
        </p:txBody>
      </p:sp>
      <p:sp>
        <p:nvSpPr>
          <p:cNvPr id="7" name="Slide Number Placeholder 6"/>
          <p:cNvSpPr>
            <a:spLocks noGrp="1"/>
          </p:cNvSpPr>
          <p:nvPr>
            <p:ph type="sldNum" sz="quarter" idx="12"/>
          </p:nvPr>
        </p:nvSpPr>
        <p:spPr/>
        <p:txBody>
          <a:bodyPr/>
          <a:lstStyle/>
          <a:p>
            <a:fld id="{976C9F21-912A-409B-9827-885509A156AD}" type="slidenum">
              <a:rPr lang="en-US" smtClean="0"/>
              <a:t>7</a:t>
            </a:fld>
            <a:endParaRPr lang="en-US"/>
          </a:p>
        </p:txBody>
      </p:sp>
    </p:spTree>
    <p:extLst>
      <p:ext uri="{BB962C8B-B14F-4D97-AF65-F5344CB8AC3E}">
        <p14:creationId xmlns:p14="http://schemas.microsoft.com/office/powerpoint/2010/main" val="321472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5838" y="1423851"/>
            <a:ext cx="8948057" cy="2954655"/>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vi-VN" sz="2800" b="1"/>
              <a:t>Xem kết quả:</a:t>
            </a:r>
            <a:endParaRPr lang="vi-VN" sz="2800"/>
          </a:p>
          <a:p>
            <a:pPr marL="914400" lvl="1" indent="-457200" algn="just">
              <a:lnSpc>
                <a:spcPct val="150000"/>
              </a:lnSpc>
              <a:buFont typeface="Arial" panose="020B0604020202020204" pitchFamily="34" charset="0"/>
              <a:buChar char="•"/>
            </a:pPr>
            <a:r>
              <a:rPr lang="vi-VN" sz="2800" smtClean="0"/>
              <a:t>Hiển thị kết quả chi tiết, lưu trữ lịch sử.</a:t>
            </a:r>
            <a:endParaRPr lang="vi-VN" sz="2800"/>
          </a:p>
          <a:p>
            <a:pPr marL="457200" indent="-457200" algn="just">
              <a:lnSpc>
                <a:spcPct val="150000"/>
              </a:lnSpc>
              <a:buFont typeface="Arial" panose="020B0604020202020204" pitchFamily="34" charset="0"/>
              <a:buChar char="•"/>
            </a:pPr>
            <a:r>
              <a:rPr lang="vi-VN" sz="2800" b="1"/>
              <a:t>Quản lý </a:t>
            </a:r>
            <a:r>
              <a:rPr lang="vi-VN" sz="2800" b="1"/>
              <a:t>tài </a:t>
            </a:r>
            <a:r>
              <a:rPr lang="vi-VN" sz="2800" b="1" smtClean="0"/>
              <a:t>khoản:</a:t>
            </a:r>
            <a:endParaRPr lang="vi-VN" sz="2800"/>
          </a:p>
          <a:p>
            <a:pPr marL="914400" lvl="1" indent="-457200" algn="just">
              <a:lnSpc>
                <a:spcPct val="150000"/>
              </a:lnSpc>
              <a:buFont typeface="Arial" panose="020B0604020202020204" pitchFamily="34" charset="0"/>
              <a:buChar char="•"/>
            </a:pPr>
            <a:r>
              <a:rPr lang="vi-VN" sz="2800"/>
              <a:t>Đăng ký, đăng nhập, đồng bộ dữ liệu.</a:t>
            </a:r>
          </a:p>
          <a:p>
            <a:endParaRPr lang="en-US"/>
          </a:p>
        </p:txBody>
      </p:sp>
      <p:sp>
        <p:nvSpPr>
          <p:cNvPr id="5" name="TextBox 4"/>
          <p:cNvSpPr txBox="1"/>
          <p:nvPr/>
        </p:nvSpPr>
        <p:spPr>
          <a:xfrm>
            <a:off x="352697" y="648221"/>
            <a:ext cx="5486400" cy="523220"/>
          </a:xfrm>
          <a:prstGeom prst="rect">
            <a:avLst/>
          </a:prstGeom>
          <a:noFill/>
        </p:spPr>
        <p:txBody>
          <a:bodyPr wrap="square" rtlCol="0">
            <a:spAutoFit/>
          </a:bodyPr>
          <a:lstStyle/>
          <a:p>
            <a:r>
              <a:rPr lang="en-US" sz="2800" b="1"/>
              <a:t>1</a:t>
            </a:r>
            <a:r>
              <a:rPr lang="en-US" sz="2800" b="1" smtClean="0"/>
              <a:t>. Các chức năng chính</a:t>
            </a:r>
            <a:endParaRPr lang="en-US" sz="2800" b="1"/>
          </a:p>
        </p:txBody>
      </p:sp>
      <p:sp>
        <p:nvSpPr>
          <p:cNvPr id="6" name="Slide Number Placeholder 5"/>
          <p:cNvSpPr>
            <a:spLocks noGrp="1"/>
          </p:cNvSpPr>
          <p:nvPr>
            <p:ph type="sldNum" sz="quarter" idx="12"/>
          </p:nvPr>
        </p:nvSpPr>
        <p:spPr/>
        <p:txBody>
          <a:bodyPr/>
          <a:lstStyle/>
          <a:p>
            <a:fld id="{976C9F21-912A-409B-9827-885509A156AD}" type="slidenum">
              <a:rPr lang="en-US" smtClean="0"/>
              <a:t>8</a:t>
            </a:fld>
            <a:endParaRPr lang="en-US"/>
          </a:p>
        </p:txBody>
      </p:sp>
    </p:spTree>
    <p:extLst>
      <p:ext uri="{BB962C8B-B14F-4D97-AF65-F5344CB8AC3E}">
        <p14:creationId xmlns:p14="http://schemas.microsoft.com/office/powerpoint/2010/main" val="5986566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5188" y="360839"/>
            <a:ext cx="8855286" cy="530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470263" y="3979956"/>
            <a:ext cx="7707086" cy="2239844"/>
          </a:xfrm>
          <a:prstGeom prst="rect">
            <a:avLst/>
          </a:prstGeom>
          <a:noFill/>
        </p:spPr>
        <p:txBody>
          <a:bodyPr wrap="square" rtlCol="0">
            <a:spAutoFit/>
          </a:bodyPr>
          <a:lstStyle/>
          <a:p>
            <a:pPr algn="just">
              <a:lnSpc>
                <a:spcPct val="150000"/>
              </a:lnSpc>
            </a:pPr>
            <a:r>
              <a:rPr lang="en-US" sz="2400"/>
              <a:t>Mô tả các chức năng </a:t>
            </a:r>
            <a:r>
              <a:rPr lang="en-US" sz="2400"/>
              <a:t>chính</a:t>
            </a:r>
            <a:r>
              <a:rPr lang="en-US" sz="2400" smtClean="0"/>
              <a:t>:</a:t>
            </a:r>
          </a:p>
          <a:p>
            <a:pPr marL="342900" indent="-342900" algn="just">
              <a:lnSpc>
                <a:spcPct val="150000"/>
              </a:lnSpc>
              <a:buFont typeface="Arial" panose="020B0604020202020204" pitchFamily="34" charset="0"/>
              <a:buChar char="•"/>
            </a:pPr>
            <a:r>
              <a:rPr lang="en-US" sz="2400" smtClean="0"/>
              <a:t>Đăng </a:t>
            </a:r>
            <a:r>
              <a:rPr lang="en-US" sz="2400"/>
              <a:t>nhập, đăng ký.</a:t>
            </a:r>
          </a:p>
          <a:p>
            <a:pPr marL="342900" indent="-342900" algn="just">
              <a:lnSpc>
                <a:spcPct val="150000"/>
              </a:lnSpc>
              <a:buFont typeface="Arial" panose="020B0604020202020204" pitchFamily="34" charset="0"/>
              <a:buChar char="•"/>
            </a:pPr>
            <a:r>
              <a:rPr lang="en-US" sz="2400"/>
              <a:t>Làm bài thi trắc nghiệm.</a:t>
            </a:r>
          </a:p>
          <a:p>
            <a:pPr marL="342900" indent="-342900" algn="just">
              <a:lnSpc>
                <a:spcPct val="150000"/>
              </a:lnSpc>
              <a:buFont typeface="Arial" panose="020B0604020202020204" pitchFamily="34" charset="0"/>
              <a:buChar char="•"/>
            </a:pPr>
            <a:r>
              <a:rPr lang="en-US" sz="2400"/>
              <a:t>Xem kết quả</a:t>
            </a:r>
            <a:r>
              <a:rPr lang="en-US" sz="2400"/>
              <a:t>, </a:t>
            </a:r>
            <a:r>
              <a:rPr lang="en-US" sz="2400" smtClean="0"/>
              <a:t>lịch sử bài ôn tập.</a:t>
            </a:r>
            <a:endParaRPr lang="en-US" sz="2400"/>
          </a:p>
        </p:txBody>
      </p:sp>
      <p:sp>
        <p:nvSpPr>
          <p:cNvPr id="5" name="TextBox 4"/>
          <p:cNvSpPr txBox="1"/>
          <p:nvPr/>
        </p:nvSpPr>
        <p:spPr>
          <a:xfrm>
            <a:off x="352697" y="648221"/>
            <a:ext cx="5486400" cy="523220"/>
          </a:xfrm>
          <a:prstGeom prst="rect">
            <a:avLst/>
          </a:prstGeom>
          <a:noFill/>
        </p:spPr>
        <p:txBody>
          <a:bodyPr wrap="square" rtlCol="0">
            <a:spAutoFit/>
          </a:bodyPr>
          <a:lstStyle/>
          <a:p>
            <a:r>
              <a:rPr lang="en-US" sz="2800" b="1" smtClean="0"/>
              <a:t>2. Sơ đồ Use case</a:t>
            </a:r>
            <a:endParaRPr lang="en-US" sz="2800" b="1"/>
          </a:p>
        </p:txBody>
      </p:sp>
      <p:sp>
        <p:nvSpPr>
          <p:cNvPr id="6" name="Slide Number Placeholder 5"/>
          <p:cNvSpPr>
            <a:spLocks noGrp="1"/>
          </p:cNvSpPr>
          <p:nvPr>
            <p:ph type="sldNum" sz="quarter" idx="12"/>
          </p:nvPr>
        </p:nvSpPr>
        <p:spPr/>
        <p:txBody>
          <a:bodyPr/>
          <a:lstStyle/>
          <a:p>
            <a:fld id="{976C9F21-912A-409B-9827-885509A156AD}" type="slidenum">
              <a:rPr lang="en-US" smtClean="0"/>
              <a:t>9</a:t>
            </a:fld>
            <a:endParaRPr lang="en-US"/>
          </a:p>
        </p:txBody>
      </p:sp>
    </p:spTree>
    <p:extLst>
      <p:ext uri="{BB962C8B-B14F-4D97-AF65-F5344CB8AC3E}">
        <p14:creationId xmlns:p14="http://schemas.microsoft.com/office/powerpoint/2010/main" val="71798765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82</TotalTime>
  <Words>634</Words>
  <Application>Microsoft Office PowerPoint</Application>
  <PresentationFormat>Widescreen</PresentationFormat>
  <Paragraphs>93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Courier New</vt:lpstr>
      <vt:lpstr>Symbol</vt:lpstr>
      <vt:lpstr>Times New Roman</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ThienIT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18</cp:revision>
  <dcterms:created xsi:type="dcterms:W3CDTF">2024-12-29T13:24:56Z</dcterms:created>
  <dcterms:modified xsi:type="dcterms:W3CDTF">2025-01-07T04:19:42Z</dcterms:modified>
</cp:coreProperties>
</file>