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7562850" cx="10696575"/>
  <p:notesSz cx="7562850" cy="106965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PYI7jkblCtyn+FXQZG9JY/PWU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725" y="802225"/>
            <a:ext cx="5042150" cy="401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6275" y="5080850"/>
            <a:ext cx="6050275" cy="48134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1" name="Google Shape;15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7" name="Google Shape;167;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7" name="Google Shape;177;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 name="Google Shape;2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 name="Google Shape;33;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 name="Google Shape;34;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 name="Google Shape;51;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 name="Google Shape;6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 name="Google Shape;85;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 name="Google Shape;102;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8" name="Google Shape;118;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5" name="Google Shape;135;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3" Type="http://schemas.openxmlformats.org/officeDocument/2006/relationships/image" Target="../media/image31.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3" Type="http://schemas.openxmlformats.org/officeDocument/2006/relationships/image" Target="../media/image33.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pic>
        <p:nvPicPr>
          <p:cNvPr descr="preencoded.png" id="12" name="Google Shape;12;p1"/>
          <p:cNvPicPr preferRelativeResize="0"/>
          <p:nvPr/>
        </p:nvPicPr>
        <p:blipFill rotWithShape="1">
          <a:blip r:embed="rId3">
            <a:alphaModFix/>
          </a:blip>
          <a:srcRect b="0" l="0" r="0" t="0"/>
          <a:stretch/>
        </p:blipFill>
        <p:spPr>
          <a:xfrm>
            <a:off x="9274321" y="0"/>
            <a:ext cx="1422254" cy="1992984"/>
          </a:xfrm>
          <a:prstGeom prst="rect">
            <a:avLst/>
          </a:prstGeom>
          <a:noFill/>
          <a:ln>
            <a:noFill/>
          </a:ln>
        </p:spPr>
      </p:pic>
      <p:pic>
        <p:nvPicPr>
          <p:cNvPr descr="preencoded.png" id="13" name="Google Shape;13;p1"/>
          <p:cNvPicPr preferRelativeResize="0"/>
          <p:nvPr/>
        </p:nvPicPr>
        <p:blipFill rotWithShape="1">
          <a:blip r:embed="rId4">
            <a:alphaModFix/>
          </a:blip>
          <a:srcRect b="0" l="0" r="0" t="0"/>
          <a:stretch/>
        </p:blipFill>
        <p:spPr>
          <a:xfrm>
            <a:off x="5485" y="5924630"/>
            <a:ext cx="1425183" cy="1638220"/>
          </a:xfrm>
          <a:prstGeom prst="rect">
            <a:avLst/>
          </a:prstGeom>
          <a:noFill/>
          <a:ln>
            <a:noFill/>
          </a:ln>
        </p:spPr>
      </p:pic>
      <p:pic>
        <p:nvPicPr>
          <p:cNvPr descr="preencoded.png" id="14" name="Google Shape;14;p1"/>
          <p:cNvPicPr preferRelativeResize="0"/>
          <p:nvPr/>
        </p:nvPicPr>
        <p:blipFill rotWithShape="1">
          <a:blip r:embed="rId5">
            <a:alphaModFix/>
          </a:blip>
          <a:srcRect b="0" l="0" r="0" t="0"/>
          <a:stretch/>
        </p:blipFill>
        <p:spPr>
          <a:xfrm>
            <a:off x="1552575" y="1676400"/>
            <a:ext cx="8867775" cy="5648325"/>
          </a:xfrm>
          <a:prstGeom prst="rect">
            <a:avLst/>
          </a:prstGeom>
          <a:noFill/>
          <a:ln>
            <a:noFill/>
          </a:ln>
        </p:spPr>
      </p:pic>
      <p:pic>
        <p:nvPicPr>
          <p:cNvPr descr="preencoded.png" id="15" name="Google Shape;15;p1"/>
          <p:cNvPicPr preferRelativeResize="0"/>
          <p:nvPr/>
        </p:nvPicPr>
        <p:blipFill rotWithShape="1">
          <a:blip r:embed="rId6">
            <a:alphaModFix/>
          </a:blip>
          <a:srcRect b="0" l="0" r="0" t="0"/>
          <a:stretch/>
        </p:blipFill>
        <p:spPr>
          <a:xfrm>
            <a:off x="219075" y="238125"/>
            <a:ext cx="3943350" cy="6315075"/>
          </a:xfrm>
          <a:prstGeom prst="rect">
            <a:avLst/>
          </a:prstGeom>
          <a:noFill/>
          <a:ln>
            <a:noFill/>
          </a:ln>
        </p:spPr>
      </p:pic>
      <p:pic>
        <p:nvPicPr>
          <p:cNvPr descr="preencoded.png" id="16" name="Google Shape;16;p1"/>
          <p:cNvPicPr preferRelativeResize="0"/>
          <p:nvPr/>
        </p:nvPicPr>
        <p:blipFill rotWithShape="1">
          <a:blip r:embed="rId7">
            <a:alphaModFix/>
          </a:blip>
          <a:srcRect b="0" l="0" r="0" t="0"/>
          <a:stretch/>
        </p:blipFill>
        <p:spPr>
          <a:xfrm>
            <a:off x="0" y="0"/>
            <a:ext cx="1790700" cy="2114550"/>
          </a:xfrm>
          <a:prstGeom prst="rect">
            <a:avLst/>
          </a:prstGeom>
          <a:noFill/>
          <a:ln>
            <a:noFill/>
          </a:ln>
        </p:spPr>
      </p:pic>
      <p:pic>
        <p:nvPicPr>
          <p:cNvPr descr="preencoded.png" id="17" name="Google Shape;17;p1"/>
          <p:cNvPicPr preferRelativeResize="0"/>
          <p:nvPr/>
        </p:nvPicPr>
        <p:blipFill rotWithShape="1">
          <a:blip r:embed="rId8">
            <a:alphaModFix/>
          </a:blip>
          <a:srcRect b="0" l="0" r="0" t="0"/>
          <a:stretch/>
        </p:blipFill>
        <p:spPr>
          <a:xfrm>
            <a:off x="6374606" y="240506"/>
            <a:ext cx="2786063" cy="14288"/>
          </a:xfrm>
          <a:prstGeom prst="rect">
            <a:avLst/>
          </a:prstGeom>
          <a:noFill/>
          <a:ln>
            <a:noFill/>
          </a:ln>
        </p:spPr>
      </p:pic>
      <p:sp>
        <p:nvSpPr>
          <p:cNvPr id="18" name="Google Shape;18;p1"/>
          <p:cNvSpPr/>
          <p:nvPr/>
        </p:nvSpPr>
        <p:spPr>
          <a:xfrm>
            <a:off x="4162426" y="57150"/>
            <a:ext cx="2212180" cy="381000"/>
          </a:xfrm>
          <a:prstGeom prst="rect">
            <a:avLst/>
          </a:prstGeom>
          <a:noFill/>
          <a:ln>
            <a:noFill/>
          </a:ln>
        </p:spPr>
        <p:txBody>
          <a:bodyPr anchorCtr="0" anchor="t" bIns="0" lIns="0" spcFirstLastPara="1" rIns="0" wrap="square" tIns="0">
            <a:noAutofit/>
          </a:bodyPr>
          <a:lstStyle/>
          <a:p>
            <a:pPr indent="0" lvl="0" marL="0" marR="0" rtl="0" algn="ctr">
              <a:lnSpc>
                <a:spcPct val="166666"/>
              </a:lnSpc>
              <a:spcBef>
                <a:spcPts val="0"/>
              </a:spcBef>
              <a:spcAft>
                <a:spcPts val="0"/>
              </a:spcAft>
              <a:buClr>
                <a:srgbClr val="1E1A52"/>
              </a:buClr>
              <a:buSzPts val="1800"/>
              <a:buFont typeface="Calibri"/>
              <a:buNone/>
            </a:pPr>
            <a:r>
              <a:rPr b="1" i="0" lang="en-US" sz="1800" u="none" cap="none" strike="noStrike">
                <a:solidFill>
                  <a:srgbClr val="1E1A52"/>
                </a:solidFill>
                <a:latin typeface="Calibri"/>
                <a:ea typeface="Calibri"/>
                <a:cs typeface="Calibri"/>
                <a:sym typeface="Calibri"/>
              </a:rPr>
              <a:t>LSD TECHNOLOGY</a:t>
            </a:r>
            <a:endParaRPr/>
          </a:p>
        </p:txBody>
      </p:sp>
      <p:sp>
        <p:nvSpPr>
          <p:cNvPr id="19" name="Google Shape;19;p1"/>
          <p:cNvSpPr txBox="1"/>
          <p:nvPr/>
        </p:nvSpPr>
        <p:spPr>
          <a:xfrm>
            <a:off x="2856225" y="3614470"/>
            <a:ext cx="5122043" cy="584775"/>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lt1"/>
                </a:solidFill>
                <a:latin typeface="Times New Roman"/>
                <a:ea typeface="Times New Roman"/>
                <a:cs typeface="Times New Roman"/>
                <a:sym typeface="Times New Roman"/>
              </a:rPr>
              <a:t>JSON WEB TOKEN (JWT)</a:t>
            </a:r>
            <a:endParaRPr b="1" sz="3200">
              <a:solidFill>
                <a:schemeClr val="lt1"/>
              </a:solidFill>
              <a:latin typeface="Times New Roman"/>
              <a:ea typeface="Times New Roman"/>
              <a:cs typeface="Times New Roman"/>
              <a:sym typeface="Times New Roman"/>
            </a:endParaRPr>
          </a:p>
        </p:txBody>
      </p:sp>
      <p:sp>
        <p:nvSpPr>
          <p:cNvPr id="20" name="Google Shape;20;p1"/>
          <p:cNvSpPr txBox="1"/>
          <p:nvPr/>
        </p:nvSpPr>
        <p:spPr>
          <a:xfrm>
            <a:off x="2432808" y="2717512"/>
            <a:ext cx="59688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SPRING BOOT FRAMEWORK</a:t>
            </a:r>
            <a:endParaRPr b="1" sz="3200">
              <a:solidFill>
                <a:schemeClr val="dk1"/>
              </a:solidFill>
              <a:latin typeface="Times New Roman"/>
              <a:ea typeface="Times New Roman"/>
              <a:cs typeface="Times New Roman"/>
              <a:sym typeface="Times New Roman"/>
            </a:endParaRPr>
          </a:p>
        </p:txBody>
      </p:sp>
      <p:sp>
        <p:nvSpPr>
          <p:cNvPr id="21" name="Google Shape;21;p1"/>
          <p:cNvSpPr txBox="1"/>
          <p:nvPr/>
        </p:nvSpPr>
        <p:spPr>
          <a:xfrm>
            <a:off x="4009998" y="6661963"/>
            <a:ext cx="24845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Hà Nội, ngày 11 tháng 10 năm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preencoded.png" id="153" name="Google Shape;153;p10"/>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54" name="Google Shape;154;p10"/>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55" name="Google Shape;155;p10"/>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56" name="Google Shape;156;p10"/>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57" name="Google Shape;157;p10"/>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58" name="Google Shape;158;p10"/>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59" name="Google Shape;159;p10"/>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60" name="Google Shape;160;p10"/>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61" name="Google Shape;161;p10"/>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62" name="Google Shape;162;p10"/>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63" name="Google Shape;163;p10"/>
          <p:cNvSpPr/>
          <p:nvPr/>
        </p:nvSpPr>
        <p:spPr>
          <a:xfrm>
            <a:off x="1025901" y="628258"/>
            <a:ext cx="7089399" cy="62327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Những điều cần lưu ý</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Người dùng đăng nhập lần đầu vào máy chủ xác thực bằng thông tin đăng nhập của máy chủ xác thực hệ thống (ví dụ: tên người dùng và mật khẩu, thông tin đăng nhập Facebook, thông tin đăng nhập Google, Twitter, v.v.).</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Sau đó, máy chủ xác thực sẽ tạo JWT và gửi nó cho người dùng.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Khi người dùng thực hiện lệnh gọi API tới ứng dụng, người dùng sẽ chuyển JWT cùng với lệnh gọi API.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Trong thiết lập này, máy chủ ứng dụng sẽ được cấu hình để xác minh rằng dữ liệu đến JWT được tạo bởi máy chủ xác thực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Khi người dùng thực hiện lệnh gọi API với JWT đính kèm, ứng dụng có thể sử dụng JWTđể xác minh rằng lệnh gọi API đến từ người dùng đã được xác thực.</a:t>
            </a:r>
            <a:endParaRPr sz="1800">
              <a:solidFill>
                <a:schemeClr val="dk1"/>
              </a:solidFill>
              <a:latin typeface="Calibri"/>
              <a:ea typeface="Calibri"/>
              <a:cs typeface="Calibri"/>
              <a:sym typeface="Calibri"/>
            </a:endParaRPr>
          </a:p>
        </p:txBody>
      </p:sp>
    </p:spTree>
  </p:cSld>
  <p:clrMapOvr>
    <a:masterClrMapping/>
  </p:clrMapOvr>
  <p:transition p14:dur="100">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pic>
        <p:nvPicPr>
          <p:cNvPr descr="preencoded.png" id="169" name="Google Shape;169;p11"/>
          <p:cNvPicPr preferRelativeResize="0"/>
          <p:nvPr/>
        </p:nvPicPr>
        <p:blipFill rotWithShape="1">
          <a:blip r:embed="rId3">
            <a:alphaModFix/>
          </a:blip>
          <a:srcRect b="0" l="0" r="0" t="0"/>
          <a:stretch/>
        </p:blipFill>
        <p:spPr>
          <a:xfrm>
            <a:off x="438150" y="390525"/>
            <a:ext cx="9810750" cy="6781800"/>
          </a:xfrm>
          <a:prstGeom prst="rect">
            <a:avLst/>
          </a:prstGeom>
          <a:noFill/>
          <a:ln>
            <a:noFill/>
          </a:ln>
        </p:spPr>
      </p:pic>
      <p:pic>
        <p:nvPicPr>
          <p:cNvPr descr="preencoded.png" id="170" name="Google Shape;170;p11"/>
          <p:cNvPicPr preferRelativeResize="0"/>
          <p:nvPr/>
        </p:nvPicPr>
        <p:blipFill rotWithShape="1">
          <a:blip r:embed="rId4">
            <a:alphaModFix/>
          </a:blip>
          <a:srcRect b="0" l="0" r="0" t="0"/>
          <a:stretch/>
        </p:blipFill>
        <p:spPr>
          <a:xfrm>
            <a:off x="438150" y="5262310"/>
            <a:ext cx="1590675" cy="1910015"/>
          </a:xfrm>
          <a:prstGeom prst="rect">
            <a:avLst/>
          </a:prstGeom>
          <a:noFill/>
          <a:ln>
            <a:noFill/>
          </a:ln>
        </p:spPr>
      </p:pic>
      <p:pic>
        <p:nvPicPr>
          <p:cNvPr descr="preencoded.png" id="171" name="Google Shape;171;p11"/>
          <p:cNvPicPr preferRelativeResize="0"/>
          <p:nvPr/>
        </p:nvPicPr>
        <p:blipFill rotWithShape="1">
          <a:blip r:embed="rId5">
            <a:alphaModFix/>
          </a:blip>
          <a:srcRect b="0" l="0" r="0" t="0"/>
          <a:stretch/>
        </p:blipFill>
        <p:spPr>
          <a:xfrm>
            <a:off x="1552575" y="1676400"/>
            <a:ext cx="8867775" cy="5648325"/>
          </a:xfrm>
          <a:prstGeom prst="rect">
            <a:avLst/>
          </a:prstGeom>
          <a:noFill/>
          <a:ln>
            <a:noFill/>
          </a:ln>
        </p:spPr>
      </p:pic>
      <p:pic>
        <p:nvPicPr>
          <p:cNvPr descr="preencoded.png" id="172" name="Google Shape;172;p11"/>
          <p:cNvPicPr preferRelativeResize="0"/>
          <p:nvPr/>
        </p:nvPicPr>
        <p:blipFill rotWithShape="1">
          <a:blip r:embed="rId6">
            <a:alphaModFix/>
          </a:blip>
          <a:srcRect b="0" l="0" r="0" t="0"/>
          <a:stretch/>
        </p:blipFill>
        <p:spPr>
          <a:xfrm>
            <a:off x="276225" y="390525"/>
            <a:ext cx="8601075" cy="6315075"/>
          </a:xfrm>
          <a:prstGeom prst="rect">
            <a:avLst/>
          </a:prstGeom>
          <a:noFill/>
          <a:ln>
            <a:noFill/>
          </a:ln>
        </p:spPr>
      </p:pic>
      <p:sp>
        <p:nvSpPr>
          <p:cNvPr id="173" name="Google Shape;173;p11"/>
          <p:cNvSpPr txBox="1"/>
          <p:nvPr/>
        </p:nvSpPr>
        <p:spPr>
          <a:xfrm>
            <a:off x="3469165" y="3196650"/>
            <a:ext cx="31470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imes New Roman"/>
                <a:ea typeface="Times New Roman"/>
                <a:cs typeface="Times New Roman"/>
                <a:sym typeface="Times New Roman"/>
              </a:rPr>
              <a:t>Thảo luận chung</a:t>
            </a:r>
            <a:endParaRPr/>
          </a:p>
        </p:txBody>
      </p:sp>
    </p:spTree>
  </p:cSld>
  <p:clrMapOvr>
    <a:masterClrMapping/>
  </p:clrMapOvr>
  <p:transition spd="slow" p14:dur="1500">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preencoded.png" id="179" name="Google Shape;179;p12"/>
          <p:cNvPicPr preferRelativeResize="0"/>
          <p:nvPr/>
        </p:nvPicPr>
        <p:blipFill rotWithShape="1">
          <a:blip r:embed="rId3">
            <a:alphaModFix/>
          </a:blip>
          <a:srcRect b="0" l="0" r="0" t="0"/>
          <a:stretch/>
        </p:blipFill>
        <p:spPr>
          <a:xfrm>
            <a:off x="0" y="0"/>
            <a:ext cx="10696575" cy="7562850"/>
          </a:xfrm>
          <a:prstGeom prst="rect">
            <a:avLst/>
          </a:prstGeom>
          <a:noFill/>
          <a:ln>
            <a:noFill/>
          </a:ln>
        </p:spPr>
      </p:pic>
      <p:pic>
        <p:nvPicPr>
          <p:cNvPr descr="preencoded.png" id="180" name="Google Shape;180;p12"/>
          <p:cNvPicPr preferRelativeResize="0"/>
          <p:nvPr/>
        </p:nvPicPr>
        <p:blipFill rotWithShape="1">
          <a:blip r:embed="rId4">
            <a:alphaModFix/>
          </a:blip>
          <a:srcRect b="0" l="0" r="0" t="0"/>
          <a:stretch/>
        </p:blipFill>
        <p:spPr>
          <a:xfrm>
            <a:off x="5133975" y="0"/>
            <a:ext cx="5562600" cy="7562850"/>
          </a:xfrm>
          <a:prstGeom prst="rect">
            <a:avLst/>
          </a:prstGeom>
          <a:noFill/>
          <a:ln>
            <a:noFill/>
          </a:ln>
        </p:spPr>
      </p:pic>
      <p:pic>
        <p:nvPicPr>
          <p:cNvPr descr="preencoded.png" id="181" name="Google Shape;181;p12"/>
          <p:cNvPicPr preferRelativeResize="0"/>
          <p:nvPr/>
        </p:nvPicPr>
        <p:blipFill rotWithShape="1">
          <a:blip r:embed="rId5">
            <a:alphaModFix/>
          </a:blip>
          <a:srcRect b="0" l="0" r="0" t="0"/>
          <a:stretch/>
        </p:blipFill>
        <p:spPr>
          <a:xfrm>
            <a:off x="2190750" y="2247900"/>
            <a:ext cx="5867400" cy="19050"/>
          </a:xfrm>
          <a:prstGeom prst="rect">
            <a:avLst/>
          </a:prstGeom>
          <a:noFill/>
          <a:ln>
            <a:noFill/>
          </a:ln>
        </p:spPr>
      </p:pic>
      <p:pic>
        <p:nvPicPr>
          <p:cNvPr descr="preencoded.png" id="182" name="Google Shape;182;p12"/>
          <p:cNvPicPr preferRelativeResize="0"/>
          <p:nvPr/>
        </p:nvPicPr>
        <p:blipFill rotWithShape="1">
          <a:blip r:embed="rId5">
            <a:alphaModFix/>
          </a:blip>
          <a:srcRect b="0" l="0" r="0" t="0"/>
          <a:stretch/>
        </p:blipFill>
        <p:spPr>
          <a:xfrm>
            <a:off x="2190750" y="3981450"/>
            <a:ext cx="5867400" cy="19050"/>
          </a:xfrm>
          <a:prstGeom prst="rect">
            <a:avLst/>
          </a:prstGeom>
          <a:noFill/>
          <a:ln>
            <a:noFill/>
          </a:ln>
        </p:spPr>
      </p:pic>
      <p:sp>
        <p:nvSpPr>
          <p:cNvPr id="183" name="Google Shape;183;p12"/>
          <p:cNvSpPr/>
          <p:nvPr/>
        </p:nvSpPr>
        <p:spPr>
          <a:xfrm>
            <a:off x="2447925" y="3009900"/>
            <a:ext cx="5343525" cy="381000"/>
          </a:xfrm>
          <a:prstGeom prst="rect">
            <a:avLst/>
          </a:prstGeom>
          <a:noFill/>
          <a:ln>
            <a:noFill/>
          </a:ln>
        </p:spPr>
        <p:txBody>
          <a:bodyPr anchorCtr="0" anchor="t" bIns="0" lIns="0" spcFirstLastPara="1" rIns="0" wrap="square" tIns="0">
            <a:noAutofit/>
          </a:bodyPr>
          <a:lstStyle/>
          <a:p>
            <a:pPr indent="0" lvl="0" marL="0" marR="0" rtl="0" algn="l">
              <a:lnSpc>
                <a:spcPct val="41666"/>
              </a:lnSpc>
              <a:spcBef>
                <a:spcPts val="0"/>
              </a:spcBef>
              <a:spcAft>
                <a:spcPts val="0"/>
              </a:spcAft>
              <a:buClr>
                <a:srgbClr val="FFFFFF"/>
              </a:buClr>
              <a:buSzPts val="7200"/>
              <a:buFont typeface="Arial"/>
              <a:buNone/>
            </a:pPr>
            <a:r>
              <a:rPr lang="en-US" sz="7200">
                <a:solidFill>
                  <a:srgbClr val="FFFFFF"/>
                </a:solidFill>
                <a:latin typeface="Arial"/>
                <a:ea typeface="Arial"/>
                <a:cs typeface="Arial"/>
                <a:sym typeface="Arial"/>
              </a:rPr>
              <a:t>THANK YOU</a:t>
            </a:r>
            <a:endParaRPr sz="7200">
              <a:solidFill>
                <a:schemeClr val="dk1"/>
              </a:solidFill>
              <a:latin typeface="Calibri"/>
              <a:ea typeface="Calibri"/>
              <a:cs typeface="Calibri"/>
              <a:sym typeface="Calibri"/>
            </a:endParaRPr>
          </a:p>
        </p:txBody>
      </p:sp>
      <p:sp>
        <p:nvSpPr>
          <p:cNvPr id="184" name="Google Shape;184;p12"/>
          <p:cNvSpPr/>
          <p:nvPr/>
        </p:nvSpPr>
        <p:spPr>
          <a:xfrm>
            <a:off x="4229100" y="4181475"/>
            <a:ext cx="1781175" cy="3810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rgbClr val="FFFFFF"/>
              </a:buClr>
              <a:buSzPts val="1800"/>
              <a:buFont typeface="Arial"/>
              <a:buNone/>
            </a:pPr>
            <a:r>
              <a:rPr lang="en-US" sz="1800">
                <a:solidFill>
                  <a:srgbClr val="FFFFFF"/>
                </a:solidFill>
                <a:latin typeface="Arial"/>
                <a:ea typeface="Arial"/>
                <a:cs typeface="Arial"/>
                <a:sym typeface="Arial"/>
              </a:rPr>
              <a:t>FOR WATCHING</a:t>
            </a:r>
            <a:endParaRPr sz="1800">
              <a:solidFill>
                <a:schemeClr val="dk1"/>
              </a:solidFill>
              <a:latin typeface="Calibri"/>
              <a:ea typeface="Calibri"/>
              <a:cs typeface="Calibri"/>
              <a:sym typeface="Calibri"/>
            </a:endParaRPr>
          </a:p>
        </p:txBody>
      </p:sp>
    </p:spTree>
  </p:cSld>
  <p:clrMapOvr>
    <a:masterClrMapping/>
  </p:clrMapOvr>
  <p:transition spd="slow" p14:dur="1500">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descr="preencoded.png" id="27" name="Google Shape;27;p2"/>
          <p:cNvPicPr preferRelativeResize="0"/>
          <p:nvPr/>
        </p:nvPicPr>
        <p:blipFill rotWithShape="1">
          <a:blip r:embed="rId3">
            <a:alphaModFix/>
          </a:blip>
          <a:srcRect b="0" l="0" r="0" t="0"/>
          <a:stretch/>
        </p:blipFill>
        <p:spPr>
          <a:xfrm>
            <a:off x="442912" y="390525"/>
            <a:ext cx="9810750" cy="6781800"/>
          </a:xfrm>
          <a:prstGeom prst="rect">
            <a:avLst/>
          </a:prstGeom>
          <a:noFill/>
          <a:ln>
            <a:noFill/>
          </a:ln>
        </p:spPr>
      </p:pic>
      <p:pic>
        <p:nvPicPr>
          <p:cNvPr descr="preencoded.png" id="28" name="Google Shape;28;p2"/>
          <p:cNvPicPr preferRelativeResize="0"/>
          <p:nvPr/>
        </p:nvPicPr>
        <p:blipFill rotWithShape="1">
          <a:blip r:embed="rId4">
            <a:alphaModFix/>
          </a:blip>
          <a:srcRect b="0" l="0" r="0" t="0"/>
          <a:stretch/>
        </p:blipFill>
        <p:spPr>
          <a:xfrm>
            <a:off x="438150" y="5262310"/>
            <a:ext cx="1590675" cy="1910015"/>
          </a:xfrm>
          <a:prstGeom prst="rect">
            <a:avLst/>
          </a:prstGeom>
          <a:noFill/>
          <a:ln>
            <a:noFill/>
          </a:ln>
        </p:spPr>
      </p:pic>
      <p:sp>
        <p:nvSpPr>
          <p:cNvPr id="29" name="Google Shape;29;p2"/>
          <p:cNvSpPr txBox="1"/>
          <p:nvPr/>
        </p:nvSpPr>
        <p:spPr>
          <a:xfrm>
            <a:off x="569981" y="717262"/>
            <a:ext cx="37785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Nội dung buổi học</a:t>
            </a:r>
            <a:endParaRPr b="1" sz="3200">
              <a:solidFill>
                <a:schemeClr val="lt1"/>
              </a:solidFill>
              <a:latin typeface="Arial"/>
              <a:ea typeface="Arial"/>
              <a:cs typeface="Arial"/>
              <a:sym typeface="Arial"/>
            </a:endParaRPr>
          </a:p>
        </p:txBody>
      </p:sp>
      <p:sp>
        <p:nvSpPr>
          <p:cNvPr id="30" name="Google Shape;30;p2"/>
          <p:cNvSpPr txBox="1"/>
          <p:nvPr/>
        </p:nvSpPr>
        <p:spPr>
          <a:xfrm>
            <a:off x="1233487" y="1351471"/>
            <a:ext cx="431525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I. </a:t>
            </a:r>
            <a:r>
              <a:rPr b="1" lang="en-US" sz="1800">
                <a:solidFill>
                  <a:schemeClr val="lt1"/>
                </a:solidFill>
                <a:latin typeface="Arial"/>
                <a:ea typeface="Arial"/>
                <a:cs typeface="Arial"/>
                <a:sym typeface="Arial"/>
              </a:rPr>
              <a:t>Tổng quan JWT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II. Cấu trúc và thành phần JWT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III. Giải thuật mã hóa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IV. Luồng xử lý Spring Boot - JWT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pic>
        <p:nvPicPr>
          <p:cNvPr descr="preencoded.png" id="36" name="Google Shape;36;p3"/>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37" name="Google Shape;37;p3"/>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38" name="Google Shape;38;p3"/>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39" name="Google Shape;39;p3"/>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40" name="Google Shape;40;p3"/>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41" name="Google Shape;41;p3"/>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42" name="Google Shape;42;p3"/>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43" name="Google Shape;43;p3"/>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44" name="Google Shape;44;p3"/>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45" name="Google Shape;45;p3"/>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46" name="Google Shape;46;p3"/>
          <p:cNvSpPr/>
          <p:nvPr/>
        </p:nvSpPr>
        <p:spPr>
          <a:xfrm>
            <a:off x="953165" y="887041"/>
            <a:ext cx="73699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Tổng Quan về JSON Web Token (JWT)</a:t>
            </a:r>
            <a:endParaRPr b="1" sz="1800">
              <a:solidFill>
                <a:schemeClr val="dk1"/>
              </a:solidFill>
              <a:latin typeface="Arial"/>
              <a:ea typeface="Arial"/>
              <a:cs typeface="Arial"/>
              <a:sym typeface="Arial"/>
            </a:endParaRPr>
          </a:p>
        </p:txBody>
      </p:sp>
      <p:sp>
        <p:nvSpPr>
          <p:cNvPr id="47" name="Google Shape;47;p3"/>
          <p:cNvSpPr/>
          <p:nvPr/>
        </p:nvSpPr>
        <p:spPr>
          <a:xfrm>
            <a:off x="953165" y="1805950"/>
            <a:ext cx="7224480" cy="2663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JWT (JSON Web Token) là gì</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JWT (JSON Web Token) là một tiêu chuẩn mã nguồn mở (RFC 7519) dùng để truyền tải thông tin an toàn, gọn nhẹ và khép kín giữa các bên tham gia dưới format JSON.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Thông tin được chia sẻ trong JWT được xác thực và tin cậy thông qua chữ ký số (Digital signature). Các bên sẽ sử dụng mật mã khoá đối xứng (cùng với HMAC) hoặc dùng mật mã khoá công khai (cùng public và private key) để thực hiện ký số (signed).</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descr="preencoded.png" id="53" name="Google Shape;53;p4"/>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54" name="Google Shape;54;p4"/>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55" name="Google Shape;55;p4"/>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56" name="Google Shape;56;p4"/>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57" name="Google Shape;57;p4"/>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58" name="Google Shape;58;p4"/>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59" name="Google Shape;59;p4"/>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60" name="Google Shape;60;p4"/>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61" name="Google Shape;61;p4"/>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62" name="Google Shape;62;p4"/>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63" name="Google Shape;63;p4"/>
          <p:cNvSpPr/>
          <p:nvPr/>
        </p:nvSpPr>
        <p:spPr>
          <a:xfrm>
            <a:off x="953165" y="887041"/>
            <a:ext cx="73699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Cách sử dụng JWT</a:t>
            </a:r>
            <a:endParaRPr b="1" sz="1800">
              <a:solidFill>
                <a:schemeClr val="dk1"/>
              </a:solidFill>
              <a:latin typeface="Arial"/>
              <a:ea typeface="Arial"/>
              <a:cs typeface="Arial"/>
              <a:sym typeface="Arial"/>
            </a:endParaRPr>
          </a:p>
        </p:txBody>
      </p:sp>
      <p:sp>
        <p:nvSpPr>
          <p:cNvPr id="64" name="Google Shape;64;p4"/>
          <p:cNvSpPr/>
          <p:nvPr/>
        </p:nvSpPr>
        <p:spPr>
          <a:xfrm>
            <a:off x="953165" y="1805950"/>
            <a:ext cx="72244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Authorization (Ủy quyền)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Sau khi người dùng đăng nhập , mỗi yêu cầu tiếp theo sẽ bao gồm JWT,cho phép người dùng truy cập tuyến đường, dịch vụ và những tài nguyên đượcđược phép với mã thông báo đó.</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Trao đổi thông tin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JWT tokens là một cách tốt an toàn truyền tải thông tin là mộtcách tốt an toàntruyền tải thông tingiữa các bêngiữa các bên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preencoded.png" id="70" name="Google Shape;70;p5"/>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71" name="Google Shape;71;p5"/>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72" name="Google Shape;72;p5"/>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73" name="Google Shape;73;p5"/>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74" name="Google Shape;74;p5"/>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75" name="Google Shape;75;p5"/>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76" name="Google Shape;76;p5"/>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77" name="Google Shape;77;p5"/>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78" name="Google Shape;78;p5"/>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79" name="Google Shape;79;p5"/>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80" name="Google Shape;80;p5"/>
          <p:cNvSpPr/>
          <p:nvPr/>
        </p:nvSpPr>
        <p:spPr>
          <a:xfrm>
            <a:off x="953165" y="887041"/>
            <a:ext cx="73699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Tại sao chúng ta nên sử dụng JWT?</a:t>
            </a:r>
            <a:endParaRPr/>
          </a:p>
        </p:txBody>
      </p:sp>
      <p:sp>
        <p:nvSpPr>
          <p:cNvPr id="81" name="Google Shape;81;p5"/>
          <p:cNvSpPr/>
          <p:nvPr/>
        </p:nvSpPr>
        <p:spPr>
          <a:xfrm>
            <a:off x="953165" y="1805950"/>
            <a:ext cx="782676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Bảo mật - Truyền thông tin an toàn giữa các bên bằng khóa chung/riêng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cặp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Dễ dàng - Dễ dàng xử lý mã thông báo Web JSON phía máy khách trên nhiều nền tảng,đặc biệt là di động.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Nhỏ gọn -Do kích thước của nó, nó có thể được gửi qua URL, tham số POST hoặc bên trong tiêu đề HTTP. Ngoài ra, do kích thước của nó nên tốc độ truyền của nó rất nhanh.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Độc lập - Tải trọng chứa tất cả thông tin cần thiết về người dùng, để tránh truy vấn cơ sở dữ liệu nhiều lần.</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preencoded.png" id="87" name="Google Shape;87;p6"/>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88" name="Google Shape;88;p6"/>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89" name="Google Shape;89;p6"/>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90" name="Google Shape;90;p6"/>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91" name="Google Shape;91;p6"/>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92" name="Google Shape;92;p6"/>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93" name="Google Shape;93;p6"/>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94" name="Google Shape;94;p6"/>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95" name="Google Shape;95;p6"/>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96" name="Google Shape;96;p6"/>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97" name="Google Shape;97;p6"/>
          <p:cNvSpPr/>
          <p:nvPr/>
        </p:nvSpPr>
        <p:spPr>
          <a:xfrm>
            <a:off x="1025899" y="661373"/>
            <a:ext cx="6789039" cy="1992985"/>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None/>
            </a:pPr>
            <a:r>
              <a:rPr b="1" lang="en-US" sz="1800">
                <a:solidFill>
                  <a:srgbClr val="1E1A52"/>
                </a:solidFill>
                <a:latin typeface="Times New Roman"/>
                <a:ea typeface="Times New Roman"/>
                <a:cs typeface="Times New Roman"/>
                <a:sym typeface="Times New Roman"/>
              </a:rPr>
              <a:t>Cấu Trúc và Thành Phần JWT</a:t>
            </a:r>
            <a:endParaRPr/>
          </a:p>
          <a:p>
            <a:pPr indent="0" lvl="0" marL="0" marR="0" rtl="0" algn="l">
              <a:lnSpc>
                <a:spcPct val="166666"/>
              </a:lnSpc>
              <a:spcBef>
                <a:spcPts val="0"/>
              </a:spcBef>
              <a:spcAft>
                <a:spcPts val="0"/>
              </a:spcAft>
              <a:buNone/>
            </a:pPr>
            <a:r>
              <a:rPr lang="en-US" sz="1800">
                <a:solidFill>
                  <a:schemeClr val="dk1"/>
                </a:solidFill>
                <a:latin typeface="Times New Roman"/>
                <a:ea typeface="Times New Roman"/>
                <a:cs typeface="Times New Roman"/>
                <a:sym typeface="Times New Roman"/>
              </a:rPr>
              <a:t>Một JWT có cấu trúc cơ bản như sau:</a:t>
            </a:r>
            <a:endParaRPr sz="1800">
              <a:solidFill>
                <a:schemeClr val="dk1"/>
              </a:solidFill>
              <a:latin typeface="Times New Roman"/>
              <a:ea typeface="Times New Roman"/>
              <a:cs typeface="Times New Roman"/>
              <a:sym typeface="Times New Roman"/>
            </a:endParaRPr>
          </a:p>
          <a:p>
            <a:pPr indent="0" lvl="0" marL="0" marR="0" rtl="0" algn="l">
              <a:lnSpc>
                <a:spcPct val="166666"/>
              </a:lnSpc>
              <a:spcBef>
                <a:spcPts val="0"/>
              </a:spcBef>
              <a:spcAft>
                <a:spcPts val="0"/>
              </a:spcAft>
              <a:buNone/>
            </a:pPr>
            <a:r>
              <a:rPr lang="en-US" sz="1800">
                <a:solidFill>
                  <a:schemeClr val="dk1"/>
                </a:solidFill>
                <a:latin typeface="Times New Roman"/>
                <a:ea typeface="Times New Roman"/>
                <a:cs typeface="Times New Roman"/>
                <a:sym typeface="Times New Roman"/>
              </a:rPr>
              <a:t>	xxxxx.yyyyy.zzzzz</a:t>
            </a:r>
            <a:endParaRPr sz="1800">
              <a:solidFill>
                <a:schemeClr val="dk1"/>
              </a:solidFill>
              <a:latin typeface="Times New Roman"/>
              <a:ea typeface="Times New Roman"/>
              <a:cs typeface="Times New Roman"/>
              <a:sym typeface="Times New Roman"/>
            </a:endParaRPr>
          </a:p>
          <a:p>
            <a:pPr indent="0" lvl="0" marL="0" marR="0" rtl="0" algn="l">
              <a:lnSpc>
                <a:spcPct val="166666"/>
              </a:lnSpc>
              <a:spcBef>
                <a:spcPts val="0"/>
              </a:spcBef>
              <a:spcAft>
                <a:spcPts val="0"/>
              </a:spcAft>
              <a:buNone/>
            </a:pPr>
            <a:r>
              <a:rPr lang="en-US" sz="1800">
                <a:solidFill>
                  <a:schemeClr val="dk1"/>
                </a:solidFill>
                <a:latin typeface="Times New Roman"/>
                <a:ea typeface="Times New Roman"/>
                <a:cs typeface="Times New Roman"/>
                <a:sym typeface="Times New Roman"/>
              </a:rPr>
              <a:t>Header (xxxxx): Chứa thông tin về loại token và thuật toán mã hóa được sử dụng.</a:t>
            </a:r>
            <a:endParaRPr/>
          </a:p>
          <a:p>
            <a:pPr indent="0" lvl="0" marL="0" marR="0" rtl="0" algn="l">
              <a:lnSpc>
                <a:spcPct val="166666"/>
              </a:lnSpc>
              <a:spcBef>
                <a:spcPts val="0"/>
              </a:spcBef>
              <a:spcAft>
                <a:spcPts val="0"/>
              </a:spcAft>
              <a:buNone/>
            </a:pPr>
            <a:r>
              <a:rPr lang="en-US" sz="1800">
                <a:solidFill>
                  <a:schemeClr val="dk1"/>
                </a:solidFill>
                <a:latin typeface="Times New Roman"/>
                <a:ea typeface="Times New Roman"/>
                <a:cs typeface="Times New Roman"/>
                <a:sym typeface="Times New Roman"/>
              </a:rPr>
              <a:t>Payload (yyyyy): Chứa các thông tin mà bạn muốn truyền.</a:t>
            </a:r>
            <a:endParaRPr/>
          </a:p>
          <a:p>
            <a:pPr indent="0" lvl="0" marL="0" marR="0" rtl="0" algn="l">
              <a:lnSpc>
                <a:spcPct val="166666"/>
              </a:lnSpc>
              <a:spcBef>
                <a:spcPts val="0"/>
              </a:spcBef>
              <a:spcAft>
                <a:spcPts val="0"/>
              </a:spcAft>
              <a:buNone/>
            </a:pPr>
            <a:r>
              <a:rPr lang="en-US" sz="1800">
                <a:solidFill>
                  <a:schemeClr val="dk1"/>
                </a:solidFill>
                <a:latin typeface="Times New Roman"/>
                <a:ea typeface="Times New Roman"/>
                <a:cs typeface="Times New Roman"/>
                <a:sym typeface="Times New Roman"/>
              </a:rPr>
              <a:t>Signature (zzzzz): Chữ ký được tạo bằng cách sử dụng thông tin trong header, payload và một secret key.</a:t>
            </a:r>
            <a:endParaRPr sz="1800">
              <a:solidFill>
                <a:schemeClr val="dk1"/>
              </a:solidFill>
              <a:latin typeface="Times New Roman"/>
              <a:ea typeface="Times New Roman"/>
              <a:cs typeface="Times New Roman"/>
              <a:sym typeface="Times New Roman"/>
            </a:endParaRPr>
          </a:p>
        </p:txBody>
      </p:sp>
      <p:pic>
        <p:nvPicPr>
          <p:cNvPr id="98" name="Google Shape;98;p6"/>
          <p:cNvPicPr preferRelativeResize="0"/>
          <p:nvPr/>
        </p:nvPicPr>
        <p:blipFill rotWithShape="1">
          <a:blip r:embed="rId13">
            <a:alphaModFix/>
          </a:blip>
          <a:srcRect b="0" l="0" r="0" t="0"/>
          <a:stretch/>
        </p:blipFill>
        <p:spPr>
          <a:xfrm>
            <a:off x="2007182" y="3993969"/>
            <a:ext cx="5343192" cy="2675271"/>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preencoded.png" id="104" name="Google Shape;104;p7"/>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05" name="Google Shape;105;p7"/>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06" name="Google Shape;106;p7"/>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07" name="Google Shape;107;p7"/>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08" name="Google Shape;108;p7"/>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09" name="Google Shape;109;p7"/>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10" name="Google Shape;110;p7"/>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11" name="Google Shape;111;p7"/>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12" name="Google Shape;112;p7"/>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13" name="Google Shape;113;p7"/>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14" name="Google Shape;114;p7"/>
          <p:cNvSpPr/>
          <p:nvPr/>
        </p:nvSpPr>
        <p:spPr>
          <a:xfrm>
            <a:off x="1025901" y="628257"/>
            <a:ext cx="7089399" cy="146031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Giải Thuật Mã Hóa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JWT có thể được mã hóa sử dụng các thuật toán như HMACSHA256 hoặc RSA. Thông thường, secret key được sử dụng cho mã hóa và giải mã các thông tin trong token.</a:t>
            </a:r>
            <a:endParaRPr/>
          </a:p>
        </p:txBody>
      </p:sp>
    </p:spTree>
  </p:cSld>
  <p:clrMapOvr>
    <a:masterClrMapping/>
  </p:clrMapOvr>
  <p:transition p14:dur="100">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preencoded.png" id="120" name="Google Shape;120;p8"/>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21" name="Google Shape;121;p8"/>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22" name="Google Shape;122;p8"/>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23" name="Google Shape;123;p8"/>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24" name="Google Shape;124;p8"/>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25" name="Google Shape;125;p8"/>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26" name="Google Shape;126;p8"/>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27" name="Google Shape;127;p8"/>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28" name="Google Shape;128;p8"/>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29" name="Google Shape;129;p8"/>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30" name="Google Shape;130;p8"/>
          <p:cNvSpPr/>
          <p:nvPr/>
        </p:nvSpPr>
        <p:spPr>
          <a:xfrm>
            <a:off x="1025901" y="628258"/>
            <a:ext cx="7089399" cy="62327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Luồng Xử Lý Spring Boot - JWT</a:t>
            </a:r>
            <a:endParaRPr/>
          </a:p>
        </p:txBody>
      </p:sp>
      <p:pic>
        <p:nvPicPr>
          <p:cNvPr id="131" name="Google Shape;131;p8"/>
          <p:cNvPicPr preferRelativeResize="0"/>
          <p:nvPr/>
        </p:nvPicPr>
        <p:blipFill rotWithShape="1">
          <a:blip r:embed="rId13">
            <a:alphaModFix/>
          </a:blip>
          <a:srcRect b="0" l="0" r="0" t="0"/>
          <a:stretch/>
        </p:blipFill>
        <p:spPr>
          <a:xfrm>
            <a:off x="1896534" y="1774104"/>
            <a:ext cx="7039212" cy="3605004"/>
          </a:xfrm>
          <a:prstGeom prst="rect">
            <a:avLst/>
          </a:prstGeom>
          <a:noFill/>
          <a:ln>
            <a:noFill/>
          </a:ln>
        </p:spPr>
      </p:pic>
    </p:spTree>
  </p:cSld>
  <p:clrMapOvr>
    <a:masterClrMapping/>
  </p:clrMapOvr>
  <p:transition p14:dur="100">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preencoded.png" id="137" name="Google Shape;137;p9"/>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38" name="Google Shape;138;p9"/>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39" name="Google Shape;139;p9"/>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40" name="Google Shape;140;p9"/>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41" name="Google Shape;141;p9"/>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42" name="Google Shape;142;p9"/>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43" name="Google Shape;143;p9"/>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44" name="Google Shape;144;p9"/>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45" name="Google Shape;145;p9"/>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46" name="Google Shape;146;p9"/>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47" name="Google Shape;147;p9"/>
          <p:cNvSpPr/>
          <p:nvPr/>
        </p:nvSpPr>
        <p:spPr>
          <a:xfrm>
            <a:off x="1025901" y="628258"/>
            <a:ext cx="7089399" cy="62327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JWT xác minh tính xác thực người dùng</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Người dùng đăng nhập lần đầu vào máy chủ xác thực bằng thông tin đăng nhập của máy chủ xác thực hệ thống (ví dụ: tên người dùng và mật khẩu, thông tin đăng nhập Facebook, thông tin đăng nhập Google, Twitter, v.v.).</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Sau đó, máy chủ xác thực sẽ tạo JWT và gửi nó cho người dùng.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Khi người dùng thực hiện lệnh gọi API tới ứng dụng, người dùng sẽ chuyển JWT cùng với lệnh gọi API.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Trong thiết lập này, máy chủ ứng dụng sẽ được cấu hình để xác minh rằng dữ liệu đến JWT được tạo bởi máy chủ xác thực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Khi người dùng thực hiện lệnh gọi API với JWT đính kèm, ứng dụng có thể sử dụng JWTđể xác minh rằng lệnh gọi API đến từ người dùng đã được xác thực.</a:t>
            </a:r>
            <a:endParaRPr sz="1800">
              <a:solidFill>
                <a:schemeClr val="dk1"/>
              </a:solidFill>
              <a:latin typeface="Calibri"/>
              <a:ea typeface="Calibri"/>
              <a:cs typeface="Calibri"/>
              <a:sym typeface="Calibri"/>
            </a:endParaRPr>
          </a:p>
        </p:txBody>
      </p:sp>
    </p:spTree>
  </p:cSld>
  <p:clrMapOvr>
    <a:masterClrMapping/>
  </p:clrMapOvr>
  <p:transition p14:dur="100">
    <p:cut/>
  </p:transition>
</p:sld>
</file>

<file path=ppt/theme/theme1.xml><?xml version="1.0" encoding="utf-8"?>
<a:theme xmlns:a="http://schemas.openxmlformats.org/drawingml/2006/main" xmlns:r="http://schemas.openxmlformats.org/officeDocument/2006/relationships" name="Office Theme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2023-06-16T10:26:38Z</dcterms:created>
  <dc:creator>PptxGenJS</dc:creator>
</cp:coreProperties>
</file>