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86" r:id="rId4"/>
    <p:sldId id="287" r:id="rId5"/>
    <p:sldId id="273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265" r:id="rId20"/>
    <p:sldId id="271" r:id="rId21"/>
  </p:sldIdLst>
  <p:sldSz cx="10696575" cy="7562850"/>
  <p:notesSz cx="7562850" cy="1069657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A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10"/>
  </p:normalViewPr>
  <p:slideViewPr>
    <p:cSldViewPr snapToGrid="0" snapToObjects="1">
      <p:cViewPr>
        <p:scale>
          <a:sx n="50" d="100"/>
          <a:sy n="50" d="100"/>
        </p:scale>
        <p:origin x="2141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66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83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59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11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15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7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0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14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86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194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2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45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71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59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2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22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68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4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4.png"/><Relationship Id="rId18" Type="http://schemas.openxmlformats.org/officeDocument/2006/relationships/image" Target="../media/image32.sv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image" Target="../media/image26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image" Target="../media/image24.svg"/><Relationship Id="rId19" Type="http://schemas.openxmlformats.org/officeDocument/2006/relationships/image" Target="../media/image17.png"/><Relationship Id="rId4" Type="http://schemas.openxmlformats.org/officeDocument/2006/relationships/image" Target="../media/image18.svg"/><Relationship Id="rId9" Type="http://schemas.openxmlformats.org/officeDocument/2006/relationships/image" Target="../media/image12.png"/><Relationship Id="rId14" Type="http://schemas.openxmlformats.org/officeDocument/2006/relationships/image" Target="../media/image28.svg"/><Relationship Id="rId22" Type="http://schemas.openxmlformats.org/officeDocument/2006/relationships/image" Target="../media/image3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4.png"/><Relationship Id="rId18" Type="http://schemas.openxmlformats.org/officeDocument/2006/relationships/image" Target="../media/image32.sv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image" Target="../media/image26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image" Target="../media/image24.svg"/><Relationship Id="rId19" Type="http://schemas.openxmlformats.org/officeDocument/2006/relationships/image" Target="../media/image17.png"/><Relationship Id="rId4" Type="http://schemas.openxmlformats.org/officeDocument/2006/relationships/image" Target="../media/image18.svg"/><Relationship Id="rId9" Type="http://schemas.openxmlformats.org/officeDocument/2006/relationships/image" Target="../media/image12.png"/><Relationship Id="rId14" Type="http://schemas.openxmlformats.org/officeDocument/2006/relationships/image" Target="../media/image28.svg"/><Relationship Id="rId22" Type="http://schemas.openxmlformats.org/officeDocument/2006/relationships/image" Target="../media/image3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4.png"/><Relationship Id="rId18" Type="http://schemas.openxmlformats.org/officeDocument/2006/relationships/image" Target="../media/image32.sv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image" Target="../media/image26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image" Target="../media/image24.svg"/><Relationship Id="rId19" Type="http://schemas.openxmlformats.org/officeDocument/2006/relationships/image" Target="../media/image17.png"/><Relationship Id="rId4" Type="http://schemas.openxmlformats.org/officeDocument/2006/relationships/image" Target="../media/image18.svg"/><Relationship Id="rId9" Type="http://schemas.openxmlformats.org/officeDocument/2006/relationships/image" Target="../media/image12.png"/><Relationship Id="rId14" Type="http://schemas.openxmlformats.org/officeDocument/2006/relationships/image" Target="../media/image28.svg"/><Relationship Id="rId22" Type="http://schemas.openxmlformats.org/officeDocument/2006/relationships/image" Target="../media/image3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4.png"/><Relationship Id="rId18" Type="http://schemas.openxmlformats.org/officeDocument/2006/relationships/image" Target="../media/image32.sv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image" Target="../media/image26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image" Target="../media/image24.svg"/><Relationship Id="rId19" Type="http://schemas.openxmlformats.org/officeDocument/2006/relationships/image" Target="../media/image17.png"/><Relationship Id="rId4" Type="http://schemas.openxmlformats.org/officeDocument/2006/relationships/image" Target="../media/image18.svg"/><Relationship Id="rId9" Type="http://schemas.openxmlformats.org/officeDocument/2006/relationships/image" Target="../media/image12.png"/><Relationship Id="rId14" Type="http://schemas.openxmlformats.org/officeDocument/2006/relationships/image" Target="../media/image28.svg"/><Relationship Id="rId22" Type="http://schemas.openxmlformats.org/officeDocument/2006/relationships/image" Target="../media/image3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4.png"/><Relationship Id="rId18" Type="http://schemas.openxmlformats.org/officeDocument/2006/relationships/image" Target="../media/image32.sv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image" Target="../media/image26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image" Target="../media/image24.svg"/><Relationship Id="rId19" Type="http://schemas.openxmlformats.org/officeDocument/2006/relationships/image" Target="../media/image17.png"/><Relationship Id="rId4" Type="http://schemas.openxmlformats.org/officeDocument/2006/relationships/image" Target="../media/image18.svg"/><Relationship Id="rId9" Type="http://schemas.openxmlformats.org/officeDocument/2006/relationships/image" Target="../media/image12.png"/><Relationship Id="rId14" Type="http://schemas.openxmlformats.org/officeDocument/2006/relationships/image" Target="../media/image28.svg"/><Relationship Id="rId22" Type="http://schemas.openxmlformats.org/officeDocument/2006/relationships/image" Target="../media/image3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4.png"/><Relationship Id="rId18" Type="http://schemas.openxmlformats.org/officeDocument/2006/relationships/image" Target="../media/image32.sv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image" Target="../media/image26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image" Target="../media/image24.svg"/><Relationship Id="rId19" Type="http://schemas.openxmlformats.org/officeDocument/2006/relationships/image" Target="../media/image17.png"/><Relationship Id="rId4" Type="http://schemas.openxmlformats.org/officeDocument/2006/relationships/image" Target="../media/image18.svg"/><Relationship Id="rId9" Type="http://schemas.openxmlformats.org/officeDocument/2006/relationships/image" Target="../media/image12.png"/><Relationship Id="rId14" Type="http://schemas.openxmlformats.org/officeDocument/2006/relationships/image" Target="../media/image28.svg"/><Relationship Id="rId22" Type="http://schemas.openxmlformats.org/officeDocument/2006/relationships/image" Target="../media/image36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4.png"/><Relationship Id="rId18" Type="http://schemas.openxmlformats.org/officeDocument/2006/relationships/image" Target="../media/image32.sv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image" Target="../media/image26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image" Target="../media/image24.svg"/><Relationship Id="rId19" Type="http://schemas.openxmlformats.org/officeDocument/2006/relationships/image" Target="../media/image17.png"/><Relationship Id="rId4" Type="http://schemas.openxmlformats.org/officeDocument/2006/relationships/image" Target="../media/image18.svg"/><Relationship Id="rId9" Type="http://schemas.openxmlformats.org/officeDocument/2006/relationships/image" Target="../media/image12.png"/><Relationship Id="rId14" Type="http://schemas.openxmlformats.org/officeDocument/2006/relationships/image" Target="../media/image28.svg"/><Relationship Id="rId22" Type="http://schemas.openxmlformats.org/officeDocument/2006/relationships/image" Target="../media/image36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4.png"/><Relationship Id="rId18" Type="http://schemas.openxmlformats.org/officeDocument/2006/relationships/image" Target="../media/image32.sv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image" Target="../media/image26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image" Target="../media/image24.svg"/><Relationship Id="rId19" Type="http://schemas.openxmlformats.org/officeDocument/2006/relationships/image" Target="../media/image17.png"/><Relationship Id="rId4" Type="http://schemas.openxmlformats.org/officeDocument/2006/relationships/image" Target="../media/image18.svg"/><Relationship Id="rId9" Type="http://schemas.openxmlformats.org/officeDocument/2006/relationships/image" Target="../media/image12.png"/><Relationship Id="rId14" Type="http://schemas.openxmlformats.org/officeDocument/2006/relationships/image" Target="../media/image28.svg"/><Relationship Id="rId22" Type="http://schemas.openxmlformats.org/officeDocument/2006/relationships/image" Target="../media/image36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4.png"/><Relationship Id="rId18" Type="http://schemas.openxmlformats.org/officeDocument/2006/relationships/image" Target="../media/image32.sv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image" Target="../media/image26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image" Target="../media/image24.svg"/><Relationship Id="rId19" Type="http://schemas.openxmlformats.org/officeDocument/2006/relationships/image" Target="../media/image17.png"/><Relationship Id="rId4" Type="http://schemas.openxmlformats.org/officeDocument/2006/relationships/image" Target="../media/image18.svg"/><Relationship Id="rId9" Type="http://schemas.openxmlformats.org/officeDocument/2006/relationships/image" Target="../media/image12.png"/><Relationship Id="rId14" Type="http://schemas.openxmlformats.org/officeDocument/2006/relationships/image" Target="../media/image28.svg"/><Relationship Id="rId22" Type="http://schemas.openxmlformats.org/officeDocument/2006/relationships/image" Target="../media/image36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8.png"/><Relationship Id="rId10" Type="http://schemas.openxmlformats.org/officeDocument/2006/relationships/image" Target="../media/image58.svg"/><Relationship Id="rId4" Type="http://schemas.openxmlformats.org/officeDocument/2006/relationships/image" Target="../media/image14.sv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8.png"/><Relationship Id="rId4" Type="http://schemas.openxmlformats.org/officeDocument/2006/relationships/image" Target="../media/image14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svg"/><Relationship Id="rId5" Type="http://schemas.openxmlformats.org/officeDocument/2006/relationships/image" Target="../media/image23.png"/><Relationship Id="rId4" Type="http://schemas.openxmlformats.org/officeDocument/2006/relationships/image" Target="../media/image6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14.png"/><Relationship Id="rId18" Type="http://schemas.openxmlformats.org/officeDocument/2006/relationships/image" Target="NULL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image" Target="NULL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10" Type="http://schemas.openxmlformats.org/officeDocument/2006/relationships/image" Target="NULL"/><Relationship Id="rId19" Type="http://schemas.openxmlformats.org/officeDocument/2006/relationships/image" Target="../media/image17.png"/><Relationship Id="rId4" Type="http://schemas.openxmlformats.org/officeDocument/2006/relationships/image" Target="NULL"/><Relationship Id="rId9" Type="http://schemas.openxmlformats.org/officeDocument/2006/relationships/image" Target="../media/image12.png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14.png"/><Relationship Id="rId18" Type="http://schemas.openxmlformats.org/officeDocument/2006/relationships/image" Target="NULL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image" Target="NULL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23" Type="http://schemas.openxmlformats.org/officeDocument/2006/relationships/image" Target="../media/image20.png"/><Relationship Id="rId10" Type="http://schemas.openxmlformats.org/officeDocument/2006/relationships/image" Target="NULL"/><Relationship Id="rId19" Type="http://schemas.openxmlformats.org/officeDocument/2006/relationships/image" Target="../media/image17.png"/><Relationship Id="rId4" Type="http://schemas.openxmlformats.org/officeDocument/2006/relationships/image" Target="NULL"/><Relationship Id="rId9" Type="http://schemas.openxmlformats.org/officeDocument/2006/relationships/image" Target="../media/image12.png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4.png"/><Relationship Id="rId18" Type="http://schemas.openxmlformats.org/officeDocument/2006/relationships/image" Target="../media/image32.sv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image" Target="../media/image26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image" Target="../media/image24.svg"/><Relationship Id="rId19" Type="http://schemas.openxmlformats.org/officeDocument/2006/relationships/image" Target="../media/image17.png"/><Relationship Id="rId4" Type="http://schemas.openxmlformats.org/officeDocument/2006/relationships/image" Target="../media/image18.svg"/><Relationship Id="rId9" Type="http://schemas.openxmlformats.org/officeDocument/2006/relationships/image" Target="../media/image12.png"/><Relationship Id="rId14" Type="http://schemas.openxmlformats.org/officeDocument/2006/relationships/image" Target="../media/image28.svg"/><Relationship Id="rId22" Type="http://schemas.openxmlformats.org/officeDocument/2006/relationships/image" Target="../media/image3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4.png"/><Relationship Id="rId18" Type="http://schemas.openxmlformats.org/officeDocument/2006/relationships/image" Target="../media/image32.sv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image" Target="../media/image26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image" Target="../media/image24.svg"/><Relationship Id="rId19" Type="http://schemas.openxmlformats.org/officeDocument/2006/relationships/image" Target="../media/image17.png"/><Relationship Id="rId4" Type="http://schemas.openxmlformats.org/officeDocument/2006/relationships/image" Target="../media/image18.svg"/><Relationship Id="rId9" Type="http://schemas.openxmlformats.org/officeDocument/2006/relationships/image" Target="../media/image12.png"/><Relationship Id="rId14" Type="http://schemas.openxmlformats.org/officeDocument/2006/relationships/image" Target="../media/image28.svg"/><Relationship Id="rId22" Type="http://schemas.openxmlformats.org/officeDocument/2006/relationships/image" Target="../media/image3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4.png"/><Relationship Id="rId18" Type="http://schemas.openxmlformats.org/officeDocument/2006/relationships/image" Target="../media/image32.sv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image" Target="../media/image26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image" Target="../media/image24.svg"/><Relationship Id="rId19" Type="http://schemas.openxmlformats.org/officeDocument/2006/relationships/image" Target="../media/image17.png"/><Relationship Id="rId4" Type="http://schemas.openxmlformats.org/officeDocument/2006/relationships/image" Target="../media/image18.svg"/><Relationship Id="rId9" Type="http://schemas.openxmlformats.org/officeDocument/2006/relationships/image" Target="../media/image12.png"/><Relationship Id="rId14" Type="http://schemas.openxmlformats.org/officeDocument/2006/relationships/image" Target="../media/image28.svg"/><Relationship Id="rId22" Type="http://schemas.openxmlformats.org/officeDocument/2006/relationships/image" Target="../media/image3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4.png"/><Relationship Id="rId18" Type="http://schemas.openxmlformats.org/officeDocument/2006/relationships/image" Target="../media/image32.sv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image" Target="../media/image26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image" Target="../media/image24.svg"/><Relationship Id="rId19" Type="http://schemas.openxmlformats.org/officeDocument/2006/relationships/image" Target="../media/image17.png"/><Relationship Id="rId4" Type="http://schemas.openxmlformats.org/officeDocument/2006/relationships/image" Target="../media/image18.svg"/><Relationship Id="rId9" Type="http://schemas.openxmlformats.org/officeDocument/2006/relationships/image" Target="../media/image12.png"/><Relationship Id="rId14" Type="http://schemas.openxmlformats.org/officeDocument/2006/relationships/image" Target="../media/image28.svg"/><Relationship Id="rId22" Type="http://schemas.openxmlformats.org/officeDocument/2006/relationships/image" Target="../media/image3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4.png"/><Relationship Id="rId18" Type="http://schemas.openxmlformats.org/officeDocument/2006/relationships/image" Target="../media/image32.sv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image" Target="../media/image26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image" Target="../media/image24.svg"/><Relationship Id="rId19" Type="http://schemas.openxmlformats.org/officeDocument/2006/relationships/image" Target="../media/image17.png"/><Relationship Id="rId4" Type="http://schemas.openxmlformats.org/officeDocument/2006/relationships/image" Target="../media/image18.svg"/><Relationship Id="rId9" Type="http://schemas.openxmlformats.org/officeDocument/2006/relationships/image" Target="../media/image12.png"/><Relationship Id="rId14" Type="http://schemas.openxmlformats.org/officeDocument/2006/relationships/image" Target="../media/image28.svg"/><Relationship Id="rId22" Type="http://schemas.openxmlformats.org/officeDocument/2006/relationships/image" Target="../media/image3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9274321" y="0"/>
            <a:ext cx="1422254" cy="199298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5485" y="5924630"/>
            <a:ext cx="1425183" cy="163822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>
          <a:xfrm>
            <a:off x="1552575" y="1676400"/>
            <a:ext cx="8867775" cy="564832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/>
        </p:blipFill>
        <p:spPr>
          <a:xfrm>
            <a:off x="219075" y="238125"/>
            <a:ext cx="3943350" cy="631507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/>
        </p:blipFill>
        <p:spPr>
          <a:xfrm>
            <a:off x="0" y="0"/>
            <a:ext cx="1790700" cy="21145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/>
          <a:stretch/>
        </p:blipFill>
        <p:spPr>
          <a:xfrm>
            <a:off x="6374606" y="240506"/>
            <a:ext cx="2786063" cy="14288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4162426" y="57150"/>
            <a:ext cx="221218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b="1" dirty="0">
                <a:solidFill>
                  <a:srgbClr val="1E1A52"/>
                </a:solidFill>
              </a:rPr>
              <a:t>LSD TECHNOLOGY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5936F-FAB2-3862-1812-23C990213FB8}"/>
              </a:ext>
            </a:extLst>
          </p:cNvPr>
          <p:cNvSpPr txBox="1"/>
          <p:nvPr/>
        </p:nvSpPr>
        <p:spPr>
          <a:xfrm>
            <a:off x="3016590" y="3614470"/>
            <a:ext cx="4801314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32199-7C6D-598F-ECA2-AC8181F02952}"/>
              </a:ext>
            </a:extLst>
          </p:cNvPr>
          <p:cNvSpPr txBox="1"/>
          <p:nvPr/>
        </p:nvSpPr>
        <p:spPr>
          <a:xfrm>
            <a:off x="2432808" y="2717512"/>
            <a:ext cx="5968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endParaRPr lang="en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16F481-9069-1D51-4675-4C2549CB51C1}"/>
              </a:ext>
            </a:extLst>
          </p:cNvPr>
          <p:cNvSpPr txBox="1"/>
          <p:nvPr/>
        </p:nvSpPr>
        <p:spPr>
          <a:xfrm>
            <a:off x="4009998" y="6661963"/>
            <a:ext cx="2484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 Nội, ngày 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V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tháng 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V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năm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3069641" y="6429375"/>
            <a:ext cx="7154925" cy="11334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525270" y="-12879"/>
            <a:ext cx="6764399" cy="80728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>
          <a:xfrm>
            <a:off x="1353945" y="6790181"/>
            <a:ext cx="5206461" cy="77266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/>
        </p:blipFill>
        <p:spPr>
          <a:xfrm>
            <a:off x="2515996" y="0"/>
            <a:ext cx="5206461" cy="85187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/>
        </p:blipFill>
        <p:spPr>
          <a:xfrm>
            <a:off x="9269741" y="7140232"/>
            <a:ext cx="212173" cy="212213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/>
          <a:stretch/>
        </p:blipFill>
        <p:spPr>
          <a:xfrm>
            <a:off x="9673077" y="6528569"/>
            <a:ext cx="261111" cy="281343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/>
          <a:stretch/>
        </p:blipFill>
        <p:spPr>
          <a:xfrm>
            <a:off x="1390651" y="361950"/>
            <a:ext cx="180975" cy="1905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/>
          <a:stretch/>
        </p:blipFill>
        <p:spPr>
          <a:xfrm>
            <a:off x="1025901" y="399655"/>
            <a:ext cx="139312" cy="151423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/>
          <a:stretch/>
        </p:blipFill>
        <p:spPr>
          <a:xfrm>
            <a:off x="9274321" y="0"/>
            <a:ext cx="1422254" cy="199298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/>
          <a:stretch/>
        </p:blipFill>
        <p:spPr>
          <a:xfrm>
            <a:off x="0" y="0"/>
            <a:ext cx="628650" cy="75628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27866" y="727218"/>
            <a:ext cx="8654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/>
              <a:t>Bước 4:</a:t>
            </a:r>
            <a:r>
              <a:rPr lang="vi-VN" dirty="0"/>
              <a:t> Cấu hình </a:t>
            </a:r>
            <a:r>
              <a:rPr lang="vi-VN" b="1" dirty="0"/>
              <a:t>JWTFilter</a:t>
            </a:r>
            <a:r>
              <a:rPr lang="vi-VN" dirty="0"/>
              <a:t> vào file config của ứng dụng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35181" y="1291175"/>
            <a:ext cx="941416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@Configuration</a:t>
            </a:r>
          </a:p>
          <a:p>
            <a:r>
              <a:rPr lang="en-US" dirty="0"/>
              <a:t>@</a:t>
            </a:r>
            <a:r>
              <a:rPr lang="en-US" dirty="0" err="1"/>
              <a:t>EnableWebSecurity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EnableGlobalMethodSecurity</a:t>
            </a:r>
            <a:r>
              <a:rPr lang="en-US" dirty="0"/>
              <a:t>(</a:t>
            </a:r>
            <a:r>
              <a:rPr lang="en-US" dirty="0" err="1"/>
              <a:t>prePostEnabled</a:t>
            </a:r>
            <a:r>
              <a:rPr lang="en-US" dirty="0"/>
              <a:t> = true)</a:t>
            </a:r>
          </a:p>
          <a:p>
            <a:r>
              <a:rPr lang="en-US" dirty="0"/>
              <a:t>public class </a:t>
            </a:r>
            <a:r>
              <a:rPr lang="en-US" dirty="0" err="1"/>
              <a:t>WebSecurityConfig</a:t>
            </a:r>
            <a:r>
              <a:rPr lang="en-US" dirty="0"/>
              <a:t> extends </a:t>
            </a:r>
            <a:r>
              <a:rPr lang="en-US" dirty="0" err="1"/>
              <a:t>WebSecurityConfigurerAdapter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protected void configure(</a:t>
            </a:r>
            <a:r>
              <a:rPr lang="en-US" dirty="0" err="1"/>
              <a:t>HttpSecurity</a:t>
            </a:r>
            <a:r>
              <a:rPr lang="en-US" dirty="0"/>
              <a:t> </a:t>
            </a:r>
            <a:r>
              <a:rPr lang="en-US" dirty="0" err="1"/>
              <a:t>httpSecurity</a:t>
            </a:r>
            <a:r>
              <a:rPr lang="en-US" dirty="0"/>
              <a:t>) throws Exception {</a:t>
            </a:r>
          </a:p>
          <a:p>
            <a:r>
              <a:rPr lang="en-US" dirty="0"/>
              <a:t>        </a:t>
            </a:r>
            <a:r>
              <a:rPr lang="en-US" dirty="0" err="1"/>
              <a:t>httpSecurity</a:t>
            </a:r>
            <a:endParaRPr lang="en-US" dirty="0"/>
          </a:p>
          <a:p>
            <a:r>
              <a:rPr lang="en-US" dirty="0"/>
              <a:t>                .</a:t>
            </a:r>
            <a:r>
              <a:rPr lang="en-US" dirty="0" err="1"/>
              <a:t>cors</a:t>
            </a:r>
            <a:r>
              <a:rPr lang="en-US" dirty="0"/>
              <a:t>().and().</a:t>
            </a:r>
            <a:r>
              <a:rPr lang="en-US" dirty="0" err="1"/>
              <a:t>csrf</a:t>
            </a:r>
            <a:r>
              <a:rPr lang="en-US" dirty="0"/>
              <a:t>().disable()</a:t>
            </a:r>
          </a:p>
          <a:p>
            <a:r>
              <a:rPr lang="en-US" dirty="0"/>
              <a:t>                .</a:t>
            </a:r>
            <a:r>
              <a:rPr lang="en-US" dirty="0" err="1"/>
              <a:t>sessionManagement</a:t>
            </a:r>
            <a:r>
              <a:rPr lang="en-US" dirty="0"/>
              <a:t>().</a:t>
            </a:r>
            <a:r>
              <a:rPr lang="en-US" dirty="0" err="1"/>
              <a:t>sessionCreationPolicy</a:t>
            </a:r>
            <a:r>
              <a:rPr lang="en-US" dirty="0"/>
              <a:t>(</a:t>
            </a:r>
            <a:r>
              <a:rPr lang="en-US" dirty="0" err="1"/>
              <a:t>SessionCreationPolicy.STATELESS</a:t>
            </a:r>
            <a:r>
              <a:rPr lang="en-US" dirty="0"/>
              <a:t>)</a:t>
            </a:r>
          </a:p>
          <a:p>
            <a:r>
              <a:rPr lang="en-US" dirty="0"/>
              <a:t>                .and()</a:t>
            </a:r>
          </a:p>
          <a:p>
            <a:r>
              <a:rPr lang="en-US" dirty="0"/>
              <a:t>                .</a:t>
            </a:r>
            <a:r>
              <a:rPr lang="en-US" dirty="0" err="1"/>
              <a:t>authorizeRequests</a:t>
            </a:r>
            <a:r>
              <a:rPr lang="en-US" dirty="0"/>
              <a:t>()</a:t>
            </a:r>
          </a:p>
          <a:p>
            <a:r>
              <a:rPr lang="en-US" dirty="0"/>
              <a:t>                .</a:t>
            </a:r>
            <a:r>
              <a:rPr lang="en-US" dirty="0" err="1"/>
              <a:t>antMatchers</a:t>
            </a:r>
            <a:r>
              <a:rPr lang="en-US" dirty="0"/>
              <a:t>(</a:t>
            </a:r>
            <a:r>
              <a:rPr lang="en-US" dirty="0" err="1"/>
              <a:t>HttpMethod.GET</a:t>
            </a:r>
            <a:r>
              <a:rPr lang="en-US" dirty="0"/>
              <a:t>, "/", "/*.html", "/favicon.ico", "/**/*.html", "/**/*.</a:t>
            </a:r>
            <a:r>
              <a:rPr lang="en-US" dirty="0" err="1"/>
              <a:t>css</a:t>
            </a:r>
            <a:r>
              <a:rPr lang="en-US" dirty="0"/>
              <a:t>", "/**/*.</a:t>
            </a:r>
            <a:r>
              <a:rPr lang="en-US" dirty="0" err="1"/>
              <a:t>js</a:t>
            </a:r>
            <a:r>
              <a:rPr lang="en-US" dirty="0"/>
              <a:t>").</a:t>
            </a:r>
            <a:r>
              <a:rPr lang="en-US" dirty="0" err="1"/>
              <a:t>permitAll</a:t>
            </a:r>
            <a:r>
              <a:rPr lang="en-US" dirty="0"/>
              <a:t>()</a:t>
            </a:r>
          </a:p>
          <a:p>
            <a:r>
              <a:rPr lang="en-US" dirty="0"/>
              <a:t>                .</a:t>
            </a:r>
            <a:r>
              <a:rPr lang="en-US" dirty="0" err="1"/>
              <a:t>antMatchers</a:t>
            </a:r>
            <a:r>
              <a:rPr lang="en-US" dirty="0"/>
              <a:t>(</a:t>
            </a:r>
            <a:r>
              <a:rPr lang="en-US" dirty="0" err="1"/>
              <a:t>HttpMethod.POST</a:t>
            </a:r>
            <a:r>
              <a:rPr lang="en-US" dirty="0"/>
              <a:t>, "/login").</a:t>
            </a:r>
            <a:r>
              <a:rPr lang="en-US" dirty="0" err="1"/>
              <a:t>permitAll</a:t>
            </a:r>
            <a:r>
              <a:rPr lang="en-US" dirty="0"/>
              <a:t>()</a:t>
            </a:r>
          </a:p>
          <a:p>
            <a:r>
              <a:rPr lang="en-US" dirty="0"/>
              <a:t>                .</a:t>
            </a:r>
            <a:r>
              <a:rPr lang="en-US" dirty="0" err="1"/>
              <a:t>anyRequest</a:t>
            </a:r>
            <a:r>
              <a:rPr lang="en-US" dirty="0"/>
              <a:t>().authenticated()</a:t>
            </a:r>
          </a:p>
          <a:p>
            <a:r>
              <a:rPr lang="en-US" dirty="0"/>
              <a:t>                .and()</a:t>
            </a:r>
          </a:p>
          <a:p>
            <a:r>
              <a:rPr lang="en-US" dirty="0"/>
              <a:t>                .</a:t>
            </a:r>
            <a:r>
              <a:rPr lang="en-US" dirty="0" err="1"/>
              <a:t>addFilterBefore</a:t>
            </a:r>
            <a:r>
              <a:rPr lang="en-US" dirty="0"/>
              <a:t>(new </a:t>
            </a:r>
            <a:r>
              <a:rPr lang="en-US" dirty="0" err="1"/>
              <a:t>JWTFilter</a:t>
            </a:r>
            <a:r>
              <a:rPr lang="en-US" dirty="0"/>
              <a:t>(), </a:t>
            </a:r>
            <a:r>
              <a:rPr lang="en-US" dirty="0" err="1"/>
              <a:t>UsernamePasswordAuthenticationFilter.class</a:t>
            </a:r>
            <a:r>
              <a:rPr lang="en-US" dirty="0"/>
              <a:t>)</a:t>
            </a:r>
          </a:p>
          <a:p>
            <a:r>
              <a:rPr lang="en-US" dirty="0"/>
              <a:t>                // disable page caching</a:t>
            </a:r>
          </a:p>
          <a:p>
            <a:r>
              <a:rPr lang="en-US" dirty="0"/>
              <a:t>                .headers().</a:t>
            </a:r>
            <a:r>
              <a:rPr lang="en-US" dirty="0" err="1"/>
              <a:t>cacheControl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188361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3069641" y="6429375"/>
            <a:ext cx="7154925" cy="11334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525270" y="-12879"/>
            <a:ext cx="6764399" cy="80728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>
          <a:xfrm>
            <a:off x="1353945" y="6790181"/>
            <a:ext cx="5206461" cy="77266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/>
        </p:blipFill>
        <p:spPr>
          <a:xfrm>
            <a:off x="2515996" y="0"/>
            <a:ext cx="5206461" cy="85187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/>
        </p:blipFill>
        <p:spPr>
          <a:xfrm>
            <a:off x="9269741" y="7140232"/>
            <a:ext cx="212173" cy="212213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/>
          <a:stretch/>
        </p:blipFill>
        <p:spPr>
          <a:xfrm>
            <a:off x="9673077" y="6528569"/>
            <a:ext cx="261111" cy="281343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/>
          <a:stretch/>
        </p:blipFill>
        <p:spPr>
          <a:xfrm>
            <a:off x="1390651" y="361950"/>
            <a:ext cx="180975" cy="1905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/>
          <a:stretch/>
        </p:blipFill>
        <p:spPr>
          <a:xfrm>
            <a:off x="1025901" y="399655"/>
            <a:ext cx="139312" cy="151423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/>
          <a:stretch/>
        </p:blipFill>
        <p:spPr>
          <a:xfrm>
            <a:off x="9274321" y="0"/>
            <a:ext cx="1422254" cy="199298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/>
          <a:stretch/>
        </p:blipFill>
        <p:spPr>
          <a:xfrm>
            <a:off x="0" y="0"/>
            <a:ext cx="628650" cy="75628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27866" y="727218"/>
            <a:ext cx="8654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/>
              <a:t>Bước 5:</a:t>
            </a:r>
            <a:r>
              <a:rPr lang="vi-VN" dirty="0"/>
              <a:t> </a:t>
            </a:r>
            <a:r>
              <a:rPr lang="vi-VN" dirty="0" smtClean="0"/>
              <a:t>Tạo </a:t>
            </a:r>
            <a:r>
              <a:rPr lang="vi-VN" dirty="0"/>
              <a:t>chuỗi </a:t>
            </a:r>
            <a:r>
              <a:rPr lang="vi-VN" b="1" dirty="0"/>
              <a:t>JWT</a:t>
            </a:r>
            <a:r>
              <a:rPr lang="vi-VN" dirty="0"/>
              <a:t> khi đăng nhập thành công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14400" y="1457356"/>
            <a:ext cx="71072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public String login(String username, String password) {</a:t>
            </a:r>
          </a:p>
          <a:p>
            <a:r>
              <a:rPr lang="en-US" dirty="0"/>
              <a:t>         //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user/pass </a:t>
            </a:r>
            <a:r>
              <a:rPr lang="en-US" dirty="0" err="1"/>
              <a:t>trong</a:t>
            </a:r>
            <a:r>
              <a:rPr lang="en-US" dirty="0"/>
              <a:t> CSDL</a:t>
            </a:r>
          </a:p>
          <a:p>
            <a:r>
              <a:rPr lang="en-US" dirty="0"/>
              <a:t>         //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JWT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userId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username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client</a:t>
            </a:r>
          </a:p>
          <a:p>
            <a:r>
              <a:rPr lang="en-US" dirty="0"/>
              <a:t>         {</a:t>
            </a:r>
          </a:p>
          <a:p>
            <a:r>
              <a:rPr lang="en-US" dirty="0"/>
              <a:t>            String token = </a:t>
            </a:r>
            <a:r>
              <a:rPr lang="en-US" dirty="0" err="1"/>
              <a:t>TokenJwtUtil.generateJwt</a:t>
            </a:r>
            <a:r>
              <a:rPr lang="en-US" dirty="0"/>
              <a:t>(</a:t>
            </a:r>
            <a:r>
              <a:rPr lang="en-US" dirty="0" err="1"/>
              <a:t>userId</a:t>
            </a:r>
            <a:r>
              <a:rPr lang="en-US" dirty="0"/>
              <a:t>);</a:t>
            </a:r>
          </a:p>
          <a:p>
            <a:r>
              <a:rPr lang="en-US" dirty="0"/>
              <a:t>            return </a:t>
            </a:r>
            <a:r>
              <a:rPr lang="en-US" dirty="0" err="1"/>
              <a:t>jwt</a:t>
            </a:r>
            <a:r>
              <a:rPr lang="en-US" dirty="0"/>
              <a:t>;</a:t>
            </a:r>
          </a:p>
          <a:p>
            <a:r>
              <a:rPr lang="en-US" dirty="0"/>
              <a:t>         }</a:t>
            </a:r>
          </a:p>
          <a:p>
            <a:r>
              <a:rPr lang="en-US" dirty="0"/>
              <a:t>         //User/pass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  <a:p>
            <a:r>
              <a:rPr lang="en-US" dirty="0"/>
              <a:t>         return null;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07220621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3069641" y="6429375"/>
            <a:ext cx="7154925" cy="11334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525270" y="-12879"/>
            <a:ext cx="6764399" cy="80728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>
          <a:xfrm>
            <a:off x="1353945" y="6790181"/>
            <a:ext cx="5206461" cy="77266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/>
        </p:blipFill>
        <p:spPr>
          <a:xfrm>
            <a:off x="2515996" y="0"/>
            <a:ext cx="5206461" cy="85187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/>
        </p:blipFill>
        <p:spPr>
          <a:xfrm>
            <a:off x="9269741" y="7140232"/>
            <a:ext cx="212173" cy="212213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/>
          <a:stretch/>
        </p:blipFill>
        <p:spPr>
          <a:xfrm>
            <a:off x="9673077" y="6528569"/>
            <a:ext cx="261111" cy="281343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/>
          <a:stretch/>
        </p:blipFill>
        <p:spPr>
          <a:xfrm>
            <a:off x="1390651" y="361950"/>
            <a:ext cx="180975" cy="1905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/>
          <a:stretch/>
        </p:blipFill>
        <p:spPr>
          <a:xfrm>
            <a:off x="1025901" y="399655"/>
            <a:ext cx="139312" cy="151423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/>
          <a:stretch/>
        </p:blipFill>
        <p:spPr>
          <a:xfrm>
            <a:off x="9274321" y="0"/>
            <a:ext cx="1422254" cy="199298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/>
          <a:stretch/>
        </p:blipFill>
        <p:spPr>
          <a:xfrm>
            <a:off x="0" y="0"/>
            <a:ext cx="628650" cy="75628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27866" y="727218"/>
            <a:ext cx="8654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Bổ</a:t>
            </a:r>
            <a:r>
              <a:rPr lang="en-US" b="1" dirty="0" smtClean="0"/>
              <a:t> sung </a:t>
            </a: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quyền</a:t>
            </a:r>
            <a:r>
              <a:rPr lang="en-US" b="1" dirty="0" smtClean="0"/>
              <a:t> role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24791" y="1278296"/>
            <a:ext cx="70968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565656"/>
                </a:solidFill>
                <a:latin typeface="Roboto"/>
              </a:rPr>
              <a:t>Bước</a:t>
            </a:r>
            <a:r>
              <a:rPr lang="en-US" b="1" dirty="0">
                <a:solidFill>
                  <a:srgbClr val="565656"/>
                </a:solidFill>
                <a:latin typeface="Roboto"/>
              </a:rPr>
              <a:t> 1:</a:t>
            </a:r>
            <a:r>
              <a:rPr lang="en-US" dirty="0">
                <a:solidFill>
                  <a:srgbClr val="565656"/>
                </a:solidFill>
                <a:latin typeface="Roboto"/>
              </a:rPr>
              <a:t> Add dependency </a:t>
            </a:r>
            <a:r>
              <a:rPr lang="en-US" b="1" dirty="0">
                <a:solidFill>
                  <a:srgbClr val="565656"/>
                </a:solidFill>
                <a:latin typeface="Roboto"/>
              </a:rPr>
              <a:t>Spring Security</a:t>
            </a:r>
            <a:r>
              <a:rPr lang="en-US" dirty="0">
                <a:solidFill>
                  <a:srgbClr val="565656"/>
                </a:solidFill>
                <a:latin typeface="Roboto"/>
              </a:rPr>
              <a:t> </a:t>
            </a:r>
            <a:r>
              <a:rPr lang="en-US" dirty="0" err="1">
                <a:solidFill>
                  <a:srgbClr val="565656"/>
                </a:solidFill>
                <a:latin typeface="Roboto"/>
              </a:rPr>
              <a:t>vào</a:t>
            </a:r>
            <a:r>
              <a:rPr lang="en-US" dirty="0">
                <a:solidFill>
                  <a:srgbClr val="565656"/>
                </a:solidFill>
                <a:latin typeface="Roboto"/>
              </a:rPr>
              <a:t> project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25901" y="2008434"/>
            <a:ext cx="69957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&lt;dependency&gt;</a:t>
            </a:r>
          </a:p>
          <a:p>
            <a:r>
              <a:rPr lang="en-US" dirty="0"/>
              <a:t>        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            &lt;</a:t>
            </a:r>
            <a:r>
              <a:rPr lang="en-US" dirty="0" err="1"/>
              <a:t>artifactId</a:t>
            </a:r>
            <a:r>
              <a:rPr lang="en-US" dirty="0"/>
              <a:t>&gt;spring-boot-starter-security&lt;/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r>
              <a:rPr lang="en-US" dirty="0"/>
              <a:t>        &lt;/dependency&gt;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65213" y="3569569"/>
            <a:ext cx="6637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565656"/>
                </a:solidFill>
                <a:latin typeface="Roboto"/>
              </a:rPr>
              <a:t>Bước 2:</a:t>
            </a:r>
            <a:r>
              <a:rPr lang="it-IT" dirty="0">
                <a:solidFill>
                  <a:srgbClr val="565656"/>
                </a:solidFill>
                <a:latin typeface="Roboto"/>
              </a:rPr>
              <a:t> Tạo Service Interface kiểm tra quyền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25901" y="4072486"/>
            <a:ext cx="69957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interface </a:t>
            </a:r>
            <a:r>
              <a:rPr lang="en-US" dirty="0" err="1"/>
              <a:t>AppAuthorizer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err="1"/>
              <a:t>boolean</a:t>
            </a:r>
            <a:r>
              <a:rPr lang="en-US" dirty="0"/>
              <a:t> authorize(Authentication </a:t>
            </a:r>
            <a:r>
              <a:rPr lang="en-US" dirty="0" err="1"/>
              <a:t>authentication</a:t>
            </a:r>
            <a:r>
              <a:rPr lang="en-US" dirty="0"/>
              <a:t>, String action, Object </a:t>
            </a:r>
            <a:r>
              <a:rPr lang="en-US" dirty="0" err="1"/>
              <a:t>callerObj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819705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3069641" y="6429375"/>
            <a:ext cx="7154925" cy="11334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525270" y="-12879"/>
            <a:ext cx="6764399" cy="80728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>
          <a:xfrm>
            <a:off x="1353945" y="6790181"/>
            <a:ext cx="5206461" cy="77266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/>
        </p:blipFill>
        <p:spPr>
          <a:xfrm>
            <a:off x="2515996" y="0"/>
            <a:ext cx="5206461" cy="85187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/>
        </p:blipFill>
        <p:spPr>
          <a:xfrm>
            <a:off x="9269741" y="7140232"/>
            <a:ext cx="212173" cy="212213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/>
          <a:stretch/>
        </p:blipFill>
        <p:spPr>
          <a:xfrm>
            <a:off x="9673077" y="6528569"/>
            <a:ext cx="261111" cy="281343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/>
          <a:stretch/>
        </p:blipFill>
        <p:spPr>
          <a:xfrm>
            <a:off x="1390651" y="361950"/>
            <a:ext cx="180975" cy="1905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/>
          <a:stretch/>
        </p:blipFill>
        <p:spPr>
          <a:xfrm>
            <a:off x="1025901" y="399655"/>
            <a:ext cx="139312" cy="151423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/>
          <a:stretch/>
        </p:blipFill>
        <p:spPr>
          <a:xfrm>
            <a:off x="9274321" y="0"/>
            <a:ext cx="1422254" cy="199298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/>
          <a:stretch/>
        </p:blipFill>
        <p:spPr>
          <a:xfrm>
            <a:off x="0" y="0"/>
            <a:ext cx="628650" cy="75628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27866" y="727218"/>
            <a:ext cx="8654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/>
              <a:t>Bước 3:</a:t>
            </a:r>
            <a:r>
              <a:rPr lang="vi-VN" dirty="0"/>
              <a:t> Implement nghiệp vụ kiểm tra quyền từ </a:t>
            </a:r>
            <a:r>
              <a:rPr lang="vi-VN" b="1" dirty="0"/>
              <a:t>CSDL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27866" y="1169231"/>
            <a:ext cx="927209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AppAuthorizerImpl</a:t>
            </a:r>
            <a:r>
              <a:rPr lang="en-US" dirty="0"/>
              <a:t> implements </a:t>
            </a:r>
            <a:r>
              <a:rPr lang="en-US" dirty="0" err="1"/>
              <a:t>AppAuthorizer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    private final Logger </a:t>
            </a:r>
            <a:r>
              <a:rPr lang="en-US" dirty="0" err="1"/>
              <a:t>logger</a:t>
            </a:r>
            <a:r>
              <a:rPr lang="en-US" dirty="0"/>
              <a:t> = </a:t>
            </a:r>
            <a:r>
              <a:rPr lang="en-US" dirty="0" err="1"/>
              <a:t>LoggerFactory.getLogger</a:t>
            </a:r>
            <a:r>
              <a:rPr lang="en-US" dirty="0"/>
              <a:t>(</a:t>
            </a:r>
            <a:r>
              <a:rPr lang="en-US" dirty="0" err="1"/>
              <a:t>AppAuthorizerImpl.class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</a:t>
            </a:r>
            <a:r>
              <a:rPr lang="en-US" dirty="0" err="1"/>
              <a:t>boolean</a:t>
            </a:r>
            <a:r>
              <a:rPr lang="en-US" dirty="0"/>
              <a:t> authorize(Authentication </a:t>
            </a:r>
            <a:r>
              <a:rPr lang="en-US" dirty="0" err="1"/>
              <a:t>authentication</a:t>
            </a:r>
            <a:r>
              <a:rPr lang="en-US" dirty="0"/>
              <a:t>, String action, Object </a:t>
            </a:r>
            <a:r>
              <a:rPr lang="en-US" dirty="0" err="1"/>
              <a:t>callerObj</a:t>
            </a:r>
            <a:r>
              <a:rPr lang="en-US" dirty="0"/>
              <a:t>) {</a:t>
            </a:r>
          </a:p>
          <a:p>
            <a:r>
              <a:rPr lang="en-US" dirty="0"/>
              <a:t>        String </a:t>
            </a:r>
            <a:r>
              <a:rPr lang="en-US" dirty="0" err="1"/>
              <a:t>securedPath</a:t>
            </a:r>
            <a:r>
              <a:rPr lang="en-US" dirty="0"/>
              <a:t> = </a:t>
            </a:r>
            <a:r>
              <a:rPr lang="en-US" dirty="0" err="1"/>
              <a:t>extractSecuredPath</a:t>
            </a:r>
            <a:r>
              <a:rPr lang="en-US" dirty="0"/>
              <a:t>(</a:t>
            </a:r>
            <a:r>
              <a:rPr lang="en-US" dirty="0" err="1"/>
              <a:t>callerObj</a:t>
            </a:r>
            <a:r>
              <a:rPr lang="en-US" dirty="0"/>
              <a:t>);</a:t>
            </a:r>
          </a:p>
          <a:p>
            <a:r>
              <a:rPr lang="en-US" dirty="0"/>
              <a:t>        if (</a:t>
            </a:r>
            <a:r>
              <a:rPr lang="en-US" dirty="0" err="1"/>
              <a:t>securedPath</a:t>
            </a:r>
            <a:r>
              <a:rPr lang="en-US" dirty="0"/>
              <a:t>==null || "".equals(</a:t>
            </a:r>
            <a:r>
              <a:rPr lang="en-US" dirty="0" err="1"/>
              <a:t>securedPath.trim</a:t>
            </a:r>
            <a:r>
              <a:rPr lang="en-US" dirty="0"/>
              <a:t>())) {//login, logout</a:t>
            </a:r>
          </a:p>
          <a:p>
            <a:r>
              <a:rPr lang="en-US" dirty="0"/>
              <a:t>            return true;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String </a:t>
            </a:r>
            <a:r>
              <a:rPr lang="en-US" dirty="0" err="1"/>
              <a:t>menuCode</a:t>
            </a:r>
            <a:r>
              <a:rPr lang="en-US" dirty="0"/>
              <a:t> = </a:t>
            </a:r>
            <a:r>
              <a:rPr lang="en-US" dirty="0" err="1"/>
              <a:t>securedPath.substring</a:t>
            </a:r>
            <a:r>
              <a:rPr lang="en-US" dirty="0"/>
              <a:t>(1);//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"/" ở </a:t>
            </a:r>
            <a:r>
              <a:rPr lang="en-US" dirty="0" err="1"/>
              <a:t>đầu</a:t>
            </a:r>
            <a:r>
              <a:rPr lang="en-US" dirty="0"/>
              <a:t> Path</a:t>
            </a:r>
          </a:p>
          <a:p>
            <a:r>
              <a:rPr lang="en-US" dirty="0"/>
              <a:t>       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isAllow</a:t>
            </a:r>
            <a:r>
              <a:rPr lang="en-US" dirty="0"/>
              <a:t> = false;</a:t>
            </a:r>
          </a:p>
          <a:p>
            <a:r>
              <a:rPr lang="en-US" dirty="0"/>
              <a:t>        try {</a:t>
            </a:r>
          </a:p>
          <a:p>
            <a:r>
              <a:rPr lang="en-US" dirty="0"/>
              <a:t>            </a:t>
            </a:r>
            <a:r>
              <a:rPr lang="en-US" dirty="0" err="1"/>
              <a:t>UsernamePasswordAuthenticationToken</a:t>
            </a:r>
            <a:r>
              <a:rPr lang="en-US" dirty="0"/>
              <a:t> user = (</a:t>
            </a:r>
            <a:r>
              <a:rPr lang="en-US" dirty="0" err="1"/>
              <a:t>UsernamePasswordAuthenticationToken</a:t>
            </a:r>
            <a:r>
              <a:rPr lang="en-US" dirty="0"/>
              <a:t>) authentication;</a:t>
            </a:r>
          </a:p>
          <a:p>
            <a:r>
              <a:rPr lang="en-US" dirty="0"/>
              <a:t>            if (user==null){</a:t>
            </a:r>
          </a:p>
          <a:p>
            <a:r>
              <a:rPr lang="en-US" dirty="0"/>
              <a:t>                return </a:t>
            </a:r>
            <a:r>
              <a:rPr lang="en-US" dirty="0" err="1"/>
              <a:t>isAllow</a:t>
            </a:r>
            <a:r>
              <a:rPr lang="en-US" dirty="0"/>
              <a:t>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String </a:t>
            </a:r>
            <a:r>
              <a:rPr lang="en-US" dirty="0" err="1"/>
              <a:t>userId</a:t>
            </a:r>
            <a:r>
              <a:rPr lang="en-US" dirty="0"/>
              <a:t> = (String)</a:t>
            </a:r>
            <a:r>
              <a:rPr lang="en-US" dirty="0" err="1"/>
              <a:t>user.getPrincipal</a:t>
            </a:r>
            <a:r>
              <a:rPr lang="en-US" dirty="0"/>
              <a:t>();</a:t>
            </a:r>
          </a:p>
          <a:p>
            <a:r>
              <a:rPr lang="en-US" dirty="0"/>
              <a:t>            if (</a:t>
            </a:r>
            <a:r>
              <a:rPr lang="en-US" dirty="0" err="1"/>
              <a:t>userId</a:t>
            </a:r>
            <a:r>
              <a:rPr lang="en-US" dirty="0"/>
              <a:t>==null || "".equals(</a:t>
            </a:r>
            <a:r>
              <a:rPr lang="en-US" dirty="0" err="1"/>
              <a:t>userId.trim</a:t>
            </a:r>
            <a:r>
              <a:rPr lang="en-US" dirty="0"/>
              <a:t>())) {</a:t>
            </a:r>
          </a:p>
          <a:p>
            <a:r>
              <a:rPr lang="en-US" dirty="0"/>
              <a:t>                return </a:t>
            </a:r>
            <a:r>
              <a:rPr lang="en-US" dirty="0" err="1"/>
              <a:t>isAllow</a:t>
            </a:r>
            <a:r>
              <a:rPr lang="en-US" dirty="0"/>
              <a:t>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17369629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3069641" y="6429375"/>
            <a:ext cx="7154925" cy="11334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525270" y="-12879"/>
            <a:ext cx="6764399" cy="80728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>
          <a:xfrm>
            <a:off x="1353945" y="6790181"/>
            <a:ext cx="5206461" cy="77266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/>
        </p:blipFill>
        <p:spPr>
          <a:xfrm>
            <a:off x="2515996" y="0"/>
            <a:ext cx="5206461" cy="85187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/>
        </p:blipFill>
        <p:spPr>
          <a:xfrm>
            <a:off x="9269741" y="7140232"/>
            <a:ext cx="212173" cy="212213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/>
          <a:stretch/>
        </p:blipFill>
        <p:spPr>
          <a:xfrm>
            <a:off x="9673077" y="6528569"/>
            <a:ext cx="261111" cy="281343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/>
          <a:stretch/>
        </p:blipFill>
        <p:spPr>
          <a:xfrm>
            <a:off x="1390651" y="361950"/>
            <a:ext cx="180975" cy="1905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/>
          <a:stretch/>
        </p:blipFill>
        <p:spPr>
          <a:xfrm>
            <a:off x="1025901" y="399655"/>
            <a:ext cx="139312" cy="151423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/>
          <a:stretch/>
        </p:blipFill>
        <p:spPr>
          <a:xfrm>
            <a:off x="9274321" y="0"/>
            <a:ext cx="1422254" cy="199298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/>
          <a:stretch/>
        </p:blipFill>
        <p:spPr>
          <a:xfrm>
            <a:off x="0" y="0"/>
            <a:ext cx="628650" cy="75628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27866" y="727218"/>
            <a:ext cx="8654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/>
              <a:t>Bước 3:</a:t>
            </a:r>
            <a:r>
              <a:rPr lang="vi-VN" dirty="0"/>
              <a:t> Implement nghiệp vụ kiểm tra quyền từ </a:t>
            </a:r>
            <a:r>
              <a:rPr lang="vi-VN" b="1" dirty="0"/>
              <a:t>CSDL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27866" y="1169231"/>
            <a:ext cx="927209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CSDL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userId</a:t>
            </a:r>
            <a:r>
              <a:rPr lang="en-US" dirty="0"/>
              <a:t> + </a:t>
            </a:r>
            <a:r>
              <a:rPr lang="en-US" dirty="0" err="1"/>
              <a:t>menuCode</a:t>
            </a:r>
            <a:r>
              <a:rPr lang="en-US" dirty="0"/>
              <a:t> + action</a:t>
            </a:r>
          </a:p>
          <a:p>
            <a:r>
              <a:rPr lang="en-US" dirty="0"/>
              <a:t>            //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thì</a:t>
            </a:r>
            <a:endParaRPr lang="en-US" dirty="0"/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</a:t>
            </a:r>
            <a:r>
              <a:rPr lang="en-US" dirty="0" err="1"/>
              <a:t>isAllow</a:t>
            </a:r>
            <a:r>
              <a:rPr lang="en-US" dirty="0"/>
              <a:t> = true;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 catch (Exception e) {</a:t>
            </a:r>
          </a:p>
          <a:p>
            <a:r>
              <a:rPr lang="en-US" dirty="0"/>
              <a:t>            </a:t>
            </a:r>
            <a:r>
              <a:rPr lang="en-US" dirty="0" err="1"/>
              <a:t>logger.error</a:t>
            </a:r>
            <a:r>
              <a:rPr lang="en-US" dirty="0"/>
              <a:t>(</a:t>
            </a:r>
            <a:r>
              <a:rPr lang="en-US" dirty="0" err="1"/>
              <a:t>e.toString</a:t>
            </a:r>
            <a:r>
              <a:rPr lang="en-US" dirty="0"/>
              <a:t>(), e);</a:t>
            </a:r>
          </a:p>
          <a:p>
            <a:r>
              <a:rPr lang="en-US" dirty="0"/>
              <a:t>            throw e;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return </a:t>
            </a:r>
            <a:r>
              <a:rPr lang="en-US" dirty="0" err="1"/>
              <a:t>isAllow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41474727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3069641" y="6429375"/>
            <a:ext cx="7154925" cy="11334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525270" y="-12879"/>
            <a:ext cx="6764399" cy="80728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>
          <a:xfrm>
            <a:off x="1353945" y="6790181"/>
            <a:ext cx="5206461" cy="77266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/>
        </p:blipFill>
        <p:spPr>
          <a:xfrm>
            <a:off x="2515996" y="0"/>
            <a:ext cx="5206461" cy="85187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/>
        </p:blipFill>
        <p:spPr>
          <a:xfrm>
            <a:off x="9269741" y="7140232"/>
            <a:ext cx="212173" cy="212213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/>
          <a:stretch/>
        </p:blipFill>
        <p:spPr>
          <a:xfrm>
            <a:off x="9673077" y="6528569"/>
            <a:ext cx="261111" cy="281343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/>
          <a:stretch/>
        </p:blipFill>
        <p:spPr>
          <a:xfrm>
            <a:off x="1390651" y="361950"/>
            <a:ext cx="180975" cy="1905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/>
          <a:stretch/>
        </p:blipFill>
        <p:spPr>
          <a:xfrm>
            <a:off x="1025901" y="399655"/>
            <a:ext cx="139312" cy="151423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/>
          <a:stretch/>
        </p:blipFill>
        <p:spPr>
          <a:xfrm>
            <a:off x="9274321" y="0"/>
            <a:ext cx="1422254" cy="199298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/>
          <a:stretch/>
        </p:blipFill>
        <p:spPr>
          <a:xfrm>
            <a:off x="0" y="0"/>
            <a:ext cx="628650" cy="75628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27866" y="727218"/>
            <a:ext cx="8654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/>
              <a:t>Bước 3:</a:t>
            </a:r>
            <a:r>
              <a:rPr lang="vi-VN" dirty="0"/>
              <a:t> Implement nghiệp vụ kiểm tra quyền từ </a:t>
            </a:r>
            <a:r>
              <a:rPr lang="vi-VN" b="1" dirty="0"/>
              <a:t>CSDL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11601" y="1343816"/>
            <a:ext cx="75011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// Lay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securedPath</a:t>
            </a:r>
            <a:r>
              <a:rPr lang="en-US" dirty="0"/>
              <a:t> </a:t>
            </a:r>
            <a:r>
              <a:rPr lang="en-US" dirty="0" err="1"/>
              <a:t>duoc</a:t>
            </a:r>
            <a:r>
              <a:rPr lang="en-US" dirty="0"/>
              <a:t> Annotate </a:t>
            </a:r>
            <a:r>
              <a:rPr lang="en-US" dirty="0" err="1"/>
              <a:t>RequestMapping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Controller</a:t>
            </a:r>
          </a:p>
          <a:p>
            <a:r>
              <a:rPr lang="en-US" dirty="0"/>
              <a:t>    private String </a:t>
            </a:r>
            <a:r>
              <a:rPr lang="en-US" dirty="0" err="1"/>
              <a:t>extractSecuredPath</a:t>
            </a:r>
            <a:r>
              <a:rPr lang="en-US" dirty="0"/>
              <a:t>(Object </a:t>
            </a:r>
            <a:r>
              <a:rPr lang="en-US" dirty="0" err="1"/>
              <a:t>callerObj</a:t>
            </a:r>
            <a:r>
              <a:rPr lang="en-US" dirty="0"/>
              <a:t>) {</a:t>
            </a:r>
          </a:p>
          <a:p>
            <a:r>
              <a:rPr lang="en-US" dirty="0"/>
              <a:t>        Class&lt;?&gt; </a:t>
            </a:r>
            <a:r>
              <a:rPr lang="en-US" dirty="0" err="1"/>
              <a:t>clazz</a:t>
            </a:r>
            <a:r>
              <a:rPr lang="en-US" dirty="0"/>
              <a:t> = </a:t>
            </a:r>
            <a:r>
              <a:rPr lang="en-US" dirty="0" err="1"/>
              <a:t>ResolvableType.forClass</a:t>
            </a:r>
            <a:r>
              <a:rPr lang="en-US" dirty="0"/>
              <a:t>(</a:t>
            </a:r>
            <a:r>
              <a:rPr lang="en-US" dirty="0" err="1"/>
              <a:t>callerObj.getClass</a:t>
            </a:r>
            <a:r>
              <a:rPr lang="en-US" dirty="0"/>
              <a:t>()).</a:t>
            </a:r>
            <a:r>
              <a:rPr lang="en-US" dirty="0" err="1"/>
              <a:t>getRawClass</a:t>
            </a:r>
            <a:r>
              <a:rPr lang="en-US" dirty="0"/>
              <a:t>();</a:t>
            </a:r>
          </a:p>
          <a:p>
            <a:r>
              <a:rPr lang="en-US" dirty="0"/>
              <a:t>        Optional&lt;Annotation&gt; annotation = </a:t>
            </a:r>
            <a:r>
              <a:rPr lang="en-US" dirty="0" err="1"/>
              <a:t>Arrays.asList</a:t>
            </a:r>
            <a:r>
              <a:rPr lang="en-US" dirty="0"/>
              <a:t>(</a:t>
            </a:r>
            <a:r>
              <a:rPr lang="en-US" dirty="0" err="1"/>
              <a:t>clazz.getAnnotations</a:t>
            </a:r>
            <a:r>
              <a:rPr lang="en-US" dirty="0"/>
              <a:t>()).stream().filter((</a:t>
            </a:r>
            <a:r>
              <a:rPr lang="en-US" dirty="0" err="1"/>
              <a:t>ann</a:t>
            </a:r>
            <a:r>
              <a:rPr lang="en-US" dirty="0"/>
              <a:t>) -&gt; {</a:t>
            </a:r>
          </a:p>
          <a:p>
            <a:r>
              <a:rPr lang="en-US" dirty="0"/>
              <a:t>            return </a:t>
            </a:r>
            <a:r>
              <a:rPr lang="en-US" dirty="0" err="1"/>
              <a:t>ann</a:t>
            </a:r>
            <a:r>
              <a:rPr lang="en-US" dirty="0"/>
              <a:t> </a:t>
            </a:r>
            <a:r>
              <a:rPr lang="en-US" dirty="0" err="1"/>
              <a:t>instanceof</a:t>
            </a:r>
            <a:r>
              <a:rPr lang="en-US" dirty="0"/>
              <a:t> </a:t>
            </a:r>
            <a:r>
              <a:rPr lang="en-US" dirty="0" err="1"/>
              <a:t>RequestMapping</a:t>
            </a:r>
            <a:r>
              <a:rPr lang="en-US" dirty="0"/>
              <a:t>;</a:t>
            </a:r>
          </a:p>
          <a:p>
            <a:r>
              <a:rPr lang="en-US" dirty="0"/>
              <a:t>        }).</a:t>
            </a:r>
            <a:r>
              <a:rPr lang="en-US" dirty="0" err="1"/>
              <a:t>findFirst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logger.debug</a:t>
            </a:r>
            <a:r>
              <a:rPr lang="en-US" dirty="0"/>
              <a:t>("FOUND CALLER CLASS: {}", </a:t>
            </a:r>
            <a:r>
              <a:rPr lang="en-US" dirty="0" err="1"/>
              <a:t>ResolvableType.forClass</a:t>
            </a:r>
            <a:r>
              <a:rPr lang="en-US" dirty="0"/>
              <a:t>(</a:t>
            </a:r>
            <a:r>
              <a:rPr lang="en-US" dirty="0" err="1"/>
              <a:t>callerObj.getClass</a:t>
            </a:r>
            <a:r>
              <a:rPr lang="en-US" dirty="0"/>
              <a:t>()).</a:t>
            </a:r>
            <a:r>
              <a:rPr lang="en-US" dirty="0" err="1"/>
              <a:t>getType</a:t>
            </a:r>
            <a:r>
              <a:rPr lang="en-US" dirty="0"/>
              <a:t>().</a:t>
            </a:r>
            <a:r>
              <a:rPr lang="en-US" dirty="0" err="1"/>
              <a:t>getTypeName</a:t>
            </a:r>
            <a:r>
              <a:rPr lang="en-US" dirty="0"/>
              <a:t>());</a:t>
            </a:r>
          </a:p>
          <a:p>
            <a:r>
              <a:rPr lang="en-US" dirty="0"/>
              <a:t>        if (</a:t>
            </a:r>
            <a:r>
              <a:rPr lang="en-US" dirty="0" err="1"/>
              <a:t>annotation.isPresent</a:t>
            </a:r>
            <a:r>
              <a:rPr lang="en-US" dirty="0"/>
              <a:t>()) {</a:t>
            </a:r>
          </a:p>
          <a:p>
            <a:r>
              <a:rPr lang="en-US" dirty="0"/>
              <a:t>            return ((</a:t>
            </a:r>
            <a:r>
              <a:rPr lang="en-US" dirty="0" err="1"/>
              <a:t>RequestMapping</a:t>
            </a:r>
            <a:r>
              <a:rPr lang="en-US" dirty="0"/>
              <a:t>) </a:t>
            </a:r>
            <a:r>
              <a:rPr lang="en-US" dirty="0" err="1"/>
              <a:t>annotation.get</a:t>
            </a:r>
            <a:r>
              <a:rPr lang="en-US" dirty="0"/>
              <a:t>()).value()[0];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return null;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78633376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3069641" y="6429375"/>
            <a:ext cx="7154925" cy="11334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525270" y="-12879"/>
            <a:ext cx="6764399" cy="80728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>
          <a:xfrm>
            <a:off x="1353945" y="6790181"/>
            <a:ext cx="5206461" cy="77266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/>
        </p:blipFill>
        <p:spPr>
          <a:xfrm>
            <a:off x="2515996" y="0"/>
            <a:ext cx="5206461" cy="85187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/>
        </p:blipFill>
        <p:spPr>
          <a:xfrm>
            <a:off x="9269741" y="7140232"/>
            <a:ext cx="212173" cy="212213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/>
          <a:stretch/>
        </p:blipFill>
        <p:spPr>
          <a:xfrm>
            <a:off x="9673077" y="6528569"/>
            <a:ext cx="261111" cy="281343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/>
          <a:stretch/>
        </p:blipFill>
        <p:spPr>
          <a:xfrm>
            <a:off x="1390651" y="361950"/>
            <a:ext cx="180975" cy="1905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/>
          <a:stretch/>
        </p:blipFill>
        <p:spPr>
          <a:xfrm>
            <a:off x="1025901" y="399655"/>
            <a:ext cx="139312" cy="151423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/>
          <a:stretch/>
        </p:blipFill>
        <p:spPr>
          <a:xfrm>
            <a:off x="9274321" y="0"/>
            <a:ext cx="1422254" cy="199298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/>
          <a:stretch/>
        </p:blipFill>
        <p:spPr>
          <a:xfrm>
            <a:off x="0" y="0"/>
            <a:ext cx="628650" cy="75628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27866" y="727218"/>
            <a:ext cx="8654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/>
              <a:t>Bước 4: Dùng Spring Security, khai báo phần kiểm tra phân quyền vào từng method API bằng annotation @PreAuthorize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27866" y="1521620"/>
            <a:ext cx="865404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RestController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CrossOrigin</a:t>
            </a:r>
            <a:r>
              <a:rPr lang="en-US" dirty="0"/>
              <a:t>(origins = "*")</a:t>
            </a:r>
          </a:p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("/</a:t>
            </a:r>
            <a:r>
              <a:rPr lang="en-US" dirty="0" err="1"/>
              <a:t>SinhVien</a:t>
            </a:r>
            <a:r>
              <a:rPr lang="en-US" dirty="0"/>
              <a:t>")</a:t>
            </a:r>
          </a:p>
          <a:p>
            <a:r>
              <a:rPr lang="en-US" dirty="0"/>
              <a:t>public class </a:t>
            </a:r>
            <a:r>
              <a:rPr lang="en-US" dirty="0" err="1"/>
              <a:t>SinhVienController</a:t>
            </a:r>
            <a:r>
              <a:rPr lang="en-US" dirty="0"/>
              <a:t> {</a:t>
            </a:r>
          </a:p>
          <a:p>
            <a:r>
              <a:rPr lang="en-US" dirty="0"/>
              <a:t>    Logger </a:t>
            </a:r>
            <a:r>
              <a:rPr lang="en-US" dirty="0" err="1"/>
              <a:t>logger</a:t>
            </a:r>
            <a:r>
              <a:rPr lang="en-US" dirty="0"/>
              <a:t> = </a:t>
            </a:r>
            <a:r>
              <a:rPr lang="en-US" dirty="0" err="1"/>
              <a:t>LoggerFactory.getLogger</a:t>
            </a:r>
            <a:r>
              <a:rPr lang="en-US" dirty="0"/>
              <a:t>(</a:t>
            </a:r>
            <a:r>
              <a:rPr lang="en-US" dirty="0" err="1"/>
              <a:t>getClass</a:t>
            </a:r>
            <a:r>
              <a:rPr lang="en-US" dirty="0"/>
              <a:t>());</a:t>
            </a:r>
          </a:p>
          <a:p>
            <a:endParaRPr lang="en-US" dirty="0"/>
          </a:p>
          <a:p>
            <a:r>
              <a:rPr lang="en-US" dirty="0"/>
              <a:t>    @</a:t>
            </a:r>
            <a:r>
              <a:rPr lang="en-US" dirty="0" err="1"/>
              <a:t>RequestMapping</a:t>
            </a:r>
            <a:r>
              <a:rPr lang="en-US" dirty="0"/>
              <a:t>(value = {"/get-data"}, method = </a:t>
            </a:r>
            <a:r>
              <a:rPr lang="en-US" dirty="0" err="1"/>
              <a:t>RequestMethod.POST</a:t>
            </a:r>
            <a:r>
              <a:rPr lang="en-US" dirty="0"/>
              <a:t>)</a:t>
            </a:r>
          </a:p>
          <a:p>
            <a:r>
              <a:rPr lang="en-US" dirty="0"/>
              <a:t>    @</a:t>
            </a:r>
            <a:r>
              <a:rPr lang="en-US" dirty="0" err="1"/>
              <a:t>PreAuthorize</a:t>
            </a:r>
            <a:r>
              <a:rPr lang="en-US" dirty="0"/>
              <a:t>("@</a:t>
            </a:r>
            <a:r>
              <a:rPr lang="en-US" dirty="0" err="1"/>
              <a:t>appAuthorizer.authorize</a:t>
            </a:r>
            <a:r>
              <a:rPr lang="en-US" dirty="0"/>
              <a:t>(authentication, 'VIEW', this)")</a:t>
            </a:r>
          </a:p>
          <a:p>
            <a:r>
              <a:rPr lang="en-US" dirty="0"/>
              <a:t>    public @</a:t>
            </a:r>
            <a:r>
              <a:rPr lang="en-US" dirty="0" err="1"/>
              <a:t>ResponseBody</a:t>
            </a:r>
            <a:r>
              <a:rPr lang="en-US" dirty="0"/>
              <a:t> </a:t>
            </a:r>
            <a:r>
              <a:rPr lang="en-US" dirty="0" err="1"/>
              <a:t>ResponseEntity</a:t>
            </a:r>
            <a:r>
              <a:rPr lang="en-US" dirty="0"/>
              <a:t>&lt;?&gt; </a:t>
            </a:r>
            <a:r>
              <a:rPr lang="en-US" dirty="0" err="1"/>
              <a:t>getData</a:t>
            </a:r>
            <a:r>
              <a:rPr lang="en-US" dirty="0"/>
              <a:t>(@</a:t>
            </a:r>
            <a:r>
              <a:rPr lang="en-US" dirty="0" err="1"/>
              <a:t>RequestBody</a:t>
            </a:r>
            <a:r>
              <a:rPr lang="en-US" dirty="0"/>
              <a:t> Map map) {</a:t>
            </a:r>
          </a:p>
          <a:p>
            <a:r>
              <a:rPr lang="en-US" dirty="0"/>
              <a:t>        //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</a:t>
            </a:r>
            <a:r>
              <a:rPr lang="en-US" dirty="0" err="1"/>
              <a:t>RequestMapping</a:t>
            </a:r>
            <a:r>
              <a:rPr lang="en-US" dirty="0"/>
              <a:t>(value = {"/insert"}, method = </a:t>
            </a:r>
            <a:r>
              <a:rPr lang="en-US" dirty="0" err="1"/>
              <a:t>RequestMethod.POST</a:t>
            </a:r>
            <a:r>
              <a:rPr lang="en-US" dirty="0"/>
              <a:t>)</a:t>
            </a:r>
          </a:p>
          <a:p>
            <a:r>
              <a:rPr lang="en-US" dirty="0"/>
              <a:t>    @</a:t>
            </a:r>
            <a:r>
              <a:rPr lang="en-US" dirty="0" err="1"/>
              <a:t>PreAuthorize</a:t>
            </a:r>
            <a:r>
              <a:rPr lang="en-US" dirty="0"/>
              <a:t>("{@</a:t>
            </a:r>
            <a:r>
              <a:rPr lang="en-US" dirty="0" err="1"/>
              <a:t>appAuthorizer.authorize</a:t>
            </a:r>
            <a:r>
              <a:rPr lang="en-US" dirty="0"/>
              <a:t>(authentication, 'INSERT', this)}")</a:t>
            </a:r>
          </a:p>
          <a:p>
            <a:r>
              <a:rPr lang="en-US" dirty="0"/>
              <a:t>    public @</a:t>
            </a:r>
            <a:r>
              <a:rPr lang="en-US" dirty="0" err="1"/>
              <a:t>ResponseBody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ResponseEntity</a:t>
            </a:r>
            <a:r>
              <a:rPr lang="en-US" dirty="0"/>
              <a:t>&lt;?&gt; insert(@</a:t>
            </a:r>
            <a:r>
              <a:rPr lang="en-US" dirty="0" err="1"/>
              <a:t>RequestBody</a:t>
            </a:r>
            <a:r>
              <a:rPr lang="en-US" dirty="0"/>
              <a:t> </a:t>
            </a:r>
            <a:r>
              <a:rPr lang="en-US" dirty="0" err="1"/>
              <a:t>SinhVien</a:t>
            </a:r>
            <a:r>
              <a:rPr lang="en-US" dirty="0"/>
              <a:t> </a:t>
            </a:r>
            <a:r>
              <a:rPr lang="en-US" dirty="0" err="1"/>
              <a:t>sinhVien</a:t>
            </a:r>
            <a:r>
              <a:rPr lang="en-US" dirty="0"/>
              <a:t>) {</a:t>
            </a:r>
          </a:p>
          <a:p>
            <a:r>
              <a:rPr lang="en-US" dirty="0"/>
              <a:t>        //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Insert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3080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3069641" y="6429375"/>
            <a:ext cx="7154925" cy="11334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525270" y="-12879"/>
            <a:ext cx="6764399" cy="80728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>
          <a:xfrm>
            <a:off x="1353945" y="6790181"/>
            <a:ext cx="5206461" cy="77266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/>
        </p:blipFill>
        <p:spPr>
          <a:xfrm>
            <a:off x="2515996" y="0"/>
            <a:ext cx="5206461" cy="85187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/>
        </p:blipFill>
        <p:spPr>
          <a:xfrm>
            <a:off x="9269741" y="7140232"/>
            <a:ext cx="212173" cy="212213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/>
          <a:stretch/>
        </p:blipFill>
        <p:spPr>
          <a:xfrm>
            <a:off x="9673077" y="6528569"/>
            <a:ext cx="261111" cy="281343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/>
          <a:stretch/>
        </p:blipFill>
        <p:spPr>
          <a:xfrm>
            <a:off x="1390651" y="361950"/>
            <a:ext cx="180975" cy="1905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/>
          <a:stretch/>
        </p:blipFill>
        <p:spPr>
          <a:xfrm>
            <a:off x="1025901" y="399655"/>
            <a:ext cx="139312" cy="151423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/>
          <a:stretch/>
        </p:blipFill>
        <p:spPr>
          <a:xfrm>
            <a:off x="9274321" y="0"/>
            <a:ext cx="1422254" cy="199298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/>
          <a:stretch/>
        </p:blipFill>
        <p:spPr>
          <a:xfrm>
            <a:off x="0" y="0"/>
            <a:ext cx="628650" cy="75628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27866" y="727218"/>
            <a:ext cx="8654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/>
              <a:t>Bước 4: Dùng Spring Security, khai báo phần kiểm tra phân quyền vào từng method API bằng annotation @PreAuthorize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27866" y="1521620"/>
            <a:ext cx="86540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@</a:t>
            </a:r>
            <a:r>
              <a:rPr lang="en-US" dirty="0" err="1"/>
              <a:t>RequestMapping</a:t>
            </a:r>
            <a:r>
              <a:rPr lang="en-US" dirty="0"/>
              <a:t>(value = {"/update"}, method = </a:t>
            </a:r>
            <a:r>
              <a:rPr lang="en-US" dirty="0" err="1"/>
              <a:t>RequestMethod.POST</a:t>
            </a:r>
            <a:r>
              <a:rPr lang="en-US" dirty="0"/>
              <a:t>)</a:t>
            </a:r>
          </a:p>
          <a:p>
            <a:r>
              <a:rPr lang="en-US" dirty="0"/>
              <a:t>    @</a:t>
            </a:r>
            <a:r>
              <a:rPr lang="en-US" dirty="0" err="1"/>
              <a:t>PreAuthorize</a:t>
            </a:r>
            <a:r>
              <a:rPr lang="en-US" dirty="0"/>
              <a:t>("{@</a:t>
            </a:r>
            <a:r>
              <a:rPr lang="en-US" dirty="0" err="1"/>
              <a:t>appAuthorizer.authorize</a:t>
            </a:r>
            <a:r>
              <a:rPr lang="en-US" dirty="0"/>
              <a:t>(authentication, 'UPDATE', this)}")</a:t>
            </a:r>
          </a:p>
          <a:p>
            <a:r>
              <a:rPr lang="en-US" dirty="0"/>
              <a:t>    public @</a:t>
            </a:r>
            <a:r>
              <a:rPr lang="en-US" dirty="0" err="1"/>
              <a:t>ResponseBody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ResponseEntity</a:t>
            </a:r>
            <a:r>
              <a:rPr lang="en-US" dirty="0"/>
              <a:t>&lt;?&gt; update(@</a:t>
            </a:r>
            <a:r>
              <a:rPr lang="en-US" dirty="0" err="1"/>
              <a:t>RequestBody</a:t>
            </a:r>
            <a:r>
              <a:rPr lang="en-US" dirty="0"/>
              <a:t> </a:t>
            </a:r>
            <a:r>
              <a:rPr lang="en-US" dirty="0" err="1"/>
              <a:t>SinhVien</a:t>
            </a:r>
            <a:r>
              <a:rPr lang="en-US" dirty="0"/>
              <a:t> </a:t>
            </a:r>
            <a:r>
              <a:rPr lang="en-US" dirty="0" err="1"/>
              <a:t>sinhVien</a:t>
            </a:r>
            <a:r>
              <a:rPr lang="en-US" dirty="0"/>
              <a:t>) {</a:t>
            </a:r>
          </a:p>
          <a:p>
            <a:r>
              <a:rPr lang="en-US" dirty="0"/>
              <a:t>        //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Update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</a:t>
            </a:r>
            <a:r>
              <a:rPr lang="en-US" dirty="0" err="1"/>
              <a:t>RequestMapping</a:t>
            </a:r>
            <a:r>
              <a:rPr lang="en-US" dirty="0"/>
              <a:t>(value = {"/delete"}, method = </a:t>
            </a:r>
            <a:r>
              <a:rPr lang="en-US" dirty="0" err="1"/>
              <a:t>RequestMethod.POST</a:t>
            </a:r>
            <a:r>
              <a:rPr lang="en-US" dirty="0"/>
              <a:t>)</a:t>
            </a:r>
          </a:p>
          <a:p>
            <a:r>
              <a:rPr lang="en-US" dirty="0"/>
              <a:t>    @</a:t>
            </a:r>
            <a:r>
              <a:rPr lang="en-US" dirty="0" err="1"/>
              <a:t>PreAuthorize</a:t>
            </a:r>
            <a:r>
              <a:rPr lang="en-US" dirty="0"/>
              <a:t>("{@</a:t>
            </a:r>
            <a:r>
              <a:rPr lang="en-US" dirty="0" err="1"/>
              <a:t>appAuthorizer.authorize</a:t>
            </a:r>
            <a:r>
              <a:rPr lang="en-US" dirty="0"/>
              <a:t>(authentication, 'DELETE', this)}")</a:t>
            </a:r>
          </a:p>
          <a:p>
            <a:r>
              <a:rPr lang="en-US" dirty="0"/>
              <a:t>    public @</a:t>
            </a:r>
            <a:r>
              <a:rPr lang="en-US" dirty="0" err="1"/>
              <a:t>ResponseBody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ResponseEntity</a:t>
            </a:r>
            <a:r>
              <a:rPr lang="en-US" dirty="0"/>
              <a:t>&lt;?&gt; delete(@</a:t>
            </a:r>
            <a:r>
              <a:rPr lang="en-US" dirty="0" err="1"/>
              <a:t>RequestBody</a:t>
            </a:r>
            <a:r>
              <a:rPr lang="en-US" dirty="0"/>
              <a:t> </a:t>
            </a:r>
            <a:r>
              <a:rPr lang="en-US" dirty="0" err="1"/>
              <a:t>SinhVien</a:t>
            </a:r>
            <a:r>
              <a:rPr lang="en-US" dirty="0"/>
              <a:t> </a:t>
            </a:r>
            <a:r>
              <a:rPr lang="en-US" dirty="0" err="1"/>
              <a:t>sinhVien</a:t>
            </a:r>
            <a:r>
              <a:rPr lang="en-US" dirty="0"/>
              <a:t>) {</a:t>
            </a:r>
          </a:p>
          <a:p>
            <a:r>
              <a:rPr lang="en-US" dirty="0"/>
              <a:t>        //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Delete</a:t>
            </a:r>
          </a:p>
          <a:p>
            <a:r>
              <a:rPr lang="en-US" dirty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45689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3069641" y="6429375"/>
            <a:ext cx="7154925" cy="11334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525270" y="-12879"/>
            <a:ext cx="6764399" cy="80728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>
          <a:xfrm>
            <a:off x="1353945" y="6790181"/>
            <a:ext cx="5206461" cy="77266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/>
        </p:blipFill>
        <p:spPr>
          <a:xfrm>
            <a:off x="2515996" y="0"/>
            <a:ext cx="5206461" cy="85187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/>
        </p:blipFill>
        <p:spPr>
          <a:xfrm>
            <a:off x="9269741" y="7140232"/>
            <a:ext cx="212173" cy="212213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/>
          <a:stretch/>
        </p:blipFill>
        <p:spPr>
          <a:xfrm>
            <a:off x="9673077" y="6528569"/>
            <a:ext cx="261111" cy="281343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/>
          <a:stretch/>
        </p:blipFill>
        <p:spPr>
          <a:xfrm>
            <a:off x="1390651" y="361950"/>
            <a:ext cx="180975" cy="1905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/>
          <a:stretch/>
        </p:blipFill>
        <p:spPr>
          <a:xfrm>
            <a:off x="1025901" y="399655"/>
            <a:ext cx="139312" cy="151423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/>
          <a:stretch/>
        </p:blipFill>
        <p:spPr>
          <a:xfrm>
            <a:off x="9274321" y="0"/>
            <a:ext cx="1422254" cy="199298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/>
          <a:stretch/>
        </p:blipFill>
        <p:spPr>
          <a:xfrm>
            <a:off x="0" y="0"/>
            <a:ext cx="628650" cy="75628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27866" y="727218"/>
            <a:ext cx="86540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/>
              <a:t>Bước 5: Enabled Spring Security bằng 2 annotation dưới, khai báo trong file Config của project</a:t>
            </a:r>
          </a:p>
          <a:p>
            <a:endParaRPr lang="vi-VN" b="1" dirty="0"/>
          </a:p>
          <a:p>
            <a:r>
              <a:rPr lang="vi-VN" b="1" dirty="0"/>
              <a:t>@EnableWebSecurity</a:t>
            </a:r>
          </a:p>
          <a:p>
            <a:r>
              <a:rPr lang="vi-VN" b="1" dirty="0"/>
              <a:t>@EnableGlobalMethodSecurity(prePostEnabled = true)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27866" y="2491321"/>
            <a:ext cx="86540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@Configuration</a:t>
            </a:r>
          </a:p>
          <a:p>
            <a:r>
              <a:rPr lang="en-US" dirty="0"/>
              <a:t>@</a:t>
            </a:r>
            <a:r>
              <a:rPr lang="en-US" dirty="0" err="1"/>
              <a:t>EnableWebSecurity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EnableGlobalMethodSecurity</a:t>
            </a:r>
            <a:r>
              <a:rPr lang="en-US" dirty="0"/>
              <a:t>(</a:t>
            </a:r>
            <a:r>
              <a:rPr lang="en-US" dirty="0" err="1"/>
              <a:t>prePostEnabled</a:t>
            </a:r>
            <a:r>
              <a:rPr lang="en-US" dirty="0"/>
              <a:t> = true)</a:t>
            </a:r>
          </a:p>
          <a:p>
            <a:r>
              <a:rPr lang="en-US" dirty="0"/>
              <a:t>public class </a:t>
            </a:r>
            <a:r>
              <a:rPr lang="en-US" dirty="0" err="1"/>
              <a:t>WebSecurityConfig</a:t>
            </a:r>
            <a:r>
              <a:rPr lang="en-US" dirty="0"/>
              <a:t> extends </a:t>
            </a:r>
            <a:r>
              <a:rPr lang="en-US" dirty="0" err="1"/>
              <a:t>WebSecurityConfigurerAdapter</a:t>
            </a:r>
            <a:r>
              <a:rPr lang="en-US" dirty="0"/>
              <a:t> {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protected void configure(</a:t>
            </a:r>
            <a:r>
              <a:rPr lang="en-US" dirty="0" err="1"/>
              <a:t>HttpSecurity</a:t>
            </a:r>
            <a:r>
              <a:rPr lang="en-US" dirty="0"/>
              <a:t> </a:t>
            </a:r>
            <a:r>
              <a:rPr lang="en-US" dirty="0" err="1"/>
              <a:t>httpSecurity</a:t>
            </a:r>
            <a:r>
              <a:rPr lang="en-US" dirty="0"/>
              <a:t>) throws Exception {</a:t>
            </a:r>
          </a:p>
          <a:p>
            <a:r>
              <a:rPr lang="en-US" dirty="0"/>
              <a:t>        //TODO .......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4803460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438150" y="390525"/>
            <a:ext cx="9810750" cy="67818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438150" y="5262310"/>
            <a:ext cx="1590675" cy="191001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>
          <a:xfrm>
            <a:off x="1552575" y="1676400"/>
            <a:ext cx="8867775" cy="564832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/>
        </p:blipFill>
        <p:spPr>
          <a:xfrm>
            <a:off x="276225" y="390525"/>
            <a:ext cx="8601075" cy="6315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0A7405-53D0-5832-4328-910F0F596B0B}"/>
              </a:ext>
            </a:extLst>
          </p:cNvPr>
          <p:cNvSpPr txBox="1"/>
          <p:nvPr/>
        </p:nvSpPr>
        <p:spPr>
          <a:xfrm>
            <a:off x="3469165" y="3196650"/>
            <a:ext cx="3748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Thảo luận chung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442912" y="390525"/>
            <a:ext cx="9810750" cy="67818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438150" y="5262310"/>
            <a:ext cx="1590675" cy="19100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1AF02D-E911-B8AF-EAEE-CE530CC393D2}"/>
              </a:ext>
            </a:extLst>
          </p:cNvPr>
          <p:cNvSpPr txBox="1"/>
          <p:nvPr/>
        </p:nvSpPr>
        <p:spPr>
          <a:xfrm>
            <a:off x="569981" y="717262"/>
            <a:ext cx="3778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</a:t>
            </a:r>
            <a:r>
              <a:rPr lang="en-US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VN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7EA26F-1D8B-6EAC-0894-355152049D38}"/>
              </a:ext>
            </a:extLst>
          </p:cNvPr>
          <p:cNvSpPr txBox="1"/>
          <p:nvPr/>
        </p:nvSpPr>
        <p:spPr>
          <a:xfrm>
            <a:off x="1233486" y="1351471"/>
            <a:ext cx="596741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spring boot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98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5133975" y="0"/>
            <a:ext cx="5562600" cy="75628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>
          <a:xfrm>
            <a:off x="2190750" y="2247900"/>
            <a:ext cx="5867400" cy="190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>
          <a:xfrm>
            <a:off x="2190750" y="3981450"/>
            <a:ext cx="5867400" cy="190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2447925" y="3009900"/>
            <a:ext cx="5343525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7200" dirty="0">
                <a:solidFill>
                  <a:srgbClr val="FFFFFF"/>
                </a:solidFill>
                <a:latin typeface="SVN-Mont SemiBold" pitchFamily="34" charset="0"/>
                <a:ea typeface="SVN-Mont SemiBold" pitchFamily="34" charset="-122"/>
                <a:cs typeface="SVN-Mont SemiBold" pitchFamily="34" charset="-120"/>
              </a:rPr>
              <a:t>THANK YOU</a:t>
            </a:r>
            <a:endParaRPr lang="en-US" sz="7200" dirty="0"/>
          </a:p>
        </p:txBody>
      </p:sp>
      <p:sp>
        <p:nvSpPr>
          <p:cNvPr id="7" name="Text 1"/>
          <p:cNvSpPr/>
          <p:nvPr/>
        </p:nvSpPr>
        <p:spPr>
          <a:xfrm>
            <a:off x="4229100" y="4181475"/>
            <a:ext cx="1781175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SVN-Mont Book" pitchFamily="34" charset="0"/>
                <a:ea typeface="SVN-Mont Book" pitchFamily="34" charset="-122"/>
                <a:cs typeface="SVN-Mont Book" pitchFamily="34" charset="-120"/>
              </a:rPr>
              <a:t>FOR WATCHING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3069641" y="6429375"/>
            <a:ext cx="7154925" cy="11334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525270" y="-12879"/>
            <a:ext cx="6764399" cy="80728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>
          <a:xfrm>
            <a:off x="1353945" y="6790181"/>
            <a:ext cx="5206461" cy="77266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/>
        </p:blipFill>
        <p:spPr>
          <a:xfrm>
            <a:off x="2515996" y="0"/>
            <a:ext cx="5206461" cy="85187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/>
        </p:blipFill>
        <p:spPr>
          <a:xfrm>
            <a:off x="9269741" y="7140232"/>
            <a:ext cx="212173" cy="212213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/>
          <a:stretch/>
        </p:blipFill>
        <p:spPr>
          <a:xfrm>
            <a:off x="9673077" y="6528569"/>
            <a:ext cx="261111" cy="281343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/>
          <a:stretch/>
        </p:blipFill>
        <p:spPr>
          <a:xfrm>
            <a:off x="1390651" y="361950"/>
            <a:ext cx="180975" cy="1905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/>
          <a:stretch/>
        </p:blipFill>
        <p:spPr>
          <a:xfrm>
            <a:off x="1025901" y="399655"/>
            <a:ext cx="139312" cy="151423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/>
          <a:stretch/>
        </p:blipFill>
        <p:spPr>
          <a:xfrm>
            <a:off x="9274321" y="0"/>
            <a:ext cx="1422254" cy="199298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/>
          <a:stretch/>
        </p:blipFill>
        <p:spPr>
          <a:xfrm>
            <a:off x="0" y="0"/>
            <a:ext cx="628650" cy="7562850"/>
          </a:xfrm>
          <a:prstGeom prst="rect">
            <a:avLst/>
          </a:prstGeom>
        </p:spPr>
      </p:pic>
      <p:sp>
        <p:nvSpPr>
          <p:cNvPr id="12" name="Text 0">
            <a:extLst>
              <a:ext uri="{FF2B5EF4-FFF2-40B4-BE49-F238E27FC236}">
                <a16:creationId xmlns:a16="http://schemas.microsoft.com/office/drawing/2014/main" id="{956C74AD-785B-0707-91CF-F223432F6C3D}"/>
              </a:ext>
            </a:extLst>
          </p:cNvPr>
          <p:cNvSpPr/>
          <p:nvPr/>
        </p:nvSpPr>
        <p:spPr>
          <a:xfrm>
            <a:off x="1025899" y="661374"/>
            <a:ext cx="8456015" cy="20424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ts val="3000"/>
              </a:lnSpc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836064" y="1043806"/>
            <a:ext cx="6438257" cy="574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4494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3069641" y="6429375"/>
            <a:ext cx="7154925" cy="11334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525270" y="0"/>
            <a:ext cx="6764399" cy="80728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>
          <a:xfrm>
            <a:off x="1353945" y="6790181"/>
            <a:ext cx="5206461" cy="77266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/>
        </p:blipFill>
        <p:spPr>
          <a:xfrm>
            <a:off x="2515996" y="0"/>
            <a:ext cx="5206461" cy="85187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/>
        </p:blipFill>
        <p:spPr>
          <a:xfrm>
            <a:off x="9269741" y="7140232"/>
            <a:ext cx="212173" cy="212213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/>
          <a:stretch/>
        </p:blipFill>
        <p:spPr>
          <a:xfrm>
            <a:off x="9673077" y="6528569"/>
            <a:ext cx="261111" cy="281343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/>
          <a:stretch/>
        </p:blipFill>
        <p:spPr>
          <a:xfrm>
            <a:off x="1390651" y="361950"/>
            <a:ext cx="180975" cy="1905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/>
          <a:stretch/>
        </p:blipFill>
        <p:spPr>
          <a:xfrm>
            <a:off x="1025901" y="399655"/>
            <a:ext cx="139312" cy="151423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/>
          <a:stretch/>
        </p:blipFill>
        <p:spPr>
          <a:xfrm>
            <a:off x="9274321" y="0"/>
            <a:ext cx="1422254" cy="199298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/>
          <a:stretch/>
        </p:blipFill>
        <p:spPr>
          <a:xfrm>
            <a:off x="0" y="0"/>
            <a:ext cx="628650" cy="75628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344346" y="1029510"/>
            <a:ext cx="6168093" cy="549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3069641" y="6429375"/>
            <a:ext cx="7154925" cy="11334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525270" y="-12879"/>
            <a:ext cx="6764399" cy="80728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>
          <a:xfrm>
            <a:off x="1353945" y="6790181"/>
            <a:ext cx="5206461" cy="77266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/>
        </p:blipFill>
        <p:spPr>
          <a:xfrm>
            <a:off x="2515996" y="0"/>
            <a:ext cx="5206461" cy="85187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/>
        </p:blipFill>
        <p:spPr>
          <a:xfrm>
            <a:off x="9269741" y="7140232"/>
            <a:ext cx="212173" cy="212213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/>
          <a:stretch/>
        </p:blipFill>
        <p:spPr>
          <a:xfrm>
            <a:off x="9673077" y="6528569"/>
            <a:ext cx="261111" cy="281343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/>
          <a:stretch/>
        </p:blipFill>
        <p:spPr>
          <a:xfrm>
            <a:off x="1390651" y="361950"/>
            <a:ext cx="180975" cy="1905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/>
          <a:stretch/>
        </p:blipFill>
        <p:spPr>
          <a:xfrm>
            <a:off x="1025901" y="399655"/>
            <a:ext cx="139312" cy="151423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/>
          <a:stretch/>
        </p:blipFill>
        <p:spPr>
          <a:xfrm>
            <a:off x="9274321" y="0"/>
            <a:ext cx="1422254" cy="199298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/>
          <a:stretch/>
        </p:blipFill>
        <p:spPr>
          <a:xfrm>
            <a:off x="0" y="0"/>
            <a:ext cx="628650" cy="7562850"/>
          </a:xfrm>
          <a:prstGeom prst="rect">
            <a:avLst/>
          </a:prstGeom>
        </p:spPr>
      </p:pic>
      <p:sp>
        <p:nvSpPr>
          <p:cNvPr id="12" name="Text 0">
            <a:extLst>
              <a:ext uri="{FF2B5EF4-FFF2-40B4-BE49-F238E27FC236}">
                <a16:creationId xmlns:a16="http://schemas.microsoft.com/office/drawing/2014/main" id="{956C74AD-785B-0707-91CF-F223432F6C3D}"/>
              </a:ext>
            </a:extLst>
          </p:cNvPr>
          <p:cNvSpPr/>
          <p:nvPr/>
        </p:nvSpPr>
        <p:spPr>
          <a:xfrm>
            <a:off x="1025899" y="661374"/>
            <a:ext cx="8456015" cy="20424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ts val="3000"/>
              </a:lnSpc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ts val="3000"/>
              </a:lnSpc>
              <a:buNone/>
            </a:pPr>
            <a:endParaRPr lang="vi-VN" sz="1600" dirty="0"/>
          </a:p>
        </p:txBody>
      </p:sp>
      <p:sp>
        <p:nvSpPr>
          <p:cNvPr id="15" name="Rectangle 14"/>
          <p:cNvSpPr/>
          <p:nvPr/>
        </p:nvSpPr>
        <p:spPr>
          <a:xfrm>
            <a:off x="1025899" y="1480827"/>
            <a:ext cx="53467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dirty="0"/>
              <a:t>Bước 1: Add dependency JWT vào project</a:t>
            </a:r>
          </a:p>
          <a:p>
            <a:endParaRPr lang="vi-VN" dirty="0"/>
          </a:p>
          <a:p>
            <a:r>
              <a:rPr lang="vi-VN" dirty="0"/>
              <a:t>        &lt;dependency&gt;</a:t>
            </a:r>
          </a:p>
          <a:p>
            <a:r>
              <a:rPr lang="vi-VN" dirty="0"/>
              <a:t>            &lt;groupId&gt;io.jsonwebtoken&lt;/groupId&gt;</a:t>
            </a:r>
          </a:p>
          <a:p>
            <a:r>
              <a:rPr lang="vi-VN" dirty="0"/>
              <a:t>            &lt;artifactId&gt;jjwt&lt;/artifactId&gt;</a:t>
            </a:r>
          </a:p>
          <a:p>
            <a:r>
              <a:rPr lang="vi-VN" dirty="0"/>
              <a:t>            &lt;version&gt;0.7.0&lt;/version&gt;</a:t>
            </a:r>
          </a:p>
          <a:p>
            <a:r>
              <a:rPr lang="vi-VN" dirty="0"/>
              <a:t>        &lt;/dependency&gt;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165213" y="3616036"/>
            <a:ext cx="79995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>
                <a:solidFill>
                  <a:srgbClr val="565656"/>
                </a:solidFill>
                <a:latin typeface="Roboto"/>
              </a:rPr>
              <a:t>Bước 2:</a:t>
            </a:r>
            <a:r>
              <a:rPr lang="vi-VN" dirty="0">
                <a:solidFill>
                  <a:srgbClr val="565656"/>
                </a:solidFill>
                <a:latin typeface="Roboto"/>
              </a:rPr>
              <a:t> Tạo file T</a:t>
            </a:r>
            <a:r>
              <a:rPr lang="vi-VN" b="1" dirty="0">
                <a:solidFill>
                  <a:srgbClr val="565656"/>
                </a:solidFill>
                <a:latin typeface="Roboto"/>
              </a:rPr>
              <a:t>okenJWTUtils.java</a:t>
            </a:r>
            <a:r>
              <a:rPr lang="vi-VN" dirty="0">
                <a:solidFill>
                  <a:srgbClr val="565656"/>
                </a:solidFill>
                <a:latin typeface="Roboto"/>
              </a:rPr>
              <a:t> để xử lý việc sinh chuỗi </a:t>
            </a:r>
            <a:r>
              <a:rPr lang="vi-VN" b="1" dirty="0">
                <a:solidFill>
                  <a:srgbClr val="565656"/>
                </a:solidFill>
                <a:latin typeface="Roboto"/>
              </a:rPr>
              <a:t>JWT</a:t>
            </a:r>
            <a:r>
              <a:rPr lang="vi-VN" dirty="0">
                <a:solidFill>
                  <a:srgbClr val="565656"/>
                </a:solidFill>
                <a:latin typeface="Roboto"/>
              </a:rPr>
              <a:t> </a:t>
            </a:r>
            <a:r>
              <a:rPr lang="vi-VN" b="1" dirty="0">
                <a:solidFill>
                  <a:srgbClr val="565656"/>
                </a:solidFill>
                <a:latin typeface="Roboto"/>
              </a:rPr>
              <a:t>mới</a:t>
            </a:r>
            <a:r>
              <a:rPr lang="vi-VN" dirty="0">
                <a:solidFill>
                  <a:srgbClr val="565656"/>
                </a:solidFill>
                <a:latin typeface="Roboto"/>
              </a:rPr>
              <a:t> theo </a:t>
            </a:r>
            <a:r>
              <a:rPr lang="vi-VN" b="1" dirty="0">
                <a:solidFill>
                  <a:srgbClr val="565656"/>
                </a:solidFill>
                <a:latin typeface="Roboto"/>
              </a:rPr>
              <a:t>username</a:t>
            </a:r>
            <a:r>
              <a:rPr lang="vi-VN" dirty="0">
                <a:solidFill>
                  <a:srgbClr val="565656"/>
                </a:solidFill>
                <a:latin typeface="Roboto"/>
              </a:rPr>
              <a:t> và </a:t>
            </a:r>
            <a:r>
              <a:rPr lang="vi-VN" b="1" dirty="0">
                <a:solidFill>
                  <a:srgbClr val="565656"/>
                </a:solidFill>
                <a:latin typeface="Roboto"/>
              </a:rPr>
              <a:t>validate</a:t>
            </a:r>
            <a:r>
              <a:rPr lang="vi-VN" dirty="0">
                <a:solidFill>
                  <a:srgbClr val="565656"/>
                </a:solidFill>
                <a:latin typeface="Roboto"/>
              </a:rPr>
              <a:t> chuỗi </a:t>
            </a:r>
            <a:r>
              <a:rPr lang="vi-VN" b="1" dirty="0">
                <a:solidFill>
                  <a:srgbClr val="565656"/>
                </a:solidFill>
                <a:latin typeface="Roboto"/>
              </a:rPr>
              <a:t>JWT có sẵn</a:t>
            </a:r>
            <a:r>
              <a:rPr lang="vi-VN" dirty="0">
                <a:solidFill>
                  <a:srgbClr val="565656"/>
                </a:solidFill>
                <a:latin typeface="Roboto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7789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3069641" y="6429375"/>
            <a:ext cx="7154925" cy="11334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525270" y="-12879"/>
            <a:ext cx="6764399" cy="80728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>
          <a:xfrm>
            <a:off x="1353945" y="6790181"/>
            <a:ext cx="5206461" cy="77266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/>
        </p:blipFill>
        <p:spPr>
          <a:xfrm>
            <a:off x="2515996" y="0"/>
            <a:ext cx="5206461" cy="85187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/>
        </p:blipFill>
        <p:spPr>
          <a:xfrm>
            <a:off x="9269741" y="7140232"/>
            <a:ext cx="212173" cy="212213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/>
          <a:stretch/>
        </p:blipFill>
        <p:spPr>
          <a:xfrm>
            <a:off x="9673077" y="6528569"/>
            <a:ext cx="261111" cy="281343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/>
          <a:stretch/>
        </p:blipFill>
        <p:spPr>
          <a:xfrm>
            <a:off x="1390651" y="361950"/>
            <a:ext cx="180975" cy="1905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/>
          <a:stretch/>
        </p:blipFill>
        <p:spPr>
          <a:xfrm>
            <a:off x="1025901" y="399655"/>
            <a:ext cx="139312" cy="151423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/>
          <a:stretch/>
        </p:blipFill>
        <p:spPr>
          <a:xfrm>
            <a:off x="9274321" y="0"/>
            <a:ext cx="1422254" cy="199298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/>
          <a:stretch/>
        </p:blipFill>
        <p:spPr>
          <a:xfrm>
            <a:off x="0" y="0"/>
            <a:ext cx="628650" cy="75628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19029" y="658395"/>
            <a:ext cx="835679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io.jsonwebtoken.Claims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io.jsonwebtoken.Jwts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io.jsonwebtoken.SignatureAlgorithm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org.springframework.security.core.Authentication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javax.servlet.http.HttpServletRequest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java.util.Date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import static </a:t>
            </a:r>
            <a:r>
              <a:rPr lang="en-US" dirty="0" err="1"/>
              <a:t>java.util.Collections.emptyList</a:t>
            </a:r>
            <a:r>
              <a:rPr lang="en-US" dirty="0"/>
              <a:t>;</a:t>
            </a:r>
          </a:p>
          <a:p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/>
              <a:t>TokenJwtUtil</a:t>
            </a:r>
            <a:r>
              <a:rPr lang="en-US" dirty="0"/>
              <a:t> {</a:t>
            </a:r>
          </a:p>
          <a:p>
            <a:r>
              <a:rPr lang="en-US" dirty="0"/>
              <a:t>    static final long EXPIRATIONTIME = 86_400_000; // 1 day</a:t>
            </a:r>
          </a:p>
          <a:p>
            <a:r>
              <a:rPr lang="en-US" dirty="0"/>
              <a:t>    static final String SECRET = </a:t>
            </a:r>
            <a:r>
              <a:rPr lang="en-US" dirty="0" smtClean="0"/>
              <a:t>"</a:t>
            </a:r>
            <a:r>
              <a:rPr lang="en-US" dirty="0" err="1" smtClean="0"/>
              <a:t>SecretKey</a:t>
            </a:r>
            <a:r>
              <a:rPr lang="en-US" dirty="0" smtClean="0"/>
              <a:t>";</a:t>
            </a:r>
            <a:endParaRPr lang="en-US" dirty="0"/>
          </a:p>
          <a:p>
            <a:r>
              <a:rPr lang="en-US" dirty="0"/>
              <a:t>    static final String TOKEN_PREFIX = "Bearer";</a:t>
            </a:r>
          </a:p>
          <a:p>
            <a:r>
              <a:rPr lang="en-US" dirty="0"/>
              <a:t>    static final String HEADER_STRING = "Authorization";</a:t>
            </a:r>
          </a:p>
          <a:p>
            <a:endParaRPr lang="en-US" dirty="0"/>
          </a:p>
          <a:p>
            <a:r>
              <a:rPr lang="en-US" dirty="0"/>
              <a:t>    public static String </a:t>
            </a:r>
            <a:r>
              <a:rPr lang="en-US" dirty="0" err="1"/>
              <a:t>generateJwt</a:t>
            </a:r>
            <a:r>
              <a:rPr lang="en-US" dirty="0"/>
              <a:t>(String </a:t>
            </a:r>
            <a:r>
              <a:rPr lang="en-US" dirty="0" err="1"/>
              <a:t>userId</a:t>
            </a:r>
            <a:r>
              <a:rPr lang="en-US" dirty="0"/>
              <a:t>) {</a:t>
            </a:r>
          </a:p>
          <a:p>
            <a:r>
              <a:rPr lang="en-US" dirty="0"/>
              <a:t>        long </a:t>
            </a:r>
            <a:r>
              <a:rPr lang="en-US" dirty="0" err="1"/>
              <a:t>expirationTime</a:t>
            </a:r>
            <a:r>
              <a:rPr lang="en-US" dirty="0"/>
              <a:t> = EXPIRATIONTIME;</a:t>
            </a:r>
          </a:p>
          <a:p>
            <a:r>
              <a:rPr lang="en-US" dirty="0"/>
              <a:t>        return </a:t>
            </a:r>
            <a:r>
              <a:rPr lang="en-US" dirty="0" err="1"/>
              <a:t>Jwts.builder</a:t>
            </a:r>
            <a:r>
              <a:rPr lang="en-US" dirty="0"/>
              <a:t>()</a:t>
            </a:r>
          </a:p>
          <a:p>
            <a:r>
              <a:rPr lang="en-US" dirty="0"/>
              <a:t>                .</a:t>
            </a:r>
            <a:r>
              <a:rPr lang="en-US" dirty="0" err="1"/>
              <a:t>setId</a:t>
            </a:r>
            <a:r>
              <a:rPr lang="en-US" dirty="0"/>
              <a:t>(</a:t>
            </a:r>
            <a:r>
              <a:rPr lang="en-US" dirty="0" err="1"/>
              <a:t>userId</a:t>
            </a:r>
            <a:r>
              <a:rPr lang="en-US" dirty="0"/>
              <a:t>)</a:t>
            </a:r>
          </a:p>
          <a:p>
            <a:r>
              <a:rPr lang="en-US" dirty="0"/>
              <a:t>                .</a:t>
            </a:r>
            <a:r>
              <a:rPr lang="en-US" dirty="0" err="1"/>
              <a:t>setExpiration</a:t>
            </a:r>
            <a:r>
              <a:rPr lang="en-US" dirty="0"/>
              <a:t>(new Date(</a:t>
            </a:r>
            <a:r>
              <a:rPr lang="en-US" dirty="0" err="1"/>
              <a:t>System.currentTimeMillis</a:t>
            </a:r>
            <a:r>
              <a:rPr lang="en-US" dirty="0"/>
              <a:t>() + </a:t>
            </a:r>
            <a:r>
              <a:rPr lang="en-US" dirty="0" err="1"/>
              <a:t>expirationTime</a:t>
            </a:r>
            <a:r>
              <a:rPr lang="en-US" dirty="0"/>
              <a:t>))</a:t>
            </a:r>
          </a:p>
          <a:p>
            <a:r>
              <a:rPr lang="en-US" dirty="0"/>
              <a:t>                .</a:t>
            </a:r>
            <a:r>
              <a:rPr lang="en-US" dirty="0" err="1"/>
              <a:t>signWith</a:t>
            </a:r>
            <a:r>
              <a:rPr lang="en-US" dirty="0"/>
              <a:t>(SignatureAlgorithm.HS512, SECRET)</a:t>
            </a:r>
          </a:p>
          <a:p>
            <a:r>
              <a:rPr lang="en-US" dirty="0"/>
              <a:t>                .compact();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0296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3069641" y="6429375"/>
            <a:ext cx="7154925" cy="11334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525270" y="-12879"/>
            <a:ext cx="6764399" cy="80728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>
          <a:xfrm>
            <a:off x="1353945" y="6790181"/>
            <a:ext cx="5206461" cy="77266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/>
        </p:blipFill>
        <p:spPr>
          <a:xfrm>
            <a:off x="2515996" y="0"/>
            <a:ext cx="5206461" cy="85187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/>
        </p:blipFill>
        <p:spPr>
          <a:xfrm>
            <a:off x="9269741" y="7140232"/>
            <a:ext cx="212173" cy="212213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/>
          <a:stretch/>
        </p:blipFill>
        <p:spPr>
          <a:xfrm>
            <a:off x="9673077" y="6528569"/>
            <a:ext cx="261111" cy="281343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/>
          <a:stretch/>
        </p:blipFill>
        <p:spPr>
          <a:xfrm>
            <a:off x="1390651" y="361950"/>
            <a:ext cx="180975" cy="1905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/>
          <a:stretch/>
        </p:blipFill>
        <p:spPr>
          <a:xfrm>
            <a:off x="1025901" y="399655"/>
            <a:ext cx="139312" cy="151423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/>
          <a:stretch/>
        </p:blipFill>
        <p:spPr>
          <a:xfrm>
            <a:off x="9274321" y="0"/>
            <a:ext cx="1422254" cy="199298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/>
          <a:stretch/>
        </p:blipFill>
        <p:spPr>
          <a:xfrm>
            <a:off x="0" y="0"/>
            <a:ext cx="628650" cy="75628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19029" y="658395"/>
            <a:ext cx="83567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public static Authentication </a:t>
            </a:r>
            <a:r>
              <a:rPr lang="en-US" dirty="0" err="1"/>
              <a:t>getAuthentication</a:t>
            </a:r>
            <a:r>
              <a:rPr lang="en-US" dirty="0"/>
              <a:t>(</a:t>
            </a:r>
            <a:r>
              <a:rPr lang="en-US" dirty="0" err="1"/>
              <a:t>HttpServletRequest</a:t>
            </a:r>
            <a:r>
              <a:rPr lang="en-US" dirty="0"/>
              <a:t> request) {</a:t>
            </a:r>
          </a:p>
          <a:p>
            <a:r>
              <a:rPr lang="en-US" dirty="0"/>
              <a:t>        String token = </a:t>
            </a:r>
            <a:r>
              <a:rPr lang="en-US" dirty="0" err="1"/>
              <a:t>request.getHeader</a:t>
            </a:r>
            <a:r>
              <a:rPr lang="en-US" dirty="0"/>
              <a:t>(HEADER_STRING);</a:t>
            </a:r>
          </a:p>
          <a:p>
            <a:r>
              <a:rPr lang="en-US" dirty="0"/>
              <a:t>        if (token != null) {</a:t>
            </a:r>
          </a:p>
          <a:p>
            <a:r>
              <a:rPr lang="en-US" dirty="0"/>
              <a:t>            // parse the token</a:t>
            </a:r>
          </a:p>
          <a:p>
            <a:r>
              <a:rPr lang="en-US" dirty="0"/>
              <a:t>            Claims </a:t>
            </a:r>
            <a:r>
              <a:rPr lang="en-US" dirty="0" err="1"/>
              <a:t>claims</a:t>
            </a:r>
            <a:r>
              <a:rPr lang="en-US" dirty="0"/>
              <a:t> = </a:t>
            </a:r>
            <a:r>
              <a:rPr lang="en-US" dirty="0" err="1"/>
              <a:t>Jwts.parser</a:t>
            </a:r>
            <a:r>
              <a:rPr lang="en-US" dirty="0"/>
              <a:t>()</a:t>
            </a:r>
          </a:p>
          <a:p>
            <a:r>
              <a:rPr lang="en-US" dirty="0"/>
              <a:t>                    .</a:t>
            </a:r>
            <a:r>
              <a:rPr lang="en-US" dirty="0" err="1"/>
              <a:t>setSigningKey</a:t>
            </a:r>
            <a:r>
              <a:rPr lang="en-US" dirty="0"/>
              <a:t>(SECRET)</a:t>
            </a:r>
          </a:p>
          <a:p>
            <a:r>
              <a:rPr lang="en-US" dirty="0"/>
              <a:t>                    .</a:t>
            </a:r>
            <a:r>
              <a:rPr lang="en-US" dirty="0" err="1"/>
              <a:t>parseClaimsJws</a:t>
            </a:r>
            <a:r>
              <a:rPr lang="en-US" dirty="0"/>
              <a:t>(</a:t>
            </a:r>
            <a:r>
              <a:rPr lang="en-US" dirty="0" err="1"/>
              <a:t>token.replace</a:t>
            </a:r>
            <a:r>
              <a:rPr lang="en-US" dirty="0"/>
              <a:t>(TOKEN_PREFIX, ""))</a:t>
            </a:r>
          </a:p>
          <a:p>
            <a:r>
              <a:rPr lang="en-US" dirty="0"/>
              <a:t>                    .</a:t>
            </a:r>
            <a:r>
              <a:rPr lang="en-US" dirty="0" err="1"/>
              <a:t>getBody</a:t>
            </a:r>
            <a:r>
              <a:rPr lang="en-US" dirty="0"/>
              <a:t>();</a:t>
            </a:r>
          </a:p>
          <a:p>
            <a:r>
              <a:rPr lang="en-US" dirty="0"/>
              <a:t>            String </a:t>
            </a:r>
            <a:r>
              <a:rPr lang="en-US" dirty="0" err="1"/>
              <a:t>userId</a:t>
            </a:r>
            <a:r>
              <a:rPr lang="en-US" dirty="0"/>
              <a:t> = </a:t>
            </a:r>
            <a:r>
              <a:rPr lang="en-US" dirty="0" err="1"/>
              <a:t>claims.getId</a:t>
            </a:r>
            <a:r>
              <a:rPr lang="en-US" dirty="0"/>
              <a:t>();</a:t>
            </a:r>
          </a:p>
          <a:p>
            <a:r>
              <a:rPr lang="en-US" dirty="0"/>
              <a:t>            return </a:t>
            </a:r>
            <a:r>
              <a:rPr lang="en-US" dirty="0" err="1"/>
              <a:t>userId</a:t>
            </a:r>
            <a:r>
              <a:rPr lang="en-US" dirty="0"/>
              <a:t> != null ?</a:t>
            </a:r>
          </a:p>
          <a:p>
            <a:r>
              <a:rPr lang="en-US" dirty="0"/>
              <a:t>                    new </a:t>
            </a:r>
            <a:r>
              <a:rPr lang="en-US" dirty="0" err="1"/>
              <a:t>UsernamePasswordAuthenticationToken</a:t>
            </a:r>
            <a:r>
              <a:rPr lang="en-US" dirty="0"/>
              <a:t>(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emptyList</a:t>
            </a:r>
            <a:r>
              <a:rPr lang="en-US" dirty="0"/>
              <a:t>()) :</a:t>
            </a:r>
          </a:p>
          <a:p>
            <a:r>
              <a:rPr lang="en-US" dirty="0"/>
              <a:t>                    null;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return null;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797935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3069641" y="6429375"/>
            <a:ext cx="7154925" cy="11334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525270" y="-12879"/>
            <a:ext cx="6764399" cy="80728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>
          <a:xfrm>
            <a:off x="1353945" y="6790181"/>
            <a:ext cx="5206461" cy="77266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/>
        </p:blipFill>
        <p:spPr>
          <a:xfrm>
            <a:off x="2515996" y="0"/>
            <a:ext cx="5206461" cy="85187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/>
        </p:blipFill>
        <p:spPr>
          <a:xfrm>
            <a:off x="9269741" y="7140232"/>
            <a:ext cx="212173" cy="212213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/>
          <a:stretch/>
        </p:blipFill>
        <p:spPr>
          <a:xfrm>
            <a:off x="9673077" y="6528569"/>
            <a:ext cx="261111" cy="281343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/>
          <a:stretch/>
        </p:blipFill>
        <p:spPr>
          <a:xfrm>
            <a:off x="1390651" y="361950"/>
            <a:ext cx="180975" cy="1905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/>
          <a:stretch/>
        </p:blipFill>
        <p:spPr>
          <a:xfrm>
            <a:off x="1025901" y="399655"/>
            <a:ext cx="139312" cy="151423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/>
          <a:stretch/>
        </p:blipFill>
        <p:spPr>
          <a:xfrm>
            <a:off x="9274321" y="0"/>
            <a:ext cx="1422254" cy="199298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/>
          <a:stretch/>
        </p:blipFill>
        <p:spPr>
          <a:xfrm>
            <a:off x="0" y="0"/>
            <a:ext cx="628650" cy="75628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27866" y="996492"/>
            <a:ext cx="8654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>
                <a:solidFill>
                  <a:srgbClr val="565656"/>
                </a:solidFill>
                <a:latin typeface="Roboto"/>
              </a:rPr>
              <a:t>Bước 3:</a:t>
            </a:r>
            <a:r>
              <a:rPr lang="vi-VN" dirty="0">
                <a:solidFill>
                  <a:srgbClr val="565656"/>
                </a:solidFill>
                <a:latin typeface="Roboto"/>
              </a:rPr>
              <a:t> Tạo file </a:t>
            </a:r>
            <a:r>
              <a:rPr lang="vi-VN" b="1" dirty="0">
                <a:solidFill>
                  <a:srgbClr val="565656"/>
                </a:solidFill>
                <a:latin typeface="Roboto"/>
              </a:rPr>
              <a:t>JWTFilter.java</a:t>
            </a:r>
            <a:r>
              <a:rPr lang="vi-VN" dirty="0">
                <a:solidFill>
                  <a:srgbClr val="565656"/>
                </a:solidFill>
                <a:latin typeface="Roboto"/>
              </a:rPr>
              <a:t> để bắt giá trị </a:t>
            </a:r>
            <a:r>
              <a:rPr lang="vi-VN" b="1" dirty="0">
                <a:solidFill>
                  <a:srgbClr val="565656"/>
                </a:solidFill>
                <a:latin typeface="Roboto"/>
              </a:rPr>
              <a:t>JWT</a:t>
            </a:r>
            <a:r>
              <a:rPr lang="vi-VN" dirty="0">
                <a:solidFill>
                  <a:srgbClr val="565656"/>
                </a:solidFill>
                <a:latin typeface="Roboto"/>
              </a:rPr>
              <a:t> trong header của 1 request để xác thực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27866" y="1787441"/>
            <a:ext cx="93967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JWTFilter</a:t>
            </a:r>
            <a:r>
              <a:rPr lang="en-US" dirty="0"/>
              <a:t> extends </a:t>
            </a:r>
            <a:r>
              <a:rPr lang="en-US" dirty="0" err="1"/>
              <a:t>GenericFilterBean</a:t>
            </a:r>
            <a:r>
              <a:rPr lang="en-US" dirty="0"/>
              <a:t> {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</a:t>
            </a:r>
            <a:r>
              <a:rPr lang="en-US" dirty="0" err="1"/>
              <a:t>doFilter</a:t>
            </a:r>
            <a:r>
              <a:rPr lang="en-US" dirty="0"/>
              <a:t>(</a:t>
            </a:r>
            <a:r>
              <a:rPr lang="en-US" dirty="0" err="1"/>
              <a:t>ServletRequest</a:t>
            </a:r>
            <a:r>
              <a:rPr lang="en-US" dirty="0"/>
              <a:t> </a:t>
            </a:r>
            <a:r>
              <a:rPr lang="en-US" dirty="0" err="1"/>
              <a:t>servletRequest</a:t>
            </a:r>
            <a:r>
              <a:rPr lang="en-US" dirty="0"/>
              <a:t>, </a:t>
            </a:r>
            <a:r>
              <a:rPr lang="en-US" dirty="0" err="1"/>
              <a:t>ServletResponse</a:t>
            </a:r>
            <a:r>
              <a:rPr lang="en-US" dirty="0"/>
              <a:t> </a:t>
            </a:r>
            <a:r>
              <a:rPr lang="en-US" dirty="0" err="1"/>
              <a:t>servletResponse</a:t>
            </a:r>
            <a:r>
              <a:rPr lang="en-US" dirty="0"/>
              <a:t>, </a:t>
            </a:r>
            <a:r>
              <a:rPr lang="en-US" dirty="0" err="1"/>
              <a:t>FilterChain</a:t>
            </a:r>
            <a:r>
              <a:rPr lang="en-US" dirty="0"/>
              <a:t> </a:t>
            </a:r>
            <a:r>
              <a:rPr lang="en-US" dirty="0" err="1"/>
              <a:t>filterChain</a:t>
            </a:r>
            <a:r>
              <a:rPr lang="en-US" dirty="0"/>
              <a:t>) throws </a:t>
            </a:r>
            <a:r>
              <a:rPr lang="en-US" dirty="0" err="1"/>
              <a:t>IOException</a:t>
            </a:r>
            <a:r>
              <a:rPr lang="en-US" dirty="0"/>
              <a:t>, </a:t>
            </a:r>
            <a:r>
              <a:rPr lang="en-US" dirty="0" err="1"/>
              <a:t>ServletException</a:t>
            </a:r>
            <a:r>
              <a:rPr lang="en-US" dirty="0"/>
              <a:t> {</a:t>
            </a:r>
          </a:p>
          <a:p>
            <a:r>
              <a:rPr lang="en-US" dirty="0"/>
              <a:t>        try {</a:t>
            </a:r>
          </a:p>
          <a:p>
            <a:r>
              <a:rPr lang="en-US" dirty="0"/>
              <a:t>            Authentication </a:t>
            </a:r>
            <a:r>
              <a:rPr lang="en-US" dirty="0" err="1"/>
              <a:t>authentication</a:t>
            </a:r>
            <a:r>
              <a:rPr lang="en-US" dirty="0"/>
              <a:t> = </a:t>
            </a:r>
            <a:r>
              <a:rPr lang="en-US" dirty="0" err="1"/>
              <a:t>TokenJwtUtil.getAuthentication</a:t>
            </a:r>
            <a:r>
              <a:rPr lang="en-US" dirty="0"/>
              <a:t>((</a:t>
            </a:r>
            <a:r>
              <a:rPr lang="en-US" dirty="0" err="1"/>
              <a:t>HttpServletRequest</a:t>
            </a:r>
            <a:r>
              <a:rPr lang="en-US" dirty="0"/>
              <a:t>) </a:t>
            </a:r>
            <a:r>
              <a:rPr lang="en-US" dirty="0" err="1"/>
              <a:t>servletRequest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SecurityContextHolder.getContext</a:t>
            </a:r>
            <a:r>
              <a:rPr lang="en-US" dirty="0"/>
              <a:t>().</a:t>
            </a:r>
            <a:r>
              <a:rPr lang="en-US" dirty="0" err="1"/>
              <a:t>setAuthentication</a:t>
            </a:r>
            <a:r>
              <a:rPr lang="en-US" dirty="0"/>
              <a:t>(authentication);</a:t>
            </a:r>
          </a:p>
          <a:p>
            <a:r>
              <a:rPr lang="en-US" dirty="0"/>
              <a:t>            </a:t>
            </a:r>
            <a:r>
              <a:rPr lang="en-US" dirty="0" err="1"/>
              <a:t>filterChain.doFilter</a:t>
            </a:r>
            <a:r>
              <a:rPr lang="en-US" dirty="0"/>
              <a:t>(</a:t>
            </a:r>
            <a:r>
              <a:rPr lang="en-US" dirty="0" err="1"/>
              <a:t>servletRequest</a:t>
            </a:r>
            <a:r>
              <a:rPr lang="en-US" dirty="0"/>
              <a:t>, </a:t>
            </a:r>
            <a:r>
              <a:rPr lang="en-US" dirty="0" err="1"/>
              <a:t>servletResponse</a:t>
            </a:r>
            <a:r>
              <a:rPr lang="en-US" dirty="0"/>
              <a:t>);</a:t>
            </a:r>
          </a:p>
          <a:p>
            <a:r>
              <a:rPr lang="en-US" dirty="0"/>
              <a:t>        }catch(Exception e){</a:t>
            </a:r>
          </a:p>
          <a:p>
            <a:r>
              <a:rPr lang="en-US" dirty="0"/>
              <a:t>            String mess = </a:t>
            </a:r>
            <a:r>
              <a:rPr lang="en-US" dirty="0" err="1"/>
              <a:t>e.toString</a:t>
            </a:r>
            <a:r>
              <a:rPr lang="en-US" dirty="0"/>
              <a:t>();</a:t>
            </a:r>
          </a:p>
          <a:p>
            <a:r>
              <a:rPr lang="en-US" dirty="0"/>
              <a:t>            if (</a:t>
            </a:r>
            <a:r>
              <a:rPr lang="en-US" dirty="0" err="1"/>
              <a:t>mess.matches</a:t>
            </a:r>
            <a:r>
              <a:rPr lang="en-US" dirty="0"/>
              <a:t>("(?</a:t>
            </a:r>
            <a:r>
              <a:rPr lang="en-US" dirty="0" err="1"/>
              <a:t>i</a:t>
            </a:r>
            <a:r>
              <a:rPr lang="en-US" dirty="0"/>
              <a:t>)(.*)</a:t>
            </a:r>
            <a:r>
              <a:rPr lang="en-US" dirty="0" err="1"/>
              <a:t>jwt</a:t>
            </a:r>
            <a:r>
              <a:rPr lang="en-US" dirty="0"/>
              <a:t>(.*)")){//</a:t>
            </a:r>
            <a:r>
              <a:rPr lang="en-US" dirty="0" err="1"/>
              <a:t>Bắn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HTTP status 401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JWT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r>
              <a:rPr lang="en-US" dirty="0"/>
              <a:t>                ((</a:t>
            </a:r>
            <a:r>
              <a:rPr lang="en-US" dirty="0" err="1"/>
              <a:t>HttpServletResponse</a:t>
            </a:r>
            <a:r>
              <a:rPr lang="en-US" dirty="0"/>
              <a:t>) </a:t>
            </a:r>
            <a:r>
              <a:rPr lang="en-US" dirty="0" err="1"/>
              <a:t>servletResponse</a:t>
            </a:r>
            <a:r>
              <a:rPr lang="en-US" dirty="0"/>
              <a:t>).</a:t>
            </a:r>
            <a:r>
              <a:rPr lang="en-US" dirty="0" err="1"/>
              <a:t>setStatus</a:t>
            </a:r>
            <a:r>
              <a:rPr lang="en-US" dirty="0"/>
              <a:t>(</a:t>
            </a:r>
            <a:r>
              <a:rPr lang="en-US" dirty="0" err="1"/>
              <a:t>HttpServletResponse.SC_UNAUTHORIZED</a:t>
            </a:r>
            <a:r>
              <a:rPr lang="en-US" dirty="0"/>
              <a:t>);</a:t>
            </a:r>
          </a:p>
          <a:p>
            <a:r>
              <a:rPr lang="en-US" dirty="0"/>
              <a:t>            }else {</a:t>
            </a:r>
          </a:p>
          <a:p>
            <a:r>
              <a:rPr lang="en-US" dirty="0"/>
              <a:t>                throw e;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264244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3069641" y="6429375"/>
            <a:ext cx="7154925" cy="11334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525270" y="-12879"/>
            <a:ext cx="6764399" cy="80728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>
          <a:xfrm>
            <a:off x="1353945" y="6790181"/>
            <a:ext cx="5206461" cy="77266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/>
        </p:blipFill>
        <p:spPr>
          <a:xfrm>
            <a:off x="2515996" y="0"/>
            <a:ext cx="5206461" cy="85187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/>
        </p:blipFill>
        <p:spPr>
          <a:xfrm>
            <a:off x="9269741" y="7140232"/>
            <a:ext cx="212173" cy="212213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/>
          <a:stretch/>
        </p:blipFill>
        <p:spPr>
          <a:xfrm>
            <a:off x="9673077" y="6528569"/>
            <a:ext cx="261111" cy="281343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/>
          <a:stretch/>
        </p:blipFill>
        <p:spPr>
          <a:xfrm>
            <a:off x="1390651" y="361950"/>
            <a:ext cx="180975" cy="1905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/>
          <a:stretch/>
        </p:blipFill>
        <p:spPr>
          <a:xfrm>
            <a:off x="1025901" y="399655"/>
            <a:ext cx="139312" cy="151423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/>
          <a:stretch/>
        </p:blipFill>
        <p:spPr>
          <a:xfrm>
            <a:off x="9274321" y="0"/>
            <a:ext cx="1422254" cy="199298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/>
          <a:stretch/>
        </p:blipFill>
        <p:spPr>
          <a:xfrm>
            <a:off x="0" y="0"/>
            <a:ext cx="628650" cy="75628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27866" y="996492"/>
            <a:ext cx="8654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>
                <a:solidFill>
                  <a:srgbClr val="565656"/>
                </a:solidFill>
                <a:latin typeface="Roboto"/>
              </a:rPr>
              <a:t>Bước 3:</a:t>
            </a:r>
            <a:r>
              <a:rPr lang="vi-VN" dirty="0">
                <a:solidFill>
                  <a:srgbClr val="565656"/>
                </a:solidFill>
                <a:latin typeface="Roboto"/>
              </a:rPr>
              <a:t> Tạo file </a:t>
            </a:r>
            <a:r>
              <a:rPr lang="vi-VN" b="1" dirty="0">
                <a:solidFill>
                  <a:srgbClr val="565656"/>
                </a:solidFill>
                <a:latin typeface="Roboto"/>
              </a:rPr>
              <a:t>JWTFilter.java</a:t>
            </a:r>
            <a:r>
              <a:rPr lang="vi-VN" dirty="0">
                <a:solidFill>
                  <a:srgbClr val="565656"/>
                </a:solidFill>
                <a:latin typeface="Roboto"/>
              </a:rPr>
              <a:t> để bắt giá trị </a:t>
            </a:r>
            <a:r>
              <a:rPr lang="vi-VN" b="1" dirty="0">
                <a:solidFill>
                  <a:srgbClr val="565656"/>
                </a:solidFill>
                <a:latin typeface="Roboto"/>
              </a:rPr>
              <a:t>JWT</a:t>
            </a:r>
            <a:r>
              <a:rPr lang="vi-VN" dirty="0">
                <a:solidFill>
                  <a:srgbClr val="565656"/>
                </a:solidFill>
                <a:latin typeface="Roboto"/>
              </a:rPr>
              <a:t> trong header của 1 request để xác thực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27866" y="1787441"/>
            <a:ext cx="93967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JWTFilter</a:t>
            </a:r>
            <a:r>
              <a:rPr lang="en-US" dirty="0"/>
              <a:t> extends </a:t>
            </a:r>
            <a:r>
              <a:rPr lang="en-US" dirty="0" err="1"/>
              <a:t>GenericFilterBean</a:t>
            </a:r>
            <a:r>
              <a:rPr lang="en-US" dirty="0"/>
              <a:t> {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</a:t>
            </a:r>
            <a:r>
              <a:rPr lang="en-US" dirty="0" err="1"/>
              <a:t>doFilter</a:t>
            </a:r>
            <a:r>
              <a:rPr lang="en-US" dirty="0"/>
              <a:t>(</a:t>
            </a:r>
            <a:r>
              <a:rPr lang="en-US" dirty="0" err="1"/>
              <a:t>ServletRequest</a:t>
            </a:r>
            <a:r>
              <a:rPr lang="en-US" dirty="0"/>
              <a:t> </a:t>
            </a:r>
            <a:r>
              <a:rPr lang="en-US" dirty="0" err="1"/>
              <a:t>servletRequest</a:t>
            </a:r>
            <a:r>
              <a:rPr lang="en-US" dirty="0"/>
              <a:t>, </a:t>
            </a:r>
            <a:r>
              <a:rPr lang="en-US" dirty="0" err="1"/>
              <a:t>ServletResponse</a:t>
            </a:r>
            <a:r>
              <a:rPr lang="en-US" dirty="0"/>
              <a:t> </a:t>
            </a:r>
            <a:r>
              <a:rPr lang="en-US" dirty="0" err="1"/>
              <a:t>servletResponse</a:t>
            </a:r>
            <a:r>
              <a:rPr lang="en-US" dirty="0"/>
              <a:t>, </a:t>
            </a:r>
            <a:r>
              <a:rPr lang="en-US" dirty="0" err="1"/>
              <a:t>FilterChain</a:t>
            </a:r>
            <a:r>
              <a:rPr lang="en-US" dirty="0"/>
              <a:t> </a:t>
            </a:r>
            <a:r>
              <a:rPr lang="en-US" dirty="0" err="1"/>
              <a:t>filterChain</a:t>
            </a:r>
            <a:r>
              <a:rPr lang="en-US" dirty="0"/>
              <a:t>) throws </a:t>
            </a:r>
            <a:r>
              <a:rPr lang="en-US" dirty="0" err="1"/>
              <a:t>IOException</a:t>
            </a:r>
            <a:r>
              <a:rPr lang="en-US" dirty="0"/>
              <a:t>, </a:t>
            </a:r>
            <a:r>
              <a:rPr lang="en-US" dirty="0" err="1"/>
              <a:t>ServletException</a:t>
            </a:r>
            <a:r>
              <a:rPr lang="en-US" dirty="0"/>
              <a:t> {</a:t>
            </a:r>
          </a:p>
          <a:p>
            <a:r>
              <a:rPr lang="en-US" dirty="0"/>
              <a:t>        try {</a:t>
            </a:r>
          </a:p>
          <a:p>
            <a:r>
              <a:rPr lang="en-US" dirty="0"/>
              <a:t>            Authentication </a:t>
            </a:r>
            <a:r>
              <a:rPr lang="en-US" dirty="0" err="1"/>
              <a:t>authentication</a:t>
            </a:r>
            <a:r>
              <a:rPr lang="en-US" dirty="0"/>
              <a:t> = </a:t>
            </a:r>
            <a:r>
              <a:rPr lang="en-US" dirty="0" err="1"/>
              <a:t>TokenJwtUtil.getAuthentication</a:t>
            </a:r>
            <a:r>
              <a:rPr lang="en-US" dirty="0"/>
              <a:t>((</a:t>
            </a:r>
            <a:r>
              <a:rPr lang="en-US" dirty="0" err="1"/>
              <a:t>HttpServletRequest</a:t>
            </a:r>
            <a:r>
              <a:rPr lang="en-US" dirty="0"/>
              <a:t>) </a:t>
            </a:r>
            <a:r>
              <a:rPr lang="en-US" dirty="0" err="1"/>
              <a:t>servletRequest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SecurityContextHolder.getContext</a:t>
            </a:r>
            <a:r>
              <a:rPr lang="en-US" dirty="0"/>
              <a:t>().</a:t>
            </a:r>
            <a:r>
              <a:rPr lang="en-US" dirty="0" err="1"/>
              <a:t>setAuthentication</a:t>
            </a:r>
            <a:r>
              <a:rPr lang="en-US" dirty="0"/>
              <a:t>(authentication);</a:t>
            </a:r>
          </a:p>
          <a:p>
            <a:r>
              <a:rPr lang="en-US" dirty="0"/>
              <a:t>            </a:t>
            </a:r>
            <a:r>
              <a:rPr lang="en-US" dirty="0" err="1"/>
              <a:t>filterChain.doFilter</a:t>
            </a:r>
            <a:r>
              <a:rPr lang="en-US" dirty="0"/>
              <a:t>(</a:t>
            </a:r>
            <a:r>
              <a:rPr lang="en-US" dirty="0" err="1"/>
              <a:t>servletRequest</a:t>
            </a:r>
            <a:r>
              <a:rPr lang="en-US" dirty="0"/>
              <a:t>, </a:t>
            </a:r>
            <a:r>
              <a:rPr lang="en-US" dirty="0" err="1"/>
              <a:t>servletResponse</a:t>
            </a:r>
            <a:r>
              <a:rPr lang="en-US" dirty="0"/>
              <a:t>);</a:t>
            </a:r>
          </a:p>
          <a:p>
            <a:r>
              <a:rPr lang="en-US" dirty="0"/>
              <a:t>        }catch(Exception e){</a:t>
            </a:r>
          </a:p>
          <a:p>
            <a:r>
              <a:rPr lang="en-US" dirty="0"/>
              <a:t>            String mess = </a:t>
            </a:r>
            <a:r>
              <a:rPr lang="en-US" dirty="0" err="1"/>
              <a:t>e.toString</a:t>
            </a:r>
            <a:r>
              <a:rPr lang="en-US" dirty="0"/>
              <a:t>();</a:t>
            </a:r>
          </a:p>
          <a:p>
            <a:r>
              <a:rPr lang="en-US" dirty="0"/>
              <a:t>            if (</a:t>
            </a:r>
            <a:r>
              <a:rPr lang="en-US" dirty="0" err="1"/>
              <a:t>mess.matches</a:t>
            </a:r>
            <a:r>
              <a:rPr lang="en-US" dirty="0"/>
              <a:t>("(?</a:t>
            </a:r>
            <a:r>
              <a:rPr lang="en-US" dirty="0" err="1"/>
              <a:t>i</a:t>
            </a:r>
            <a:r>
              <a:rPr lang="en-US" dirty="0"/>
              <a:t>)(.*)</a:t>
            </a:r>
            <a:r>
              <a:rPr lang="en-US" dirty="0" err="1"/>
              <a:t>jwt</a:t>
            </a:r>
            <a:r>
              <a:rPr lang="en-US" dirty="0"/>
              <a:t>(.*)")){//</a:t>
            </a:r>
            <a:r>
              <a:rPr lang="en-US" dirty="0" err="1"/>
              <a:t>Bắn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HTTP status 401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JWT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r>
              <a:rPr lang="en-US" dirty="0"/>
              <a:t>                ((</a:t>
            </a:r>
            <a:r>
              <a:rPr lang="en-US" dirty="0" err="1"/>
              <a:t>HttpServletResponse</a:t>
            </a:r>
            <a:r>
              <a:rPr lang="en-US" dirty="0"/>
              <a:t>) </a:t>
            </a:r>
            <a:r>
              <a:rPr lang="en-US" dirty="0" err="1"/>
              <a:t>servletResponse</a:t>
            </a:r>
            <a:r>
              <a:rPr lang="en-US" dirty="0"/>
              <a:t>).</a:t>
            </a:r>
            <a:r>
              <a:rPr lang="en-US" dirty="0" err="1"/>
              <a:t>setStatus</a:t>
            </a:r>
            <a:r>
              <a:rPr lang="en-US" dirty="0"/>
              <a:t>(</a:t>
            </a:r>
            <a:r>
              <a:rPr lang="en-US" dirty="0" err="1"/>
              <a:t>HttpServletResponse.SC_UNAUTHORIZED</a:t>
            </a:r>
            <a:r>
              <a:rPr lang="en-US" dirty="0"/>
              <a:t>);</a:t>
            </a:r>
          </a:p>
          <a:p>
            <a:r>
              <a:rPr lang="en-US" dirty="0"/>
              <a:t>            }else {</a:t>
            </a:r>
          </a:p>
          <a:p>
            <a:r>
              <a:rPr lang="en-US" dirty="0"/>
              <a:t>                throw e;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375228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1323</Words>
  <Application>Microsoft Office PowerPoint</Application>
  <PresentationFormat>Custom</PresentationFormat>
  <Paragraphs>255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Roboto</vt:lpstr>
      <vt:lpstr>SVN-Mont Book</vt:lpstr>
      <vt:lpstr>SVN-Mont SemiBold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Nguyễn Công Hoàn</cp:lastModifiedBy>
  <cp:revision>41</cp:revision>
  <dcterms:created xsi:type="dcterms:W3CDTF">2023-06-16T10:26:38Z</dcterms:created>
  <dcterms:modified xsi:type="dcterms:W3CDTF">2024-01-16T00:00:50Z</dcterms:modified>
</cp:coreProperties>
</file>