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2" r:id="rId3"/>
    <p:sldId id="273" r:id="rId4"/>
    <p:sldId id="274"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75" r:id="rId19"/>
    <p:sldId id="276" r:id="rId20"/>
    <p:sldId id="265" r:id="rId21"/>
    <p:sldId id="271" r:id="rId22"/>
  </p:sldIdLst>
  <p:sldSz cx="10696575" cy="7562850"/>
  <p:notesSz cx="7562850" cy="1069657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A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10"/>
  </p:normalViewPr>
  <p:slideViewPr>
    <p:cSldViewPr snapToGrid="0" snapToObjects="1">
      <p:cViewPr varScale="1">
        <p:scale>
          <a:sx n="90" d="100"/>
          <a:sy n="90" d="100"/>
        </p:scale>
        <p:origin x="799"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66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88889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852305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4101106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77799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611467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360324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698485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997817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22399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406005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25932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9637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55848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945929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170407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380011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157171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11671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0.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1.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2.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1.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4.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5.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6.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7.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8.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9.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8.png"/><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8.png"/><Relationship Id="rId10" Type="http://schemas.openxmlformats.org/officeDocument/2006/relationships/image" Target="../media/image58.svg"/><Relationship Id="rId4" Type="http://schemas.openxmlformats.org/officeDocument/2006/relationships/image" Target="../media/image14.sv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2.svg"/><Relationship Id="rId5" Type="http://schemas.openxmlformats.org/officeDocument/2006/relationships/image" Target="../media/image24.png"/><Relationship Id="rId4" Type="http://schemas.openxmlformats.org/officeDocument/2006/relationships/image" Target="../media/image60.svg"/></Relationships>
</file>

<file path=ppt/slides/_rels/slide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19.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8.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9.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0.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9274321" y="0"/>
            <a:ext cx="1422254" cy="1992984"/>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485" y="5924630"/>
            <a:ext cx="1425183" cy="1638220"/>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552575" y="1676400"/>
            <a:ext cx="8867775" cy="5648325"/>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19075" y="238125"/>
            <a:ext cx="3943350" cy="6315075"/>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0" y="0"/>
            <a:ext cx="1790700" cy="2114550"/>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6374606" y="240506"/>
            <a:ext cx="2786063" cy="14288"/>
          </a:xfrm>
          <a:prstGeom prst="rect">
            <a:avLst/>
          </a:prstGeom>
        </p:spPr>
      </p:pic>
      <p:sp>
        <p:nvSpPr>
          <p:cNvPr id="8" name="Text 0"/>
          <p:cNvSpPr/>
          <p:nvPr/>
        </p:nvSpPr>
        <p:spPr>
          <a:xfrm>
            <a:off x="4162426" y="57150"/>
            <a:ext cx="2212180" cy="381000"/>
          </a:xfrm>
          <a:prstGeom prst="rect">
            <a:avLst/>
          </a:prstGeom>
          <a:noFill/>
          <a:ln/>
        </p:spPr>
        <p:txBody>
          <a:bodyPr wrap="square" lIns="0" tIns="0" rIns="0" bIns="0" rtlCol="0" anchor="t"/>
          <a:lstStyle/>
          <a:p>
            <a:pPr marL="0" indent="0" algn="ctr">
              <a:lnSpc>
                <a:spcPts val="3000"/>
              </a:lnSpc>
              <a:buNone/>
            </a:pPr>
            <a:r>
              <a:rPr lang="en-US" b="1" dirty="0">
                <a:solidFill>
                  <a:srgbClr val="1E1A52"/>
                </a:solidFill>
              </a:rPr>
              <a:t>LSD TECHNOLOGY</a:t>
            </a:r>
          </a:p>
        </p:txBody>
      </p:sp>
      <p:sp>
        <p:nvSpPr>
          <p:cNvPr id="9" name="TextBox 8">
            <a:extLst>
              <a:ext uri="{FF2B5EF4-FFF2-40B4-BE49-F238E27FC236}">
                <a16:creationId xmlns:a16="http://schemas.microsoft.com/office/drawing/2014/main" id="{BB15936F-FAB2-3862-1812-23C990213FB8}"/>
              </a:ext>
            </a:extLst>
          </p:cNvPr>
          <p:cNvSpPr txBox="1"/>
          <p:nvPr/>
        </p:nvSpPr>
        <p:spPr>
          <a:xfrm>
            <a:off x="2384622" y="3533197"/>
            <a:ext cx="6065250"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b="1" dirty="0" smtClean="0">
                <a:latin typeface="Times New Roman" panose="02020603050405020304" pitchFamily="18" charset="0"/>
                <a:cs typeface="Times New Roman" panose="02020603050405020304" pitchFamily="18" charset="0"/>
              </a:rPr>
              <a:t>SPRING SECURITY OAUTH2.0</a:t>
            </a:r>
            <a:endParaRPr lang="en-V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D632199-7C6D-598F-ECA2-AC8181F02952}"/>
              </a:ext>
            </a:extLst>
          </p:cNvPr>
          <p:cNvSpPr txBox="1"/>
          <p:nvPr/>
        </p:nvSpPr>
        <p:spPr>
          <a:xfrm>
            <a:off x="2432808" y="2717512"/>
            <a:ext cx="5968878"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SPRING BOOT </a:t>
            </a:r>
            <a:r>
              <a:rPr lang="en-US" sz="3200" b="1" dirty="0">
                <a:latin typeface="Times New Roman" panose="02020603050405020304" pitchFamily="18" charset="0"/>
                <a:cs typeface="Times New Roman" panose="02020603050405020304" pitchFamily="18" charset="0"/>
              </a:rPr>
              <a:t>FRAMEWORK</a:t>
            </a:r>
            <a:endParaRPr lang="en-VN" sz="32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16F481-9069-1D51-4675-4C2549CB51C1}"/>
              </a:ext>
            </a:extLst>
          </p:cNvPr>
          <p:cNvSpPr txBox="1"/>
          <p:nvPr/>
        </p:nvSpPr>
        <p:spPr>
          <a:xfrm>
            <a:off x="4009998" y="6661963"/>
            <a:ext cx="2484526" cy="276999"/>
          </a:xfrm>
          <a:prstGeom prst="rect">
            <a:avLst/>
          </a:prstGeom>
          <a:noFill/>
        </p:spPr>
        <p:txBody>
          <a:bodyPr wrap="none" rtlCol="0">
            <a:spAutoFit/>
          </a:bodyPr>
          <a:lstStyle/>
          <a:p>
            <a:r>
              <a:rPr lang="en-VN" sz="1200" b="1" i="1" dirty="0">
                <a:latin typeface="Times New Roman" panose="02020603050405020304" pitchFamily="18" charset="0"/>
                <a:cs typeface="Times New Roman" panose="02020603050405020304" pitchFamily="18" charset="0"/>
              </a:rPr>
              <a:t>Hà Nội, ngày </a:t>
            </a:r>
            <a:r>
              <a:rPr lang="en-US" sz="1200" b="1" i="1" dirty="0">
                <a:latin typeface="Times New Roman" panose="02020603050405020304" pitchFamily="18" charset="0"/>
                <a:cs typeface="Times New Roman" panose="02020603050405020304" pitchFamily="18" charset="0"/>
              </a:rPr>
              <a:t>11</a:t>
            </a:r>
            <a:r>
              <a:rPr lang="en-VN" sz="1200" b="1" i="1" dirty="0">
                <a:latin typeface="Times New Roman" panose="02020603050405020304" pitchFamily="18" charset="0"/>
                <a:cs typeface="Times New Roman" panose="02020603050405020304" pitchFamily="18" charset="0"/>
              </a:rPr>
              <a:t> tháng </a:t>
            </a:r>
            <a:r>
              <a:rPr lang="en-US" sz="1200" b="1" i="1" dirty="0">
                <a:latin typeface="Times New Roman" panose="02020603050405020304" pitchFamily="18" charset="0"/>
                <a:cs typeface="Times New Roman" panose="02020603050405020304" pitchFamily="18" charset="0"/>
              </a:rPr>
              <a:t>10 </a:t>
            </a:r>
            <a:r>
              <a:rPr lang="en-VN" sz="1200" b="1" i="1" dirty="0">
                <a:latin typeface="Times New Roman" panose="02020603050405020304" pitchFamily="18" charset="0"/>
                <a:cs typeface="Times New Roman" panose="02020603050405020304" pitchFamily="18" charset="0"/>
              </a:rPr>
              <a:t>năm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a:t>
            </a:r>
            <a:r>
              <a:rPr lang="en-US" b="1" dirty="0"/>
              <a:t>TYPE </a:t>
            </a:r>
            <a:r>
              <a:rPr lang="en-US" b="1" dirty="0" smtClean="0"/>
              <a:t>- ROPC/Password Grant</a:t>
            </a:r>
          </a:p>
          <a:p>
            <a:endParaRPr lang="en-US" b="1" dirty="0"/>
          </a:p>
          <a:p>
            <a:r>
              <a:rPr lang="en-US" dirty="0"/>
              <a:t> Resource Owner Password Credential</a:t>
            </a:r>
          </a:p>
          <a:p>
            <a:r>
              <a:rPr lang="en-US" dirty="0"/>
              <a:t> Allows us to get the users credentials and send them to a 3rd party to authenticate</a:t>
            </a:r>
          </a:p>
          <a:p>
            <a:r>
              <a:rPr lang="en-US" dirty="0"/>
              <a:t> Legacy</a:t>
            </a:r>
          </a:p>
          <a:p>
            <a:r>
              <a:rPr lang="en-US" dirty="0"/>
              <a:t> Might/might not be interactive</a:t>
            </a:r>
          </a:p>
          <a:p>
            <a:r>
              <a:rPr lang="en-US" dirty="0"/>
              <a:t> Benefits</a:t>
            </a:r>
          </a:p>
          <a:p>
            <a:r>
              <a:rPr lang="en-US" dirty="0"/>
              <a:t> Simple</a:t>
            </a:r>
          </a:p>
          <a:p>
            <a:r>
              <a:rPr lang="en-US" dirty="0"/>
              <a:t> Negatives</a:t>
            </a:r>
          </a:p>
          <a:p>
            <a:r>
              <a:rPr lang="en-US" dirty="0"/>
              <a:t> Ideally, we should never handle credentials, we don’t want the responsibility</a:t>
            </a:r>
          </a:p>
          <a:p>
            <a:r>
              <a:rPr lang="en-US" dirty="0"/>
              <a:t> Need to make sure the details aren’t leaked somewhere (i.e. logs)</a:t>
            </a:r>
          </a:p>
          <a:p>
            <a:r>
              <a:rPr lang="en-US" dirty="0"/>
              <a:t> Most services don’t support this anymore</a:t>
            </a:r>
            <a:endParaRPr lang="vi-VN" dirty="0"/>
          </a:p>
        </p:txBody>
      </p:sp>
    </p:spTree>
    <p:extLst>
      <p:ext uri="{BB962C8B-B14F-4D97-AF65-F5344CB8AC3E}">
        <p14:creationId xmlns:p14="http://schemas.microsoft.com/office/powerpoint/2010/main" val="195410211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a:t>
            </a:r>
            <a:r>
              <a:rPr lang="en-US" b="1" dirty="0"/>
              <a:t>TYPE – Device </a:t>
            </a:r>
            <a:r>
              <a:rPr lang="en-US" b="1" dirty="0" smtClean="0"/>
              <a:t>Code</a:t>
            </a:r>
          </a:p>
          <a:p>
            <a:endParaRPr lang="en-US" b="1" dirty="0"/>
          </a:p>
          <a:p>
            <a:r>
              <a:rPr lang="en-US" dirty="0"/>
              <a:t> </a:t>
            </a:r>
            <a:r>
              <a:rPr lang="en-US" dirty="0" smtClean="0"/>
              <a:t>Interactive</a:t>
            </a:r>
          </a:p>
          <a:p>
            <a:endParaRPr lang="en-US" dirty="0"/>
          </a:p>
          <a:p>
            <a:r>
              <a:rPr lang="en-US" dirty="0"/>
              <a:t> Device displays a code that you enter into a web browser, after logging </a:t>
            </a:r>
            <a:r>
              <a:rPr lang="en-US" dirty="0" smtClean="0"/>
              <a:t>in</a:t>
            </a:r>
          </a:p>
          <a:p>
            <a:endParaRPr lang="en-US" dirty="0"/>
          </a:p>
          <a:p>
            <a:r>
              <a:rPr lang="en-US" dirty="0"/>
              <a:t> Device is given a code to authenticate going forward</a:t>
            </a:r>
            <a:endParaRPr lang="vi-VN" dirty="0"/>
          </a:p>
        </p:txBody>
      </p:sp>
    </p:spTree>
    <p:extLst>
      <p:ext uri="{BB962C8B-B14F-4D97-AF65-F5344CB8AC3E}">
        <p14:creationId xmlns:p14="http://schemas.microsoft.com/office/powerpoint/2010/main" val="289547707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a:t>
            </a:r>
            <a:r>
              <a:rPr lang="en-US" b="1" dirty="0"/>
              <a:t>TYPE  – Client </a:t>
            </a:r>
            <a:r>
              <a:rPr lang="en-US" b="1" dirty="0" smtClean="0"/>
              <a:t>Credential</a:t>
            </a:r>
          </a:p>
          <a:p>
            <a:endParaRPr lang="en-US" b="1" dirty="0"/>
          </a:p>
          <a:p>
            <a:r>
              <a:rPr lang="en-US" dirty="0"/>
              <a:t> Not interactive</a:t>
            </a:r>
          </a:p>
          <a:p>
            <a:r>
              <a:rPr lang="en-US" dirty="0"/>
              <a:t> Used by Service Principals</a:t>
            </a:r>
          </a:p>
          <a:p>
            <a:r>
              <a:rPr lang="en-US" dirty="0"/>
              <a:t> The application itself requesting access to a resource which it has been</a:t>
            </a:r>
          </a:p>
          <a:p>
            <a:r>
              <a:rPr lang="en-US" dirty="0"/>
              <a:t>authorized</a:t>
            </a:r>
          </a:p>
          <a:p>
            <a:r>
              <a:rPr lang="en-US" dirty="0"/>
              <a:t> Primarily through credentials such as Client Id and Client Secret</a:t>
            </a:r>
          </a:p>
          <a:p>
            <a:r>
              <a:rPr lang="en-US" dirty="0"/>
              <a:t> Alternatively certificates can be used</a:t>
            </a:r>
          </a:p>
        </p:txBody>
      </p:sp>
    </p:spTree>
    <p:extLst>
      <p:ext uri="{BB962C8B-B14F-4D97-AF65-F5344CB8AC3E}">
        <p14:creationId xmlns:p14="http://schemas.microsoft.com/office/powerpoint/2010/main" val="47704790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a:t>
            </a:r>
            <a:r>
              <a:rPr lang="en-US" b="1" dirty="0"/>
              <a:t>TYPE  – </a:t>
            </a:r>
            <a:r>
              <a:rPr lang="en-US" b="1" dirty="0" err="1"/>
              <a:t>Auth</a:t>
            </a:r>
            <a:r>
              <a:rPr lang="en-US" b="1" dirty="0"/>
              <a:t> Code</a:t>
            </a:r>
          </a:p>
          <a:p>
            <a:r>
              <a:rPr lang="en-US" dirty="0"/>
              <a:t> Short for Authorization Code</a:t>
            </a:r>
          </a:p>
          <a:p>
            <a:r>
              <a:rPr lang="en-US" dirty="0"/>
              <a:t> Response Type: code</a:t>
            </a:r>
          </a:p>
          <a:p>
            <a:r>
              <a:rPr lang="en-US" dirty="0"/>
              <a:t> Interactive</a:t>
            </a:r>
          </a:p>
          <a:p>
            <a:r>
              <a:rPr lang="en-US" dirty="0"/>
              <a:t> /authorize returns a Code</a:t>
            </a:r>
          </a:p>
          <a:p>
            <a:r>
              <a:rPr lang="en-US" dirty="0"/>
              <a:t> The Code is exchanged for tokens in the backend</a:t>
            </a:r>
          </a:p>
          <a:p>
            <a:r>
              <a:rPr lang="en-US" dirty="0"/>
              <a:t> /token endpoint</a:t>
            </a:r>
          </a:p>
          <a:p>
            <a:r>
              <a:rPr lang="en-US" dirty="0"/>
              <a:t> For Confidential apps, specify Client Secret</a:t>
            </a:r>
          </a:p>
          <a:p>
            <a:r>
              <a:rPr lang="en-US" dirty="0"/>
              <a:t> Code can only be exchanged once for a Token</a:t>
            </a:r>
          </a:p>
          <a:p>
            <a:r>
              <a:rPr lang="en-US" dirty="0"/>
              <a:t> Token is not accessible by the </a:t>
            </a:r>
            <a:r>
              <a:rPr lang="en-US" dirty="0" smtClean="0"/>
              <a:t>User</a:t>
            </a:r>
            <a:endParaRPr lang="en-US" dirty="0"/>
          </a:p>
        </p:txBody>
      </p:sp>
      <p:pic>
        <p:nvPicPr>
          <p:cNvPr id="13" name="Picture 12"/>
          <p:cNvPicPr>
            <a:picLocks noChangeAspect="1"/>
          </p:cNvPicPr>
          <p:nvPr/>
        </p:nvPicPr>
        <p:blipFill>
          <a:blip r:embed="rId23"/>
          <a:stretch>
            <a:fillRect/>
          </a:stretch>
        </p:blipFill>
        <p:spPr>
          <a:xfrm>
            <a:off x="4580467" y="3150715"/>
            <a:ext cx="5008033" cy="3779111"/>
          </a:xfrm>
          <a:prstGeom prst="rect">
            <a:avLst/>
          </a:prstGeom>
        </p:spPr>
      </p:pic>
    </p:spTree>
    <p:extLst>
      <p:ext uri="{BB962C8B-B14F-4D97-AF65-F5344CB8AC3E}">
        <p14:creationId xmlns:p14="http://schemas.microsoft.com/office/powerpoint/2010/main" val="286136279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TYPE  </a:t>
            </a:r>
            <a:r>
              <a:rPr lang="en-US" b="1" dirty="0"/>
              <a:t>– </a:t>
            </a:r>
            <a:r>
              <a:rPr lang="en-US" b="1" dirty="0" err="1"/>
              <a:t>Auth</a:t>
            </a:r>
            <a:r>
              <a:rPr lang="en-US" b="1" dirty="0"/>
              <a:t> Code + PKCE</a:t>
            </a:r>
          </a:p>
          <a:p>
            <a:r>
              <a:rPr lang="en-US" b="1" dirty="0"/>
              <a:t> </a:t>
            </a:r>
            <a:r>
              <a:rPr lang="en-US" dirty="0"/>
              <a:t>Same as </a:t>
            </a:r>
            <a:r>
              <a:rPr lang="en-US" dirty="0" err="1"/>
              <a:t>Auth</a:t>
            </a:r>
            <a:r>
              <a:rPr lang="en-US" dirty="0"/>
              <a:t> Code, but more awesome</a:t>
            </a:r>
          </a:p>
          <a:p>
            <a:r>
              <a:rPr lang="en-US" dirty="0"/>
              <a:t> Short for Proof Key Code Exchange</a:t>
            </a:r>
          </a:p>
          <a:p>
            <a:r>
              <a:rPr lang="en-US" dirty="0"/>
              <a:t> Code Verifier: Cryptographically-random string</a:t>
            </a:r>
          </a:p>
          <a:p>
            <a:r>
              <a:rPr lang="en-US" dirty="0"/>
              <a:t> Code Challenge: SHA256 Hash of the Code Verifier</a:t>
            </a:r>
          </a:p>
          <a:p>
            <a:r>
              <a:rPr lang="en-US" dirty="0"/>
              <a:t> As part of request to /authorize, the Code Challenge is provided</a:t>
            </a:r>
          </a:p>
          <a:p>
            <a:r>
              <a:rPr lang="en-US" dirty="0"/>
              <a:t> In the backend as part of exchanging the Code for a Token, we also provide the Code Verifier</a:t>
            </a:r>
          </a:p>
          <a:p>
            <a:r>
              <a:rPr lang="en-US" dirty="0"/>
              <a:t> The Authorization Server will hash the Code Verifier and see that it matches the Code Challenge we sent earlier, this</a:t>
            </a:r>
          </a:p>
          <a:p>
            <a:r>
              <a:rPr lang="en-US" dirty="0"/>
              <a:t>confirms on their side that we are the one that initiated the authorize request</a:t>
            </a:r>
          </a:p>
          <a:p>
            <a:r>
              <a:rPr lang="en-US" dirty="0"/>
              <a:t> </a:t>
            </a:r>
            <a:r>
              <a:rPr lang="en-US" dirty="0" err="1" smtClean="0"/>
              <a:t>Ưu</a:t>
            </a:r>
            <a:r>
              <a:rPr lang="en-US" dirty="0" smtClean="0"/>
              <a:t> </a:t>
            </a:r>
            <a:r>
              <a:rPr lang="en-US" dirty="0" err="1" smtClean="0"/>
              <a:t>điểm</a:t>
            </a:r>
            <a:endParaRPr lang="en-US" dirty="0"/>
          </a:p>
          <a:p>
            <a:r>
              <a:rPr lang="en-US" dirty="0"/>
              <a:t> So even if someone malicious was able to see the Code, they wouldn’t be able to exchange the Code for a Token without</a:t>
            </a:r>
          </a:p>
          <a:p>
            <a:r>
              <a:rPr lang="en-US" dirty="0"/>
              <a:t>knowing the Code Verifier</a:t>
            </a:r>
          </a:p>
          <a:p>
            <a:r>
              <a:rPr lang="en-US" dirty="0"/>
              <a:t> When using the Client Secret, the Authorization Server can authenticate the Client</a:t>
            </a:r>
          </a:p>
          <a:p>
            <a:r>
              <a:rPr lang="en-US" dirty="0"/>
              <a:t> </a:t>
            </a:r>
            <a:r>
              <a:rPr lang="en-US" dirty="0" err="1" smtClean="0"/>
              <a:t>Nhược</a:t>
            </a:r>
            <a:r>
              <a:rPr lang="en-US" dirty="0" smtClean="0"/>
              <a:t> </a:t>
            </a:r>
            <a:r>
              <a:rPr lang="en-US" dirty="0" err="1" smtClean="0"/>
              <a:t>điểm</a:t>
            </a:r>
            <a:endParaRPr lang="en-US" dirty="0"/>
          </a:p>
          <a:p>
            <a:r>
              <a:rPr lang="en-US" dirty="0" smtClean="0"/>
              <a:t> </a:t>
            </a:r>
            <a:r>
              <a:rPr lang="en-US" dirty="0"/>
              <a:t>More complex to setup compared to other Grant </a:t>
            </a:r>
            <a:r>
              <a:rPr lang="en-US" dirty="0" smtClean="0"/>
              <a:t>Types</a:t>
            </a:r>
            <a:endParaRPr lang="en-US" dirty="0"/>
          </a:p>
        </p:txBody>
      </p:sp>
    </p:spTree>
    <p:extLst>
      <p:ext uri="{BB962C8B-B14F-4D97-AF65-F5344CB8AC3E}">
        <p14:creationId xmlns:p14="http://schemas.microsoft.com/office/powerpoint/2010/main" val="374611161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Tokens</a:t>
            </a:r>
          </a:p>
          <a:p>
            <a:endParaRPr lang="en-US" b="1" dirty="0"/>
          </a:p>
          <a:p>
            <a:r>
              <a:rPr lang="en-US" b="1" dirty="0"/>
              <a:t> These flows by default return Access and Refresh tokens</a:t>
            </a:r>
          </a:p>
          <a:p>
            <a:r>
              <a:rPr lang="en-US" b="1" dirty="0"/>
              <a:t> Access token</a:t>
            </a:r>
          </a:p>
          <a:p>
            <a:r>
              <a:rPr lang="en-US" b="1" dirty="0"/>
              <a:t> Can access an API on the User’s behalf, i.e. access to their profile photo</a:t>
            </a:r>
          </a:p>
          <a:p>
            <a:r>
              <a:rPr lang="en-US" b="1" dirty="0"/>
              <a:t> Usually a JWT but doesn’t have to be</a:t>
            </a:r>
          </a:p>
          <a:p>
            <a:r>
              <a:rPr lang="en-US" b="1" dirty="0"/>
              <a:t> Refresh token</a:t>
            </a:r>
          </a:p>
          <a:p>
            <a:r>
              <a:rPr lang="en-US" b="1" dirty="0"/>
              <a:t> Only used to get newer Access and Id Tokens</a:t>
            </a:r>
          </a:p>
          <a:p>
            <a:r>
              <a:rPr lang="en-US" b="1" dirty="0"/>
              <a:t> Are longer lived</a:t>
            </a:r>
          </a:p>
          <a:p>
            <a:r>
              <a:rPr lang="en-US" b="1" dirty="0"/>
              <a:t> Usually a JWT but doesn’t have to be</a:t>
            </a:r>
          </a:p>
          <a:p>
            <a:r>
              <a:rPr lang="en-US" b="1" dirty="0"/>
              <a:t> To request an Id Token, must specify ‘</a:t>
            </a:r>
            <a:r>
              <a:rPr lang="en-US" b="1" dirty="0" err="1"/>
              <a:t>openid</a:t>
            </a:r>
            <a:r>
              <a:rPr lang="en-US" b="1" dirty="0"/>
              <a:t>’ in the ‘scope’ of the /</a:t>
            </a:r>
            <a:r>
              <a:rPr lang="en-US" b="1" dirty="0" smtClean="0"/>
              <a:t>authorize request</a:t>
            </a:r>
            <a:r>
              <a:rPr lang="en-US" b="1" dirty="0"/>
              <a:t>. (OIDC)</a:t>
            </a:r>
            <a:endParaRPr lang="en-US" dirty="0"/>
          </a:p>
        </p:txBody>
      </p:sp>
    </p:spTree>
    <p:extLst>
      <p:ext uri="{BB962C8B-B14F-4D97-AF65-F5344CB8AC3E}">
        <p14:creationId xmlns:p14="http://schemas.microsoft.com/office/powerpoint/2010/main" val="267048640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a:t>OIDC (</a:t>
            </a:r>
            <a:r>
              <a:rPr lang="en-US" b="1" dirty="0" err="1"/>
              <a:t>OpenID</a:t>
            </a:r>
            <a:r>
              <a:rPr lang="en-US" b="1" dirty="0"/>
              <a:t> Connect</a:t>
            </a:r>
            <a:r>
              <a:rPr lang="en-US" b="1" dirty="0" smtClean="0"/>
              <a:t>)</a:t>
            </a:r>
          </a:p>
          <a:p>
            <a:endParaRPr lang="en-US" b="1" dirty="0"/>
          </a:p>
          <a:p>
            <a:r>
              <a:rPr lang="en-US" b="1" dirty="0"/>
              <a:t> Identity layer on top of OAuth</a:t>
            </a:r>
          </a:p>
          <a:p>
            <a:r>
              <a:rPr lang="en-US" b="1" dirty="0"/>
              <a:t> Defines an Id Token, containing information about the User</a:t>
            </a:r>
          </a:p>
          <a:p>
            <a:r>
              <a:rPr lang="en-US" b="1" dirty="0"/>
              <a:t> Is a JWT (JSON Web Tokens)</a:t>
            </a:r>
          </a:p>
          <a:p>
            <a:r>
              <a:rPr lang="en-US" b="1" dirty="0"/>
              <a:t> Contains a standard set of claims</a:t>
            </a:r>
          </a:p>
          <a:p>
            <a:r>
              <a:rPr lang="en-US" b="1" dirty="0"/>
              <a:t> Can be extend with other claims (configured on the App Registration/Client)</a:t>
            </a:r>
          </a:p>
          <a:p>
            <a:r>
              <a:rPr lang="en-US" b="1" dirty="0"/>
              <a:t> The Id Token can be used to verify information about the User, compared to</a:t>
            </a:r>
          </a:p>
          <a:p>
            <a:r>
              <a:rPr lang="en-US" b="1" dirty="0"/>
              <a:t>an Access Token which can perform an operation on behalf of the User</a:t>
            </a:r>
          </a:p>
          <a:p>
            <a:r>
              <a:rPr lang="en-US" b="1" dirty="0"/>
              <a:t> If you only need to confirm someone's identity, the Access/Refresh tokens can</a:t>
            </a:r>
          </a:p>
          <a:p>
            <a:r>
              <a:rPr lang="en-US" b="1" dirty="0"/>
              <a:t>be </a:t>
            </a:r>
            <a:r>
              <a:rPr lang="en-US" b="1" dirty="0" smtClean="0"/>
              <a:t>ignored </a:t>
            </a:r>
            <a:endParaRPr lang="en-US" dirty="0"/>
          </a:p>
        </p:txBody>
      </p:sp>
    </p:spTree>
    <p:extLst>
      <p:ext uri="{BB962C8B-B14F-4D97-AF65-F5344CB8AC3E}">
        <p14:creationId xmlns:p14="http://schemas.microsoft.com/office/powerpoint/2010/main" val="393882542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a:t>Tokens – </a:t>
            </a:r>
            <a:r>
              <a:rPr lang="en-US" b="1" dirty="0" smtClean="0"/>
              <a:t>Validation</a:t>
            </a:r>
          </a:p>
          <a:p>
            <a:endParaRPr lang="en-US" b="1" dirty="0"/>
          </a:p>
          <a:p>
            <a:r>
              <a:rPr lang="en-US" b="1" dirty="0"/>
              <a:t> Need to validate the Tokens to make sure it comes from who we were</a:t>
            </a:r>
          </a:p>
          <a:p>
            <a:r>
              <a:rPr lang="en-US" b="1" dirty="0"/>
              <a:t>expecting, and not someone pretending to be them</a:t>
            </a:r>
          </a:p>
          <a:p>
            <a:r>
              <a:rPr lang="en-US" b="1" dirty="0"/>
              <a:t> Confirm the authenticity of the token</a:t>
            </a:r>
          </a:p>
          <a:p>
            <a:r>
              <a:rPr lang="en-US" b="1" dirty="0"/>
              <a:t> Signed by the Authorization Server</a:t>
            </a:r>
          </a:p>
          <a:p>
            <a:r>
              <a:rPr lang="en-US" b="1" dirty="0"/>
              <a:t> Not expired</a:t>
            </a:r>
          </a:p>
          <a:p>
            <a:r>
              <a:rPr lang="en-US" b="1" dirty="0"/>
              <a:t> Correct Issuer</a:t>
            </a:r>
          </a:p>
          <a:p>
            <a:r>
              <a:rPr lang="en-US" b="1" dirty="0"/>
              <a:t> Correct Audience</a:t>
            </a:r>
          </a:p>
          <a:p>
            <a:r>
              <a:rPr lang="en-US" b="1" dirty="0"/>
              <a:t> After that, can authorize the user (if they are signing in)</a:t>
            </a:r>
          </a:p>
          <a:p>
            <a:r>
              <a:rPr lang="en-US" b="1" dirty="0"/>
              <a:t> Includes what Role or Groups they are assigned to</a:t>
            </a:r>
          </a:p>
          <a:p>
            <a:r>
              <a:rPr lang="en-US" b="1" dirty="0"/>
              <a:t> Or using an identifier (i.e. UPN) lookup their permissions in the Client</a:t>
            </a:r>
          </a:p>
          <a:p>
            <a:endParaRPr lang="en-US" b="1" dirty="0"/>
          </a:p>
          <a:p>
            <a:r>
              <a:rPr lang="en-US" b="1" dirty="0"/>
              <a:t> </a:t>
            </a:r>
            <a:endParaRPr lang="en-US" dirty="0"/>
          </a:p>
        </p:txBody>
      </p:sp>
    </p:spTree>
    <p:extLst>
      <p:ext uri="{BB962C8B-B14F-4D97-AF65-F5344CB8AC3E}">
        <p14:creationId xmlns:p14="http://schemas.microsoft.com/office/powerpoint/2010/main" val="296430333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901" y="628258"/>
            <a:ext cx="6789039" cy="471048"/>
          </a:xfrm>
          <a:prstGeom prst="rect">
            <a:avLst/>
          </a:prstGeom>
          <a:noFill/>
          <a:ln/>
        </p:spPr>
        <p:txBody>
          <a:bodyPr wrap="square" lIns="0" tIns="0" rIns="0" bIns="0" rtlCol="0" anchor="t"/>
          <a:lstStyle/>
          <a:p>
            <a:r>
              <a:rPr lang="vi-VN" b="1" dirty="0"/>
              <a:t>3. Luồng Hoạt Động</a:t>
            </a:r>
          </a:p>
          <a:p>
            <a:r>
              <a:rPr lang="vi-VN" dirty="0"/>
              <a:t>Quy trình hoạt động của OAuth 2.0 bao gồm các bước sau:</a:t>
            </a:r>
          </a:p>
          <a:p>
            <a:r>
              <a:rPr lang="vi-VN" b="1" dirty="0"/>
              <a:t>Xác Thực (Authorization):</a:t>
            </a:r>
            <a:r>
              <a:rPr lang="vi-VN" dirty="0"/>
              <a:t> Ứng dụng yêu cầu người dùng xác thực thông qua máy chủ ủy quyền.</a:t>
            </a:r>
          </a:p>
          <a:p>
            <a:r>
              <a:rPr lang="vi-VN" b="1" dirty="0"/>
              <a:t>Nhận Mã Ủy Quyền (Authorization Code):</a:t>
            </a:r>
            <a:r>
              <a:rPr lang="vi-VN" dirty="0"/>
              <a:t> Người dùng xác thực và ủy quyền ứng dụng, máy chủ ủy quyền cung cấp một mã ủy quyền.</a:t>
            </a:r>
          </a:p>
          <a:p>
            <a:r>
              <a:rPr lang="vi-VN" b="1" dirty="0"/>
              <a:t>Trao Đổi Mã Ủy Quyền Lấy Mã Truy Cập (Exchange Code for Access Token):</a:t>
            </a:r>
            <a:r>
              <a:rPr lang="vi-VN" dirty="0"/>
              <a:t> Ứng dụng sử dụng mã ủy quyền để đổi lấy mã truy cập từ máy chủ ủy quyền.</a:t>
            </a:r>
          </a:p>
          <a:p>
            <a:r>
              <a:rPr lang="vi-VN" b="1" dirty="0"/>
              <a:t>Truy Cập Tài Nguyên (Access Resource):</a:t>
            </a:r>
            <a:r>
              <a:rPr lang="vi-VN" dirty="0"/>
              <a:t> Ứng dụng sử dụng mã truy cập để yêu cầu và truy cập tài nguyên từ máy chủ tài nguyên.</a:t>
            </a:r>
          </a:p>
        </p:txBody>
      </p:sp>
    </p:spTree>
    <p:extLst>
      <p:ext uri="{BB962C8B-B14F-4D97-AF65-F5344CB8AC3E}">
        <p14:creationId xmlns:p14="http://schemas.microsoft.com/office/powerpoint/2010/main" val="15834824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vi-VN" b="1" dirty="0"/>
              <a:t>4. Authorization Grant</a:t>
            </a:r>
          </a:p>
          <a:p>
            <a:r>
              <a:rPr lang="vi-VN" dirty="0"/>
              <a:t>Authorization Grant là quyền ủy quyền được người dùng cấp phép cho ứng dụng. Có nhiều loại Authorization Grant như Authorization Code, Implicit, Resource Owner Password Credentials, và Client Credentials. Mỗi loại phù hợp với các tình huống sử dụng cụ thể.</a:t>
            </a:r>
          </a:p>
        </p:txBody>
      </p:sp>
    </p:spTree>
    <p:extLst>
      <p:ext uri="{BB962C8B-B14F-4D97-AF65-F5344CB8AC3E}">
        <p14:creationId xmlns:p14="http://schemas.microsoft.com/office/powerpoint/2010/main" val="400910828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442912" y="390525"/>
            <a:ext cx="9810750" cy="6781800"/>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438150" y="5262310"/>
            <a:ext cx="1590675" cy="1910015"/>
          </a:xfrm>
          <a:prstGeom prst="rect">
            <a:avLst/>
          </a:prstGeom>
        </p:spPr>
      </p:pic>
      <p:sp>
        <p:nvSpPr>
          <p:cNvPr id="6" name="TextBox 5">
            <a:extLst>
              <a:ext uri="{FF2B5EF4-FFF2-40B4-BE49-F238E27FC236}">
                <a16:creationId xmlns:a16="http://schemas.microsoft.com/office/drawing/2014/main" id="{9C1AF02D-E911-B8AF-EAEE-CE530CC393D2}"/>
              </a:ext>
            </a:extLst>
          </p:cNvPr>
          <p:cNvSpPr txBox="1"/>
          <p:nvPr/>
        </p:nvSpPr>
        <p:spPr>
          <a:xfrm>
            <a:off x="569981" y="717262"/>
            <a:ext cx="3778599" cy="584775"/>
          </a:xfrm>
          <a:prstGeom prst="rect">
            <a:avLst/>
          </a:prstGeom>
          <a:noFill/>
        </p:spPr>
        <p:txBody>
          <a:bodyPr wrap="none" rtlCol="0">
            <a:spAutoFit/>
          </a:bodyPr>
          <a:lstStyle/>
          <a:p>
            <a:r>
              <a:rPr lang="en-VN" sz="3200" b="1" dirty="0">
                <a:solidFill>
                  <a:schemeClr val="bg1"/>
                </a:solidFill>
                <a:latin typeface="Arial" panose="020B0604020202020204" pitchFamily="34" charset="0"/>
                <a:cs typeface="Arial" panose="020B0604020202020204" pitchFamily="34" charset="0"/>
              </a:rPr>
              <a:t>Nội dung </a:t>
            </a:r>
            <a:r>
              <a:rPr lang="en-US" sz="3200" b="1" dirty="0" err="1" smtClean="0">
                <a:solidFill>
                  <a:schemeClr val="bg1"/>
                </a:solidFill>
                <a:latin typeface="Arial" panose="020B0604020202020204" pitchFamily="34" charset="0"/>
                <a:cs typeface="Arial" panose="020B0604020202020204" pitchFamily="34" charset="0"/>
              </a:rPr>
              <a:t>buổi</a:t>
            </a:r>
            <a:r>
              <a:rPr lang="en-US" sz="3200" b="1" dirty="0" smtClean="0">
                <a:solidFill>
                  <a:schemeClr val="bg1"/>
                </a:solidFill>
                <a:latin typeface="Arial" panose="020B0604020202020204" pitchFamily="34" charset="0"/>
                <a:cs typeface="Arial" panose="020B0604020202020204" pitchFamily="34" charset="0"/>
              </a:rPr>
              <a:t> </a:t>
            </a:r>
            <a:r>
              <a:rPr lang="en-US" sz="3200" b="1" dirty="0" err="1" smtClean="0">
                <a:solidFill>
                  <a:schemeClr val="bg1"/>
                </a:solidFill>
                <a:latin typeface="Arial" panose="020B0604020202020204" pitchFamily="34" charset="0"/>
                <a:cs typeface="Arial" panose="020B0604020202020204" pitchFamily="34" charset="0"/>
              </a:rPr>
              <a:t>học</a:t>
            </a:r>
            <a:endParaRPr lang="en-VN" sz="3200"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D7EA26F-1D8B-6EAC-0894-355152049D38}"/>
              </a:ext>
            </a:extLst>
          </p:cNvPr>
          <p:cNvSpPr txBox="1"/>
          <p:nvPr/>
        </p:nvSpPr>
        <p:spPr>
          <a:xfrm>
            <a:off x="1233487" y="1351471"/>
            <a:ext cx="4647768" cy="2308324"/>
          </a:xfrm>
          <a:prstGeom prst="rect">
            <a:avLst/>
          </a:prstGeom>
          <a:noFill/>
        </p:spPr>
        <p:txBody>
          <a:bodyPr wrap="square" rtlCol="0" anchor="t">
            <a:spAutoFit/>
          </a:bodyPr>
          <a:lstStyle/>
          <a:p>
            <a:r>
              <a:rPr lang="en-VN" b="1" dirty="0" smtClean="0">
                <a:solidFill>
                  <a:schemeClr val="bg1"/>
                </a:solidFill>
                <a:latin typeface="Times New Roman" panose="02020603050405020304" pitchFamily="18" charset="0"/>
                <a:cs typeface="Times New Roman" panose="02020603050405020304" pitchFamily="18" charset="0"/>
              </a:rPr>
              <a:t>I</a:t>
            </a:r>
            <a:r>
              <a:rPr lang="en-US" b="1" dirty="0" smtClean="0">
                <a:solidFill>
                  <a:schemeClr val="bg1"/>
                </a:solidFill>
                <a:latin typeface="Times New Roman" panose="02020603050405020304" pitchFamily="18" charset="0"/>
                <a:cs typeface="Times New Roman" panose="02020603050405020304" pitchFamily="18" charset="0"/>
              </a:rPr>
              <a:t>. </a:t>
            </a:r>
            <a:r>
              <a:rPr lang="vi-VN" b="1" dirty="0" smtClean="0">
                <a:solidFill>
                  <a:schemeClr val="bg1"/>
                </a:solidFill>
                <a:latin typeface="Times New Roman" panose="02020603050405020304" pitchFamily="18" charset="0"/>
                <a:cs typeface="Times New Roman" panose="02020603050405020304" pitchFamily="18" charset="0"/>
              </a:rPr>
              <a:t>Tổng </a:t>
            </a:r>
            <a:r>
              <a:rPr lang="vi-VN" b="1" dirty="0">
                <a:solidFill>
                  <a:schemeClr val="bg1"/>
                </a:solidFill>
                <a:latin typeface="Times New Roman" panose="02020603050405020304" pitchFamily="18" charset="0"/>
                <a:cs typeface="Times New Roman" panose="02020603050405020304" pitchFamily="18" charset="0"/>
              </a:rPr>
              <a:t>quan </a:t>
            </a:r>
            <a:r>
              <a:rPr lang="vi-VN" b="1" dirty="0" smtClean="0">
                <a:solidFill>
                  <a:schemeClr val="bg1"/>
                </a:solidFill>
                <a:latin typeface="Times New Roman" panose="02020603050405020304" pitchFamily="18" charset="0"/>
                <a:cs typeface="Times New Roman" panose="02020603050405020304" pitchFamily="18" charset="0"/>
              </a:rPr>
              <a:t>OA</a:t>
            </a:r>
            <a:r>
              <a:rPr lang="en-US" b="1" dirty="0" smtClean="0">
                <a:solidFill>
                  <a:schemeClr val="bg1"/>
                </a:solidFill>
                <a:latin typeface="Times New Roman" panose="02020603050405020304" pitchFamily="18" charset="0"/>
                <a:cs typeface="Times New Roman" panose="02020603050405020304" pitchFamily="18" charset="0"/>
              </a:rPr>
              <a:t>u</a:t>
            </a:r>
            <a:r>
              <a:rPr lang="vi-VN" b="1" dirty="0" smtClean="0">
                <a:solidFill>
                  <a:schemeClr val="bg1"/>
                </a:solidFill>
                <a:latin typeface="Times New Roman" panose="02020603050405020304" pitchFamily="18" charset="0"/>
                <a:cs typeface="Times New Roman" panose="02020603050405020304" pitchFamily="18" charset="0"/>
              </a:rPr>
              <a:t>th2</a:t>
            </a:r>
            <a:r>
              <a:rPr lang="vi-VN" b="1" dirty="0">
                <a:solidFill>
                  <a:schemeClr val="bg1"/>
                </a:solidFill>
                <a:latin typeface="Times New Roman" panose="02020603050405020304" pitchFamily="18" charset="0"/>
                <a:cs typeface="Times New Roman" panose="02020603050405020304" pitchFamily="18" charset="0"/>
              </a:rPr>
              <a:t>					</a:t>
            </a:r>
          </a:p>
          <a:p>
            <a:r>
              <a:rPr lang="en-US" b="1" dirty="0" smtClean="0">
                <a:solidFill>
                  <a:schemeClr val="bg1"/>
                </a:solidFill>
                <a:latin typeface="Times New Roman" panose="02020603050405020304" pitchFamily="18" charset="0"/>
                <a:cs typeface="Times New Roman" panose="02020603050405020304" pitchFamily="18" charset="0"/>
              </a:rPr>
              <a:t>II. </a:t>
            </a:r>
            <a:r>
              <a:rPr lang="vi-VN" b="1" dirty="0" smtClean="0">
                <a:solidFill>
                  <a:schemeClr val="bg1"/>
                </a:solidFill>
                <a:latin typeface="Times New Roman" panose="02020603050405020304" pitchFamily="18" charset="0"/>
                <a:cs typeface="Times New Roman" panose="02020603050405020304" pitchFamily="18" charset="0"/>
              </a:rPr>
              <a:t>Các </a:t>
            </a:r>
            <a:r>
              <a:rPr lang="vi-VN" b="1" dirty="0">
                <a:solidFill>
                  <a:schemeClr val="bg1"/>
                </a:solidFill>
                <a:latin typeface="Times New Roman" panose="02020603050405020304" pitchFamily="18" charset="0"/>
                <a:cs typeface="Times New Roman" panose="02020603050405020304" pitchFamily="18" charset="0"/>
              </a:rPr>
              <a:t>khái niệm cơ bản					</a:t>
            </a:r>
          </a:p>
          <a:p>
            <a:r>
              <a:rPr lang="en-US" b="1" dirty="0" smtClean="0">
                <a:solidFill>
                  <a:schemeClr val="bg1"/>
                </a:solidFill>
                <a:latin typeface="Times New Roman" panose="02020603050405020304" pitchFamily="18" charset="0"/>
                <a:cs typeface="Times New Roman" panose="02020603050405020304" pitchFamily="18" charset="0"/>
              </a:rPr>
              <a:t>III. </a:t>
            </a:r>
            <a:r>
              <a:rPr lang="vi-VN" b="1" dirty="0" smtClean="0">
                <a:solidFill>
                  <a:schemeClr val="bg1"/>
                </a:solidFill>
                <a:latin typeface="Times New Roman" panose="02020603050405020304" pitchFamily="18" charset="0"/>
                <a:cs typeface="Times New Roman" panose="02020603050405020304" pitchFamily="18" charset="0"/>
              </a:rPr>
              <a:t>Luồng </a:t>
            </a:r>
            <a:r>
              <a:rPr lang="vi-VN" b="1" dirty="0">
                <a:solidFill>
                  <a:schemeClr val="bg1"/>
                </a:solidFill>
                <a:latin typeface="Times New Roman" panose="02020603050405020304" pitchFamily="18" charset="0"/>
                <a:cs typeface="Times New Roman" panose="02020603050405020304" pitchFamily="18" charset="0"/>
              </a:rPr>
              <a:t>hoạt động					</a:t>
            </a:r>
          </a:p>
          <a:p>
            <a:r>
              <a:rPr lang="en-US" b="1" dirty="0" smtClean="0">
                <a:solidFill>
                  <a:schemeClr val="bg1"/>
                </a:solidFill>
                <a:latin typeface="Times New Roman" panose="02020603050405020304" pitchFamily="18" charset="0"/>
                <a:cs typeface="Times New Roman" panose="02020603050405020304" pitchFamily="18" charset="0"/>
              </a:rPr>
              <a:t>IV. </a:t>
            </a:r>
            <a:r>
              <a:rPr lang="vi-VN" b="1" dirty="0" smtClean="0">
                <a:solidFill>
                  <a:schemeClr val="bg1"/>
                </a:solidFill>
                <a:latin typeface="Times New Roman" panose="02020603050405020304" pitchFamily="18" charset="0"/>
                <a:cs typeface="Times New Roman" panose="02020603050405020304" pitchFamily="18" charset="0"/>
              </a:rPr>
              <a:t>Authorization </a:t>
            </a:r>
            <a:r>
              <a:rPr lang="vi-VN" b="1" dirty="0">
                <a:solidFill>
                  <a:schemeClr val="bg1"/>
                </a:solidFill>
                <a:latin typeface="Times New Roman" panose="02020603050405020304" pitchFamily="18" charset="0"/>
                <a:cs typeface="Times New Roman" panose="02020603050405020304" pitchFamily="18" charset="0"/>
              </a:rPr>
              <a:t>Grant					</a:t>
            </a:r>
          </a:p>
        </p:txBody>
      </p:sp>
    </p:spTree>
    <p:extLst>
      <p:ext uri="{BB962C8B-B14F-4D97-AF65-F5344CB8AC3E}">
        <p14:creationId xmlns:p14="http://schemas.microsoft.com/office/powerpoint/2010/main" val="73798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438150" y="390525"/>
            <a:ext cx="9810750" cy="6781800"/>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438150" y="5262310"/>
            <a:ext cx="1590675" cy="1910015"/>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552575" y="1676400"/>
            <a:ext cx="8867775" cy="5648325"/>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76225" y="390525"/>
            <a:ext cx="8601075" cy="6315075"/>
          </a:xfrm>
          <a:prstGeom prst="rect">
            <a:avLst/>
          </a:prstGeom>
        </p:spPr>
      </p:pic>
      <p:sp>
        <p:nvSpPr>
          <p:cNvPr id="6" name="TextBox 5">
            <a:extLst>
              <a:ext uri="{FF2B5EF4-FFF2-40B4-BE49-F238E27FC236}">
                <a16:creationId xmlns:a16="http://schemas.microsoft.com/office/drawing/2014/main" id="{E90A7405-53D0-5832-4328-910F0F596B0B}"/>
              </a:ext>
            </a:extLst>
          </p:cNvPr>
          <p:cNvSpPr txBox="1"/>
          <p:nvPr/>
        </p:nvSpPr>
        <p:spPr>
          <a:xfrm>
            <a:off x="3469165" y="3196650"/>
            <a:ext cx="3147015" cy="584775"/>
          </a:xfrm>
          <a:prstGeom prst="rect">
            <a:avLst/>
          </a:prstGeom>
          <a:noFill/>
        </p:spPr>
        <p:txBody>
          <a:bodyPr wrap="none" rtlCol="0">
            <a:spAutoFit/>
          </a:bodyPr>
          <a:lstStyle/>
          <a:p>
            <a:r>
              <a:rPr lang="en-VN" sz="3200" b="1" dirty="0" smtClean="0">
                <a:solidFill>
                  <a:schemeClr val="bg1"/>
                </a:solidFill>
                <a:latin typeface="Times New Roman" panose="02020603050405020304" pitchFamily="18" charset="0"/>
                <a:cs typeface="Times New Roman" panose="02020603050405020304" pitchFamily="18" charset="0"/>
              </a:rPr>
              <a:t>Thảo </a:t>
            </a:r>
            <a:r>
              <a:rPr lang="en-VN" sz="3200" b="1" dirty="0">
                <a:solidFill>
                  <a:schemeClr val="bg1"/>
                </a:solidFill>
                <a:latin typeface="Times New Roman" panose="02020603050405020304" pitchFamily="18" charset="0"/>
                <a:cs typeface="Times New Roman" panose="02020603050405020304" pitchFamily="18" charset="0"/>
              </a:rPr>
              <a:t>luận chung</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0" y="0"/>
            <a:ext cx="10696575" cy="7562850"/>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133975" y="0"/>
            <a:ext cx="5562600" cy="7562850"/>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2190750" y="2247900"/>
            <a:ext cx="5867400" cy="19050"/>
          </a:xfrm>
          <a:prstGeom prst="rect">
            <a:avLst/>
          </a:prstGeom>
        </p:spPr>
      </p:pic>
      <p:pic>
        <p:nvPicPr>
          <p:cNvPr id="5" name="Image 3"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2190750" y="3981450"/>
            <a:ext cx="5867400" cy="19050"/>
          </a:xfrm>
          <a:prstGeom prst="rect">
            <a:avLst/>
          </a:prstGeom>
        </p:spPr>
      </p:pic>
      <p:sp>
        <p:nvSpPr>
          <p:cNvPr id="6" name="Text 0"/>
          <p:cNvSpPr/>
          <p:nvPr/>
        </p:nvSpPr>
        <p:spPr>
          <a:xfrm>
            <a:off x="2447925" y="3009900"/>
            <a:ext cx="5343525" cy="381000"/>
          </a:xfrm>
          <a:prstGeom prst="rect">
            <a:avLst/>
          </a:prstGeom>
          <a:noFill/>
          <a:ln/>
        </p:spPr>
        <p:txBody>
          <a:bodyPr wrap="square" lIns="0" tIns="0" rIns="0" bIns="0" rtlCol="0" anchor="t"/>
          <a:lstStyle/>
          <a:p>
            <a:pPr marL="0" indent="0" algn="l">
              <a:lnSpc>
                <a:spcPts val="3000"/>
              </a:lnSpc>
              <a:buNone/>
            </a:pPr>
            <a:r>
              <a:rPr lang="en-US" sz="7200" dirty="0">
                <a:solidFill>
                  <a:srgbClr val="FFFFFF"/>
                </a:solidFill>
                <a:latin typeface="SVN-Mont SemiBold" pitchFamily="34" charset="0"/>
                <a:ea typeface="SVN-Mont SemiBold" pitchFamily="34" charset="-122"/>
                <a:cs typeface="SVN-Mont SemiBold" pitchFamily="34" charset="-120"/>
              </a:rPr>
              <a:t>THANK YOU</a:t>
            </a:r>
            <a:endParaRPr lang="en-US" sz="7200" dirty="0"/>
          </a:p>
        </p:txBody>
      </p:sp>
      <p:sp>
        <p:nvSpPr>
          <p:cNvPr id="7" name="Text 1"/>
          <p:cNvSpPr/>
          <p:nvPr/>
        </p:nvSpPr>
        <p:spPr>
          <a:xfrm>
            <a:off x="4229100" y="4181475"/>
            <a:ext cx="1781175" cy="381000"/>
          </a:xfrm>
          <a:prstGeom prst="rect">
            <a:avLst/>
          </a:prstGeom>
          <a:noFill/>
          <a:ln/>
        </p:spPr>
        <p:txBody>
          <a:bodyPr wrap="square" lIns="0" tIns="0" rIns="0" bIns="0" rtlCol="0" anchor="t"/>
          <a:lstStyle/>
          <a:p>
            <a:pPr marL="0" indent="0" algn="l">
              <a:lnSpc>
                <a:spcPts val="3000"/>
              </a:lnSpc>
              <a:buNone/>
            </a:pPr>
            <a:r>
              <a:rPr lang="en-US" sz="1800" dirty="0">
                <a:solidFill>
                  <a:srgbClr val="FFFFFF"/>
                </a:solidFill>
                <a:latin typeface="SVN-Mont Book" pitchFamily="34" charset="0"/>
                <a:ea typeface="SVN-Mont Book" pitchFamily="34" charset="-122"/>
                <a:cs typeface="SVN-Mont Book" pitchFamily="34" charset="-120"/>
              </a:rPr>
              <a:t>FOR WATCHING</a:t>
            </a: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56015" cy="2042468"/>
          </a:xfrm>
          <a:prstGeom prst="rect">
            <a:avLst/>
          </a:prstGeom>
          <a:noFill/>
          <a:ln/>
        </p:spPr>
        <p:txBody>
          <a:bodyPr wrap="square" lIns="0" tIns="0" rIns="0" bIns="0" rtlCol="0" anchor="t"/>
          <a:lstStyle/>
          <a:p>
            <a:r>
              <a:rPr lang="vi-VN" b="1" dirty="0"/>
              <a:t/>
            </a:r>
            <a:br>
              <a:rPr lang="vi-VN" b="1" dirty="0"/>
            </a:br>
            <a:r>
              <a:rPr lang="vi-VN" b="1" dirty="0"/>
              <a:t>Tổng Quan về OAuth 2.0</a:t>
            </a:r>
          </a:p>
          <a:p>
            <a:r>
              <a:rPr lang="vi-VN" b="1" dirty="0" smtClean="0"/>
              <a:t>1</a:t>
            </a:r>
            <a:r>
              <a:rPr lang="vi-VN" b="1" dirty="0"/>
              <a:t>. Giới Thiệu về OAuth 2.0</a:t>
            </a:r>
          </a:p>
          <a:p>
            <a:r>
              <a:rPr lang="vi-VN" dirty="0"/>
              <a:t>OAuth 2.0 là một giao thức ủy quyền phổ biến được sử dụng để bảo vệ tài nguyên trực tuyến và cung cấp quyền truy cập an toàn cho ứng dụng và dịch vụ web. Giao thức này cho phép người dùng ủy quyền ứng dụng của mình để truy cập tài nguyên mà họ sở hữu, mà không cần chia sẻ mật khẩu</a:t>
            </a:r>
            <a:r>
              <a:rPr lang="vi-VN" dirty="0" smtClean="0"/>
              <a:t>.</a:t>
            </a:r>
            <a:endParaRPr lang="vi-VN" dirty="0"/>
          </a:p>
        </p:txBody>
      </p:sp>
      <p:sp>
        <p:nvSpPr>
          <p:cNvPr id="13" name="Rectangle 12"/>
          <p:cNvSpPr/>
          <p:nvPr/>
        </p:nvSpPr>
        <p:spPr>
          <a:xfrm>
            <a:off x="1075267" y="2734733"/>
            <a:ext cx="8149166" cy="3416320"/>
          </a:xfrm>
          <a:prstGeom prst="rect">
            <a:avLst/>
          </a:prstGeom>
        </p:spPr>
        <p:txBody>
          <a:bodyPr wrap="square">
            <a:spAutoFit/>
          </a:bodyPr>
          <a:lstStyle/>
          <a:p>
            <a:r>
              <a:rPr lang="en-US" dirty="0"/>
              <a:t> OAuth </a:t>
            </a:r>
            <a:r>
              <a:rPr lang="en-US" dirty="0" err="1"/>
              <a:t>là</a:t>
            </a:r>
            <a:r>
              <a:rPr lang="en-US" dirty="0"/>
              <a:t> </a:t>
            </a:r>
            <a:r>
              <a:rPr lang="en-US" dirty="0" err="1"/>
              <a:t>khung</a:t>
            </a:r>
            <a:r>
              <a:rPr lang="en-US" dirty="0"/>
              <a:t> </a:t>
            </a:r>
            <a:r>
              <a:rPr lang="en-US" dirty="0" err="1"/>
              <a:t>ủy</a:t>
            </a:r>
            <a:r>
              <a:rPr lang="en-US" dirty="0"/>
              <a:t> </a:t>
            </a:r>
            <a:r>
              <a:rPr lang="en-US" dirty="0" err="1"/>
              <a:t>quyền</a:t>
            </a:r>
            <a:r>
              <a:rPr lang="en-US" dirty="0"/>
              <a:t>, </a:t>
            </a:r>
            <a:r>
              <a:rPr lang="en-US" dirty="0" err="1"/>
              <a:t>cho</a:t>
            </a:r>
            <a:r>
              <a:rPr lang="en-US" dirty="0"/>
              <a:t> </a:t>
            </a:r>
            <a:r>
              <a:rPr lang="en-US" dirty="0" err="1"/>
              <a:t>phép</a:t>
            </a:r>
            <a:r>
              <a:rPr lang="en-US" dirty="0"/>
              <a:t> </a:t>
            </a:r>
            <a:r>
              <a:rPr lang="en-US" dirty="0" err="1"/>
              <a:t>ứng</a:t>
            </a:r>
            <a:r>
              <a:rPr lang="en-US" dirty="0"/>
              <a:t> </a:t>
            </a:r>
            <a:r>
              <a:rPr lang="en-US" dirty="0" err="1"/>
              <a:t>dụng</a:t>
            </a:r>
            <a:r>
              <a:rPr lang="en-US" dirty="0"/>
              <a:t> </a:t>
            </a:r>
            <a:r>
              <a:rPr lang="en-US" dirty="0" err="1"/>
              <a:t>truy</a:t>
            </a:r>
            <a:r>
              <a:rPr lang="en-US" dirty="0"/>
              <a:t> </a:t>
            </a:r>
            <a:r>
              <a:rPr lang="en-US" dirty="0" err="1"/>
              <a:t>cập</a:t>
            </a:r>
            <a:r>
              <a:rPr lang="en-US" dirty="0"/>
              <a:t> </a:t>
            </a:r>
            <a:r>
              <a:rPr lang="en-US" dirty="0" err="1"/>
              <a:t>thông</a:t>
            </a:r>
            <a:r>
              <a:rPr lang="en-US" dirty="0"/>
              <a:t> tin chi </a:t>
            </a:r>
            <a:r>
              <a:rPr lang="en-US" dirty="0" err="1" smtClean="0"/>
              <a:t>tiết</a:t>
            </a:r>
            <a:r>
              <a:rPr lang="en-US" dirty="0" smtClean="0"/>
              <a:t> </a:t>
            </a:r>
            <a:r>
              <a:rPr lang="en-US" dirty="0" err="1" smtClean="0"/>
              <a:t>về</a:t>
            </a:r>
            <a:r>
              <a:rPr lang="en-US" dirty="0" smtClean="0"/>
              <a:t> </a:t>
            </a:r>
            <a:r>
              <a:rPr lang="en-US" dirty="0" err="1"/>
              <a:t>bạn</a:t>
            </a:r>
            <a:r>
              <a:rPr lang="en-US" dirty="0"/>
              <a:t> </a:t>
            </a:r>
            <a:r>
              <a:rPr lang="en-US" dirty="0" err="1"/>
              <a:t>hoặc</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thay</a:t>
            </a:r>
            <a:r>
              <a:rPr lang="en-US" dirty="0"/>
              <a:t> </a:t>
            </a:r>
            <a:r>
              <a:rPr lang="en-US" dirty="0" err="1"/>
              <a:t>mặt</a:t>
            </a:r>
            <a:r>
              <a:rPr lang="en-US" dirty="0"/>
              <a:t> </a:t>
            </a:r>
            <a:r>
              <a:rPr lang="en-US" dirty="0" err="1" smtClean="0"/>
              <a:t>bạn</a:t>
            </a:r>
            <a:endParaRPr lang="en-US" dirty="0" smtClean="0"/>
          </a:p>
          <a:p>
            <a:endParaRPr lang="en-US" dirty="0" smtClean="0"/>
          </a:p>
          <a:p>
            <a:r>
              <a:rPr lang="en-US" dirty="0" smtClean="0"/>
              <a:t> </a:t>
            </a:r>
            <a:r>
              <a:rPr lang="en-US" dirty="0" err="1"/>
              <a:t>Nó</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luồng</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ứng</a:t>
            </a:r>
            <a:r>
              <a:rPr lang="en-US" dirty="0"/>
              <a:t> </a:t>
            </a:r>
            <a:r>
              <a:rPr lang="en-US" dirty="0" err="1"/>
              <a:t>dụng</a:t>
            </a:r>
            <a:r>
              <a:rPr lang="en-US" dirty="0"/>
              <a:t> </a:t>
            </a:r>
            <a:r>
              <a:rPr lang="en-US" dirty="0" err="1"/>
              <a:t>đó</a:t>
            </a:r>
            <a:r>
              <a:rPr lang="en-US" dirty="0"/>
              <a:t> </a:t>
            </a:r>
            <a:r>
              <a:rPr lang="en-US" dirty="0" err="1"/>
              <a:t>yêu</a:t>
            </a:r>
            <a:r>
              <a:rPr lang="en-US" dirty="0"/>
              <a:t> </a:t>
            </a:r>
            <a:r>
              <a:rPr lang="en-US" dirty="0" err="1"/>
              <a:t>cầu</a:t>
            </a:r>
            <a:r>
              <a:rPr lang="en-US" dirty="0"/>
              <a:t> </a:t>
            </a:r>
            <a:r>
              <a:rPr lang="en-US" dirty="0" err="1"/>
              <a:t>quyền</a:t>
            </a:r>
            <a:r>
              <a:rPr lang="en-US" dirty="0"/>
              <a:t> </a:t>
            </a:r>
            <a:r>
              <a:rPr lang="en-US" dirty="0" err="1"/>
              <a:t>truy</a:t>
            </a:r>
            <a:r>
              <a:rPr lang="en-US" dirty="0"/>
              <a:t> </a:t>
            </a:r>
            <a:r>
              <a:rPr lang="en-US" dirty="0" err="1" smtClean="0"/>
              <a:t>cập</a:t>
            </a:r>
            <a:endParaRPr lang="en-US" dirty="0" smtClean="0"/>
          </a:p>
          <a:p>
            <a:endParaRPr lang="en-US" dirty="0" smtClean="0"/>
          </a:p>
          <a:p>
            <a:r>
              <a:rPr lang="en-US" dirty="0" smtClean="0"/>
              <a:t> </a:t>
            </a:r>
            <a:r>
              <a:rPr lang="en-US" dirty="0" err="1"/>
              <a:t>Ứng</a:t>
            </a:r>
            <a:r>
              <a:rPr lang="en-US" dirty="0"/>
              <a:t> </a:t>
            </a:r>
            <a:r>
              <a:rPr lang="en-US" dirty="0" err="1"/>
              <a:t>dụng</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chứng</a:t>
            </a:r>
            <a:r>
              <a:rPr lang="en-US" dirty="0"/>
              <a:t> </a:t>
            </a:r>
            <a:r>
              <a:rPr lang="en-US" dirty="0" err="1"/>
              <a:t>chỉ</a:t>
            </a:r>
            <a:r>
              <a:rPr lang="en-US" dirty="0"/>
              <a:t> </a:t>
            </a:r>
            <a:r>
              <a:rPr lang="en-US" dirty="0" err="1"/>
              <a:t>có</a:t>
            </a:r>
            <a:r>
              <a:rPr lang="en-US" dirty="0"/>
              <a:t> </a:t>
            </a:r>
            <a:r>
              <a:rPr lang="en-US" dirty="0" err="1"/>
              <a:t>giới</a:t>
            </a:r>
            <a:r>
              <a:rPr lang="en-US" dirty="0"/>
              <a:t> </a:t>
            </a:r>
            <a:r>
              <a:rPr lang="en-US" dirty="0" err="1"/>
              <a:t>hạn</a:t>
            </a:r>
            <a:r>
              <a:rPr lang="en-US" dirty="0"/>
              <a:t> </a:t>
            </a:r>
            <a:r>
              <a:rPr lang="en-US" dirty="0" err="1"/>
              <a:t>và</a:t>
            </a:r>
            <a:r>
              <a:rPr lang="en-US" dirty="0"/>
              <a:t> </a:t>
            </a:r>
            <a:r>
              <a:rPr lang="en-US" dirty="0" err="1"/>
              <a:t>tồn</a:t>
            </a:r>
            <a:r>
              <a:rPr lang="en-US" dirty="0"/>
              <a:t> </a:t>
            </a:r>
            <a:r>
              <a:rPr lang="en-US" dirty="0" err="1"/>
              <a:t>tại</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ngắn</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gì</a:t>
            </a:r>
            <a:r>
              <a:rPr lang="en-US" dirty="0"/>
              <a:t> </a:t>
            </a:r>
            <a:r>
              <a:rPr lang="en-US" dirty="0" err="1"/>
              <a:t>nóyêu</a:t>
            </a:r>
            <a:r>
              <a:rPr lang="en-US" dirty="0"/>
              <a:t> </a:t>
            </a:r>
            <a:r>
              <a:rPr lang="en-US" dirty="0" err="1"/>
              <a:t>cầu</a:t>
            </a:r>
            <a:r>
              <a:rPr lang="en-US" dirty="0"/>
              <a:t> </a:t>
            </a:r>
            <a:r>
              <a:rPr lang="en-US" dirty="0" err="1"/>
              <a:t>của</a:t>
            </a:r>
            <a:r>
              <a:rPr lang="en-US" dirty="0"/>
              <a:t> </a:t>
            </a:r>
            <a:r>
              <a:rPr lang="en-US" dirty="0" err="1" smtClean="0"/>
              <a:t>bạn</a:t>
            </a:r>
            <a:endParaRPr lang="en-US" dirty="0" smtClean="0"/>
          </a:p>
          <a:p>
            <a:endParaRPr lang="en-US" dirty="0" smtClean="0"/>
          </a:p>
          <a:p>
            <a:r>
              <a:rPr lang="en-US" dirty="0" smtClean="0"/>
              <a:t> </a:t>
            </a:r>
            <a:r>
              <a:rPr lang="en-US" dirty="0" err="1"/>
              <a:t>Điều</a:t>
            </a:r>
            <a:r>
              <a:rPr lang="en-US" dirty="0"/>
              <a:t> </a:t>
            </a:r>
            <a:r>
              <a:rPr lang="en-US" dirty="0" err="1"/>
              <a:t>này</a:t>
            </a:r>
            <a:r>
              <a:rPr lang="en-US" dirty="0"/>
              <a:t> </a:t>
            </a:r>
            <a:r>
              <a:rPr lang="en-US" dirty="0" err="1"/>
              <a:t>có</a:t>
            </a:r>
            <a:r>
              <a:rPr lang="en-US" dirty="0"/>
              <a:t> </a:t>
            </a:r>
            <a:r>
              <a:rPr lang="en-US" dirty="0" err="1"/>
              <a:t>nghĩa</a:t>
            </a:r>
            <a:r>
              <a:rPr lang="en-US" dirty="0"/>
              <a:t> </a:t>
            </a:r>
            <a:r>
              <a:rPr lang="en-US" dirty="0" err="1"/>
              <a:t>là</a:t>
            </a:r>
            <a:r>
              <a:rPr lang="en-US" dirty="0"/>
              <a:t> </a:t>
            </a:r>
            <a:r>
              <a:rPr lang="en-US" dirty="0" err="1"/>
              <a:t>ứng</a:t>
            </a:r>
            <a:r>
              <a:rPr lang="en-US" dirty="0"/>
              <a:t> </a:t>
            </a:r>
            <a:r>
              <a:rPr lang="en-US" dirty="0" err="1"/>
              <a:t>dụng</a:t>
            </a:r>
            <a:r>
              <a:rPr lang="en-US" dirty="0"/>
              <a:t> </a:t>
            </a:r>
            <a:r>
              <a:rPr lang="en-US" dirty="0" err="1"/>
              <a:t>không</a:t>
            </a:r>
            <a:r>
              <a:rPr lang="en-US" dirty="0"/>
              <a:t> </a:t>
            </a:r>
            <a:r>
              <a:rPr lang="en-US" dirty="0" err="1"/>
              <a:t>cần</a:t>
            </a:r>
            <a:r>
              <a:rPr lang="en-US" dirty="0"/>
              <a:t> </a:t>
            </a:r>
            <a:r>
              <a:rPr lang="en-US" dirty="0" err="1"/>
              <a:t>biết</a:t>
            </a:r>
            <a:r>
              <a:rPr lang="en-US" dirty="0"/>
              <a:t> </a:t>
            </a:r>
            <a:r>
              <a:rPr lang="en-US" dirty="0" err="1"/>
              <a:t>thông</a:t>
            </a:r>
            <a:r>
              <a:rPr lang="en-US" dirty="0"/>
              <a:t> tin </a:t>
            </a:r>
            <a:r>
              <a:rPr lang="en-US" dirty="0" err="1"/>
              <a:t>xác</a:t>
            </a:r>
            <a:r>
              <a:rPr lang="en-US" dirty="0"/>
              <a:t> </a:t>
            </a:r>
            <a:r>
              <a:rPr lang="en-US" dirty="0" err="1"/>
              <a:t>thực</a:t>
            </a:r>
            <a:r>
              <a:rPr lang="en-US" dirty="0"/>
              <a:t> </a:t>
            </a:r>
            <a:r>
              <a:rPr lang="en-US" dirty="0" err="1"/>
              <a:t>của</a:t>
            </a:r>
            <a:r>
              <a:rPr lang="en-US" dirty="0"/>
              <a:t> </a:t>
            </a:r>
            <a:r>
              <a:rPr lang="en-US" dirty="0" err="1" smtClean="0"/>
              <a:t>bạn</a:t>
            </a:r>
            <a:endParaRPr lang="en-US" dirty="0" smtClean="0"/>
          </a:p>
          <a:p>
            <a:endParaRPr lang="en-US" dirty="0" smtClean="0"/>
          </a:p>
          <a:p>
            <a:r>
              <a:rPr lang="en-US" dirty="0" smtClean="0"/>
              <a:t> </a:t>
            </a:r>
            <a:r>
              <a:rPr lang="en-US" dirty="0" err="1"/>
              <a:t>Ví</a:t>
            </a:r>
            <a:r>
              <a:rPr lang="en-US" dirty="0"/>
              <a:t> </a:t>
            </a:r>
            <a:r>
              <a:rPr lang="en-US" dirty="0" err="1"/>
              <a:t>dụ</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tài</a:t>
            </a:r>
            <a:r>
              <a:rPr lang="en-US" dirty="0"/>
              <a:t> </a:t>
            </a:r>
            <a:r>
              <a:rPr lang="en-US" dirty="0" err="1"/>
              <a:t>khoản</a:t>
            </a:r>
            <a:r>
              <a:rPr lang="en-US" dirty="0"/>
              <a:t> </a:t>
            </a:r>
            <a:r>
              <a:rPr lang="en-US" dirty="0" err="1"/>
              <a:t>bằng</a:t>
            </a:r>
            <a:r>
              <a:rPr lang="en-US" dirty="0"/>
              <a:t> </a:t>
            </a:r>
            <a:r>
              <a:rPr lang="en-US" dirty="0" err="1"/>
              <a:t>ứng</a:t>
            </a:r>
            <a:r>
              <a:rPr lang="en-US" dirty="0"/>
              <a:t> </a:t>
            </a:r>
            <a:r>
              <a:rPr lang="en-US" dirty="0" err="1"/>
              <a:t>dụng</a:t>
            </a:r>
            <a:r>
              <a:rPr lang="en-US" dirty="0"/>
              <a:t> </a:t>
            </a:r>
            <a:r>
              <a:rPr lang="en-US" dirty="0" err="1"/>
              <a:t>bằng</a:t>
            </a:r>
            <a:r>
              <a:rPr lang="en-US" dirty="0"/>
              <a:t> </a:t>
            </a:r>
            <a:r>
              <a:rPr lang="en-US" dirty="0" err="1"/>
              <a:t>tài</a:t>
            </a:r>
            <a:r>
              <a:rPr lang="en-US" dirty="0"/>
              <a:t> </a:t>
            </a:r>
            <a:r>
              <a:rPr lang="en-US" dirty="0" err="1"/>
              <a:t>khoản</a:t>
            </a:r>
            <a:r>
              <a:rPr lang="en-US" dirty="0"/>
              <a:t> </a:t>
            </a:r>
            <a:r>
              <a:rPr lang="en-US" dirty="0" err="1"/>
              <a:t>từmột</a:t>
            </a:r>
            <a:r>
              <a:rPr lang="en-US" dirty="0"/>
              <a:t> </a:t>
            </a:r>
            <a:r>
              <a:rPr lang="en-US" dirty="0" err="1"/>
              <a:t>ứng</a:t>
            </a:r>
            <a:r>
              <a:rPr lang="en-US" dirty="0"/>
              <a:t> </a:t>
            </a:r>
            <a:r>
              <a:rPr lang="en-US" dirty="0" err="1"/>
              <a:t>dụng</a:t>
            </a:r>
            <a:r>
              <a:rPr lang="en-US" dirty="0"/>
              <a:t> </a:t>
            </a:r>
            <a:r>
              <a:rPr lang="en-US" dirty="0" err="1"/>
              <a:t>khác</a:t>
            </a:r>
            <a:r>
              <a:rPr lang="en-US" dirty="0"/>
              <a:t> </a:t>
            </a:r>
            <a:r>
              <a:rPr lang="en-US" dirty="0" err="1"/>
              <a:t>đơn</a:t>
            </a:r>
            <a:r>
              <a:rPr lang="en-US" dirty="0"/>
              <a:t> </a:t>
            </a:r>
            <a:r>
              <a:rPr lang="en-US" dirty="0" err="1"/>
              <a:t>giản</a:t>
            </a:r>
            <a:r>
              <a:rPr lang="en-US" dirty="0"/>
              <a:t> </a:t>
            </a:r>
            <a:r>
              <a:rPr lang="en-US" dirty="0" err="1"/>
              <a:t>hóa</a:t>
            </a:r>
            <a:r>
              <a:rPr lang="en-US" dirty="0"/>
              <a:t> </a:t>
            </a:r>
            <a:r>
              <a:rPr lang="en-US" dirty="0" err="1"/>
              <a:t>quá</a:t>
            </a:r>
            <a:r>
              <a:rPr lang="en-US" dirty="0"/>
              <a:t> </a:t>
            </a:r>
            <a:r>
              <a:rPr lang="en-US" dirty="0" err="1"/>
              <a:t>trình</a:t>
            </a:r>
            <a:r>
              <a:rPr lang="en-US" dirty="0"/>
              <a:t> </a:t>
            </a:r>
            <a:r>
              <a:rPr lang="en-US" dirty="0" err="1"/>
              <a:t>đăng</a:t>
            </a:r>
            <a:r>
              <a:rPr lang="en-US" dirty="0"/>
              <a:t> </a:t>
            </a:r>
            <a:r>
              <a:rPr lang="en-US" dirty="0" err="1"/>
              <a:t>ký</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hưởng</a:t>
            </a:r>
            <a:r>
              <a:rPr lang="en-US" dirty="0"/>
              <a:t> </a:t>
            </a:r>
            <a:r>
              <a:rPr lang="en-US" dirty="0" err="1"/>
              <a:t>lợi</a:t>
            </a:r>
            <a:r>
              <a:rPr lang="en-US" dirty="0"/>
              <a:t> </a:t>
            </a:r>
            <a:r>
              <a:rPr lang="en-US" dirty="0" err="1"/>
              <a:t>từ</a:t>
            </a:r>
            <a:r>
              <a:rPr lang="en-US" dirty="0"/>
              <a:t> SSO.</a:t>
            </a:r>
          </a:p>
        </p:txBody>
      </p:sp>
    </p:spTree>
    <p:extLst>
      <p:ext uri="{BB962C8B-B14F-4D97-AF65-F5344CB8AC3E}">
        <p14:creationId xmlns:p14="http://schemas.microsoft.com/office/powerpoint/2010/main" val="168497789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3"/>
            <a:ext cx="6789039" cy="1992985"/>
          </a:xfrm>
          <a:prstGeom prst="rect">
            <a:avLst/>
          </a:prstGeom>
          <a:noFill/>
          <a:ln/>
        </p:spPr>
        <p:txBody>
          <a:bodyPr wrap="square" lIns="0" tIns="0" rIns="0" bIns="0" rtlCol="0" anchor="t"/>
          <a:lstStyle/>
          <a:p>
            <a:r>
              <a:rPr lang="vi-VN" b="1" dirty="0"/>
              <a:t>2. Các Khái Niệm Cơ Bản</a:t>
            </a:r>
          </a:p>
          <a:p>
            <a:r>
              <a:rPr lang="vi-VN" b="1" dirty="0"/>
              <a:t>2.1. Người Dùng (Resource Owner)</a:t>
            </a:r>
          </a:p>
          <a:p>
            <a:r>
              <a:rPr lang="vi-VN" dirty="0"/>
              <a:t>Người dùng là cá nhân sở hữu tài nguyên mà ứng dụng muốn truy cập. Người dùng thường cần ủy quyền quyền truy cập cho ứng dụng một cách an toàn.</a:t>
            </a:r>
          </a:p>
          <a:p>
            <a:r>
              <a:rPr lang="vi-VN" b="1" dirty="0"/>
              <a:t>2.2. Ứng Dụng (Client)</a:t>
            </a:r>
          </a:p>
          <a:p>
            <a:r>
              <a:rPr lang="vi-VN" dirty="0"/>
              <a:t>Ứng dụng là đại diện của người dùng và yêu cầu quyền truy cập tài nguyên từ máy chủ ủy quyền.</a:t>
            </a:r>
          </a:p>
          <a:p>
            <a:r>
              <a:rPr lang="vi-VN" b="1" dirty="0"/>
              <a:t>2.3. Máy Chủ Ủy Quyền (Authorization Server)</a:t>
            </a:r>
          </a:p>
          <a:p>
            <a:r>
              <a:rPr lang="vi-VN" dirty="0"/>
              <a:t>Máy chủ ủy quyền chịu trách nhiệm xác thực người dùng, cấp phép cho ứng dụng và cung cấp mã truy cập (access token) cho ứng dụng.</a:t>
            </a:r>
          </a:p>
          <a:p>
            <a:r>
              <a:rPr lang="vi-VN" b="1" dirty="0"/>
              <a:t>2.4. Tài Nguyên (Resource Server)</a:t>
            </a:r>
          </a:p>
          <a:p>
            <a:r>
              <a:rPr lang="vi-VN" dirty="0"/>
              <a:t>Tài nguyên là nơi chứa thông tin mà ứng dụng muốn truy cập sau khi được ủy quyền.</a:t>
            </a:r>
          </a:p>
          <a:p>
            <a:r>
              <a:rPr lang="vi-VN" b="1" dirty="0"/>
              <a:t>2.5. Mã Truy Cập (Access Token)</a:t>
            </a:r>
          </a:p>
          <a:p>
            <a:r>
              <a:rPr lang="vi-VN" dirty="0"/>
              <a:t>Mã truy cập là một thông tin xác thực (token) được ứng dụng sử dụng để yêu cầu truy cập đến tài nguyên từ máy chủ ủy quyền.</a:t>
            </a:r>
          </a:p>
        </p:txBody>
      </p:sp>
    </p:spTree>
    <p:extLst>
      <p:ext uri="{BB962C8B-B14F-4D97-AF65-F5344CB8AC3E}">
        <p14:creationId xmlns:p14="http://schemas.microsoft.com/office/powerpoint/2010/main" val="1928949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err="1" smtClean="0"/>
              <a:t>Luồng</a:t>
            </a:r>
            <a:r>
              <a:rPr lang="en-US" b="1" dirty="0" smtClean="0"/>
              <a:t> </a:t>
            </a:r>
            <a:r>
              <a:rPr lang="en-US" b="1" dirty="0" err="1" smtClean="0"/>
              <a:t>thực</a:t>
            </a:r>
            <a:r>
              <a:rPr lang="en-US" b="1" dirty="0" smtClean="0"/>
              <a:t> </a:t>
            </a:r>
            <a:r>
              <a:rPr lang="en-US" b="1" dirty="0" err="1" smtClean="0"/>
              <a:t>hiện</a:t>
            </a:r>
            <a:r>
              <a:rPr lang="en-US" b="1" dirty="0" smtClean="0"/>
              <a:t> OAuth</a:t>
            </a:r>
            <a:endParaRPr lang="vi-VN" dirty="0"/>
          </a:p>
        </p:txBody>
      </p:sp>
      <p:pic>
        <p:nvPicPr>
          <p:cNvPr id="13" name="Picture 12"/>
          <p:cNvPicPr>
            <a:picLocks noChangeAspect="1"/>
          </p:cNvPicPr>
          <p:nvPr/>
        </p:nvPicPr>
        <p:blipFill>
          <a:blip r:embed="rId23"/>
          <a:stretch>
            <a:fillRect/>
          </a:stretch>
        </p:blipFill>
        <p:spPr>
          <a:xfrm>
            <a:off x="1165213" y="931245"/>
            <a:ext cx="7965027" cy="5427052"/>
          </a:xfrm>
          <a:prstGeom prst="rect">
            <a:avLst/>
          </a:prstGeom>
        </p:spPr>
      </p:pic>
    </p:spTree>
    <p:extLst>
      <p:ext uri="{BB962C8B-B14F-4D97-AF65-F5344CB8AC3E}">
        <p14:creationId xmlns:p14="http://schemas.microsoft.com/office/powerpoint/2010/main" val="335374039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err="1" smtClean="0"/>
              <a:t>Phía</a:t>
            </a:r>
            <a:r>
              <a:rPr lang="en-US" b="1" dirty="0" smtClean="0"/>
              <a:t> Client</a:t>
            </a:r>
          </a:p>
          <a:p>
            <a:endParaRPr lang="en-US" dirty="0" smtClean="0"/>
          </a:p>
          <a:p>
            <a:r>
              <a:rPr lang="vi-VN" dirty="0"/>
              <a:t> Trong Azure, được định cấu hình làm Đăng ký ứng </a:t>
            </a:r>
            <a:r>
              <a:rPr lang="vi-VN" dirty="0" smtClean="0"/>
              <a:t>dụng</a:t>
            </a:r>
            <a:endParaRPr lang="en-US" dirty="0" smtClean="0"/>
          </a:p>
          <a:p>
            <a:r>
              <a:rPr lang="vi-VN" dirty="0" smtClean="0"/>
              <a:t> </a:t>
            </a:r>
            <a:r>
              <a:rPr lang="vi-VN" dirty="0"/>
              <a:t>Xác định URI chuyển </a:t>
            </a:r>
            <a:r>
              <a:rPr lang="vi-VN" dirty="0" smtClean="0"/>
              <a:t>hướng</a:t>
            </a:r>
            <a:endParaRPr lang="en-US" dirty="0" smtClean="0"/>
          </a:p>
          <a:p>
            <a:r>
              <a:rPr lang="vi-VN" dirty="0" smtClean="0"/>
              <a:t> </a:t>
            </a:r>
            <a:r>
              <a:rPr lang="vi-VN" dirty="0"/>
              <a:t>Các loại phản hồi được </a:t>
            </a:r>
            <a:r>
              <a:rPr lang="vi-VN" dirty="0" smtClean="0"/>
              <a:t>phép</a:t>
            </a:r>
            <a:endParaRPr lang="en-US" dirty="0" smtClean="0"/>
          </a:p>
          <a:p>
            <a:r>
              <a:rPr lang="vi-VN" dirty="0" smtClean="0"/>
              <a:t> </a:t>
            </a:r>
            <a:r>
              <a:rPr lang="vi-VN" dirty="0"/>
              <a:t>Quyền yêu cầu của người dùng (tức là để truy cập ảnh hồ sơ của họ</a:t>
            </a:r>
            <a:r>
              <a:rPr lang="vi-VN" dirty="0" smtClean="0"/>
              <a:t>)</a:t>
            </a:r>
            <a:endParaRPr lang="en-US" dirty="0" smtClean="0"/>
          </a:p>
          <a:p>
            <a:r>
              <a:rPr lang="vi-VN" dirty="0" smtClean="0"/>
              <a:t> </a:t>
            </a:r>
            <a:r>
              <a:rPr lang="vi-VN" dirty="0"/>
              <a:t>Công khai hoặc bí </a:t>
            </a:r>
            <a:r>
              <a:rPr lang="vi-VN" dirty="0" smtClean="0"/>
              <a:t>mật</a:t>
            </a:r>
            <a:endParaRPr lang="en-US" dirty="0" smtClean="0"/>
          </a:p>
          <a:p>
            <a:r>
              <a:rPr lang="vi-VN" dirty="0" smtClean="0"/>
              <a:t> </a:t>
            </a:r>
            <a:r>
              <a:rPr lang="vi-VN" dirty="0"/>
              <a:t>Công khai, thường dành cho SPA hoặc ứng dụng di động. Trường hợp Bí mật khách hàng không thể được bảo </a:t>
            </a:r>
            <a:r>
              <a:rPr lang="vi-VN" dirty="0" smtClean="0"/>
              <a:t>mật</a:t>
            </a:r>
            <a:endParaRPr lang="en-US" dirty="0" smtClean="0"/>
          </a:p>
          <a:p>
            <a:r>
              <a:rPr lang="vi-VN" dirty="0" smtClean="0"/>
              <a:t> </a:t>
            </a:r>
            <a:r>
              <a:rPr lang="vi-VN" dirty="0"/>
              <a:t>Bí mật, nơi bí mật của khách hàng có thể được bảo </a:t>
            </a:r>
            <a:r>
              <a:rPr lang="vi-VN" dirty="0" smtClean="0"/>
              <a:t>mật</a:t>
            </a:r>
            <a:endParaRPr lang="en-US" dirty="0" smtClean="0"/>
          </a:p>
          <a:p>
            <a:r>
              <a:rPr lang="vi-VN" dirty="0" smtClean="0"/>
              <a:t> </a:t>
            </a:r>
            <a:r>
              <a:rPr lang="vi-VN" dirty="0"/>
              <a:t>Loại ứng dụng, ứng dụng web (phía máy chủ, spa, ứng dụng di động, bản địa</a:t>
            </a:r>
            <a:r>
              <a:rPr lang="vi-VN" dirty="0" smtClean="0"/>
              <a:t>)</a:t>
            </a:r>
            <a:endParaRPr lang="en-US" dirty="0" smtClean="0"/>
          </a:p>
          <a:p>
            <a:r>
              <a:rPr lang="vi-VN" dirty="0" smtClean="0"/>
              <a:t> </a:t>
            </a:r>
            <a:r>
              <a:rPr lang="vi-VN" dirty="0"/>
              <a:t>Demo: Đăng ký ứng dụng trong Cổng thông tin Azure</a:t>
            </a:r>
            <a:endParaRPr lang="vi-VN" dirty="0"/>
          </a:p>
        </p:txBody>
      </p:sp>
    </p:spTree>
    <p:extLst>
      <p:ext uri="{BB962C8B-B14F-4D97-AF65-F5344CB8AC3E}">
        <p14:creationId xmlns:p14="http://schemas.microsoft.com/office/powerpoint/2010/main" val="343766085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vi-VN" b="1" dirty="0" smtClean="0"/>
              <a:t>Loại </a:t>
            </a:r>
            <a:r>
              <a:rPr lang="en-US" b="1" dirty="0" err="1" smtClean="0"/>
              <a:t>ủy</a:t>
            </a:r>
            <a:r>
              <a:rPr lang="en-US" b="1" dirty="0" smtClean="0"/>
              <a:t> </a:t>
            </a:r>
            <a:r>
              <a:rPr lang="en-US" b="1" dirty="0" err="1" smtClean="0"/>
              <a:t>quyền</a:t>
            </a:r>
            <a:r>
              <a:rPr lang="en-US" b="1" dirty="0" smtClean="0"/>
              <a:t> (GRANT TYPE)</a:t>
            </a:r>
          </a:p>
          <a:p>
            <a:r>
              <a:rPr lang="vi-VN" dirty="0" smtClean="0"/>
              <a:t> </a:t>
            </a:r>
            <a:r>
              <a:rPr lang="vi-VN" dirty="0"/>
              <a:t>Còn được gọi là ‘luồng ủy quyền</a:t>
            </a:r>
            <a:r>
              <a:rPr lang="vi-VN" dirty="0" smtClean="0"/>
              <a:t>’</a:t>
            </a:r>
            <a:endParaRPr lang="en-US" dirty="0" smtClean="0"/>
          </a:p>
          <a:p>
            <a:r>
              <a:rPr lang="vi-VN" dirty="0" smtClean="0"/>
              <a:t> </a:t>
            </a:r>
            <a:r>
              <a:rPr lang="vi-VN" dirty="0"/>
              <a:t>Đó là cách Khách hàng nhận được mã thông báo từ Máy chủ ủy </a:t>
            </a:r>
            <a:r>
              <a:rPr lang="vi-VN" dirty="0" smtClean="0"/>
              <a:t>quyền</a:t>
            </a:r>
            <a:endParaRPr lang="en-US" dirty="0" smtClean="0"/>
          </a:p>
          <a:p>
            <a:r>
              <a:rPr lang="vi-VN" dirty="0" smtClean="0"/>
              <a:t> </a:t>
            </a:r>
            <a:r>
              <a:rPr lang="vi-VN" dirty="0"/>
              <a:t>Hoặc ‘tương tác’ hoặc ‘không tương tác</a:t>
            </a:r>
            <a:r>
              <a:rPr lang="vi-VN" dirty="0" smtClean="0"/>
              <a:t>’</a:t>
            </a:r>
            <a:endParaRPr lang="en-US" dirty="0" smtClean="0"/>
          </a:p>
          <a:p>
            <a:r>
              <a:rPr lang="vi-VN" dirty="0" smtClean="0"/>
              <a:t> </a:t>
            </a:r>
            <a:r>
              <a:rPr lang="vi-VN" dirty="0"/>
              <a:t>Ví dụ bao gồm</a:t>
            </a:r>
            <a:r>
              <a:rPr lang="vi-VN" dirty="0" smtClean="0"/>
              <a:t>:</a:t>
            </a:r>
            <a:endParaRPr lang="en-US" dirty="0" smtClean="0"/>
          </a:p>
          <a:p>
            <a:pPr lvl="1"/>
            <a:r>
              <a:rPr lang="vi-VN" dirty="0"/>
              <a:t> Implicit</a:t>
            </a:r>
          </a:p>
          <a:p>
            <a:pPr lvl="1"/>
            <a:r>
              <a:rPr lang="vi-VN" dirty="0"/>
              <a:t> ROPC/Password Grant</a:t>
            </a:r>
          </a:p>
          <a:p>
            <a:pPr lvl="1"/>
            <a:r>
              <a:rPr lang="vi-VN" dirty="0"/>
              <a:t> Device Code</a:t>
            </a:r>
          </a:p>
          <a:p>
            <a:pPr lvl="1"/>
            <a:r>
              <a:rPr lang="vi-VN" dirty="0"/>
              <a:t> Client Credential</a:t>
            </a:r>
          </a:p>
          <a:p>
            <a:pPr lvl="1"/>
            <a:r>
              <a:rPr lang="vi-VN" dirty="0"/>
              <a:t> Refresh Token</a:t>
            </a:r>
          </a:p>
          <a:p>
            <a:pPr lvl="1"/>
            <a:r>
              <a:rPr lang="vi-VN" dirty="0"/>
              <a:t> Authorisation Code</a:t>
            </a:r>
          </a:p>
          <a:p>
            <a:pPr lvl="1"/>
            <a:r>
              <a:rPr lang="vi-VN" dirty="0"/>
              <a:t> Authorisation Code + PKCE</a:t>
            </a:r>
            <a:endParaRPr lang="vi-VN" dirty="0"/>
          </a:p>
        </p:txBody>
      </p:sp>
    </p:spTree>
    <p:extLst>
      <p:ext uri="{BB962C8B-B14F-4D97-AF65-F5344CB8AC3E}">
        <p14:creationId xmlns:p14="http://schemas.microsoft.com/office/powerpoint/2010/main" val="376554196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TYPE COMPONENT</a:t>
            </a:r>
          </a:p>
          <a:p>
            <a:endParaRPr lang="en-US" b="1" dirty="0" smtClean="0"/>
          </a:p>
          <a:p>
            <a:r>
              <a:rPr lang="vi-VN" dirty="0"/>
              <a:t> Các thành phần chung của việc sử dụng các loại trợ cấp khác </a:t>
            </a:r>
            <a:r>
              <a:rPr lang="vi-VN" dirty="0" smtClean="0"/>
              <a:t>nhau</a:t>
            </a:r>
            <a:endParaRPr lang="en-US" dirty="0" smtClean="0"/>
          </a:p>
          <a:p>
            <a:r>
              <a:rPr lang="vi-VN" dirty="0"/>
              <a:t> Client Id: generated by the App Registration</a:t>
            </a:r>
          </a:p>
          <a:p>
            <a:r>
              <a:rPr lang="vi-VN" dirty="0"/>
              <a:t> Redirect URI: specified on the App Registration</a:t>
            </a:r>
          </a:p>
          <a:p>
            <a:r>
              <a:rPr lang="vi-VN" dirty="0"/>
              <a:t> Scope: What the Client is requesting (appears as permissions for the User to approve)</a:t>
            </a:r>
          </a:p>
          <a:p>
            <a:r>
              <a:rPr lang="vi-VN" dirty="0"/>
              <a:t> Response Type: the Grant Type to use</a:t>
            </a:r>
          </a:p>
          <a:p>
            <a:r>
              <a:rPr lang="vi-VN" dirty="0"/>
              <a:t> Response Mode</a:t>
            </a:r>
          </a:p>
          <a:p>
            <a:r>
              <a:rPr lang="vi-VN" dirty="0"/>
              <a:t> Query: </a:t>
            </a:r>
            <a:r>
              <a:rPr lang="vi-VN" dirty="0" smtClean="0"/>
              <a:t>url?token=ASDFG</a:t>
            </a:r>
            <a:endParaRPr lang="vi-VN" dirty="0"/>
          </a:p>
          <a:p>
            <a:r>
              <a:rPr lang="vi-VN" dirty="0"/>
              <a:t> Fragment: url#token=ASDFG</a:t>
            </a:r>
          </a:p>
          <a:p>
            <a:r>
              <a:rPr lang="vi-VN" dirty="0"/>
              <a:t> Form Post: POST url, Body: ASDFG</a:t>
            </a:r>
          </a:p>
          <a:p>
            <a:r>
              <a:rPr lang="vi-VN" dirty="0"/>
              <a:t> State/Nonce: to help validate the request when returned</a:t>
            </a:r>
          </a:p>
          <a:p>
            <a:r>
              <a:rPr lang="vi-VN" dirty="0"/>
              <a:t> Endpoints: /authorize and /token</a:t>
            </a:r>
            <a:endParaRPr lang="vi-VN" dirty="0"/>
          </a:p>
        </p:txBody>
      </p:sp>
    </p:spTree>
    <p:extLst>
      <p:ext uri="{BB962C8B-B14F-4D97-AF65-F5344CB8AC3E}">
        <p14:creationId xmlns:p14="http://schemas.microsoft.com/office/powerpoint/2010/main" val="278986951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TYPE Implicit</a:t>
            </a:r>
          </a:p>
          <a:p>
            <a:endParaRPr lang="en-US" b="1" dirty="0" smtClean="0"/>
          </a:p>
          <a:p>
            <a:r>
              <a:rPr lang="vi-VN" dirty="0"/>
              <a:t> Response Type: token</a:t>
            </a:r>
          </a:p>
          <a:p>
            <a:r>
              <a:rPr lang="vi-VN" dirty="0"/>
              <a:t> Interactive</a:t>
            </a:r>
          </a:p>
          <a:p>
            <a:r>
              <a:rPr lang="vi-VN" dirty="0"/>
              <a:t> Benefits</a:t>
            </a:r>
          </a:p>
          <a:p>
            <a:r>
              <a:rPr lang="vi-VN" dirty="0"/>
              <a:t> Easy to use</a:t>
            </a:r>
          </a:p>
          <a:p>
            <a:r>
              <a:rPr lang="vi-VN" dirty="0"/>
              <a:t> Negatives</a:t>
            </a:r>
          </a:p>
          <a:p>
            <a:r>
              <a:rPr lang="vi-VN" dirty="0"/>
              <a:t> Legacy</a:t>
            </a:r>
          </a:p>
          <a:p>
            <a:r>
              <a:rPr lang="vi-VN" dirty="0"/>
              <a:t> Lacks client authentication</a:t>
            </a:r>
          </a:p>
          <a:p>
            <a:r>
              <a:rPr lang="vi-VN" dirty="0"/>
              <a:t> Relies on redirect URL</a:t>
            </a:r>
            <a:endParaRPr lang="vi-VN" dirty="0"/>
          </a:p>
        </p:txBody>
      </p:sp>
      <p:pic>
        <p:nvPicPr>
          <p:cNvPr id="13" name="Picture 12"/>
          <p:cNvPicPr>
            <a:picLocks noChangeAspect="1"/>
          </p:cNvPicPr>
          <p:nvPr/>
        </p:nvPicPr>
        <p:blipFill>
          <a:blip r:embed="rId23"/>
          <a:stretch>
            <a:fillRect/>
          </a:stretch>
        </p:blipFill>
        <p:spPr>
          <a:xfrm>
            <a:off x="4334933" y="1513248"/>
            <a:ext cx="5092700" cy="4816470"/>
          </a:xfrm>
          <a:prstGeom prst="rect">
            <a:avLst/>
          </a:prstGeom>
        </p:spPr>
      </p:pic>
    </p:spTree>
    <p:extLst>
      <p:ext uri="{BB962C8B-B14F-4D97-AF65-F5344CB8AC3E}">
        <p14:creationId xmlns:p14="http://schemas.microsoft.com/office/powerpoint/2010/main" val="1564174978"/>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TotalTime>
  <Words>1550</Words>
  <Application>Microsoft Office PowerPoint</Application>
  <PresentationFormat>Custom</PresentationFormat>
  <Paragraphs>199</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SVN-Mont Book</vt:lpstr>
      <vt:lpstr>SVN-Mont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Nguyễn Công Hoàn</cp:lastModifiedBy>
  <cp:revision>50</cp:revision>
  <dcterms:created xsi:type="dcterms:W3CDTF">2023-06-16T10:26:38Z</dcterms:created>
  <dcterms:modified xsi:type="dcterms:W3CDTF">2024-01-08T05:13:45Z</dcterms:modified>
</cp:coreProperties>
</file>