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65" r:id="rId21"/>
    <p:sldId id="271" r:id="rId22"/>
  </p:sldIdLst>
  <p:sldSz cx="10696575" cy="7562850"/>
  <p:notesSz cx="7562850" cy="1069657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A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10"/>
  </p:normalViewPr>
  <p:slideViewPr>
    <p:cSldViewPr snapToGrid="0" snapToObjects="1">
      <p:cViewPr varScale="1">
        <p:scale>
          <a:sx n="90" d="100"/>
          <a:sy n="90" d="100"/>
        </p:scale>
        <p:origin x="799"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566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157171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116719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88889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852305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4101106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777996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611467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360324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698485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997817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25932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196371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558485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223994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4060051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945929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170407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380011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4.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0.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1.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1.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20.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2.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2.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3.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3.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4.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4.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5.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21.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6.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6.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7.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8.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8.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9.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9.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8.png"/><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8.png"/><Relationship Id="rId10" Type="http://schemas.openxmlformats.org/officeDocument/2006/relationships/image" Target="../media/image58.svg"/><Relationship Id="rId4" Type="http://schemas.openxmlformats.org/officeDocument/2006/relationships/image" Target="../media/image14.svg"/><Relationship Id="rId9"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2.svg"/><Relationship Id="rId5" Type="http://schemas.openxmlformats.org/officeDocument/2006/relationships/image" Target="../media/image24.png"/><Relationship Id="rId4" Type="http://schemas.openxmlformats.org/officeDocument/2006/relationships/image" Target="../media/image60.svg"/></Relationships>
</file>

<file path=ppt/slides/_rels/slide3.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4.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6.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6.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7.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19.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8.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9.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9274321" y="0"/>
            <a:ext cx="1422254" cy="1992984"/>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485" y="5924630"/>
            <a:ext cx="1425183" cy="1638220"/>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552575" y="1676400"/>
            <a:ext cx="8867775" cy="5648325"/>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19075" y="238125"/>
            <a:ext cx="3943350" cy="6315075"/>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0" y="0"/>
            <a:ext cx="1790700" cy="2114550"/>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6374606" y="240506"/>
            <a:ext cx="2786063" cy="14288"/>
          </a:xfrm>
          <a:prstGeom prst="rect">
            <a:avLst/>
          </a:prstGeom>
        </p:spPr>
      </p:pic>
      <p:sp>
        <p:nvSpPr>
          <p:cNvPr id="8" name="Text 0"/>
          <p:cNvSpPr/>
          <p:nvPr/>
        </p:nvSpPr>
        <p:spPr>
          <a:xfrm>
            <a:off x="4162426" y="57150"/>
            <a:ext cx="2212180" cy="381000"/>
          </a:xfrm>
          <a:prstGeom prst="rect">
            <a:avLst/>
          </a:prstGeom>
          <a:noFill/>
          <a:ln/>
        </p:spPr>
        <p:txBody>
          <a:bodyPr wrap="square" lIns="0" tIns="0" rIns="0" bIns="0" rtlCol="0" anchor="t"/>
          <a:lstStyle/>
          <a:p>
            <a:pPr marL="0" indent="0" algn="ctr">
              <a:lnSpc>
                <a:spcPts val="3000"/>
              </a:lnSpc>
              <a:buNone/>
            </a:pPr>
            <a:r>
              <a:rPr lang="en-US" b="1" dirty="0">
                <a:solidFill>
                  <a:srgbClr val="1E1A52"/>
                </a:solidFill>
              </a:rPr>
              <a:t>LSD TECHNOLOGY</a:t>
            </a:r>
          </a:p>
        </p:txBody>
      </p:sp>
      <p:sp>
        <p:nvSpPr>
          <p:cNvPr id="9" name="TextBox 8">
            <a:extLst>
              <a:ext uri="{FF2B5EF4-FFF2-40B4-BE49-F238E27FC236}">
                <a16:creationId xmlns:a16="http://schemas.microsoft.com/office/drawing/2014/main" id="{BB15936F-FAB2-3862-1812-23C990213FB8}"/>
              </a:ext>
            </a:extLst>
          </p:cNvPr>
          <p:cNvSpPr txBox="1"/>
          <p:nvPr/>
        </p:nvSpPr>
        <p:spPr>
          <a:xfrm>
            <a:off x="2384622" y="3533197"/>
            <a:ext cx="6065250" cy="58477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3200" b="1" dirty="0" smtClean="0">
                <a:latin typeface="Times New Roman" panose="02020603050405020304" pitchFamily="18" charset="0"/>
                <a:cs typeface="Times New Roman" panose="02020603050405020304" pitchFamily="18" charset="0"/>
              </a:rPr>
              <a:t>SPRING SECURITY OAUTH2.0</a:t>
            </a:r>
            <a:endParaRPr lang="en-V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D632199-7C6D-598F-ECA2-AC8181F02952}"/>
              </a:ext>
            </a:extLst>
          </p:cNvPr>
          <p:cNvSpPr txBox="1"/>
          <p:nvPr/>
        </p:nvSpPr>
        <p:spPr>
          <a:xfrm>
            <a:off x="2432808" y="2717512"/>
            <a:ext cx="5968878"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SPRING BOOT </a:t>
            </a:r>
            <a:r>
              <a:rPr lang="en-US" sz="3200" b="1" dirty="0">
                <a:latin typeface="Times New Roman" panose="02020603050405020304" pitchFamily="18" charset="0"/>
                <a:cs typeface="Times New Roman" panose="02020603050405020304" pitchFamily="18" charset="0"/>
              </a:rPr>
              <a:t>FRAMEWORK</a:t>
            </a:r>
            <a:endParaRPr lang="en-VN" sz="32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116F481-9069-1D51-4675-4C2549CB51C1}"/>
              </a:ext>
            </a:extLst>
          </p:cNvPr>
          <p:cNvSpPr txBox="1"/>
          <p:nvPr/>
        </p:nvSpPr>
        <p:spPr>
          <a:xfrm>
            <a:off x="4009998" y="6661963"/>
            <a:ext cx="2484526" cy="276999"/>
          </a:xfrm>
          <a:prstGeom prst="rect">
            <a:avLst/>
          </a:prstGeom>
          <a:noFill/>
        </p:spPr>
        <p:txBody>
          <a:bodyPr wrap="none" rtlCol="0">
            <a:spAutoFit/>
          </a:bodyPr>
          <a:lstStyle/>
          <a:p>
            <a:r>
              <a:rPr lang="en-VN" sz="1200" b="1" i="1" dirty="0">
                <a:latin typeface="Times New Roman" panose="02020603050405020304" pitchFamily="18" charset="0"/>
                <a:cs typeface="Times New Roman" panose="02020603050405020304" pitchFamily="18" charset="0"/>
              </a:rPr>
              <a:t>Hà Nội, ngày </a:t>
            </a:r>
            <a:r>
              <a:rPr lang="en-US" sz="1200" b="1" i="1" dirty="0">
                <a:latin typeface="Times New Roman" panose="02020603050405020304" pitchFamily="18" charset="0"/>
                <a:cs typeface="Times New Roman" panose="02020603050405020304" pitchFamily="18" charset="0"/>
              </a:rPr>
              <a:t>11</a:t>
            </a:r>
            <a:r>
              <a:rPr lang="en-VN" sz="1200" b="1" i="1" dirty="0">
                <a:latin typeface="Times New Roman" panose="02020603050405020304" pitchFamily="18" charset="0"/>
                <a:cs typeface="Times New Roman" panose="02020603050405020304" pitchFamily="18" charset="0"/>
              </a:rPr>
              <a:t> tháng </a:t>
            </a:r>
            <a:r>
              <a:rPr lang="en-US" sz="1200" b="1" i="1" dirty="0">
                <a:latin typeface="Times New Roman" panose="02020603050405020304" pitchFamily="18" charset="0"/>
                <a:cs typeface="Times New Roman" panose="02020603050405020304" pitchFamily="18" charset="0"/>
              </a:rPr>
              <a:t>10 </a:t>
            </a:r>
            <a:r>
              <a:rPr lang="en-VN" sz="1200" b="1" i="1" dirty="0">
                <a:latin typeface="Times New Roman" panose="02020603050405020304" pitchFamily="18" charset="0"/>
                <a:cs typeface="Times New Roman" panose="02020603050405020304" pitchFamily="18" charset="0"/>
              </a:rPr>
              <a:t>năm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smtClean="0"/>
              <a:t>GRANT TYPE COMPONENT</a:t>
            </a:r>
          </a:p>
          <a:p>
            <a:endParaRPr lang="en-US" b="1" dirty="0" smtClean="0"/>
          </a:p>
          <a:p>
            <a:r>
              <a:rPr lang="vi-VN" dirty="0"/>
              <a:t> Các thành phần chung của việc sử dụng các loại trợ cấp khác </a:t>
            </a:r>
            <a:r>
              <a:rPr lang="vi-VN" dirty="0" smtClean="0"/>
              <a:t>nhau</a:t>
            </a:r>
            <a:endParaRPr lang="en-US" dirty="0" smtClean="0"/>
          </a:p>
          <a:p>
            <a:r>
              <a:rPr lang="vi-VN" dirty="0"/>
              <a:t> Client Id: </a:t>
            </a:r>
            <a:r>
              <a:rPr lang="vi-VN" dirty="0"/>
              <a:t>được tạo bởi </a:t>
            </a:r>
            <a:r>
              <a:rPr lang="vi-VN" dirty="0" smtClean="0"/>
              <a:t>ứng </a:t>
            </a:r>
            <a:r>
              <a:rPr lang="vi-VN" dirty="0"/>
              <a:t>dụng</a:t>
            </a:r>
            <a:endParaRPr lang="vi-VN" dirty="0"/>
          </a:p>
          <a:p>
            <a:r>
              <a:rPr lang="vi-VN" dirty="0"/>
              <a:t> Redirect URI: </a:t>
            </a:r>
            <a:r>
              <a:rPr lang="vi-VN" dirty="0"/>
              <a:t>được chỉ định trong </a:t>
            </a:r>
            <a:r>
              <a:rPr lang="vi-VN" dirty="0" smtClean="0"/>
              <a:t>ứng dụng</a:t>
            </a:r>
            <a:endParaRPr lang="en-US" dirty="0" smtClean="0"/>
          </a:p>
          <a:p>
            <a:r>
              <a:rPr lang="vi-VN" dirty="0" smtClean="0"/>
              <a:t> </a:t>
            </a:r>
            <a:r>
              <a:rPr lang="vi-VN" dirty="0"/>
              <a:t>Scope: </a:t>
            </a:r>
            <a:r>
              <a:rPr lang="vi-VN" dirty="0"/>
              <a:t>Những gì Khách hàng đang yêu cầu (xuất hiện dưới dạng quyền để Người dùng phê duyệt</a:t>
            </a:r>
            <a:r>
              <a:rPr lang="vi-VN" dirty="0" smtClean="0"/>
              <a:t>)</a:t>
            </a:r>
            <a:endParaRPr lang="en-US" dirty="0" smtClean="0"/>
          </a:p>
          <a:p>
            <a:r>
              <a:rPr lang="vi-VN" dirty="0" smtClean="0"/>
              <a:t> </a:t>
            </a:r>
            <a:r>
              <a:rPr lang="vi-VN" dirty="0"/>
              <a:t>Response Type: </a:t>
            </a:r>
            <a:r>
              <a:rPr lang="vi-VN" dirty="0"/>
              <a:t>Loại cấp quyền sử </a:t>
            </a:r>
            <a:r>
              <a:rPr lang="vi-VN" dirty="0" smtClean="0"/>
              <a:t>dụng</a:t>
            </a:r>
            <a:endParaRPr lang="en-US" dirty="0" smtClean="0"/>
          </a:p>
          <a:p>
            <a:r>
              <a:rPr lang="vi-VN" dirty="0" smtClean="0"/>
              <a:t> </a:t>
            </a:r>
            <a:r>
              <a:rPr lang="vi-VN" dirty="0"/>
              <a:t>Response Mode</a:t>
            </a:r>
          </a:p>
          <a:p>
            <a:pPr lvl="1"/>
            <a:r>
              <a:rPr lang="vi-VN" dirty="0"/>
              <a:t> </a:t>
            </a:r>
            <a:r>
              <a:rPr lang="vi-VN" dirty="0" smtClean="0"/>
              <a:t>Query</a:t>
            </a:r>
            <a:r>
              <a:rPr lang="en-US" dirty="0" smtClean="0"/>
              <a:t> (</a:t>
            </a:r>
            <a:r>
              <a:rPr lang="en-US" dirty="0" err="1" smtClean="0"/>
              <a:t>truy</a:t>
            </a:r>
            <a:r>
              <a:rPr lang="en-US" dirty="0" smtClean="0"/>
              <a:t> </a:t>
            </a:r>
            <a:r>
              <a:rPr lang="en-US" dirty="0" err="1" smtClean="0"/>
              <a:t>vấn</a:t>
            </a:r>
            <a:r>
              <a:rPr lang="en-US" dirty="0" smtClean="0"/>
              <a:t>)</a:t>
            </a:r>
            <a:r>
              <a:rPr lang="vi-VN" dirty="0" smtClean="0"/>
              <a:t>: </a:t>
            </a:r>
            <a:r>
              <a:rPr lang="vi-VN" dirty="0" smtClean="0"/>
              <a:t>url?token=ASDFG</a:t>
            </a:r>
            <a:endParaRPr lang="vi-VN" dirty="0"/>
          </a:p>
          <a:p>
            <a:pPr lvl="1"/>
            <a:r>
              <a:rPr lang="vi-VN" dirty="0"/>
              <a:t> </a:t>
            </a:r>
            <a:r>
              <a:rPr lang="vi-VN" dirty="0" smtClean="0"/>
              <a:t>Fragment</a:t>
            </a:r>
            <a:r>
              <a:rPr lang="en-US" dirty="0" smtClean="0"/>
              <a:t> (</a:t>
            </a:r>
            <a:r>
              <a:rPr lang="en-US" dirty="0" err="1" smtClean="0"/>
              <a:t>đoạn</a:t>
            </a:r>
            <a:r>
              <a:rPr lang="en-US" dirty="0" smtClean="0"/>
              <a:t>)</a:t>
            </a:r>
            <a:r>
              <a:rPr lang="vi-VN" dirty="0" smtClean="0"/>
              <a:t>: </a:t>
            </a:r>
            <a:r>
              <a:rPr lang="vi-VN" dirty="0"/>
              <a:t>url#token=ASDFG</a:t>
            </a:r>
          </a:p>
          <a:p>
            <a:pPr lvl="1"/>
            <a:r>
              <a:rPr lang="vi-VN" dirty="0"/>
              <a:t> Form </a:t>
            </a:r>
            <a:r>
              <a:rPr lang="vi-VN" dirty="0" smtClean="0"/>
              <a:t>Post</a:t>
            </a:r>
            <a:r>
              <a:rPr lang="en-US" dirty="0" smtClean="0"/>
              <a:t> (</a:t>
            </a:r>
            <a:r>
              <a:rPr lang="en-US" dirty="0" err="1" smtClean="0"/>
              <a:t>mẫu</a:t>
            </a:r>
            <a:r>
              <a:rPr lang="en-US" dirty="0" smtClean="0"/>
              <a:t> </a:t>
            </a:r>
            <a:r>
              <a:rPr lang="en-US" dirty="0" err="1" smtClean="0"/>
              <a:t>viết</a:t>
            </a:r>
            <a:r>
              <a:rPr lang="en-US" dirty="0" smtClean="0"/>
              <a:t>)</a:t>
            </a:r>
            <a:r>
              <a:rPr lang="vi-VN" dirty="0" smtClean="0"/>
              <a:t>: </a:t>
            </a:r>
            <a:r>
              <a:rPr lang="vi-VN" dirty="0"/>
              <a:t>POST url, Body: ASDFG</a:t>
            </a:r>
          </a:p>
          <a:p>
            <a:r>
              <a:rPr lang="vi-VN" dirty="0"/>
              <a:t> State/Nonce: </a:t>
            </a:r>
            <a:r>
              <a:rPr lang="en-US" dirty="0" err="1" smtClean="0"/>
              <a:t>Xác</a:t>
            </a:r>
            <a:r>
              <a:rPr lang="en-US" dirty="0" smtClean="0"/>
              <a:t> </a:t>
            </a:r>
            <a:r>
              <a:rPr lang="en-US" dirty="0" err="1" smtClean="0"/>
              <a:t>nhận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khi</a:t>
            </a:r>
            <a:r>
              <a:rPr lang="en-US" dirty="0" smtClean="0"/>
              <a:t> </a:t>
            </a:r>
            <a:r>
              <a:rPr lang="en-US" dirty="0" err="1" smtClean="0"/>
              <a:t>trả</a:t>
            </a:r>
            <a:r>
              <a:rPr lang="en-US" dirty="0" smtClean="0"/>
              <a:t> </a:t>
            </a:r>
            <a:r>
              <a:rPr lang="en-US" dirty="0" err="1" smtClean="0"/>
              <a:t>lại</a:t>
            </a:r>
            <a:endParaRPr lang="vi-VN" dirty="0"/>
          </a:p>
          <a:p>
            <a:r>
              <a:rPr lang="vi-VN" dirty="0"/>
              <a:t> Endpoints: /authorize and /token</a:t>
            </a:r>
          </a:p>
        </p:txBody>
      </p:sp>
    </p:spTree>
    <p:extLst>
      <p:ext uri="{BB962C8B-B14F-4D97-AF65-F5344CB8AC3E}">
        <p14:creationId xmlns:p14="http://schemas.microsoft.com/office/powerpoint/2010/main" val="278986951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smtClean="0"/>
              <a:t>GRANT TYPE Implicit</a:t>
            </a:r>
          </a:p>
          <a:p>
            <a:endParaRPr lang="en-US" b="1" dirty="0" smtClean="0"/>
          </a:p>
          <a:p>
            <a:r>
              <a:rPr lang="vi-VN" dirty="0"/>
              <a:t> Response Type: token</a:t>
            </a:r>
          </a:p>
          <a:p>
            <a:r>
              <a:rPr lang="vi-VN" dirty="0"/>
              <a:t> </a:t>
            </a:r>
            <a:r>
              <a:rPr lang="en-US" dirty="0" err="1" smtClean="0"/>
              <a:t>Tương</a:t>
            </a:r>
            <a:r>
              <a:rPr lang="en-US" dirty="0" smtClean="0"/>
              <a:t> </a:t>
            </a:r>
            <a:r>
              <a:rPr lang="en-US" dirty="0" err="1" smtClean="0"/>
              <a:t>tác</a:t>
            </a:r>
            <a:endParaRPr lang="vi-VN" dirty="0"/>
          </a:p>
          <a:p>
            <a:r>
              <a:rPr lang="vi-VN" dirty="0"/>
              <a:t> </a:t>
            </a:r>
            <a:r>
              <a:rPr lang="en-US" dirty="0" err="1" smtClean="0"/>
              <a:t>Ưu</a:t>
            </a:r>
            <a:r>
              <a:rPr lang="en-US" dirty="0" smtClean="0"/>
              <a:t> </a:t>
            </a:r>
            <a:r>
              <a:rPr lang="en-US" dirty="0" err="1" smtClean="0"/>
              <a:t>điểm</a:t>
            </a:r>
            <a:endParaRPr lang="vi-VN" dirty="0"/>
          </a:p>
          <a:p>
            <a:pPr lvl="1"/>
            <a:r>
              <a:rPr lang="vi-VN" dirty="0"/>
              <a:t> </a:t>
            </a:r>
            <a:r>
              <a:rPr lang="en-US" dirty="0" err="1" smtClean="0"/>
              <a:t>Dễ</a:t>
            </a:r>
            <a:r>
              <a:rPr lang="en-US" dirty="0" smtClean="0"/>
              <a:t> </a:t>
            </a:r>
            <a:r>
              <a:rPr lang="en-US" dirty="0" err="1" smtClean="0"/>
              <a:t>sử</a:t>
            </a:r>
            <a:r>
              <a:rPr lang="en-US" dirty="0" smtClean="0"/>
              <a:t> </a:t>
            </a:r>
            <a:r>
              <a:rPr lang="en-US" dirty="0" err="1" smtClean="0"/>
              <a:t>dụng</a:t>
            </a:r>
            <a:endParaRPr lang="en-US" dirty="0" smtClean="0"/>
          </a:p>
          <a:p>
            <a:r>
              <a:rPr lang="vi-VN" dirty="0" smtClean="0"/>
              <a:t> </a:t>
            </a:r>
            <a:r>
              <a:rPr lang="en-US" dirty="0" err="1" smtClean="0"/>
              <a:t>Nhược</a:t>
            </a:r>
            <a:r>
              <a:rPr lang="en-US" dirty="0" smtClean="0"/>
              <a:t> </a:t>
            </a:r>
            <a:r>
              <a:rPr lang="en-US" dirty="0" err="1" smtClean="0"/>
              <a:t>điểm</a:t>
            </a:r>
            <a:endParaRPr lang="vi-VN" dirty="0"/>
          </a:p>
          <a:p>
            <a:r>
              <a:rPr lang="vi-VN" dirty="0"/>
              <a:t> </a:t>
            </a:r>
            <a:r>
              <a:rPr lang="en-US" dirty="0" smtClean="0"/>
              <a:t>Di </a:t>
            </a:r>
            <a:r>
              <a:rPr lang="en-US" dirty="0" err="1" smtClean="0"/>
              <a:t>sản</a:t>
            </a:r>
            <a:endParaRPr lang="vi-VN" dirty="0"/>
          </a:p>
          <a:p>
            <a:r>
              <a:rPr lang="vi-VN" dirty="0"/>
              <a:t> Thiếu xác thực ứng dụng </a:t>
            </a:r>
            <a:r>
              <a:rPr lang="vi-VN" dirty="0" smtClean="0"/>
              <a:t>khác</a:t>
            </a:r>
            <a:r>
              <a:rPr lang="en-US" dirty="0" smtClean="0"/>
              <a:t>h</a:t>
            </a:r>
          </a:p>
          <a:p>
            <a:r>
              <a:rPr lang="vi-VN" dirty="0" smtClean="0"/>
              <a:t> </a:t>
            </a:r>
            <a:r>
              <a:rPr lang="vi-VN" dirty="0"/>
              <a:t>Dựa vào URL chuyển hướng</a:t>
            </a:r>
            <a:endParaRPr lang="vi-VN" dirty="0"/>
          </a:p>
        </p:txBody>
      </p:sp>
      <p:pic>
        <p:nvPicPr>
          <p:cNvPr id="13" name="Picture 12"/>
          <p:cNvPicPr>
            <a:picLocks noChangeAspect="1"/>
          </p:cNvPicPr>
          <p:nvPr/>
        </p:nvPicPr>
        <p:blipFill>
          <a:blip r:embed="rId23"/>
          <a:stretch>
            <a:fillRect/>
          </a:stretch>
        </p:blipFill>
        <p:spPr>
          <a:xfrm>
            <a:off x="4555067" y="1513248"/>
            <a:ext cx="4872566" cy="4816470"/>
          </a:xfrm>
          <a:prstGeom prst="rect">
            <a:avLst/>
          </a:prstGeom>
        </p:spPr>
      </p:pic>
    </p:spTree>
    <p:extLst>
      <p:ext uri="{BB962C8B-B14F-4D97-AF65-F5344CB8AC3E}">
        <p14:creationId xmlns:p14="http://schemas.microsoft.com/office/powerpoint/2010/main" val="156417497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smtClean="0"/>
              <a:t>GRANT </a:t>
            </a:r>
            <a:r>
              <a:rPr lang="en-US" b="1" dirty="0"/>
              <a:t>TYPE </a:t>
            </a:r>
            <a:r>
              <a:rPr lang="en-US" b="1" dirty="0" smtClean="0"/>
              <a:t>- ROPC/Password Grant</a:t>
            </a:r>
          </a:p>
          <a:p>
            <a:endParaRPr lang="en-US" b="1" dirty="0"/>
          </a:p>
          <a:p>
            <a:r>
              <a:rPr lang="vi-VN" dirty="0"/>
              <a:t> Thông tin xác thực mật khẩu của chủ sở hữu tài </a:t>
            </a:r>
            <a:r>
              <a:rPr lang="vi-VN" dirty="0" smtClean="0"/>
              <a:t>nguyên</a:t>
            </a:r>
            <a:endParaRPr lang="en-US" dirty="0" smtClean="0"/>
          </a:p>
          <a:p>
            <a:r>
              <a:rPr lang="vi-VN" dirty="0" smtClean="0"/>
              <a:t> </a:t>
            </a:r>
            <a:r>
              <a:rPr lang="vi-VN" dirty="0"/>
              <a:t>Cho phép chúng tôi lấy thông tin đăng nhập của người dùng và gửi chúng cho bên thứ 3 để xác </a:t>
            </a:r>
            <a:r>
              <a:rPr lang="vi-VN" dirty="0" smtClean="0"/>
              <a:t>thực</a:t>
            </a:r>
            <a:endParaRPr lang="en-US" dirty="0" smtClean="0"/>
          </a:p>
          <a:p>
            <a:r>
              <a:rPr lang="vi-VN" dirty="0" smtClean="0"/>
              <a:t> </a:t>
            </a:r>
            <a:r>
              <a:rPr lang="vi-VN" dirty="0"/>
              <a:t>Di </a:t>
            </a:r>
            <a:r>
              <a:rPr lang="vi-VN" dirty="0" smtClean="0"/>
              <a:t>sản</a:t>
            </a:r>
            <a:endParaRPr lang="en-US" dirty="0" smtClean="0"/>
          </a:p>
          <a:p>
            <a:r>
              <a:rPr lang="vi-VN" dirty="0" smtClean="0"/>
              <a:t> </a:t>
            </a:r>
            <a:r>
              <a:rPr lang="vi-VN" dirty="0"/>
              <a:t>Có thể/có thể không tương </a:t>
            </a:r>
            <a:r>
              <a:rPr lang="vi-VN" dirty="0" smtClean="0"/>
              <a:t>tác</a:t>
            </a:r>
            <a:endParaRPr lang="en-US" dirty="0" smtClean="0"/>
          </a:p>
          <a:p>
            <a:r>
              <a:rPr lang="vi-VN" dirty="0" smtClean="0"/>
              <a:t> </a:t>
            </a:r>
            <a:r>
              <a:rPr lang="vi-VN" dirty="0"/>
              <a:t>Lợi </a:t>
            </a:r>
            <a:r>
              <a:rPr lang="vi-VN" dirty="0" smtClean="0"/>
              <a:t>ích</a:t>
            </a:r>
            <a:endParaRPr lang="en-US" dirty="0" smtClean="0"/>
          </a:p>
          <a:p>
            <a:r>
              <a:rPr lang="en-US" dirty="0" smtClean="0"/>
              <a:t>	</a:t>
            </a:r>
            <a:r>
              <a:rPr lang="vi-VN" dirty="0" smtClean="0"/>
              <a:t> </a:t>
            </a:r>
            <a:r>
              <a:rPr lang="vi-VN" dirty="0"/>
              <a:t>Đơn </a:t>
            </a:r>
            <a:r>
              <a:rPr lang="vi-VN" dirty="0" smtClean="0"/>
              <a:t>giản</a:t>
            </a:r>
            <a:endParaRPr lang="en-US" dirty="0" smtClean="0"/>
          </a:p>
          <a:p>
            <a:r>
              <a:rPr lang="vi-VN" dirty="0" smtClean="0"/>
              <a:t> </a:t>
            </a:r>
            <a:r>
              <a:rPr lang="en-US" dirty="0" err="1" smtClean="0"/>
              <a:t>Nhược</a:t>
            </a:r>
            <a:r>
              <a:rPr lang="en-US" dirty="0" smtClean="0"/>
              <a:t> </a:t>
            </a:r>
            <a:r>
              <a:rPr lang="en-US" dirty="0" err="1" smtClean="0"/>
              <a:t>điểm</a:t>
            </a:r>
            <a:endParaRPr lang="en-US" dirty="0" smtClean="0"/>
          </a:p>
          <a:p>
            <a:r>
              <a:rPr lang="en-US" dirty="0" smtClean="0"/>
              <a:t>	</a:t>
            </a:r>
            <a:r>
              <a:rPr lang="vi-VN" dirty="0" smtClean="0"/>
              <a:t> </a:t>
            </a:r>
            <a:r>
              <a:rPr lang="vi-VN" dirty="0"/>
              <a:t>Lý tưởng nhất là chúng ta không bao giờ nên xử lý thông tin xác thực, chúng ta không muốn chịu trách </a:t>
            </a:r>
            <a:r>
              <a:rPr lang="vi-VN" dirty="0" smtClean="0"/>
              <a:t>nhiệm</a:t>
            </a:r>
            <a:endParaRPr lang="en-US" dirty="0" smtClean="0"/>
          </a:p>
          <a:p>
            <a:r>
              <a:rPr lang="vi-VN" dirty="0" smtClean="0"/>
              <a:t> </a:t>
            </a:r>
            <a:r>
              <a:rPr lang="vi-VN" dirty="0"/>
              <a:t>Cần đảm bảo các chi tiết không bị rò rỉ ở đâu đó (ví dụ: nhật ký</a:t>
            </a:r>
            <a:r>
              <a:rPr lang="vi-VN" dirty="0" smtClean="0"/>
              <a:t>)</a:t>
            </a:r>
            <a:endParaRPr lang="en-US" dirty="0" smtClean="0"/>
          </a:p>
          <a:p>
            <a:r>
              <a:rPr lang="vi-VN" dirty="0" smtClean="0"/>
              <a:t> </a:t>
            </a:r>
            <a:r>
              <a:rPr lang="vi-VN" dirty="0"/>
              <a:t>Hầu hết các dịch vụ không hỗ trợ điều này nữa</a:t>
            </a:r>
            <a:endParaRPr lang="vi-VN" dirty="0"/>
          </a:p>
        </p:txBody>
      </p:sp>
    </p:spTree>
    <p:extLst>
      <p:ext uri="{BB962C8B-B14F-4D97-AF65-F5344CB8AC3E}">
        <p14:creationId xmlns:p14="http://schemas.microsoft.com/office/powerpoint/2010/main" val="195410211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smtClean="0"/>
              <a:t>GRANT </a:t>
            </a:r>
            <a:r>
              <a:rPr lang="en-US" b="1" dirty="0"/>
              <a:t>TYPE – Device </a:t>
            </a:r>
            <a:r>
              <a:rPr lang="en-US" b="1" dirty="0" smtClean="0"/>
              <a:t>Code</a:t>
            </a:r>
          </a:p>
          <a:p>
            <a:endParaRPr lang="en-US" b="1" dirty="0"/>
          </a:p>
          <a:p>
            <a:r>
              <a:rPr lang="vi-VN" dirty="0"/>
              <a:t> Tương </a:t>
            </a:r>
            <a:r>
              <a:rPr lang="vi-VN" dirty="0" smtClean="0"/>
              <a:t>tác</a:t>
            </a:r>
            <a:endParaRPr lang="en-US" dirty="0" smtClean="0"/>
          </a:p>
          <a:p>
            <a:r>
              <a:rPr lang="vi-VN" dirty="0" smtClean="0"/>
              <a:t> </a:t>
            </a:r>
            <a:r>
              <a:rPr lang="vi-VN" dirty="0"/>
              <a:t>Thiết bị hiển thị mã mà bạn nhập vào trình duyệt web sau khi đăng </a:t>
            </a:r>
            <a:r>
              <a:rPr lang="vi-VN" dirty="0" smtClean="0"/>
              <a:t>nhập</a:t>
            </a:r>
            <a:endParaRPr lang="en-US" dirty="0" smtClean="0"/>
          </a:p>
          <a:p>
            <a:r>
              <a:rPr lang="vi-VN" dirty="0" smtClean="0"/>
              <a:t> </a:t>
            </a:r>
            <a:r>
              <a:rPr lang="vi-VN" dirty="0"/>
              <a:t>Thiết bị được cấp mã để xác thực sau này</a:t>
            </a:r>
            <a:endParaRPr lang="vi-VN" dirty="0"/>
          </a:p>
        </p:txBody>
      </p:sp>
    </p:spTree>
    <p:extLst>
      <p:ext uri="{BB962C8B-B14F-4D97-AF65-F5344CB8AC3E}">
        <p14:creationId xmlns:p14="http://schemas.microsoft.com/office/powerpoint/2010/main" val="289547707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smtClean="0"/>
              <a:t>GRANT </a:t>
            </a:r>
            <a:r>
              <a:rPr lang="en-US" b="1" dirty="0"/>
              <a:t>TYPE  – Client </a:t>
            </a:r>
            <a:r>
              <a:rPr lang="en-US" b="1" dirty="0" smtClean="0"/>
              <a:t>Credential</a:t>
            </a:r>
          </a:p>
          <a:p>
            <a:endParaRPr lang="en-US" b="1" dirty="0"/>
          </a:p>
          <a:p>
            <a:r>
              <a:rPr lang="vi-VN" dirty="0"/>
              <a:t> Không tương </a:t>
            </a:r>
            <a:r>
              <a:rPr lang="vi-VN" dirty="0" smtClean="0"/>
              <a:t>tác</a:t>
            </a:r>
            <a:endParaRPr lang="en-US" dirty="0" smtClean="0"/>
          </a:p>
          <a:p>
            <a:r>
              <a:rPr lang="vi-VN" dirty="0" smtClean="0"/>
              <a:t> </a:t>
            </a:r>
            <a:r>
              <a:rPr lang="vi-VN" dirty="0"/>
              <a:t>Được sử dụng bởi người đứng đầu dịch </a:t>
            </a:r>
            <a:r>
              <a:rPr lang="vi-VN" dirty="0" smtClean="0"/>
              <a:t>vụ</a:t>
            </a:r>
            <a:endParaRPr lang="en-US" dirty="0" smtClean="0"/>
          </a:p>
          <a:p>
            <a:r>
              <a:rPr lang="vi-VN" dirty="0" smtClean="0"/>
              <a:t> </a:t>
            </a:r>
            <a:r>
              <a:rPr lang="vi-VN" dirty="0"/>
              <a:t>Bản thân ứng dụng yêu cầu quyền truy cập vào tài nguyên mà nó đã đượcđược ủy </a:t>
            </a:r>
            <a:r>
              <a:rPr lang="vi-VN" dirty="0" smtClean="0"/>
              <a:t>quyền</a:t>
            </a:r>
            <a:endParaRPr lang="en-US" dirty="0" smtClean="0"/>
          </a:p>
          <a:p>
            <a:r>
              <a:rPr lang="vi-VN" dirty="0" smtClean="0"/>
              <a:t> </a:t>
            </a:r>
            <a:r>
              <a:rPr lang="vi-VN" dirty="0"/>
              <a:t>Chủ yếu thông qua thông tin đăng nhập như Id khách hàng và </a:t>
            </a:r>
            <a:r>
              <a:rPr lang="en-US" dirty="0" err="1" smtClean="0"/>
              <a:t>mã</a:t>
            </a:r>
            <a:r>
              <a:rPr lang="en-US" dirty="0" smtClean="0"/>
              <a:t> </a:t>
            </a:r>
            <a:r>
              <a:rPr lang="en-US" dirty="0" err="1" smtClean="0"/>
              <a:t>bí</a:t>
            </a:r>
            <a:r>
              <a:rPr lang="en-US" dirty="0" smtClean="0"/>
              <a:t> </a:t>
            </a:r>
            <a:r>
              <a:rPr lang="en-US" dirty="0" err="1" smtClean="0"/>
              <a:t>mật</a:t>
            </a:r>
            <a:r>
              <a:rPr lang="vi-VN" dirty="0" smtClean="0"/>
              <a:t> </a:t>
            </a:r>
            <a:r>
              <a:rPr lang="vi-VN" dirty="0"/>
              <a:t>khách </a:t>
            </a:r>
            <a:r>
              <a:rPr lang="vi-VN" dirty="0" smtClean="0"/>
              <a:t>hàng</a:t>
            </a:r>
            <a:endParaRPr lang="en-US" dirty="0" smtClean="0"/>
          </a:p>
          <a:p>
            <a:r>
              <a:rPr lang="vi-VN" dirty="0" smtClean="0"/>
              <a:t> </a:t>
            </a:r>
            <a:r>
              <a:rPr lang="vi-VN" dirty="0"/>
              <a:t>Ngoài ra có thể sử dụng chứng chỉ</a:t>
            </a:r>
            <a:endParaRPr lang="en-US" dirty="0"/>
          </a:p>
        </p:txBody>
      </p:sp>
    </p:spTree>
    <p:extLst>
      <p:ext uri="{BB962C8B-B14F-4D97-AF65-F5344CB8AC3E}">
        <p14:creationId xmlns:p14="http://schemas.microsoft.com/office/powerpoint/2010/main" val="47704790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smtClean="0"/>
              <a:t>GRANT </a:t>
            </a:r>
            <a:r>
              <a:rPr lang="en-US" b="1" dirty="0"/>
              <a:t>TYPE  – </a:t>
            </a:r>
            <a:r>
              <a:rPr lang="en-US" b="1" dirty="0" err="1"/>
              <a:t>Auth</a:t>
            </a:r>
            <a:r>
              <a:rPr lang="en-US" b="1" dirty="0"/>
              <a:t> Code</a:t>
            </a:r>
          </a:p>
          <a:p>
            <a:r>
              <a:rPr lang="en-US" dirty="0"/>
              <a:t> Short for Authorization Code</a:t>
            </a:r>
          </a:p>
          <a:p>
            <a:r>
              <a:rPr lang="en-US" dirty="0"/>
              <a:t> Response Type: code</a:t>
            </a:r>
          </a:p>
          <a:p>
            <a:r>
              <a:rPr lang="en-US" dirty="0"/>
              <a:t> Interactive</a:t>
            </a:r>
          </a:p>
          <a:p>
            <a:r>
              <a:rPr lang="en-US" dirty="0"/>
              <a:t> /authorize returns a Code</a:t>
            </a:r>
          </a:p>
          <a:p>
            <a:r>
              <a:rPr lang="en-US" dirty="0"/>
              <a:t> The Code is exchanged for tokens in the backend</a:t>
            </a:r>
          </a:p>
          <a:p>
            <a:r>
              <a:rPr lang="en-US" dirty="0"/>
              <a:t> /token endpoint</a:t>
            </a:r>
          </a:p>
          <a:p>
            <a:r>
              <a:rPr lang="en-US" dirty="0"/>
              <a:t> For Confidential apps, specify Client Secret</a:t>
            </a:r>
          </a:p>
          <a:p>
            <a:r>
              <a:rPr lang="en-US" dirty="0"/>
              <a:t> Code can only be exchanged once for a Token</a:t>
            </a:r>
          </a:p>
          <a:p>
            <a:r>
              <a:rPr lang="en-US" dirty="0"/>
              <a:t> Token is not accessible by the </a:t>
            </a:r>
            <a:r>
              <a:rPr lang="en-US" dirty="0" smtClean="0"/>
              <a:t>User</a:t>
            </a:r>
            <a:endParaRPr lang="en-US" dirty="0"/>
          </a:p>
        </p:txBody>
      </p:sp>
      <p:pic>
        <p:nvPicPr>
          <p:cNvPr id="13" name="Picture 12"/>
          <p:cNvPicPr>
            <a:picLocks noChangeAspect="1"/>
          </p:cNvPicPr>
          <p:nvPr/>
        </p:nvPicPr>
        <p:blipFill>
          <a:blip r:embed="rId23"/>
          <a:stretch>
            <a:fillRect/>
          </a:stretch>
        </p:blipFill>
        <p:spPr>
          <a:xfrm>
            <a:off x="4580467" y="3150715"/>
            <a:ext cx="5008033" cy="3779111"/>
          </a:xfrm>
          <a:prstGeom prst="rect">
            <a:avLst/>
          </a:prstGeom>
        </p:spPr>
      </p:pic>
    </p:spTree>
    <p:extLst>
      <p:ext uri="{BB962C8B-B14F-4D97-AF65-F5344CB8AC3E}">
        <p14:creationId xmlns:p14="http://schemas.microsoft.com/office/powerpoint/2010/main" val="286136279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smtClean="0"/>
              <a:t>GRANT TYPE  </a:t>
            </a:r>
            <a:r>
              <a:rPr lang="en-US" b="1" dirty="0"/>
              <a:t>– </a:t>
            </a:r>
            <a:r>
              <a:rPr lang="en-US" b="1" dirty="0" err="1"/>
              <a:t>Auth</a:t>
            </a:r>
            <a:r>
              <a:rPr lang="en-US" b="1" dirty="0"/>
              <a:t> Code + </a:t>
            </a:r>
            <a:r>
              <a:rPr lang="en-US" b="1" dirty="0" smtClean="0"/>
              <a:t>PKCE</a:t>
            </a:r>
          </a:p>
          <a:p>
            <a:endParaRPr lang="en-US" b="1" dirty="0" smtClean="0"/>
          </a:p>
          <a:p>
            <a:r>
              <a:rPr lang="vi-VN" dirty="0"/>
              <a:t> Tương tự như Auth Code nhưng tuyệt vời </a:t>
            </a:r>
            <a:r>
              <a:rPr lang="vi-VN" dirty="0" smtClean="0"/>
              <a:t>hơn</a:t>
            </a:r>
            <a:endParaRPr lang="en-US" dirty="0" smtClean="0"/>
          </a:p>
          <a:p>
            <a:r>
              <a:rPr lang="vi-VN" dirty="0" smtClean="0"/>
              <a:t> </a:t>
            </a:r>
            <a:r>
              <a:rPr lang="vi-VN" dirty="0"/>
              <a:t>Viết tắt của Proof Key Code </a:t>
            </a:r>
            <a:r>
              <a:rPr lang="vi-VN" dirty="0" smtClean="0"/>
              <a:t>Exchange</a:t>
            </a:r>
            <a:endParaRPr lang="en-US" dirty="0" smtClean="0"/>
          </a:p>
          <a:p>
            <a:r>
              <a:rPr lang="vi-VN" dirty="0" smtClean="0"/>
              <a:t> </a:t>
            </a:r>
            <a:r>
              <a:rPr lang="vi-VN" dirty="0"/>
              <a:t>Trình xác minh mã: Chuỗi mật mã ngẫu </a:t>
            </a:r>
            <a:r>
              <a:rPr lang="vi-VN" dirty="0" smtClean="0"/>
              <a:t>nhiên</a:t>
            </a:r>
            <a:endParaRPr lang="en-US" dirty="0" smtClean="0"/>
          </a:p>
          <a:p>
            <a:r>
              <a:rPr lang="vi-VN" dirty="0" smtClean="0"/>
              <a:t> </a:t>
            </a:r>
            <a:r>
              <a:rPr lang="vi-VN" dirty="0"/>
              <a:t>Thử thách mã: Hàm băm SHA256 của Trình xác minh </a:t>
            </a:r>
            <a:r>
              <a:rPr lang="vi-VN" dirty="0" smtClean="0"/>
              <a:t>mã</a:t>
            </a:r>
            <a:endParaRPr lang="en-US" dirty="0" smtClean="0"/>
          </a:p>
          <a:p>
            <a:r>
              <a:rPr lang="vi-VN" dirty="0" smtClean="0"/>
              <a:t> </a:t>
            </a:r>
            <a:r>
              <a:rPr lang="vi-VN" dirty="0"/>
              <a:t>Là một phần của yêu cầu /ủy quyền, Thử thách mã được cung </a:t>
            </a:r>
            <a:r>
              <a:rPr lang="vi-VN" dirty="0" smtClean="0"/>
              <a:t>cấp</a:t>
            </a:r>
            <a:endParaRPr lang="en-US" dirty="0" smtClean="0"/>
          </a:p>
          <a:p>
            <a:r>
              <a:rPr lang="vi-VN" dirty="0" smtClean="0"/>
              <a:t> </a:t>
            </a:r>
            <a:r>
              <a:rPr lang="vi-VN" dirty="0"/>
              <a:t>Trong phần phụ trợ của quá trình trao đổi Mã lấy Mã thông báo, chúng tôi cũng cung cấp Trình xác minh </a:t>
            </a:r>
            <a:r>
              <a:rPr lang="vi-VN" dirty="0" smtClean="0"/>
              <a:t>mã</a:t>
            </a:r>
            <a:endParaRPr lang="en-US" dirty="0" smtClean="0"/>
          </a:p>
          <a:p>
            <a:r>
              <a:rPr lang="vi-VN" dirty="0" smtClean="0"/>
              <a:t> </a:t>
            </a:r>
            <a:r>
              <a:rPr lang="vi-VN" dirty="0"/>
              <a:t>Máy chủ ủy quyền sẽ băm Trình xác minh mã và thấy rằng nó khớp với Thử thách mã mà chúng tôi đã gửi trước đó, điều nàyphía họ xác nhận rằng chúng tôi là người đưa ra yêu cầu ủy </a:t>
            </a:r>
            <a:r>
              <a:rPr lang="vi-VN" dirty="0" smtClean="0"/>
              <a:t>quyền</a:t>
            </a:r>
            <a:endParaRPr lang="en-US" dirty="0" smtClean="0"/>
          </a:p>
          <a:p>
            <a:r>
              <a:rPr lang="vi-VN" dirty="0" smtClean="0"/>
              <a:t> </a:t>
            </a:r>
            <a:r>
              <a:rPr lang="vi-VN" dirty="0"/>
              <a:t>Ưu </a:t>
            </a:r>
            <a:r>
              <a:rPr lang="vi-VN" dirty="0" smtClean="0"/>
              <a:t>điểm</a:t>
            </a:r>
            <a:endParaRPr lang="en-US" dirty="0" smtClean="0"/>
          </a:p>
          <a:p>
            <a:r>
              <a:rPr lang="en-US" dirty="0" smtClean="0"/>
              <a:t>	</a:t>
            </a:r>
            <a:r>
              <a:rPr lang="vi-VN" dirty="0" smtClean="0"/>
              <a:t> </a:t>
            </a:r>
            <a:r>
              <a:rPr lang="vi-VN" dirty="0"/>
              <a:t>Vì vậy, ngay cả khi ai đó có ác ý có thể nhìn thấy Mã, họ sẽ không thể đổi Mã lấy Token nếu không </a:t>
            </a:r>
            <a:r>
              <a:rPr lang="vi-VN" dirty="0" smtClean="0"/>
              <a:t>có</a:t>
            </a:r>
            <a:r>
              <a:rPr lang="en-US" dirty="0" smtClean="0"/>
              <a:t> </a:t>
            </a:r>
            <a:r>
              <a:rPr lang="vi-VN" dirty="0" smtClean="0"/>
              <a:t>biết </a:t>
            </a:r>
            <a:r>
              <a:rPr lang="vi-VN" dirty="0"/>
              <a:t>Trình xác minh </a:t>
            </a:r>
            <a:r>
              <a:rPr lang="vi-VN" dirty="0" smtClean="0"/>
              <a:t>mã</a:t>
            </a:r>
            <a:endParaRPr lang="en-US" dirty="0" smtClean="0"/>
          </a:p>
          <a:p>
            <a:r>
              <a:rPr lang="en-US" dirty="0" smtClean="0"/>
              <a:t>	</a:t>
            </a:r>
            <a:r>
              <a:rPr lang="vi-VN" dirty="0" smtClean="0"/>
              <a:t> </a:t>
            </a:r>
            <a:r>
              <a:rPr lang="vi-VN" dirty="0"/>
              <a:t>Khi sử dụng Bí mật máy khách, Máy chủ ủy quyền có thể xác thực Máy </a:t>
            </a:r>
            <a:r>
              <a:rPr lang="vi-VN" dirty="0" smtClean="0"/>
              <a:t>khách</a:t>
            </a:r>
            <a:endParaRPr lang="en-US" dirty="0" smtClean="0"/>
          </a:p>
          <a:p>
            <a:r>
              <a:rPr lang="vi-VN" dirty="0" smtClean="0"/>
              <a:t> </a:t>
            </a:r>
            <a:r>
              <a:rPr lang="vi-VN" dirty="0"/>
              <a:t>Nhược </a:t>
            </a:r>
            <a:r>
              <a:rPr lang="vi-VN" dirty="0" smtClean="0"/>
              <a:t>điểm</a:t>
            </a:r>
            <a:endParaRPr lang="en-US" dirty="0" smtClean="0"/>
          </a:p>
          <a:p>
            <a:r>
              <a:rPr lang="en-US" dirty="0" smtClean="0"/>
              <a:t>	</a:t>
            </a:r>
            <a:r>
              <a:rPr lang="vi-VN" dirty="0" smtClean="0"/>
              <a:t> </a:t>
            </a:r>
            <a:r>
              <a:rPr lang="vi-VN" dirty="0"/>
              <a:t>Việc thiết lập phức tạp hơn so với các loại tài trợ khác</a:t>
            </a:r>
            <a:endParaRPr lang="en-US" dirty="0"/>
          </a:p>
        </p:txBody>
      </p:sp>
    </p:spTree>
    <p:extLst>
      <p:ext uri="{BB962C8B-B14F-4D97-AF65-F5344CB8AC3E}">
        <p14:creationId xmlns:p14="http://schemas.microsoft.com/office/powerpoint/2010/main" val="3746111618"/>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smtClean="0"/>
              <a:t>Tokens</a:t>
            </a:r>
          </a:p>
          <a:p>
            <a:endParaRPr lang="en-US" b="1" dirty="0"/>
          </a:p>
          <a:p>
            <a:r>
              <a:rPr lang="vi-VN" dirty="0"/>
              <a:t> Các luồng này theo mặc định trả về mã thông báo Truy cập và Làm </a:t>
            </a:r>
            <a:r>
              <a:rPr lang="vi-VN" dirty="0" smtClean="0"/>
              <a:t>mới</a:t>
            </a:r>
            <a:endParaRPr lang="en-US" dirty="0" smtClean="0"/>
          </a:p>
          <a:p>
            <a:r>
              <a:rPr lang="vi-VN" dirty="0" smtClean="0"/>
              <a:t> </a:t>
            </a:r>
            <a:r>
              <a:rPr lang="vi-VN" dirty="0"/>
              <a:t>Mã thông báo truy </a:t>
            </a:r>
            <a:r>
              <a:rPr lang="vi-VN" dirty="0" smtClean="0"/>
              <a:t>cập</a:t>
            </a:r>
            <a:endParaRPr lang="en-US" dirty="0" smtClean="0"/>
          </a:p>
          <a:p>
            <a:r>
              <a:rPr lang="vi-VN" dirty="0" smtClean="0"/>
              <a:t> </a:t>
            </a:r>
            <a:r>
              <a:rPr lang="vi-VN" dirty="0"/>
              <a:t>Có thể thay mặt Người dùng truy cập API, tức là truy cập vào ảnh hồ sơ của </a:t>
            </a:r>
            <a:r>
              <a:rPr lang="vi-VN" dirty="0" smtClean="0"/>
              <a:t>họ</a:t>
            </a:r>
            <a:endParaRPr lang="en-US" dirty="0" smtClean="0"/>
          </a:p>
          <a:p>
            <a:r>
              <a:rPr lang="vi-VN" dirty="0" smtClean="0"/>
              <a:t> </a:t>
            </a:r>
            <a:r>
              <a:rPr lang="vi-VN" dirty="0"/>
              <a:t>Thường là JWT nhưng không nhất thiết phải như </a:t>
            </a:r>
            <a:r>
              <a:rPr lang="vi-VN" dirty="0" smtClean="0"/>
              <a:t>vậy</a:t>
            </a:r>
            <a:endParaRPr lang="en-US" dirty="0" smtClean="0"/>
          </a:p>
          <a:p>
            <a:r>
              <a:rPr lang="vi-VN" dirty="0" smtClean="0"/>
              <a:t> </a:t>
            </a:r>
            <a:r>
              <a:rPr lang="vi-VN" dirty="0"/>
              <a:t>Làm mới mã thông </a:t>
            </a:r>
            <a:r>
              <a:rPr lang="vi-VN" dirty="0" smtClean="0"/>
              <a:t>báo</a:t>
            </a:r>
            <a:endParaRPr lang="en-US" dirty="0" smtClean="0"/>
          </a:p>
          <a:p>
            <a:r>
              <a:rPr lang="vi-VN" dirty="0" smtClean="0"/>
              <a:t> </a:t>
            </a:r>
            <a:r>
              <a:rPr lang="vi-VN" dirty="0"/>
              <a:t>Chỉ được sử dụng để nhận Mã thông báo truy cập và Id mới </a:t>
            </a:r>
            <a:r>
              <a:rPr lang="vi-VN" dirty="0" smtClean="0"/>
              <a:t>hơn</a:t>
            </a:r>
            <a:endParaRPr lang="en-US" dirty="0" smtClean="0"/>
          </a:p>
          <a:p>
            <a:r>
              <a:rPr lang="vi-VN" dirty="0" smtClean="0"/>
              <a:t> </a:t>
            </a:r>
            <a:r>
              <a:rPr lang="vi-VN" dirty="0"/>
              <a:t>Sống lâu </a:t>
            </a:r>
            <a:r>
              <a:rPr lang="vi-VN" dirty="0" smtClean="0"/>
              <a:t>hơn</a:t>
            </a:r>
            <a:endParaRPr lang="en-US" dirty="0" smtClean="0"/>
          </a:p>
          <a:p>
            <a:r>
              <a:rPr lang="vi-VN" dirty="0" smtClean="0"/>
              <a:t> </a:t>
            </a:r>
            <a:r>
              <a:rPr lang="vi-VN" dirty="0"/>
              <a:t>Thường là JWT nhưng không nhất thiết phải như </a:t>
            </a:r>
            <a:r>
              <a:rPr lang="vi-VN" dirty="0" smtClean="0"/>
              <a:t>vậy</a:t>
            </a:r>
            <a:endParaRPr lang="en-US" dirty="0" smtClean="0"/>
          </a:p>
          <a:p>
            <a:r>
              <a:rPr lang="vi-VN" dirty="0" smtClean="0"/>
              <a:t> </a:t>
            </a:r>
            <a:r>
              <a:rPr lang="vi-VN" dirty="0"/>
              <a:t>Để yêu cầu Mã thông báo Id, phải chỉ định 'openid' trong 'phạm vi' của yêu cầu /ủy quyền. (OIDC)</a:t>
            </a:r>
            <a:endParaRPr lang="en-US" dirty="0"/>
          </a:p>
        </p:txBody>
      </p:sp>
    </p:spTree>
    <p:extLst>
      <p:ext uri="{BB962C8B-B14F-4D97-AF65-F5344CB8AC3E}">
        <p14:creationId xmlns:p14="http://schemas.microsoft.com/office/powerpoint/2010/main" val="267048640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a:t>OIDC (</a:t>
            </a:r>
            <a:r>
              <a:rPr lang="en-US" b="1" dirty="0" err="1"/>
              <a:t>OpenID</a:t>
            </a:r>
            <a:r>
              <a:rPr lang="en-US" b="1" dirty="0"/>
              <a:t> Connect</a:t>
            </a:r>
            <a:r>
              <a:rPr lang="en-US" b="1" dirty="0" smtClean="0"/>
              <a:t>)</a:t>
            </a:r>
          </a:p>
          <a:p>
            <a:endParaRPr lang="en-US" b="1" dirty="0"/>
          </a:p>
          <a:p>
            <a:r>
              <a:rPr lang="vi-VN" dirty="0"/>
              <a:t> Lớp nhận dạng trên </a:t>
            </a:r>
            <a:r>
              <a:rPr lang="vi-VN" dirty="0" smtClean="0"/>
              <a:t>Oauth</a:t>
            </a:r>
            <a:endParaRPr lang="en-US" dirty="0" smtClean="0"/>
          </a:p>
          <a:p>
            <a:r>
              <a:rPr lang="vi-VN" dirty="0" smtClean="0"/>
              <a:t> </a:t>
            </a:r>
            <a:r>
              <a:rPr lang="vi-VN" dirty="0"/>
              <a:t>Xác định Id Token, chứa thông tin về Người </a:t>
            </a:r>
            <a:r>
              <a:rPr lang="vi-VN" dirty="0" smtClean="0"/>
              <a:t>dùng</a:t>
            </a:r>
            <a:endParaRPr lang="en-US" dirty="0" smtClean="0"/>
          </a:p>
          <a:p>
            <a:r>
              <a:rPr lang="vi-VN" dirty="0" smtClean="0"/>
              <a:t> </a:t>
            </a:r>
            <a:r>
              <a:rPr lang="vi-VN" dirty="0"/>
              <a:t>Là JWT (Mã thông báo web JSON</a:t>
            </a:r>
            <a:r>
              <a:rPr lang="vi-VN" dirty="0" smtClean="0"/>
              <a:t>)</a:t>
            </a:r>
            <a:endParaRPr lang="en-US" dirty="0" smtClean="0"/>
          </a:p>
          <a:p>
            <a:r>
              <a:rPr lang="vi-VN" dirty="0" smtClean="0"/>
              <a:t> </a:t>
            </a:r>
            <a:r>
              <a:rPr lang="vi-VN" dirty="0"/>
              <a:t>Chứa một tập hợp các yêu cầu tiêu </a:t>
            </a:r>
            <a:r>
              <a:rPr lang="vi-VN" dirty="0" smtClean="0"/>
              <a:t>chuẩn</a:t>
            </a:r>
            <a:endParaRPr lang="en-US" dirty="0" smtClean="0"/>
          </a:p>
          <a:p>
            <a:r>
              <a:rPr lang="vi-VN" dirty="0" smtClean="0"/>
              <a:t> </a:t>
            </a:r>
            <a:r>
              <a:rPr lang="vi-VN" dirty="0"/>
              <a:t>Có thể mở rộng với các yêu cầu khác (được định cấu hình trên Đăng ký ứng dụng/Ứng dụng</a:t>
            </a:r>
            <a:r>
              <a:rPr lang="vi-VN" dirty="0" smtClean="0"/>
              <a:t>)</a:t>
            </a:r>
            <a:endParaRPr lang="en-US" dirty="0" smtClean="0"/>
          </a:p>
          <a:p>
            <a:r>
              <a:rPr lang="vi-VN" dirty="0" smtClean="0"/>
              <a:t> </a:t>
            </a:r>
            <a:r>
              <a:rPr lang="vi-VN" dirty="0"/>
              <a:t>Id Token có thể được sử dụng để xác minh thông tin về Người dùng, so </a:t>
            </a:r>
            <a:r>
              <a:rPr lang="vi-VN" dirty="0" smtClean="0"/>
              <a:t>với</a:t>
            </a:r>
            <a:r>
              <a:rPr lang="en-US" dirty="0" smtClean="0"/>
              <a:t> </a:t>
            </a:r>
            <a:r>
              <a:rPr lang="vi-VN" dirty="0" smtClean="0"/>
              <a:t>Mã </a:t>
            </a:r>
            <a:r>
              <a:rPr lang="vi-VN" dirty="0"/>
              <a:t>thông báo truy cập có thể thực hiện thao tác thay mặt cho Người </a:t>
            </a:r>
            <a:r>
              <a:rPr lang="vi-VN" dirty="0" smtClean="0"/>
              <a:t>dùng</a:t>
            </a:r>
            <a:endParaRPr lang="en-US" dirty="0" smtClean="0"/>
          </a:p>
          <a:p>
            <a:r>
              <a:rPr lang="vi-VN" dirty="0" smtClean="0"/>
              <a:t> </a:t>
            </a:r>
            <a:r>
              <a:rPr lang="vi-VN" dirty="0"/>
              <a:t>Nếu bạn chỉ cần xác nhận danh tính của ai đó, mã thông báo Truy cập/Làm mới có </a:t>
            </a:r>
            <a:r>
              <a:rPr lang="vi-VN" dirty="0" smtClean="0"/>
              <a:t>thể</a:t>
            </a:r>
            <a:r>
              <a:rPr lang="en-US" dirty="0" smtClean="0"/>
              <a:t> </a:t>
            </a:r>
            <a:r>
              <a:rPr lang="vi-VN" dirty="0" smtClean="0"/>
              <a:t>được </a:t>
            </a:r>
            <a:r>
              <a:rPr lang="vi-VN" dirty="0"/>
              <a:t>bỏ qua</a:t>
            </a:r>
            <a:endParaRPr lang="en-US" dirty="0"/>
          </a:p>
        </p:txBody>
      </p:sp>
    </p:spTree>
    <p:extLst>
      <p:ext uri="{BB962C8B-B14F-4D97-AF65-F5344CB8AC3E}">
        <p14:creationId xmlns:p14="http://schemas.microsoft.com/office/powerpoint/2010/main" val="393882542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a:t>Tokens – </a:t>
            </a:r>
            <a:r>
              <a:rPr lang="en-US" b="1" dirty="0" smtClean="0"/>
              <a:t>Validation</a:t>
            </a:r>
          </a:p>
          <a:p>
            <a:endParaRPr lang="en-US" b="1" dirty="0"/>
          </a:p>
          <a:p>
            <a:r>
              <a:rPr lang="vi-VN" dirty="0"/>
              <a:t> Cần xác thực Token để đảm bảo nó đến từ chính chúng tamong đợi, và không phải ai đó giả vờ là </a:t>
            </a:r>
            <a:r>
              <a:rPr lang="vi-VN" dirty="0" smtClean="0"/>
              <a:t>họ</a:t>
            </a:r>
            <a:endParaRPr lang="en-US" dirty="0" smtClean="0"/>
          </a:p>
          <a:p>
            <a:r>
              <a:rPr lang="vi-VN" dirty="0" smtClean="0"/>
              <a:t> </a:t>
            </a:r>
            <a:r>
              <a:rPr lang="vi-VN" dirty="0"/>
              <a:t>Xác nhận tính xác thực của mã thông </a:t>
            </a:r>
            <a:r>
              <a:rPr lang="vi-VN" dirty="0" smtClean="0"/>
              <a:t>báo</a:t>
            </a:r>
            <a:endParaRPr lang="en-US" dirty="0" smtClean="0"/>
          </a:p>
          <a:p>
            <a:r>
              <a:rPr lang="vi-VN" dirty="0" smtClean="0"/>
              <a:t> </a:t>
            </a:r>
            <a:r>
              <a:rPr lang="vi-VN" dirty="0"/>
              <a:t>Được ký bởi máy chủ ủy </a:t>
            </a:r>
            <a:r>
              <a:rPr lang="vi-VN" dirty="0" smtClean="0"/>
              <a:t>quyền</a:t>
            </a:r>
            <a:endParaRPr lang="en-US" dirty="0" smtClean="0"/>
          </a:p>
          <a:p>
            <a:r>
              <a:rPr lang="vi-VN" dirty="0" smtClean="0"/>
              <a:t> </a:t>
            </a:r>
            <a:r>
              <a:rPr lang="vi-VN" dirty="0"/>
              <a:t>Chưa hết </a:t>
            </a:r>
            <a:r>
              <a:rPr lang="vi-VN" dirty="0" smtClean="0"/>
              <a:t>hạn</a:t>
            </a:r>
            <a:endParaRPr lang="en-US" dirty="0" smtClean="0"/>
          </a:p>
          <a:p>
            <a:r>
              <a:rPr lang="vi-VN" dirty="0" smtClean="0"/>
              <a:t> </a:t>
            </a:r>
            <a:r>
              <a:rPr lang="vi-VN" dirty="0"/>
              <a:t>Nhà phát hành chính </a:t>
            </a:r>
            <a:r>
              <a:rPr lang="vi-VN" dirty="0" smtClean="0"/>
              <a:t>xác</a:t>
            </a:r>
            <a:endParaRPr lang="en-US" dirty="0" smtClean="0"/>
          </a:p>
          <a:p>
            <a:r>
              <a:rPr lang="vi-VN" dirty="0" smtClean="0"/>
              <a:t> </a:t>
            </a:r>
            <a:r>
              <a:rPr lang="vi-VN" dirty="0"/>
              <a:t>Đúng đối </a:t>
            </a:r>
            <a:r>
              <a:rPr lang="vi-VN" dirty="0" smtClean="0"/>
              <a:t>tượng</a:t>
            </a:r>
            <a:endParaRPr lang="en-US" dirty="0" smtClean="0"/>
          </a:p>
          <a:p>
            <a:r>
              <a:rPr lang="vi-VN" dirty="0" smtClean="0"/>
              <a:t> </a:t>
            </a:r>
            <a:r>
              <a:rPr lang="vi-VN" dirty="0"/>
              <a:t>Sau đó, có thể ủy quyền cho người dùng (nếu họ đang đăng nhập</a:t>
            </a:r>
            <a:r>
              <a:rPr lang="vi-VN" dirty="0" smtClean="0"/>
              <a:t>)</a:t>
            </a:r>
            <a:endParaRPr lang="en-US" dirty="0" smtClean="0"/>
          </a:p>
          <a:p>
            <a:r>
              <a:rPr lang="vi-VN" dirty="0" smtClean="0"/>
              <a:t> </a:t>
            </a:r>
            <a:r>
              <a:rPr lang="vi-VN" dirty="0"/>
              <a:t>Bao gồm Vai trò hoặc Nhóm mà họ được chỉ </a:t>
            </a:r>
            <a:r>
              <a:rPr lang="vi-VN" dirty="0" smtClean="0"/>
              <a:t>định</a:t>
            </a:r>
            <a:endParaRPr lang="en-US" dirty="0" smtClean="0"/>
          </a:p>
          <a:p>
            <a:r>
              <a:rPr lang="vi-VN" dirty="0" smtClean="0"/>
              <a:t> </a:t>
            </a:r>
            <a:r>
              <a:rPr lang="vi-VN" dirty="0"/>
              <a:t>Hoặc sử dụng mã định danh (tức là </a:t>
            </a:r>
            <a:r>
              <a:rPr lang="vi-VN" dirty="0" smtClean="0"/>
              <a:t>UPN</a:t>
            </a:r>
            <a:r>
              <a:rPr lang="en-US" dirty="0" smtClean="0"/>
              <a:t> user principal name</a:t>
            </a:r>
            <a:r>
              <a:rPr lang="vi-VN" dirty="0" smtClean="0"/>
              <a:t>) </a:t>
            </a:r>
            <a:r>
              <a:rPr lang="vi-VN" dirty="0"/>
              <a:t>để tra cứu quyền của họ trong Máy khách</a:t>
            </a:r>
            <a:endParaRPr lang="en-US" b="1" dirty="0"/>
          </a:p>
          <a:p>
            <a:r>
              <a:rPr lang="en-US" b="1" dirty="0"/>
              <a:t> </a:t>
            </a:r>
            <a:endParaRPr lang="en-US" dirty="0"/>
          </a:p>
        </p:txBody>
      </p:sp>
    </p:spTree>
    <p:extLst>
      <p:ext uri="{BB962C8B-B14F-4D97-AF65-F5344CB8AC3E}">
        <p14:creationId xmlns:p14="http://schemas.microsoft.com/office/powerpoint/2010/main" val="296430333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442912" y="390525"/>
            <a:ext cx="9810750" cy="6781800"/>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438150" y="5262310"/>
            <a:ext cx="1590675" cy="1910015"/>
          </a:xfrm>
          <a:prstGeom prst="rect">
            <a:avLst/>
          </a:prstGeom>
        </p:spPr>
      </p:pic>
      <p:sp>
        <p:nvSpPr>
          <p:cNvPr id="6" name="TextBox 5">
            <a:extLst>
              <a:ext uri="{FF2B5EF4-FFF2-40B4-BE49-F238E27FC236}">
                <a16:creationId xmlns:a16="http://schemas.microsoft.com/office/drawing/2014/main" id="{9C1AF02D-E911-B8AF-EAEE-CE530CC393D2}"/>
              </a:ext>
            </a:extLst>
          </p:cNvPr>
          <p:cNvSpPr txBox="1"/>
          <p:nvPr/>
        </p:nvSpPr>
        <p:spPr>
          <a:xfrm>
            <a:off x="569981" y="717262"/>
            <a:ext cx="3778599" cy="584775"/>
          </a:xfrm>
          <a:prstGeom prst="rect">
            <a:avLst/>
          </a:prstGeom>
          <a:noFill/>
        </p:spPr>
        <p:txBody>
          <a:bodyPr wrap="none" rtlCol="0">
            <a:spAutoFit/>
          </a:bodyPr>
          <a:lstStyle/>
          <a:p>
            <a:r>
              <a:rPr lang="en-VN" sz="3200" b="1" dirty="0">
                <a:solidFill>
                  <a:schemeClr val="bg1"/>
                </a:solidFill>
                <a:latin typeface="Arial" panose="020B0604020202020204" pitchFamily="34" charset="0"/>
                <a:cs typeface="Arial" panose="020B0604020202020204" pitchFamily="34" charset="0"/>
              </a:rPr>
              <a:t>Nội dung </a:t>
            </a:r>
            <a:r>
              <a:rPr lang="en-US" sz="3200" b="1" dirty="0" err="1" smtClean="0">
                <a:solidFill>
                  <a:schemeClr val="bg1"/>
                </a:solidFill>
                <a:latin typeface="Arial" panose="020B0604020202020204" pitchFamily="34" charset="0"/>
                <a:cs typeface="Arial" panose="020B0604020202020204" pitchFamily="34" charset="0"/>
              </a:rPr>
              <a:t>buổi</a:t>
            </a:r>
            <a:r>
              <a:rPr lang="en-US" sz="3200" b="1" dirty="0" smtClean="0">
                <a:solidFill>
                  <a:schemeClr val="bg1"/>
                </a:solidFill>
                <a:latin typeface="Arial" panose="020B0604020202020204" pitchFamily="34" charset="0"/>
                <a:cs typeface="Arial" panose="020B0604020202020204" pitchFamily="34" charset="0"/>
              </a:rPr>
              <a:t> </a:t>
            </a:r>
            <a:r>
              <a:rPr lang="en-US" sz="3200" b="1" dirty="0" err="1" smtClean="0">
                <a:solidFill>
                  <a:schemeClr val="bg1"/>
                </a:solidFill>
                <a:latin typeface="Arial" panose="020B0604020202020204" pitchFamily="34" charset="0"/>
                <a:cs typeface="Arial" panose="020B0604020202020204" pitchFamily="34" charset="0"/>
              </a:rPr>
              <a:t>học</a:t>
            </a:r>
            <a:endParaRPr lang="en-VN" sz="3200" b="1"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D7EA26F-1D8B-6EAC-0894-355152049D38}"/>
              </a:ext>
            </a:extLst>
          </p:cNvPr>
          <p:cNvSpPr txBox="1"/>
          <p:nvPr/>
        </p:nvSpPr>
        <p:spPr>
          <a:xfrm>
            <a:off x="1233487" y="1351471"/>
            <a:ext cx="4647768" cy="2308324"/>
          </a:xfrm>
          <a:prstGeom prst="rect">
            <a:avLst/>
          </a:prstGeom>
          <a:noFill/>
        </p:spPr>
        <p:txBody>
          <a:bodyPr wrap="square" rtlCol="0" anchor="t">
            <a:spAutoFit/>
          </a:bodyPr>
          <a:lstStyle/>
          <a:p>
            <a:r>
              <a:rPr lang="en-VN" b="1" dirty="0" smtClean="0">
                <a:solidFill>
                  <a:schemeClr val="bg1"/>
                </a:solidFill>
                <a:latin typeface="Times New Roman" panose="02020603050405020304" pitchFamily="18" charset="0"/>
                <a:cs typeface="Times New Roman" panose="02020603050405020304" pitchFamily="18" charset="0"/>
              </a:rPr>
              <a:t>I</a:t>
            </a:r>
            <a:r>
              <a:rPr lang="en-US" b="1" dirty="0" smtClean="0">
                <a:solidFill>
                  <a:schemeClr val="bg1"/>
                </a:solidFill>
                <a:latin typeface="Times New Roman" panose="02020603050405020304" pitchFamily="18" charset="0"/>
                <a:cs typeface="Times New Roman" panose="02020603050405020304" pitchFamily="18" charset="0"/>
              </a:rPr>
              <a:t>. </a:t>
            </a:r>
            <a:r>
              <a:rPr lang="vi-VN" b="1" dirty="0" smtClean="0">
                <a:solidFill>
                  <a:schemeClr val="bg1"/>
                </a:solidFill>
                <a:latin typeface="Times New Roman" panose="02020603050405020304" pitchFamily="18" charset="0"/>
                <a:cs typeface="Times New Roman" panose="02020603050405020304" pitchFamily="18" charset="0"/>
              </a:rPr>
              <a:t>Tổng </a:t>
            </a:r>
            <a:r>
              <a:rPr lang="vi-VN" b="1" dirty="0">
                <a:solidFill>
                  <a:schemeClr val="bg1"/>
                </a:solidFill>
                <a:latin typeface="Times New Roman" panose="02020603050405020304" pitchFamily="18" charset="0"/>
                <a:cs typeface="Times New Roman" panose="02020603050405020304" pitchFamily="18" charset="0"/>
              </a:rPr>
              <a:t>quan </a:t>
            </a:r>
            <a:r>
              <a:rPr lang="vi-VN" b="1" dirty="0" smtClean="0">
                <a:solidFill>
                  <a:schemeClr val="bg1"/>
                </a:solidFill>
                <a:latin typeface="Times New Roman" panose="02020603050405020304" pitchFamily="18" charset="0"/>
                <a:cs typeface="Times New Roman" panose="02020603050405020304" pitchFamily="18" charset="0"/>
              </a:rPr>
              <a:t>OA</a:t>
            </a:r>
            <a:r>
              <a:rPr lang="en-US" b="1" dirty="0" smtClean="0">
                <a:solidFill>
                  <a:schemeClr val="bg1"/>
                </a:solidFill>
                <a:latin typeface="Times New Roman" panose="02020603050405020304" pitchFamily="18" charset="0"/>
                <a:cs typeface="Times New Roman" panose="02020603050405020304" pitchFamily="18" charset="0"/>
              </a:rPr>
              <a:t>u</a:t>
            </a:r>
            <a:r>
              <a:rPr lang="vi-VN" b="1" dirty="0" smtClean="0">
                <a:solidFill>
                  <a:schemeClr val="bg1"/>
                </a:solidFill>
                <a:latin typeface="Times New Roman" panose="02020603050405020304" pitchFamily="18" charset="0"/>
                <a:cs typeface="Times New Roman" panose="02020603050405020304" pitchFamily="18" charset="0"/>
              </a:rPr>
              <a:t>th2</a:t>
            </a:r>
            <a:r>
              <a:rPr lang="vi-VN" b="1" dirty="0">
                <a:solidFill>
                  <a:schemeClr val="bg1"/>
                </a:solidFill>
                <a:latin typeface="Times New Roman" panose="02020603050405020304" pitchFamily="18" charset="0"/>
                <a:cs typeface="Times New Roman" panose="02020603050405020304" pitchFamily="18" charset="0"/>
              </a:rPr>
              <a:t>					</a:t>
            </a:r>
          </a:p>
          <a:p>
            <a:r>
              <a:rPr lang="en-US" b="1" dirty="0" smtClean="0">
                <a:solidFill>
                  <a:schemeClr val="bg1"/>
                </a:solidFill>
                <a:latin typeface="Times New Roman" panose="02020603050405020304" pitchFamily="18" charset="0"/>
                <a:cs typeface="Times New Roman" panose="02020603050405020304" pitchFamily="18" charset="0"/>
              </a:rPr>
              <a:t>II. </a:t>
            </a:r>
            <a:r>
              <a:rPr lang="vi-VN" b="1" dirty="0" smtClean="0">
                <a:solidFill>
                  <a:schemeClr val="bg1"/>
                </a:solidFill>
                <a:latin typeface="Times New Roman" panose="02020603050405020304" pitchFamily="18" charset="0"/>
                <a:cs typeface="Times New Roman" panose="02020603050405020304" pitchFamily="18" charset="0"/>
              </a:rPr>
              <a:t>Các </a:t>
            </a:r>
            <a:r>
              <a:rPr lang="vi-VN" b="1" dirty="0">
                <a:solidFill>
                  <a:schemeClr val="bg1"/>
                </a:solidFill>
                <a:latin typeface="Times New Roman" panose="02020603050405020304" pitchFamily="18" charset="0"/>
                <a:cs typeface="Times New Roman" panose="02020603050405020304" pitchFamily="18" charset="0"/>
              </a:rPr>
              <a:t>khái niệm cơ bản					</a:t>
            </a:r>
          </a:p>
          <a:p>
            <a:r>
              <a:rPr lang="en-US" b="1" dirty="0" smtClean="0">
                <a:solidFill>
                  <a:schemeClr val="bg1"/>
                </a:solidFill>
                <a:latin typeface="Times New Roman" panose="02020603050405020304" pitchFamily="18" charset="0"/>
                <a:cs typeface="Times New Roman" panose="02020603050405020304" pitchFamily="18" charset="0"/>
              </a:rPr>
              <a:t>III. </a:t>
            </a:r>
            <a:r>
              <a:rPr lang="vi-VN" b="1" dirty="0" smtClean="0">
                <a:solidFill>
                  <a:schemeClr val="bg1"/>
                </a:solidFill>
                <a:latin typeface="Times New Roman" panose="02020603050405020304" pitchFamily="18" charset="0"/>
                <a:cs typeface="Times New Roman" panose="02020603050405020304" pitchFamily="18" charset="0"/>
              </a:rPr>
              <a:t>Luồng </a:t>
            </a:r>
            <a:r>
              <a:rPr lang="vi-VN" b="1" dirty="0">
                <a:solidFill>
                  <a:schemeClr val="bg1"/>
                </a:solidFill>
                <a:latin typeface="Times New Roman" panose="02020603050405020304" pitchFamily="18" charset="0"/>
                <a:cs typeface="Times New Roman" panose="02020603050405020304" pitchFamily="18" charset="0"/>
              </a:rPr>
              <a:t>hoạt động					</a:t>
            </a:r>
          </a:p>
          <a:p>
            <a:r>
              <a:rPr lang="en-US" b="1" dirty="0" smtClean="0">
                <a:solidFill>
                  <a:schemeClr val="bg1"/>
                </a:solidFill>
                <a:latin typeface="Times New Roman" panose="02020603050405020304" pitchFamily="18" charset="0"/>
                <a:cs typeface="Times New Roman" panose="02020603050405020304" pitchFamily="18" charset="0"/>
              </a:rPr>
              <a:t>IV. </a:t>
            </a:r>
            <a:r>
              <a:rPr lang="vi-VN" b="1" dirty="0" smtClean="0">
                <a:solidFill>
                  <a:schemeClr val="bg1"/>
                </a:solidFill>
                <a:latin typeface="Times New Roman" panose="02020603050405020304" pitchFamily="18" charset="0"/>
                <a:cs typeface="Times New Roman" panose="02020603050405020304" pitchFamily="18" charset="0"/>
              </a:rPr>
              <a:t>Authorization </a:t>
            </a:r>
            <a:r>
              <a:rPr lang="vi-VN" b="1" dirty="0">
                <a:solidFill>
                  <a:schemeClr val="bg1"/>
                </a:solidFill>
                <a:latin typeface="Times New Roman" panose="02020603050405020304" pitchFamily="18" charset="0"/>
                <a:cs typeface="Times New Roman" panose="02020603050405020304" pitchFamily="18" charset="0"/>
              </a:rPr>
              <a:t>Grant					</a:t>
            </a:r>
          </a:p>
        </p:txBody>
      </p:sp>
    </p:spTree>
    <p:extLst>
      <p:ext uri="{BB962C8B-B14F-4D97-AF65-F5344CB8AC3E}">
        <p14:creationId xmlns:p14="http://schemas.microsoft.com/office/powerpoint/2010/main" val="73798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438150" y="390525"/>
            <a:ext cx="9810750" cy="6781800"/>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438150" y="5262310"/>
            <a:ext cx="1590675" cy="1910015"/>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552575" y="1676400"/>
            <a:ext cx="8867775" cy="5648325"/>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76225" y="390525"/>
            <a:ext cx="8601075" cy="6315075"/>
          </a:xfrm>
          <a:prstGeom prst="rect">
            <a:avLst/>
          </a:prstGeom>
        </p:spPr>
      </p:pic>
      <p:sp>
        <p:nvSpPr>
          <p:cNvPr id="6" name="TextBox 5">
            <a:extLst>
              <a:ext uri="{FF2B5EF4-FFF2-40B4-BE49-F238E27FC236}">
                <a16:creationId xmlns:a16="http://schemas.microsoft.com/office/drawing/2014/main" id="{E90A7405-53D0-5832-4328-910F0F596B0B}"/>
              </a:ext>
            </a:extLst>
          </p:cNvPr>
          <p:cNvSpPr txBox="1"/>
          <p:nvPr/>
        </p:nvSpPr>
        <p:spPr>
          <a:xfrm>
            <a:off x="3469165" y="3196650"/>
            <a:ext cx="3147015" cy="584775"/>
          </a:xfrm>
          <a:prstGeom prst="rect">
            <a:avLst/>
          </a:prstGeom>
          <a:noFill/>
        </p:spPr>
        <p:txBody>
          <a:bodyPr wrap="none" rtlCol="0">
            <a:spAutoFit/>
          </a:bodyPr>
          <a:lstStyle/>
          <a:p>
            <a:r>
              <a:rPr lang="en-VN" sz="3200" b="1" dirty="0" smtClean="0">
                <a:solidFill>
                  <a:schemeClr val="bg1"/>
                </a:solidFill>
                <a:latin typeface="Times New Roman" panose="02020603050405020304" pitchFamily="18" charset="0"/>
                <a:cs typeface="Times New Roman" panose="02020603050405020304" pitchFamily="18" charset="0"/>
              </a:rPr>
              <a:t>Thảo </a:t>
            </a:r>
            <a:r>
              <a:rPr lang="en-VN" sz="3200" b="1" dirty="0">
                <a:solidFill>
                  <a:schemeClr val="bg1"/>
                </a:solidFill>
                <a:latin typeface="Times New Roman" panose="02020603050405020304" pitchFamily="18" charset="0"/>
                <a:cs typeface="Times New Roman" panose="02020603050405020304" pitchFamily="18" charset="0"/>
              </a:rPr>
              <a:t>luận chung</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0" y="0"/>
            <a:ext cx="10696575" cy="7562850"/>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133975" y="0"/>
            <a:ext cx="5562600" cy="7562850"/>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2190750" y="2247900"/>
            <a:ext cx="5867400" cy="19050"/>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2190750" y="3981450"/>
            <a:ext cx="5867400" cy="19050"/>
          </a:xfrm>
          <a:prstGeom prst="rect">
            <a:avLst/>
          </a:prstGeom>
        </p:spPr>
      </p:pic>
      <p:sp>
        <p:nvSpPr>
          <p:cNvPr id="6" name="Text 0"/>
          <p:cNvSpPr/>
          <p:nvPr/>
        </p:nvSpPr>
        <p:spPr>
          <a:xfrm>
            <a:off x="2447925" y="3009900"/>
            <a:ext cx="5343525" cy="381000"/>
          </a:xfrm>
          <a:prstGeom prst="rect">
            <a:avLst/>
          </a:prstGeom>
          <a:noFill/>
          <a:ln/>
        </p:spPr>
        <p:txBody>
          <a:bodyPr wrap="square" lIns="0" tIns="0" rIns="0" bIns="0" rtlCol="0" anchor="t"/>
          <a:lstStyle/>
          <a:p>
            <a:pPr marL="0" indent="0" algn="l">
              <a:lnSpc>
                <a:spcPts val="3000"/>
              </a:lnSpc>
              <a:buNone/>
            </a:pPr>
            <a:r>
              <a:rPr lang="en-US" sz="7200" dirty="0">
                <a:solidFill>
                  <a:srgbClr val="FFFFFF"/>
                </a:solidFill>
                <a:latin typeface="SVN-Mont SemiBold" pitchFamily="34" charset="0"/>
                <a:ea typeface="SVN-Mont SemiBold" pitchFamily="34" charset="-122"/>
                <a:cs typeface="SVN-Mont SemiBold" pitchFamily="34" charset="-120"/>
              </a:rPr>
              <a:t>THANK YOU</a:t>
            </a:r>
            <a:endParaRPr lang="en-US" sz="7200" dirty="0"/>
          </a:p>
        </p:txBody>
      </p:sp>
      <p:sp>
        <p:nvSpPr>
          <p:cNvPr id="7" name="Text 1"/>
          <p:cNvSpPr/>
          <p:nvPr/>
        </p:nvSpPr>
        <p:spPr>
          <a:xfrm>
            <a:off x="4229100" y="4181475"/>
            <a:ext cx="1781175" cy="381000"/>
          </a:xfrm>
          <a:prstGeom prst="rect">
            <a:avLst/>
          </a:prstGeom>
          <a:noFill/>
          <a:ln/>
        </p:spPr>
        <p:txBody>
          <a:bodyPr wrap="square" lIns="0" tIns="0" rIns="0" bIns="0" rtlCol="0" anchor="t"/>
          <a:lstStyle/>
          <a:p>
            <a:pPr marL="0" indent="0" algn="l">
              <a:lnSpc>
                <a:spcPts val="3000"/>
              </a:lnSpc>
              <a:buNone/>
            </a:pPr>
            <a:r>
              <a:rPr lang="en-US" sz="1800" dirty="0">
                <a:solidFill>
                  <a:srgbClr val="FFFFFF"/>
                </a:solidFill>
                <a:latin typeface="SVN-Mont Book" pitchFamily="34" charset="0"/>
                <a:ea typeface="SVN-Mont Book" pitchFamily="34" charset="-122"/>
                <a:cs typeface="SVN-Mont Book" pitchFamily="34" charset="-120"/>
              </a:rPr>
              <a:t>FOR WATCHING</a:t>
            </a:r>
            <a:endParaRPr lang="en-US" sz="18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8456015" cy="2042468"/>
          </a:xfrm>
          <a:prstGeom prst="rect">
            <a:avLst/>
          </a:prstGeom>
          <a:noFill/>
          <a:ln/>
        </p:spPr>
        <p:txBody>
          <a:bodyPr wrap="square" lIns="0" tIns="0" rIns="0" bIns="0" rtlCol="0" anchor="t"/>
          <a:lstStyle/>
          <a:p>
            <a:r>
              <a:rPr lang="vi-VN" b="1" dirty="0"/>
              <a:t/>
            </a:r>
            <a:br>
              <a:rPr lang="vi-VN" b="1" dirty="0"/>
            </a:br>
            <a:r>
              <a:rPr lang="vi-VN" b="1" dirty="0"/>
              <a:t>Tổng Quan về OAuth 2.0</a:t>
            </a:r>
          </a:p>
          <a:p>
            <a:r>
              <a:rPr lang="vi-VN" b="1" dirty="0" smtClean="0"/>
              <a:t>1</a:t>
            </a:r>
            <a:r>
              <a:rPr lang="vi-VN" b="1" dirty="0"/>
              <a:t>. Giới Thiệu về OAuth 2.0</a:t>
            </a:r>
          </a:p>
          <a:p>
            <a:r>
              <a:rPr lang="vi-VN" dirty="0"/>
              <a:t>OAuth 2.0 là một giao thức ủy quyền phổ biến được sử dụng để bảo vệ tài nguyên trực tuyến và cung cấp quyền truy cập an toàn cho ứng dụng và dịch vụ web. Giao thức này cho phép người dùng ủy quyền ứng dụng của mình để truy cập tài nguyên mà họ sở hữu, mà không cần chia sẻ mật khẩu</a:t>
            </a:r>
            <a:r>
              <a:rPr lang="vi-VN" dirty="0" smtClean="0"/>
              <a:t>.</a:t>
            </a:r>
            <a:endParaRPr lang="vi-VN" dirty="0"/>
          </a:p>
        </p:txBody>
      </p:sp>
      <p:sp>
        <p:nvSpPr>
          <p:cNvPr id="13" name="Rectangle 12"/>
          <p:cNvSpPr/>
          <p:nvPr/>
        </p:nvSpPr>
        <p:spPr>
          <a:xfrm>
            <a:off x="1075267" y="2734733"/>
            <a:ext cx="8149166" cy="3416320"/>
          </a:xfrm>
          <a:prstGeom prst="rect">
            <a:avLst/>
          </a:prstGeom>
        </p:spPr>
        <p:txBody>
          <a:bodyPr wrap="square">
            <a:spAutoFit/>
          </a:bodyPr>
          <a:lstStyle/>
          <a:p>
            <a:r>
              <a:rPr lang="en-US" dirty="0"/>
              <a:t> OAuth </a:t>
            </a:r>
            <a:r>
              <a:rPr lang="en-US" dirty="0" err="1"/>
              <a:t>là</a:t>
            </a:r>
            <a:r>
              <a:rPr lang="en-US" dirty="0"/>
              <a:t> </a:t>
            </a:r>
            <a:r>
              <a:rPr lang="en-US" dirty="0" err="1"/>
              <a:t>khung</a:t>
            </a:r>
            <a:r>
              <a:rPr lang="en-US" dirty="0"/>
              <a:t> </a:t>
            </a:r>
            <a:r>
              <a:rPr lang="en-US" dirty="0" err="1"/>
              <a:t>ủy</a:t>
            </a:r>
            <a:r>
              <a:rPr lang="en-US" dirty="0"/>
              <a:t> </a:t>
            </a:r>
            <a:r>
              <a:rPr lang="en-US" dirty="0" err="1"/>
              <a:t>quyền</a:t>
            </a:r>
            <a:r>
              <a:rPr lang="en-US" dirty="0"/>
              <a:t>, </a:t>
            </a:r>
            <a:r>
              <a:rPr lang="en-US" dirty="0" err="1"/>
              <a:t>cho</a:t>
            </a:r>
            <a:r>
              <a:rPr lang="en-US" dirty="0"/>
              <a:t> </a:t>
            </a:r>
            <a:r>
              <a:rPr lang="en-US" dirty="0" err="1"/>
              <a:t>phép</a:t>
            </a:r>
            <a:r>
              <a:rPr lang="en-US" dirty="0"/>
              <a:t> </a:t>
            </a:r>
            <a:r>
              <a:rPr lang="en-US" dirty="0" err="1"/>
              <a:t>ứng</a:t>
            </a:r>
            <a:r>
              <a:rPr lang="en-US" dirty="0"/>
              <a:t> </a:t>
            </a:r>
            <a:r>
              <a:rPr lang="en-US" dirty="0" err="1"/>
              <a:t>dụng</a:t>
            </a:r>
            <a:r>
              <a:rPr lang="en-US" dirty="0"/>
              <a:t> </a:t>
            </a:r>
            <a:r>
              <a:rPr lang="en-US" dirty="0" err="1"/>
              <a:t>truy</a:t>
            </a:r>
            <a:r>
              <a:rPr lang="en-US" dirty="0"/>
              <a:t> </a:t>
            </a:r>
            <a:r>
              <a:rPr lang="en-US" dirty="0" err="1"/>
              <a:t>cập</a:t>
            </a:r>
            <a:r>
              <a:rPr lang="en-US" dirty="0"/>
              <a:t> </a:t>
            </a:r>
            <a:r>
              <a:rPr lang="en-US" dirty="0" err="1"/>
              <a:t>thông</a:t>
            </a:r>
            <a:r>
              <a:rPr lang="en-US" dirty="0"/>
              <a:t> tin chi </a:t>
            </a:r>
            <a:r>
              <a:rPr lang="en-US" dirty="0" err="1" smtClean="0"/>
              <a:t>tiết</a:t>
            </a:r>
            <a:r>
              <a:rPr lang="en-US" dirty="0" smtClean="0"/>
              <a:t> </a:t>
            </a:r>
            <a:r>
              <a:rPr lang="en-US" dirty="0" err="1" smtClean="0"/>
              <a:t>về</a:t>
            </a:r>
            <a:r>
              <a:rPr lang="en-US" dirty="0" smtClean="0"/>
              <a:t> </a:t>
            </a:r>
            <a:r>
              <a:rPr lang="en-US" dirty="0" err="1"/>
              <a:t>bạn</a:t>
            </a:r>
            <a:r>
              <a:rPr lang="en-US" dirty="0"/>
              <a:t> </a:t>
            </a:r>
            <a:r>
              <a:rPr lang="en-US" dirty="0" err="1"/>
              <a:t>hoặc</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thay</a:t>
            </a:r>
            <a:r>
              <a:rPr lang="en-US" dirty="0"/>
              <a:t> </a:t>
            </a:r>
            <a:r>
              <a:rPr lang="en-US" dirty="0" err="1"/>
              <a:t>mặt</a:t>
            </a:r>
            <a:r>
              <a:rPr lang="en-US" dirty="0"/>
              <a:t> </a:t>
            </a:r>
            <a:r>
              <a:rPr lang="en-US" dirty="0" err="1" smtClean="0"/>
              <a:t>bạn</a:t>
            </a:r>
            <a:endParaRPr lang="en-US" dirty="0" smtClean="0"/>
          </a:p>
          <a:p>
            <a:endParaRPr lang="en-US" dirty="0" smtClean="0"/>
          </a:p>
          <a:p>
            <a:r>
              <a:rPr lang="en-US" dirty="0" smtClean="0"/>
              <a:t> </a:t>
            </a:r>
            <a:r>
              <a:rPr lang="en-US" dirty="0" err="1"/>
              <a:t>Nó</a:t>
            </a:r>
            <a:r>
              <a:rPr lang="en-US" dirty="0"/>
              <a:t> </a:t>
            </a:r>
            <a:r>
              <a:rPr lang="en-US" dirty="0" err="1"/>
              <a:t>xác</a:t>
            </a:r>
            <a:r>
              <a:rPr lang="en-US" dirty="0"/>
              <a:t> </a:t>
            </a:r>
            <a:r>
              <a:rPr lang="en-US" dirty="0" err="1"/>
              <a:t>định</a:t>
            </a:r>
            <a:r>
              <a:rPr lang="en-US" dirty="0"/>
              <a:t> </a:t>
            </a:r>
            <a:r>
              <a:rPr lang="en-US" dirty="0" err="1"/>
              <a:t>các</a:t>
            </a:r>
            <a:r>
              <a:rPr lang="en-US" dirty="0"/>
              <a:t> </a:t>
            </a:r>
            <a:r>
              <a:rPr lang="en-US" dirty="0" err="1"/>
              <a:t>luồng</a:t>
            </a:r>
            <a:r>
              <a:rPr lang="en-US" dirty="0"/>
              <a:t> </a:t>
            </a:r>
            <a:r>
              <a:rPr lang="en-US" dirty="0" err="1"/>
              <a:t>khác</a:t>
            </a:r>
            <a:r>
              <a:rPr lang="en-US" dirty="0"/>
              <a:t> </a:t>
            </a:r>
            <a:r>
              <a:rPr lang="en-US" dirty="0" err="1"/>
              <a:t>nhau</a:t>
            </a:r>
            <a:r>
              <a:rPr lang="en-US" dirty="0"/>
              <a:t> </a:t>
            </a:r>
            <a:r>
              <a:rPr lang="en-US" dirty="0" err="1"/>
              <a:t>để</a:t>
            </a:r>
            <a:r>
              <a:rPr lang="en-US" dirty="0"/>
              <a:t> </a:t>
            </a:r>
            <a:r>
              <a:rPr lang="en-US" dirty="0" err="1"/>
              <a:t>ứng</a:t>
            </a:r>
            <a:r>
              <a:rPr lang="en-US" dirty="0"/>
              <a:t> </a:t>
            </a:r>
            <a:r>
              <a:rPr lang="en-US" dirty="0" err="1"/>
              <a:t>dụng</a:t>
            </a:r>
            <a:r>
              <a:rPr lang="en-US" dirty="0"/>
              <a:t> </a:t>
            </a:r>
            <a:r>
              <a:rPr lang="en-US" dirty="0" err="1"/>
              <a:t>đó</a:t>
            </a:r>
            <a:r>
              <a:rPr lang="en-US" dirty="0"/>
              <a:t> </a:t>
            </a:r>
            <a:r>
              <a:rPr lang="en-US" dirty="0" err="1"/>
              <a:t>yêu</a:t>
            </a:r>
            <a:r>
              <a:rPr lang="en-US" dirty="0"/>
              <a:t> </a:t>
            </a:r>
            <a:r>
              <a:rPr lang="en-US" dirty="0" err="1"/>
              <a:t>cầu</a:t>
            </a:r>
            <a:r>
              <a:rPr lang="en-US" dirty="0"/>
              <a:t> </a:t>
            </a:r>
            <a:r>
              <a:rPr lang="en-US" dirty="0" err="1"/>
              <a:t>quyền</a:t>
            </a:r>
            <a:r>
              <a:rPr lang="en-US" dirty="0"/>
              <a:t> </a:t>
            </a:r>
            <a:r>
              <a:rPr lang="en-US" dirty="0" err="1"/>
              <a:t>truy</a:t>
            </a:r>
            <a:r>
              <a:rPr lang="en-US" dirty="0"/>
              <a:t> </a:t>
            </a:r>
            <a:r>
              <a:rPr lang="en-US" dirty="0" err="1" smtClean="0"/>
              <a:t>cập</a:t>
            </a:r>
            <a:endParaRPr lang="en-US" dirty="0" smtClean="0"/>
          </a:p>
          <a:p>
            <a:endParaRPr lang="en-US" dirty="0" smtClean="0"/>
          </a:p>
          <a:p>
            <a:r>
              <a:rPr lang="en-US" dirty="0" smtClean="0"/>
              <a:t> </a:t>
            </a:r>
            <a:r>
              <a:rPr lang="en-US" dirty="0" err="1"/>
              <a:t>Ứng</a:t>
            </a:r>
            <a:r>
              <a:rPr lang="en-US" dirty="0"/>
              <a:t> </a:t>
            </a:r>
            <a:r>
              <a:rPr lang="en-US" dirty="0" err="1"/>
              <a:t>dụng</a:t>
            </a:r>
            <a:r>
              <a:rPr lang="en-US" dirty="0"/>
              <a:t> </a:t>
            </a:r>
            <a:r>
              <a:rPr lang="en-US" dirty="0" err="1"/>
              <a:t>được</a:t>
            </a:r>
            <a:r>
              <a:rPr lang="en-US" dirty="0"/>
              <a:t> </a:t>
            </a:r>
            <a:r>
              <a:rPr lang="en-US" dirty="0" err="1"/>
              <a:t>cung</a:t>
            </a:r>
            <a:r>
              <a:rPr lang="en-US" dirty="0"/>
              <a:t> </a:t>
            </a:r>
            <a:r>
              <a:rPr lang="en-US" dirty="0" err="1"/>
              <a:t>cấp</a:t>
            </a:r>
            <a:r>
              <a:rPr lang="en-US" dirty="0"/>
              <a:t> </a:t>
            </a:r>
            <a:r>
              <a:rPr lang="en-US" dirty="0" err="1"/>
              <a:t>chứng</a:t>
            </a:r>
            <a:r>
              <a:rPr lang="en-US" dirty="0"/>
              <a:t> </a:t>
            </a:r>
            <a:r>
              <a:rPr lang="en-US" dirty="0" err="1"/>
              <a:t>chỉ</a:t>
            </a:r>
            <a:r>
              <a:rPr lang="en-US" dirty="0"/>
              <a:t> </a:t>
            </a:r>
            <a:r>
              <a:rPr lang="en-US" dirty="0" err="1"/>
              <a:t>có</a:t>
            </a:r>
            <a:r>
              <a:rPr lang="en-US" dirty="0"/>
              <a:t> </a:t>
            </a:r>
            <a:r>
              <a:rPr lang="en-US" dirty="0" err="1"/>
              <a:t>giới</a:t>
            </a:r>
            <a:r>
              <a:rPr lang="en-US" dirty="0"/>
              <a:t> </a:t>
            </a:r>
            <a:r>
              <a:rPr lang="en-US" dirty="0" err="1"/>
              <a:t>hạn</a:t>
            </a:r>
            <a:r>
              <a:rPr lang="en-US" dirty="0"/>
              <a:t> </a:t>
            </a:r>
            <a:r>
              <a:rPr lang="en-US" dirty="0" err="1"/>
              <a:t>và</a:t>
            </a:r>
            <a:r>
              <a:rPr lang="en-US" dirty="0"/>
              <a:t> </a:t>
            </a:r>
            <a:r>
              <a:rPr lang="en-US" dirty="0" err="1"/>
              <a:t>tồn</a:t>
            </a:r>
            <a:r>
              <a:rPr lang="en-US" dirty="0"/>
              <a:t> </a:t>
            </a:r>
            <a:r>
              <a:rPr lang="en-US" dirty="0" err="1"/>
              <a:t>tại</a:t>
            </a:r>
            <a:r>
              <a:rPr lang="en-US" dirty="0"/>
              <a:t> </a:t>
            </a:r>
            <a:r>
              <a:rPr lang="en-US" dirty="0" err="1"/>
              <a:t>trong</a:t>
            </a:r>
            <a:r>
              <a:rPr lang="en-US" dirty="0"/>
              <a:t> </a:t>
            </a:r>
            <a:r>
              <a:rPr lang="en-US" dirty="0" err="1"/>
              <a:t>thời</a:t>
            </a:r>
            <a:r>
              <a:rPr lang="en-US" dirty="0"/>
              <a:t> </a:t>
            </a:r>
            <a:r>
              <a:rPr lang="en-US" dirty="0" err="1"/>
              <a:t>gian</a:t>
            </a:r>
            <a:r>
              <a:rPr lang="en-US" dirty="0"/>
              <a:t> </a:t>
            </a:r>
            <a:r>
              <a:rPr lang="en-US" dirty="0" err="1"/>
              <a:t>ngắn</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những</a:t>
            </a:r>
            <a:r>
              <a:rPr lang="en-US" dirty="0"/>
              <a:t> </a:t>
            </a:r>
            <a:r>
              <a:rPr lang="en-US" dirty="0" err="1"/>
              <a:t>gì</a:t>
            </a:r>
            <a:r>
              <a:rPr lang="en-US" dirty="0"/>
              <a:t> </a:t>
            </a:r>
            <a:r>
              <a:rPr lang="en-US" dirty="0" err="1"/>
              <a:t>nóyêu</a:t>
            </a:r>
            <a:r>
              <a:rPr lang="en-US" dirty="0"/>
              <a:t> </a:t>
            </a:r>
            <a:r>
              <a:rPr lang="en-US" dirty="0" err="1"/>
              <a:t>cầu</a:t>
            </a:r>
            <a:r>
              <a:rPr lang="en-US" dirty="0"/>
              <a:t> </a:t>
            </a:r>
            <a:r>
              <a:rPr lang="en-US" dirty="0" err="1"/>
              <a:t>của</a:t>
            </a:r>
            <a:r>
              <a:rPr lang="en-US" dirty="0"/>
              <a:t> </a:t>
            </a:r>
            <a:r>
              <a:rPr lang="en-US" dirty="0" err="1" smtClean="0"/>
              <a:t>bạn</a:t>
            </a:r>
            <a:endParaRPr lang="en-US" dirty="0" smtClean="0"/>
          </a:p>
          <a:p>
            <a:endParaRPr lang="en-US" dirty="0" smtClean="0"/>
          </a:p>
          <a:p>
            <a:r>
              <a:rPr lang="en-US" dirty="0" smtClean="0"/>
              <a:t> </a:t>
            </a:r>
            <a:r>
              <a:rPr lang="en-US" dirty="0" err="1"/>
              <a:t>Điều</a:t>
            </a:r>
            <a:r>
              <a:rPr lang="en-US" dirty="0"/>
              <a:t> </a:t>
            </a:r>
            <a:r>
              <a:rPr lang="en-US" dirty="0" err="1"/>
              <a:t>này</a:t>
            </a:r>
            <a:r>
              <a:rPr lang="en-US" dirty="0"/>
              <a:t> </a:t>
            </a:r>
            <a:r>
              <a:rPr lang="en-US" dirty="0" err="1"/>
              <a:t>có</a:t>
            </a:r>
            <a:r>
              <a:rPr lang="en-US" dirty="0"/>
              <a:t> </a:t>
            </a:r>
            <a:r>
              <a:rPr lang="en-US" dirty="0" err="1"/>
              <a:t>nghĩa</a:t>
            </a:r>
            <a:r>
              <a:rPr lang="en-US" dirty="0"/>
              <a:t> </a:t>
            </a:r>
            <a:r>
              <a:rPr lang="en-US" dirty="0" err="1"/>
              <a:t>là</a:t>
            </a:r>
            <a:r>
              <a:rPr lang="en-US" dirty="0"/>
              <a:t> </a:t>
            </a:r>
            <a:r>
              <a:rPr lang="en-US" dirty="0" err="1"/>
              <a:t>ứng</a:t>
            </a:r>
            <a:r>
              <a:rPr lang="en-US" dirty="0"/>
              <a:t> </a:t>
            </a:r>
            <a:r>
              <a:rPr lang="en-US" dirty="0" err="1"/>
              <a:t>dụng</a:t>
            </a:r>
            <a:r>
              <a:rPr lang="en-US" dirty="0"/>
              <a:t> </a:t>
            </a:r>
            <a:r>
              <a:rPr lang="en-US" dirty="0" err="1"/>
              <a:t>không</a:t>
            </a:r>
            <a:r>
              <a:rPr lang="en-US" dirty="0"/>
              <a:t> </a:t>
            </a:r>
            <a:r>
              <a:rPr lang="en-US" dirty="0" err="1"/>
              <a:t>cần</a:t>
            </a:r>
            <a:r>
              <a:rPr lang="en-US" dirty="0"/>
              <a:t> </a:t>
            </a:r>
            <a:r>
              <a:rPr lang="en-US" dirty="0" err="1"/>
              <a:t>biết</a:t>
            </a:r>
            <a:r>
              <a:rPr lang="en-US" dirty="0"/>
              <a:t> </a:t>
            </a:r>
            <a:r>
              <a:rPr lang="en-US" dirty="0" err="1"/>
              <a:t>thông</a:t>
            </a:r>
            <a:r>
              <a:rPr lang="en-US" dirty="0"/>
              <a:t> tin </a:t>
            </a:r>
            <a:r>
              <a:rPr lang="en-US" dirty="0" err="1"/>
              <a:t>xác</a:t>
            </a:r>
            <a:r>
              <a:rPr lang="en-US" dirty="0"/>
              <a:t> </a:t>
            </a:r>
            <a:r>
              <a:rPr lang="en-US" dirty="0" err="1"/>
              <a:t>thực</a:t>
            </a:r>
            <a:r>
              <a:rPr lang="en-US" dirty="0"/>
              <a:t> </a:t>
            </a:r>
            <a:r>
              <a:rPr lang="en-US" dirty="0" err="1"/>
              <a:t>của</a:t>
            </a:r>
            <a:r>
              <a:rPr lang="en-US" dirty="0"/>
              <a:t> </a:t>
            </a:r>
            <a:r>
              <a:rPr lang="en-US" dirty="0" err="1" smtClean="0"/>
              <a:t>bạn</a:t>
            </a:r>
            <a:endParaRPr lang="en-US" dirty="0" smtClean="0"/>
          </a:p>
          <a:p>
            <a:endParaRPr lang="en-US" dirty="0" smtClean="0"/>
          </a:p>
          <a:p>
            <a:r>
              <a:rPr lang="en-US" dirty="0" smtClean="0"/>
              <a:t> </a:t>
            </a:r>
            <a:r>
              <a:rPr lang="en-US" dirty="0" err="1"/>
              <a:t>Ví</a:t>
            </a:r>
            <a:r>
              <a:rPr lang="en-US" dirty="0"/>
              <a:t> </a:t>
            </a:r>
            <a:r>
              <a:rPr lang="en-US" dirty="0" err="1"/>
              <a:t>dụ</a:t>
            </a:r>
            <a:r>
              <a:rPr lang="en-US" dirty="0"/>
              <a:t>: </a:t>
            </a:r>
            <a:r>
              <a:rPr lang="en-US" dirty="0" err="1"/>
              <a:t>có</a:t>
            </a:r>
            <a:r>
              <a:rPr lang="en-US" dirty="0"/>
              <a:t> </a:t>
            </a:r>
            <a:r>
              <a:rPr lang="en-US" dirty="0" err="1"/>
              <a:t>thể</a:t>
            </a:r>
            <a:r>
              <a:rPr lang="en-US" dirty="0"/>
              <a:t> </a:t>
            </a:r>
            <a:r>
              <a:rPr lang="en-US" dirty="0" err="1"/>
              <a:t>tạo</a:t>
            </a:r>
            <a:r>
              <a:rPr lang="en-US" dirty="0"/>
              <a:t> </a:t>
            </a:r>
            <a:r>
              <a:rPr lang="en-US" dirty="0" err="1"/>
              <a:t>tài</a:t>
            </a:r>
            <a:r>
              <a:rPr lang="en-US" dirty="0"/>
              <a:t> </a:t>
            </a:r>
            <a:r>
              <a:rPr lang="en-US" dirty="0" err="1"/>
              <a:t>khoản</a:t>
            </a:r>
            <a:r>
              <a:rPr lang="en-US" dirty="0"/>
              <a:t> </a:t>
            </a:r>
            <a:r>
              <a:rPr lang="en-US" dirty="0" err="1"/>
              <a:t>bằng</a:t>
            </a:r>
            <a:r>
              <a:rPr lang="en-US" dirty="0"/>
              <a:t> </a:t>
            </a:r>
            <a:r>
              <a:rPr lang="en-US" dirty="0" err="1"/>
              <a:t>ứng</a:t>
            </a:r>
            <a:r>
              <a:rPr lang="en-US" dirty="0"/>
              <a:t> </a:t>
            </a:r>
            <a:r>
              <a:rPr lang="en-US" dirty="0" err="1"/>
              <a:t>dụng</a:t>
            </a:r>
            <a:r>
              <a:rPr lang="en-US" dirty="0"/>
              <a:t> </a:t>
            </a:r>
            <a:r>
              <a:rPr lang="en-US" dirty="0" err="1"/>
              <a:t>bằng</a:t>
            </a:r>
            <a:r>
              <a:rPr lang="en-US" dirty="0"/>
              <a:t> </a:t>
            </a:r>
            <a:r>
              <a:rPr lang="en-US" dirty="0" err="1"/>
              <a:t>tài</a:t>
            </a:r>
            <a:r>
              <a:rPr lang="en-US" dirty="0"/>
              <a:t> </a:t>
            </a:r>
            <a:r>
              <a:rPr lang="en-US" dirty="0" err="1"/>
              <a:t>khoản</a:t>
            </a:r>
            <a:r>
              <a:rPr lang="en-US" dirty="0"/>
              <a:t> </a:t>
            </a:r>
            <a:r>
              <a:rPr lang="en-US" dirty="0" err="1"/>
              <a:t>từmột</a:t>
            </a:r>
            <a:r>
              <a:rPr lang="en-US" dirty="0"/>
              <a:t> </a:t>
            </a:r>
            <a:r>
              <a:rPr lang="en-US" dirty="0" err="1"/>
              <a:t>ứng</a:t>
            </a:r>
            <a:r>
              <a:rPr lang="en-US" dirty="0"/>
              <a:t> </a:t>
            </a:r>
            <a:r>
              <a:rPr lang="en-US" dirty="0" err="1"/>
              <a:t>dụng</a:t>
            </a:r>
            <a:r>
              <a:rPr lang="en-US" dirty="0"/>
              <a:t> </a:t>
            </a:r>
            <a:r>
              <a:rPr lang="en-US" dirty="0" err="1"/>
              <a:t>khác</a:t>
            </a:r>
            <a:r>
              <a:rPr lang="en-US" dirty="0"/>
              <a:t> </a:t>
            </a:r>
            <a:r>
              <a:rPr lang="en-US" dirty="0" err="1"/>
              <a:t>đơn</a:t>
            </a:r>
            <a:r>
              <a:rPr lang="en-US" dirty="0"/>
              <a:t> </a:t>
            </a:r>
            <a:r>
              <a:rPr lang="en-US" dirty="0" err="1"/>
              <a:t>giản</a:t>
            </a:r>
            <a:r>
              <a:rPr lang="en-US" dirty="0"/>
              <a:t> </a:t>
            </a:r>
            <a:r>
              <a:rPr lang="en-US" dirty="0" err="1"/>
              <a:t>hóa</a:t>
            </a:r>
            <a:r>
              <a:rPr lang="en-US" dirty="0"/>
              <a:t> </a:t>
            </a:r>
            <a:r>
              <a:rPr lang="en-US" dirty="0" err="1"/>
              <a:t>quá</a:t>
            </a:r>
            <a:r>
              <a:rPr lang="en-US" dirty="0"/>
              <a:t> </a:t>
            </a:r>
            <a:r>
              <a:rPr lang="en-US" dirty="0" err="1"/>
              <a:t>trình</a:t>
            </a:r>
            <a:r>
              <a:rPr lang="en-US" dirty="0"/>
              <a:t> </a:t>
            </a:r>
            <a:r>
              <a:rPr lang="en-US" dirty="0" err="1"/>
              <a:t>đăng</a:t>
            </a:r>
            <a:r>
              <a:rPr lang="en-US" dirty="0"/>
              <a:t> </a:t>
            </a:r>
            <a:r>
              <a:rPr lang="en-US" dirty="0" err="1"/>
              <a:t>ký</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hưởng</a:t>
            </a:r>
            <a:r>
              <a:rPr lang="en-US" dirty="0"/>
              <a:t> </a:t>
            </a:r>
            <a:r>
              <a:rPr lang="en-US" dirty="0" err="1"/>
              <a:t>lợi</a:t>
            </a:r>
            <a:r>
              <a:rPr lang="en-US" dirty="0"/>
              <a:t> </a:t>
            </a:r>
            <a:r>
              <a:rPr lang="en-US" dirty="0" err="1"/>
              <a:t>từ</a:t>
            </a:r>
            <a:r>
              <a:rPr lang="en-US" dirty="0"/>
              <a:t> SSO.</a:t>
            </a:r>
          </a:p>
        </p:txBody>
      </p:sp>
    </p:spTree>
    <p:extLst>
      <p:ext uri="{BB962C8B-B14F-4D97-AF65-F5344CB8AC3E}">
        <p14:creationId xmlns:p14="http://schemas.microsoft.com/office/powerpoint/2010/main" val="168497789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3"/>
            <a:ext cx="6789039" cy="1992985"/>
          </a:xfrm>
          <a:prstGeom prst="rect">
            <a:avLst/>
          </a:prstGeom>
          <a:noFill/>
          <a:ln/>
        </p:spPr>
        <p:txBody>
          <a:bodyPr wrap="square" lIns="0" tIns="0" rIns="0" bIns="0" rtlCol="0" anchor="t"/>
          <a:lstStyle/>
          <a:p>
            <a:r>
              <a:rPr lang="vi-VN" b="1" dirty="0"/>
              <a:t>2. Các Khái Niệm Cơ Bản</a:t>
            </a:r>
          </a:p>
          <a:p>
            <a:r>
              <a:rPr lang="vi-VN" b="1" dirty="0"/>
              <a:t>2.1. Người Dùng (Resource Owner)</a:t>
            </a:r>
          </a:p>
          <a:p>
            <a:r>
              <a:rPr lang="vi-VN" dirty="0"/>
              <a:t>Người dùng là cá nhân sở hữu tài nguyên mà ứng dụng muốn truy cập. Người dùng thường cần ủy quyền quyền truy cập cho ứng dụng một cách an toàn.</a:t>
            </a:r>
          </a:p>
          <a:p>
            <a:r>
              <a:rPr lang="vi-VN" b="1" dirty="0"/>
              <a:t>2.2. Ứng Dụng (Client)</a:t>
            </a:r>
          </a:p>
          <a:p>
            <a:r>
              <a:rPr lang="vi-VN" dirty="0"/>
              <a:t>Ứng dụng là đại diện của người dùng và yêu cầu quyền truy cập tài nguyên từ máy chủ ủy quyền.</a:t>
            </a:r>
          </a:p>
          <a:p>
            <a:r>
              <a:rPr lang="vi-VN" b="1" dirty="0"/>
              <a:t>2.3. Máy Chủ Ủy Quyền (Authorization Server)</a:t>
            </a:r>
          </a:p>
          <a:p>
            <a:r>
              <a:rPr lang="vi-VN" dirty="0"/>
              <a:t>Máy chủ ủy quyền chịu trách nhiệm xác thực người dùng, cấp phép cho ứng dụng và cung cấp mã truy cập (access token) cho ứng dụng.</a:t>
            </a:r>
          </a:p>
          <a:p>
            <a:r>
              <a:rPr lang="vi-VN" b="1" dirty="0"/>
              <a:t>2.4. Tài Nguyên (Resource Server)</a:t>
            </a:r>
          </a:p>
          <a:p>
            <a:r>
              <a:rPr lang="vi-VN" dirty="0"/>
              <a:t>Tài nguyên là nơi chứa thông tin mà ứng dụng muốn truy cập sau khi được ủy quyền.</a:t>
            </a:r>
          </a:p>
          <a:p>
            <a:r>
              <a:rPr lang="vi-VN" b="1" dirty="0"/>
              <a:t>2.5. Mã Truy Cập (Access Token)</a:t>
            </a:r>
          </a:p>
          <a:p>
            <a:r>
              <a:rPr lang="vi-VN" dirty="0"/>
              <a:t>Mã truy cập là một thông tin xác thực (token) được ứng dụng sử dụng để yêu cầu truy cập đến tài nguyên từ máy chủ ủy quyền.</a:t>
            </a:r>
          </a:p>
        </p:txBody>
      </p:sp>
    </p:spTree>
    <p:extLst>
      <p:ext uri="{BB962C8B-B14F-4D97-AF65-F5344CB8AC3E}">
        <p14:creationId xmlns:p14="http://schemas.microsoft.com/office/powerpoint/2010/main" val="19289492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901" y="628258"/>
            <a:ext cx="6789039" cy="471048"/>
          </a:xfrm>
          <a:prstGeom prst="rect">
            <a:avLst/>
          </a:prstGeom>
          <a:noFill/>
          <a:ln/>
        </p:spPr>
        <p:txBody>
          <a:bodyPr wrap="square" lIns="0" tIns="0" rIns="0" bIns="0" rtlCol="0" anchor="t"/>
          <a:lstStyle/>
          <a:p>
            <a:r>
              <a:rPr lang="vi-VN" b="1" dirty="0"/>
              <a:t>3. Luồng Hoạt Động</a:t>
            </a:r>
          </a:p>
          <a:p>
            <a:r>
              <a:rPr lang="vi-VN" dirty="0"/>
              <a:t>Quy trình hoạt động của OAuth 2.0 bao gồm các bước sau:</a:t>
            </a:r>
          </a:p>
          <a:p>
            <a:r>
              <a:rPr lang="vi-VN" b="1" dirty="0"/>
              <a:t>Xác Thực (Authorization):</a:t>
            </a:r>
            <a:r>
              <a:rPr lang="vi-VN" dirty="0"/>
              <a:t> Ứng dụng yêu cầu người dùng xác thực thông qua máy chủ ủy quyền.</a:t>
            </a:r>
          </a:p>
          <a:p>
            <a:r>
              <a:rPr lang="vi-VN" b="1" dirty="0"/>
              <a:t>Nhận Mã Ủy Quyền (Authorization Code):</a:t>
            </a:r>
            <a:r>
              <a:rPr lang="vi-VN" dirty="0"/>
              <a:t> Người dùng xác thực và ủy quyền ứng dụng, máy chủ ủy quyền cung cấp một mã ủy quyền.</a:t>
            </a:r>
          </a:p>
          <a:p>
            <a:r>
              <a:rPr lang="vi-VN" b="1" dirty="0"/>
              <a:t>Trao Đổi Mã Ủy Quyền Lấy Mã Truy Cập (Exchange Code for Access Token):</a:t>
            </a:r>
            <a:r>
              <a:rPr lang="vi-VN" dirty="0"/>
              <a:t> Ứng dụng sử dụng mã ủy quyền để đổi lấy mã truy cập từ máy chủ ủy quyền.</a:t>
            </a:r>
          </a:p>
          <a:p>
            <a:r>
              <a:rPr lang="vi-VN" b="1" dirty="0"/>
              <a:t>Truy Cập Tài Nguyên (Access Resource):</a:t>
            </a:r>
            <a:r>
              <a:rPr lang="vi-VN" dirty="0"/>
              <a:t> Ứng dụng sử dụng mã truy cập để yêu cầu và truy cập tài nguyên từ máy chủ tài nguyên.</a:t>
            </a:r>
          </a:p>
        </p:txBody>
      </p:sp>
    </p:spTree>
    <p:extLst>
      <p:ext uri="{BB962C8B-B14F-4D97-AF65-F5344CB8AC3E}">
        <p14:creationId xmlns:p14="http://schemas.microsoft.com/office/powerpoint/2010/main" val="15834824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vi-VN" b="1" dirty="0"/>
              <a:t>4. Authorization Grant</a:t>
            </a:r>
          </a:p>
          <a:p>
            <a:r>
              <a:rPr lang="vi-VN" dirty="0"/>
              <a:t>Authorization Grant là quyền ủy quyền được người dùng cấp phép cho ứng dụng. Có nhiều loại Authorization Grant như Authorization Code, Implicit, Resource Owner Password Credentials, và Client Credentials. Mỗi loại phù hợp với các tình huống sử dụng cụ thể.</a:t>
            </a:r>
          </a:p>
        </p:txBody>
      </p:sp>
    </p:spTree>
    <p:extLst>
      <p:ext uri="{BB962C8B-B14F-4D97-AF65-F5344CB8AC3E}">
        <p14:creationId xmlns:p14="http://schemas.microsoft.com/office/powerpoint/2010/main" val="400910828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err="1" smtClean="0"/>
              <a:t>Luồng</a:t>
            </a:r>
            <a:r>
              <a:rPr lang="en-US" b="1" dirty="0" smtClean="0"/>
              <a:t> </a:t>
            </a:r>
            <a:r>
              <a:rPr lang="en-US" b="1" dirty="0" err="1" smtClean="0"/>
              <a:t>thực</a:t>
            </a:r>
            <a:r>
              <a:rPr lang="en-US" b="1" dirty="0" smtClean="0"/>
              <a:t> </a:t>
            </a:r>
            <a:r>
              <a:rPr lang="en-US" b="1" dirty="0" err="1" smtClean="0"/>
              <a:t>hiện</a:t>
            </a:r>
            <a:r>
              <a:rPr lang="en-US" b="1" dirty="0" smtClean="0"/>
              <a:t> OAuth</a:t>
            </a:r>
            <a:endParaRPr lang="vi-VN" dirty="0"/>
          </a:p>
        </p:txBody>
      </p:sp>
      <p:pic>
        <p:nvPicPr>
          <p:cNvPr id="13" name="Picture 12"/>
          <p:cNvPicPr>
            <a:picLocks noChangeAspect="1"/>
          </p:cNvPicPr>
          <p:nvPr/>
        </p:nvPicPr>
        <p:blipFill>
          <a:blip r:embed="rId23"/>
          <a:stretch>
            <a:fillRect/>
          </a:stretch>
        </p:blipFill>
        <p:spPr>
          <a:xfrm>
            <a:off x="1165213" y="931245"/>
            <a:ext cx="7965027" cy="5427052"/>
          </a:xfrm>
          <a:prstGeom prst="rect">
            <a:avLst/>
          </a:prstGeom>
        </p:spPr>
      </p:pic>
    </p:spTree>
    <p:extLst>
      <p:ext uri="{BB962C8B-B14F-4D97-AF65-F5344CB8AC3E}">
        <p14:creationId xmlns:p14="http://schemas.microsoft.com/office/powerpoint/2010/main" val="335374039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en-US" b="1" dirty="0" err="1" smtClean="0"/>
              <a:t>Phía</a:t>
            </a:r>
            <a:r>
              <a:rPr lang="en-US" b="1" dirty="0" smtClean="0"/>
              <a:t> Client</a:t>
            </a:r>
          </a:p>
          <a:p>
            <a:endParaRPr lang="en-US" dirty="0" smtClean="0"/>
          </a:p>
          <a:p>
            <a:r>
              <a:rPr lang="vi-VN" dirty="0"/>
              <a:t> Trong Azure, được định cấu hình làm Đăng ký ứng </a:t>
            </a:r>
            <a:r>
              <a:rPr lang="vi-VN" dirty="0" smtClean="0"/>
              <a:t>dụng</a:t>
            </a:r>
            <a:endParaRPr lang="en-US" dirty="0" smtClean="0"/>
          </a:p>
          <a:p>
            <a:r>
              <a:rPr lang="vi-VN" dirty="0" smtClean="0"/>
              <a:t> </a:t>
            </a:r>
            <a:r>
              <a:rPr lang="vi-VN" dirty="0"/>
              <a:t>Xác định URI chuyển </a:t>
            </a:r>
            <a:r>
              <a:rPr lang="vi-VN" dirty="0" smtClean="0"/>
              <a:t>hướng</a:t>
            </a:r>
            <a:endParaRPr lang="en-US" dirty="0" smtClean="0"/>
          </a:p>
          <a:p>
            <a:r>
              <a:rPr lang="vi-VN" dirty="0" smtClean="0"/>
              <a:t> </a:t>
            </a:r>
            <a:r>
              <a:rPr lang="vi-VN" dirty="0"/>
              <a:t>Các loại phản hồi được </a:t>
            </a:r>
            <a:r>
              <a:rPr lang="vi-VN" dirty="0" smtClean="0"/>
              <a:t>phép</a:t>
            </a:r>
            <a:endParaRPr lang="en-US" dirty="0" smtClean="0"/>
          </a:p>
          <a:p>
            <a:r>
              <a:rPr lang="vi-VN" dirty="0" smtClean="0"/>
              <a:t> </a:t>
            </a:r>
            <a:r>
              <a:rPr lang="vi-VN" dirty="0"/>
              <a:t>Quyền yêu cầu của người dùng (tức là để truy cập ảnh hồ sơ của họ</a:t>
            </a:r>
            <a:r>
              <a:rPr lang="vi-VN" dirty="0" smtClean="0"/>
              <a:t>)</a:t>
            </a:r>
            <a:endParaRPr lang="en-US" dirty="0" smtClean="0"/>
          </a:p>
          <a:p>
            <a:r>
              <a:rPr lang="vi-VN" dirty="0" smtClean="0"/>
              <a:t> </a:t>
            </a:r>
            <a:r>
              <a:rPr lang="vi-VN" dirty="0"/>
              <a:t>Công khai hoặc bí </a:t>
            </a:r>
            <a:r>
              <a:rPr lang="vi-VN" dirty="0" smtClean="0"/>
              <a:t>mật</a:t>
            </a:r>
            <a:endParaRPr lang="en-US" dirty="0" smtClean="0"/>
          </a:p>
          <a:p>
            <a:r>
              <a:rPr lang="vi-VN" dirty="0" smtClean="0"/>
              <a:t> </a:t>
            </a:r>
            <a:r>
              <a:rPr lang="vi-VN" dirty="0"/>
              <a:t>Công khai, thường dành cho SPA hoặc ứng dụng di động. Trường hợp Bí mật khách hàng không thể được bảo </a:t>
            </a:r>
            <a:r>
              <a:rPr lang="vi-VN" dirty="0" smtClean="0"/>
              <a:t>mật</a:t>
            </a:r>
            <a:endParaRPr lang="en-US" dirty="0" smtClean="0"/>
          </a:p>
          <a:p>
            <a:r>
              <a:rPr lang="vi-VN" dirty="0" smtClean="0"/>
              <a:t> </a:t>
            </a:r>
            <a:r>
              <a:rPr lang="vi-VN" dirty="0"/>
              <a:t>Bí mật, nơi bí mật của khách hàng có thể được bảo </a:t>
            </a:r>
            <a:r>
              <a:rPr lang="vi-VN" dirty="0" smtClean="0"/>
              <a:t>mật</a:t>
            </a:r>
            <a:endParaRPr lang="en-US" dirty="0" smtClean="0"/>
          </a:p>
          <a:p>
            <a:r>
              <a:rPr lang="vi-VN" dirty="0" smtClean="0"/>
              <a:t> </a:t>
            </a:r>
            <a:r>
              <a:rPr lang="vi-VN" dirty="0"/>
              <a:t>Loại ứng dụng, ứng dụng web (phía máy chủ, spa, ứng dụng di động, bản </a:t>
            </a:r>
            <a:r>
              <a:rPr lang="vi-VN"/>
              <a:t>địa</a:t>
            </a:r>
            <a:r>
              <a:rPr lang="vi-VN" smtClean="0"/>
              <a:t>)</a:t>
            </a:r>
            <a:endParaRPr lang="en-US" dirty="0" smtClean="0"/>
          </a:p>
        </p:txBody>
      </p:sp>
    </p:spTree>
    <p:extLst>
      <p:ext uri="{BB962C8B-B14F-4D97-AF65-F5344CB8AC3E}">
        <p14:creationId xmlns:p14="http://schemas.microsoft.com/office/powerpoint/2010/main" val="343766085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6789039" cy="471048"/>
          </a:xfrm>
          <a:prstGeom prst="rect">
            <a:avLst/>
          </a:prstGeom>
          <a:noFill/>
          <a:ln/>
        </p:spPr>
        <p:txBody>
          <a:bodyPr wrap="square" lIns="0" tIns="0" rIns="0" bIns="0" rtlCol="0" anchor="t"/>
          <a:lstStyle/>
          <a:p>
            <a:r>
              <a:rPr lang="vi-VN" b="1" dirty="0" smtClean="0"/>
              <a:t>Loại </a:t>
            </a:r>
            <a:r>
              <a:rPr lang="en-US" b="1" dirty="0" err="1" smtClean="0"/>
              <a:t>ủy</a:t>
            </a:r>
            <a:r>
              <a:rPr lang="en-US" b="1" dirty="0" smtClean="0"/>
              <a:t> </a:t>
            </a:r>
            <a:r>
              <a:rPr lang="en-US" b="1" dirty="0" err="1" smtClean="0"/>
              <a:t>quyền</a:t>
            </a:r>
            <a:r>
              <a:rPr lang="en-US" b="1" dirty="0" smtClean="0"/>
              <a:t> (GRANT TYPE)</a:t>
            </a:r>
          </a:p>
          <a:p>
            <a:r>
              <a:rPr lang="vi-VN" dirty="0" smtClean="0"/>
              <a:t> </a:t>
            </a:r>
            <a:r>
              <a:rPr lang="vi-VN" dirty="0"/>
              <a:t>Còn được gọi là ‘luồng ủy quyền</a:t>
            </a:r>
            <a:r>
              <a:rPr lang="vi-VN" dirty="0" smtClean="0"/>
              <a:t>’</a:t>
            </a:r>
            <a:endParaRPr lang="en-US" dirty="0" smtClean="0"/>
          </a:p>
          <a:p>
            <a:r>
              <a:rPr lang="vi-VN" dirty="0" smtClean="0"/>
              <a:t> </a:t>
            </a:r>
            <a:r>
              <a:rPr lang="vi-VN" dirty="0"/>
              <a:t>Đó là cách Khách hàng nhận được mã thông báo từ Máy chủ ủy </a:t>
            </a:r>
            <a:r>
              <a:rPr lang="vi-VN" dirty="0" smtClean="0"/>
              <a:t>quyền</a:t>
            </a:r>
            <a:endParaRPr lang="en-US" dirty="0" smtClean="0"/>
          </a:p>
          <a:p>
            <a:r>
              <a:rPr lang="vi-VN" dirty="0" smtClean="0"/>
              <a:t> </a:t>
            </a:r>
            <a:r>
              <a:rPr lang="vi-VN" dirty="0"/>
              <a:t>Hoặc ‘tương tác’ hoặc ‘không tương tác</a:t>
            </a:r>
            <a:r>
              <a:rPr lang="vi-VN" dirty="0" smtClean="0"/>
              <a:t>’</a:t>
            </a:r>
            <a:endParaRPr lang="en-US" dirty="0" smtClean="0"/>
          </a:p>
          <a:p>
            <a:r>
              <a:rPr lang="vi-VN" dirty="0" smtClean="0"/>
              <a:t> </a:t>
            </a:r>
            <a:r>
              <a:rPr lang="vi-VN" dirty="0"/>
              <a:t>Ví dụ bao gồm</a:t>
            </a:r>
            <a:r>
              <a:rPr lang="vi-VN" dirty="0" smtClean="0"/>
              <a:t>:</a:t>
            </a:r>
            <a:endParaRPr lang="en-US" dirty="0" smtClean="0"/>
          </a:p>
          <a:p>
            <a:pPr lvl="1"/>
            <a:r>
              <a:rPr lang="vi-VN" dirty="0"/>
              <a:t> Implicit</a:t>
            </a:r>
          </a:p>
          <a:p>
            <a:pPr lvl="1"/>
            <a:r>
              <a:rPr lang="vi-VN" dirty="0"/>
              <a:t> ROPC/Password Grant</a:t>
            </a:r>
          </a:p>
          <a:p>
            <a:pPr lvl="1"/>
            <a:r>
              <a:rPr lang="vi-VN" dirty="0"/>
              <a:t> Device Code</a:t>
            </a:r>
          </a:p>
          <a:p>
            <a:pPr lvl="1"/>
            <a:r>
              <a:rPr lang="vi-VN" dirty="0"/>
              <a:t> Client Credential</a:t>
            </a:r>
          </a:p>
          <a:p>
            <a:pPr lvl="1"/>
            <a:r>
              <a:rPr lang="vi-VN" dirty="0"/>
              <a:t> Refresh Token</a:t>
            </a:r>
          </a:p>
          <a:p>
            <a:pPr lvl="1"/>
            <a:r>
              <a:rPr lang="vi-VN" dirty="0"/>
              <a:t> Authorisation Code</a:t>
            </a:r>
          </a:p>
          <a:p>
            <a:pPr lvl="1"/>
            <a:r>
              <a:rPr lang="vi-VN" dirty="0"/>
              <a:t> Authorisation Code + PKCE</a:t>
            </a:r>
          </a:p>
        </p:txBody>
      </p:sp>
    </p:spTree>
    <p:extLst>
      <p:ext uri="{BB962C8B-B14F-4D97-AF65-F5344CB8AC3E}">
        <p14:creationId xmlns:p14="http://schemas.microsoft.com/office/powerpoint/2010/main" val="3765541964"/>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1506</TotalTime>
  <Words>1615</Words>
  <Application>Microsoft Office PowerPoint</Application>
  <PresentationFormat>Custom</PresentationFormat>
  <Paragraphs>190</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SVN-Mont Book</vt:lpstr>
      <vt:lpstr>SVN-Mont SemiBold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Nguyễn Công Hoàn</cp:lastModifiedBy>
  <cp:revision>56</cp:revision>
  <dcterms:created xsi:type="dcterms:W3CDTF">2023-06-16T10:26:38Z</dcterms:created>
  <dcterms:modified xsi:type="dcterms:W3CDTF">2024-01-08T06:06:34Z</dcterms:modified>
</cp:coreProperties>
</file>