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72"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265" r:id="rId31"/>
    <p:sldId id="271" r:id="rId32"/>
  </p:sldIdLst>
  <p:sldSz cx="10696575" cy="7562850"/>
  <p:notesSz cx="7562850" cy="1069657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A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10"/>
  </p:normalViewPr>
  <p:slideViewPr>
    <p:cSldViewPr snapToGrid="0" snapToObjects="1">
      <p:cViewPr>
        <p:scale>
          <a:sx n="33" d="100"/>
          <a:sy n="33" d="100"/>
        </p:scale>
        <p:origin x="2731"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566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922390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788757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360515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124960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888617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289365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192857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4009765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458598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682537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25932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462802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4041149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3948490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3930946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996738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7737264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4201819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40581126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4164633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760089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2994349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4061413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260453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42380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938647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4149470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400397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4.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0.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1.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1.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2.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2.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3.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3.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4.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4.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2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5.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6.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6.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7.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8.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8.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19.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19.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8.png"/><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20.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21.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21.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22.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22.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23.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23.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24.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24.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2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25.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26.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26.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2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27.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28.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28.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29.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29.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14.png"/><Relationship Id="rId18" Type="http://schemas.openxmlformats.org/officeDocument/2006/relationships/image" Target="NULL"/><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NULL"/><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NULL"/><Relationship Id="rId20" Type="http://schemas.openxmlformats.org/officeDocument/2006/relationships/image" Target="NULL"/><Relationship Id="rId1" Type="http://schemas.openxmlformats.org/officeDocument/2006/relationships/slideLayout" Target="../slideLayouts/slideLayout1.xml"/><Relationship Id="rId6" Type="http://schemas.openxmlformats.org/officeDocument/2006/relationships/image" Target="NUL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19.png"/><Relationship Id="rId10" Type="http://schemas.openxmlformats.org/officeDocument/2006/relationships/image" Target="NULL"/><Relationship Id="rId19" Type="http://schemas.openxmlformats.org/officeDocument/2006/relationships/image" Target="../media/image17.png"/><Relationship Id="rId4" Type="http://schemas.openxmlformats.org/officeDocument/2006/relationships/image" Target="NULL"/><Relationship Id="rId9" Type="http://schemas.openxmlformats.org/officeDocument/2006/relationships/image" Target="../media/image12.png"/><Relationship Id="rId14" Type="http://schemas.openxmlformats.org/officeDocument/2006/relationships/image" Target="NULL"/><Relationship Id="rId22" Type="http://schemas.openxmlformats.org/officeDocument/2006/relationships/image" Target="NULL"/></Relationships>
</file>

<file path=ppt/slides/_rels/slide3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8.png"/><Relationship Id="rId10" Type="http://schemas.openxmlformats.org/officeDocument/2006/relationships/image" Target="../media/image58.svg"/><Relationship Id="rId4" Type="http://schemas.openxmlformats.org/officeDocument/2006/relationships/image" Target="../media/image14.svg"/><Relationship Id="rId9" Type="http://schemas.openxmlformats.org/officeDocument/2006/relationships/image" Target="../media/image26.png"/></Relationships>
</file>

<file path=ppt/slides/_rels/slide31.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62.svg"/><Relationship Id="rId5" Type="http://schemas.openxmlformats.org/officeDocument/2006/relationships/image" Target="../media/image28.png"/><Relationship Id="rId4" Type="http://schemas.openxmlformats.org/officeDocument/2006/relationships/image" Target="../media/image60.svg"/></Relationships>
</file>

<file path=ppt/slides/_rels/slide4.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14.png"/><Relationship Id="rId18" Type="http://schemas.openxmlformats.org/officeDocument/2006/relationships/image" Target="NULL"/><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NULL"/><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NULL"/><Relationship Id="rId20" Type="http://schemas.openxmlformats.org/officeDocument/2006/relationships/image" Target="NULL"/><Relationship Id="rId1" Type="http://schemas.openxmlformats.org/officeDocument/2006/relationships/slideLayout" Target="../slideLayouts/slideLayout1.xml"/><Relationship Id="rId6" Type="http://schemas.openxmlformats.org/officeDocument/2006/relationships/image" Target="NUL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20.png"/><Relationship Id="rId10" Type="http://schemas.openxmlformats.org/officeDocument/2006/relationships/image" Target="NULL"/><Relationship Id="rId19" Type="http://schemas.openxmlformats.org/officeDocument/2006/relationships/image" Target="../media/image17.png"/><Relationship Id="rId4" Type="http://schemas.openxmlformats.org/officeDocument/2006/relationships/image" Target="NULL"/><Relationship Id="rId9" Type="http://schemas.openxmlformats.org/officeDocument/2006/relationships/image" Target="../media/image12.png"/><Relationship Id="rId14" Type="http://schemas.openxmlformats.org/officeDocument/2006/relationships/image" Target="NULL"/><Relationship Id="rId22" Type="http://schemas.openxmlformats.org/officeDocument/2006/relationships/image" Target="NULL"/></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6.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6.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21.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7.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22.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8.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_rels/slide9.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4.png"/><Relationship Id="rId18" Type="http://schemas.openxmlformats.org/officeDocument/2006/relationships/image" Target="../media/image32.svg"/><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16.png"/><Relationship Id="rId2" Type="http://schemas.openxmlformats.org/officeDocument/2006/relationships/notesSlide" Target="../notesSlides/notesSlide9.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0.svg"/><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24.png"/><Relationship Id="rId10" Type="http://schemas.openxmlformats.org/officeDocument/2006/relationships/image" Target="../media/image24.svg"/><Relationship Id="rId19" Type="http://schemas.openxmlformats.org/officeDocument/2006/relationships/image" Target="../media/image17.png"/><Relationship Id="rId4" Type="http://schemas.openxmlformats.org/officeDocument/2006/relationships/image" Target="../media/image18.svg"/><Relationship Id="rId9" Type="http://schemas.openxmlformats.org/officeDocument/2006/relationships/image" Target="../media/image12.png"/><Relationship Id="rId14" Type="http://schemas.openxmlformats.org/officeDocument/2006/relationships/image" Target="../media/image28.svg"/><Relationship Id="rId22" Type="http://schemas.openxmlformats.org/officeDocument/2006/relationships/image" Target="../media/image36.sv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9274321" y="0"/>
            <a:ext cx="1422254" cy="1992984"/>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485" y="5924630"/>
            <a:ext cx="1425183" cy="1638220"/>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552575" y="1676400"/>
            <a:ext cx="8867775" cy="5648325"/>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19075" y="238125"/>
            <a:ext cx="3943350" cy="6315075"/>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0" y="0"/>
            <a:ext cx="1790700" cy="2114550"/>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6374606" y="240506"/>
            <a:ext cx="2786063" cy="14288"/>
          </a:xfrm>
          <a:prstGeom prst="rect">
            <a:avLst/>
          </a:prstGeom>
        </p:spPr>
      </p:pic>
      <p:sp>
        <p:nvSpPr>
          <p:cNvPr id="8" name="Text 0"/>
          <p:cNvSpPr/>
          <p:nvPr/>
        </p:nvSpPr>
        <p:spPr>
          <a:xfrm>
            <a:off x="4162426" y="57150"/>
            <a:ext cx="2212180" cy="381000"/>
          </a:xfrm>
          <a:prstGeom prst="rect">
            <a:avLst/>
          </a:prstGeom>
          <a:noFill/>
          <a:ln/>
        </p:spPr>
        <p:txBody>
          <a:bodyPr wrap="square" lIns="0" tIns="0" rIns="0" bIns="0" rtlCol="0" anchor="t"/>
          <a:lstStyle/>
          <a:p>
            <a:pPr marL="0" indent="0" algn="ctr">
              <a:lnSpc>
                <a:spcPts val="3000"/>
              </a:lnSpc>
              <a:buNone/>
            </a:pPr>
            <a:r>
              <a:rPr lang="en-US" b="1" dirty="0">
                <a:solidFill>
                  <a:srgbClr val="1E1A52"/>
                </a:solidFill>
              </a:rPr>
              <a:t>LSD TECHNOLOGY</a:t>
            </a:r>
          </a:p>
        </p:txBody>
      </p:sp>
      <p:sp>
        <p:nvSpPr>
          <p:cNvPr id="9" name="TextBox 8">
            <a:extLst>
              <a:ext uri="{FF2B5EF4-FFF2-40B4-BE49-F238E27FC236}">
                <a16:creationId xmlns:a16="http://schemas.microsoft.com/office/drawing/2014/main" id="{BB15936F-FAB2-3862-1812-23C990213FB8}"/>
              </a:ext>
            </a:extLst>
          </p:cNvPr>
          <p:cNvSpPr txBox="1"/>
          <p:nvPr/>
        </p:nvSpPr>
        <p:spPr>
          <a:xfrm>
            <a:off x="1853964" y="3489037"/>
            <a:ext cx="6922472" cy="58477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3200" b="1" dirty="0" smtClean="0">
                <a:latin typeface="Times New Roman" panose="02020603050405020304" pitchFamily="18" charset="0"/>
                <a:cs typeface="Times New Roman" panose="02020603050405020304" pitchFamily="18" charset="0"/>
              </a:rPr>
              <a:t>THỰC HÀNH TỔNG HỢP OAUTH.2</a:t>
            </a:r>
            <a:endParaRPr lang="en-V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D632199-7C6D-598F-ECA2-AC8181F02952}"/>
              </a:ext>
            </a:extLst>
          </p:cNvPr>
          <p:cNvSpPr txBox="1"/>
          <p:nvPr/>
        </p:nvSpPr>
        <p:spPr>
          <a:xfrm>
            <a:off x="2432808" y="2717512"/>
            <a:ext cx="5968878" cy="584775"/>
          </a:xfrm>
          <a:prstGeom prst="rect">
            <a:avLst/>
          </a:prstGeom>
          <a:noFill/>
        </p:spPr>
        <p:txBody>
          <a:bodyPr wrap="none" rtlCol="0">
            <a:spAutoFit/>
          </a:bodyPr>
          <a:lstStyle/>
          <a:p>
            <a:r>
              <a:rPr lang="en-US" sz="3200" b="1" dirty="0" smtClean="0">
                <a:latin typeface="Times New Roman" panose="02020603050405020304" pitchFamily="18" charset="0"/>
                <a:cs typeface="Times New Roman" panose="02020603050405020304" pitchFamily="18" charset="0"/>
              </a:rPr>
              <a:t>SPRING BOOT </a:t>
            </a:r>
            <a:r>
              <a:rPr lang="en-US" sz="3200" b="1" dirty="0">
                <a:latin typeface="Times New Roman" panose="02020603050405020304" pitchFamily="18" charset="0"/>
                <a:cs typeface="Times New Roman" panose="02020603050405020304" pitchFamily="18" charset="0"/>
              </a:rPr>
              <a:t>FRAMEWORK</a:t>
            </a:r>
            <a:endParaRPr lang="en-VN" sz="32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116F481-9069-1D51-4675-4C2549CB51C1}"/>
              </a:ext>
            </a:extLst>
          </p:cNvPr>
          <p:cNvSpPr txBox="1"/>
          <p:nvPr/>
        </p:nvSpPr>
        <p:spPr>
          <a:xfrm>
            <a:off x="4009998" y="6661963"/>
            <a:ext cx="2484526" cy="276999"/>
          </a:xfrm>
          <a:prstGeom prst="rect">
            <a:avLst/>
          </a:prstGeom>
          <a:noFill/>
        </p:spPr>
        <p:txBody>
          <a:bodyPr wrap="none" rtlCol="0">
            <a:spAutoFit/>
          </a:bodyPr>
          <a:lstStyle/>
          <a:p>
            <a:r>
              <a:rPr lang="en-VN" sz="1200" b="1" i="1" dirty="0">
                <a:latin typeface="Times New Roman" panose="02020603050405020304" pitchFamily="18" charset="0"/>
                <a:cs typeface="Times New Roman" panose="02020603050405020304" pitchFamily="18" charset="0"/>
              </a:rPr>
              <a:t>Hà Nội, ngày </a:t>
            </a:r>
            <a:r>
              <a:rPr lang="en-US" sz="1200" b="1" i="1" dirty="0">
                <a:latin typeface="Times New Roman" panose="02020603050405020304" pitchFamily="18" charset="0"/>
                <a:cs typeface="Times New Roman" panose="02020603050405020304" pitchFamily="18" charset="0"/>
              </a:rPr>
              <a:t>11</a:t>
            </a:r>
            <a:r>
              <a:rPr lang="en-VN" sz="1200" b="1" i="1" dirty="0">
                <a:latin typeface="Times New Roman" panose="02020603050405020304" pitchFamily="18" charset="0"/>
                <a:cs typeface="Times New Roman" panose="02020603050405020304" pitchFamily="18" charset="0"/>
              </a:rPr>
              <a:t> tháng </a:t>
            </a:r>
            <a:r>
              <a:rPr lang="en-US" sz="1200" b="1" i="1" dirty="0">
                <a:latin typeface="Times New Roman" panose="02020603050405020304" pitchFamily="18" charset="0"/>
                <a:cs typeface="Times New Roman" panose="02020603050405020304" pitchFamily="18" charset="0"/>
              </a:rPr>
              <a:t>10 </a:t>
            </a:r>
            <a:r>
              <a:rPr lang="en-VN" sz="1200" b="1" i="1" dirty="0">
                <a:latin typeface="Times New Roman" panose="02020603050405020304" pitchFamily="18" charset="0"/>
                <a:cs typeface="Times New Roman" panose="02020603050405020304" pitchFamily="18" charset="0"/>
              </a:rPr>
              <a:t>năm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3" name="Rectangle 12"/>
          <p:cNvSpPr/>
          <p:nvPr/>
        </p:nvSpPr>
        <p:spPr>
          <a:xfrm>
            <a:off x="827866" y="996492"/>
            <a:ext cx="8654048" cy="369332"/>
          </a:xfrm>
          <a:prstGeom prst="rect">
            <a:avLst/>
          </a:prstGeom>
        </p:spPr>
        <p:txBody>
          <a:bodyPr wrap="square">
            <a:spAutoFit/>
          </a:bodyPr>
          <a:lstStyle/>
          <a:p>
            <a:r>
              <a:rPr lang="en-US" dirty="0" err="1"/>
              <a:t>Cấu</a:t>
            </a:r>
            <a:r>
              <a:rPr lang="en-US" dirty="0"/>
              <a:t> </a:t>
            </a:r>
            <a:r>
              <a:rPr lang="en-US" dirty="0" err="1"/>
              <a:t>hình</a:t>
            </a:r>
            <a:r>
              <a:rPr lang="en-US" dirty="0"/>
              <a:t> Security &amp; Spring Social</a:t>
            </a:r>
          </a:p>
        </p:txBody>
      </p:sp>
      <p:sp>
        <p:nvSpPr>
          <p:cNvPr id="12" name="Rectangle 1"/>
          <p:cNvSpPr>
            <a:spLocks noChangeArrowheads="1"/>
          </p:cNvSpPr>
          <p:nvPr/>
        </p:nvSpPr>
        <p:spPr bwMode="auto">
          <a:xfrm>
            <a:off x="0" y="-138499"/>
            <a:ext cx="65" cy="2769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827866" y="1510442"/>
            <a:ext cx="9396700" cy="3693319"/>
          </a:xfrm>
          <a:prstGeom prst="rect">
            <a:avLst/>
          </a:prstGeom>
        </p:spPr>
        <p:txBody>
          <a:bodyPr wrap="square">
            <a:spAutoFit/>
          </a:bodyPr>
          <a:lstStyle/>
          <a:p>
            <a:r>
              <a:rPr lang="en-US" dirty="0"/>
              <a:t>@Configuration</a:t>
            </a:r>
          </a:p>
          <a:p>
            <a:r>
              <a:rPr lang="en-US" dirty="0"/>
              <a:t>@</a:t>
            </a:r>
            <a:r>
              <a:rPr lang="en-US" dirty="0" err="1"/>
              <a:t>EnableWebSecurity</a:t>
            </a:r>
            <a:endParaRPr lang="en-US" dirty="0"/>
          </a:p>
          <a:p>
            <a:r>
              <a:rPr lang="en-US" dirty="0"/>
              <a:t>public class </a:t>
            </a:r>
            <a:r>
              <a:rPr lang="en-US" dirty="0" err="1"/>
              <a:t>WebSecurityConfig</a:t>
            </a:r>
            <a:r>
              <a:rPr lang="en-US" dirty="0"/>
              <a:t> extends </a:t>
            </a:r>
            <a:r>
              <a:rPr lang="en-US" dirty="0" err="1"/>
              <a:t>WebSecurityConfigurerAdapter</a:t>
            </a:r>
            <a:r>
              <a:rPr lang="en-US" dirty="0"/>
              <a:t> {</a:t>
            </a:r>
          </a:p>
          <a:p>
            <a:endParaRPr lang="en-US" dirty="0"/>
          </a:p>
          <a:p>
            <a:r>
              <a:rPr lang="en-US" dirty="0"/>
              <a:t>    @</a:t>
            </a:r>
            <a:r>
              <a:rPr lang="en-US" dirty="0" err="1"/>
              <a:t>Autowired</a:t>
            </a:r>
            <a:endParaRPr lang="en-US" dirty="0"/>
          </a:p>
          <a:p>
            <a:r>
              <a:rPr lang="en-US" dirty="0"/>
              <a:t>    private </a:t>
            </a:r>
            <a:r>
              <a:rPr lang="en-US" dirty="0" err="1"/>
              <a:t>UserDetailsService</a:t>
            </a:r>
            <a:r>
              <a:rPr lang="en-US" dirty="0"/>
              <a:t> </a:t>
            </a:r>
            <a:r>
              <a:rPr lang="en-US" dirty="0" err="1"/>
              <a:t>userDetailsService</a:t>
            </a:r>
            <a:r>
              <a:rPr lang="en-US" dirty="0"/>
              <a:t>;</a:t>
            </a:r>
          </a:p>
          <a:p>
            <a:endParaRPr lang="en-US" dirty="0"/>
          </a:p>
          <a:p>
            <a:r>
              <a:rPr lang="en-US" dirty="0"/>
              <a:t>    @</a:t>
            </a:r>
            <a:r>
              <a:rPr lang="en-US" dirty="0" err="1"/>
              <a:t>Autowired</a:t>
            </a:r>
            <a:endParaRPr lang="en-US" dirty="0"/>
          </a:p>
          <a:p>
            <a:r>
              <a:rPr lang="en-US" dirty="0"/>
              <a:t>    public void </a:t>
            </a:r>
            <a:r>
              <a:rPr lang="en-US" dirty="0" err="1"/>
              <a:t>configureGlobal</a:t>
            </a:r>
            <a:r>
              <a:rPr lang="en-US" dirty="0"/>
              <a:t>(</a:t>
            </a:r>
            <a:r>
              <a:rPr lang="en-US" dirty="0" err="1"/>
              <a:t>AuthenticationManagerBuilder</a:t>
            </a:r>
            <a:r>
              <a:rPr lang="en-US" dirty="0"/>
              <a:t> </a:t>
            </a:r>
            <a:r>
              <a:rPr lang="en-US" dirty="0" err="1"/>
              <a:t>auth</a:t>
            </a:r>
            <a:r>
              <a:rPr lang="en-US" dirty="0"/>
              <a:t>) throws Exception {</a:t>
            </a:r>
          </a:p>
          <a:p>
            <a:endParaRPr lang="en-US" dirty="0"/>
          </a:p>
          <a:p>
            <a:r>
              <a:rPr lang="en-US" dirty="0"/>
              <a:t>        </a:t>
            </a:r>
            <a:r>
              <a:rPr lang="en-US" dirty="0" err="1"/>
              <a:t>auth.userDetailsService</a:t>
            </a:r>
            <a:r>
              <a:rPr lang="en-US" dirty="0"/>
              <a:t>(</a:t>
            </a:r>
            <a:r>
              <a:rPr lang="en-US" dirty="0" err="1"/>
              <a:t>userDetailsService</a:t>
            </a:r>
            <a:r>
              <a:rPr lang="en-US" dirty="0"/>
              <a:t>);</a:t>
            </a:r>
          </a:p>
          <a:p>
            <a:r>
              <a:rPr lang="en-US" dirty="0"/>
              <a:t>    }</a:t>
            </a:r>
          </a:p>
          <a:p>
            <a:endParaRPr lang="en-US" dirty="0"/>
          </a:p>
        </p:txBody>
      </p:sp>
    </p:spTree>
    <p:extLst>
      <p:ext uri="{BB962C8B-B14F-4D97-AF65-F5344CB8AC3E}">
        <p14:creationId xmlns:p14="http://schemas.microsoft.com/office/powerpoint/2010/main" val="29467168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3" name="Rectangle 12"/>
          <p:cNvSpPr/>
          <p:nvPr/>
        </p:nvSpPr>
        <p:spPr>
          <a:xfrm>
            <a:off x="827866" y="996492"/>
            <a:ext cx="8654048" cy="369332"/>
          </a:xfrm>
          <a:prstGeom prst="rect">
            <a:avLst/>
          </a:prstGeom>
        </p:spPr>
        <p:txBody>
          <a:bodyPr wrap="square">
            <a:spAutoFit/>
          </a:bodyPr>
          <a:lstStyle/>
          <a:p>
            <a:r>
              <a:rPr lang="en-US" dirty="0" err="1"/>
              <a:t>Cấu</a:t>
            </a:r>
            <a:r>
              <a:rPr lang="en-US" dirty="0"/>
              <a:t> </a:t>
            </a:r>
            <a:r>
              <a:rPr lang="en-US" dirty="0" err="1"/>
              <a:t>hình</a:t>
            </a:r>
            <a:r>
              <a:rPr lang="en-US" dirty="0"/>
              <a:t> Security &amp; Spring Social</a:t>
            </a:r>
          </a:p>
        </p:txBody>
      </p:sp>
      <p:sp>
        <p:nvSpPr>
          <p:cNvPr id="12" name="Rectangle 1"/>
          <p:cNvSpPr>
            <a:spLocks noChangeArrowheads="1"/>
          </p:cNvSpPr>
          <p:nvPr/>
        </p:nvSpPr>
        <p:spPr bwMode="auto">
          <a:xfrm>
            <a:off x="0" y="-138499"/>
            <a:ext cx="65" cy="2769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5"/>
          <p:cNvSpPr/>
          <p:nvPr/>
        </p:nvSpPr>
        <p:spPr>
          <a:xfrm>
            <a:off x="827865" y="1510442"/>
            <a:ext cx="8554833" cy="4247317"/>
          </a:xfrm>
          <a:prstGeom prst="rect">
            <a:avLst/>
          </a:prstGeom>
        </p:spPr>
        <p:txBody>
          <a:bodyPr wrap="square">
            <a:spAutoFit/>
          </a:bodyPr>
          <a:lstStyle/>
          <a:p>
            <a:r>
              <a:rPr lang="en-US" dirty="0"/>
              <a:t> @Override</a:t>
            </a:r>
          </a:p>
          <a:p>
            <a:r>
              <a:rPr lang="en-US" dirty="0"/>
              <a:t>    protected void configure(</a:t>
            </a:r>
            <a:r>
              <a:rPr lang="en-US" dirty="0" err="1"/>
              <a:t>HttpSecurity</a:t>
            </a:r>
            <a:r>
              <a:rPr lang="en-US" dirty="0"/>
              <a:t> http) throws Exception {</a:t>
            </a:r>
          </a:p>
          <a:p>
            <a:endParaRPr lang="en-US" dirty="0"/>
          </a:p>
          <a:p>
            <a:r>
              <a:rPr lang="en-US" dirty="0"/>
              <a:t>        </a:t>
            </a:r>
            <a:r>
              <a:rPr lang="en-US" dirty="0" err="1"/>
              <a:t>http.csrf</a:t>
            </a:r>
            <a:r>
              <a:rPr lang="en-US" dirty="0"/>
              <a:t>().disable();</a:t>
            </a:r>
          </a:p>
          <a:p>
            <a:endParaRPr lang="en-US" dirty="0"/>
          </a:p>
          <a:p>
            <a:r>
              <a:rPr lang="en-US" dirty="0"/>
              <a:t>        // Pages do not require login</a:t>
            </a:r>
          </a:p>
          <a:p>
            <a:r>
              <a:rPr lang="en-US" dirty="0"/>
              <a:t>        </a:t>
            </a:r>
            <a:r>
              <a:rPr lang="en-US" dirty="0" err="1"/>
              <a:t>http.authorizeRequests</a:t>
            </a:r>
            <a:r>
              <a:rPr lang="en-US" dirty="0"/>
              <a:t>().</a:t>
            </a:r>
            <a:r>
              <a:rPr lang="en-US" dirty="0" err="1"/>
              <a:t>antMatchers</a:t>
            </a:r>
            <a:r>
              <a:rPr lang="en-US" dirty="0"/>
              <a:t>("/", "/signup", "/login", "/logout").</a:t>
            </a:r>
            <a:r>
              <a:rPr lang="en-US" dirty="0" err="1"/>
              <a:t>permitAll</a:t>
            </a:r>
            <a:r>
              <a:rPr lang="en-US" dirty="0"/>
              <a:t>();</a:t>
            </a:r>
          </a:p>
          <a:p>
            <a:endParaRPr lang="en-US" dirty="0"/>
          </a:p>
          <a:p>
            <a:r>
              <a:rPr lang="en-US" dirty="0"/>
              <a:t>        </a:t>
            </a:r>
            <a:r>
              <a:rPr lang="en-US" dirty="0" err="1"/>
              <a:t>http.authorizeRequests</a:t>
            </a:r>
            <a:r>
              <a:rPr lang="en-US" dirty="0"/>
              <a:t>().</a:t>
            </a:r>
            <a:r>
              <a:rPr lang="en-US" dirty="0" err="1"/>
              <a:t>antMatchers</a:t>
            </a:r>
            <a:r>
              <a:rPr lang="en-US" dirty="0"/>
              <a:t>("/</a:t>
            </a:r>
            <a:r>
              <a:rPr lang="en-US" dirty="0" err="1"/>
              <a:t>userInfo</a:t>
            </a:r>
            <a:r>
              <a:rPr lang="en-US" dirty="0"/>
              <a:t>").access("</a:t>
            </a:r>
            <a:r>
              <a:rPr lang="en-US" dirty="0" err="1"/>
              <a:t>hasRole</a:t>
            </a:r>
            <a:r>
              <a:rPr lang="en-US" dirty="0"/>
              <a:t>('" + </a:t>
            </a:r>
            <a:r>
              <a:rPr lang="en-US" dirty="0" err="1"/>
              <a:t>AppRole.ROLE_USER</a:t>
            </a:r>
            <a:r>
              <a:rPr lang="en-US" dirty="0"/>
              <a:t> + "')");</a:t>
            </a:r>
          </a:p>
          <a:p>
            <a:endParaRPr lang="en-US" dirty="0"/>
          </a:p>
          <a:p>
            <a:r>
              <a:rPr lang="en-US" dirty="0"/>
              <a:t>        // For ADMIN only.</a:t>
            </a:r>
          </a:p>
          <a:p>
            <a:r>
              <a:rPr lang="en-US" dirty="0"/>
              <a:t>        </a:t>
            </a:r>
            <a:r>
              <a:rPr lang="en-US" dirty="0" err="1"/>
              <a:t>http.authorizeRequests</a:t>
            </a:r>
            <a:r>
              <a:rPr lang="en-US" dirty="0"/>
              <a:t>().</a:t>
            </a:r>
            <a:r>
              <a:rPr lang="en-US" dirty="0" err="1"/>
              <a:t>antMatchers</a:t>
            </a:r>
            <a:r>
              <a:rPr lang="en-US" dirty="0"/>
              <a:t>("/admin").access("</a:t>
            </a:r>
            <a:r>
              <a:rPr lang="en-US" dirty="0" err="1"/>
              <a:t>hasRole</a:t>
            </a:r>
            <a:r>
              <a:rPr lang="en-US" dirty="0"/>
              <a:t>('" + </a:t>
            </a:r>
            <a:r>
              <a:rPr lang="en-US" dirty="0" err="1"/>
              <a:t>AppRole.ROLE_ADMIN</a:t>
            </a:r>
            <a:r>
              <a:rPr lang="en-US" dirty="0"/>
              <a:t> + "')");</a:t>
            </a:r>
          </a:p>
          <a:p>
            <a:endParaRPr lang="en-US" dirty="0"/>
          </a:p>
        </p:txBody>
      </p:sp>
    </p:spTree>
    <p:extLst>
      <p:ext uri="{BB962C8B-B14F-4D97-AF65-F5344CB8AC3E}">
        <p14:creationId xmlns:p14="http://schemas.microsoft.com/office/powerpoint/2010/main" val="261440442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Rectangle 1"/>
          <p:cNvSpPr>
            <a:spLocks noChangeArrowheads="1"/>
          </p:cNvSpPr>
          <p:nvPr/>
        </p:nvSpPr>
        <p:spPr bwMode="auto">
          <a:xfrm>
            <a:off x="0" y="-138499"/>
            <a:ext cx="65" cy="2769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5"/>
          <p:cNvSpPr/>
          <p:nvPr/>
        </p:nvSpPr>
        <p:spPr>
          <a:xfrm>
            <a:off x="799195" y="679400"/>
            <a:ext cx="9396700" cy="6740307"/>
          </a:xfrm>
          <a:prstGeom prst="rect">
            <a:avLst/>
          </a:prstGeom>
        </p:spPr>
        <p:txBody>
          <a:bodyPr wrap="square">
            <a:spAutoFit/>
          </a:bodyPr>
          <a:lstStyle/>
          <a:p>
            <a:r>
              <a:rPr lang="en-US" dirty="0"/>
              <a:t> // When the user has logged in as XX.</a:t>
            </a:r>
          </a:p>
          <a:p>
            <a:r>
              <a:rPr lang="en-US" dirty="0"/>
              <a:t>        // But access a page that requires role YY,</a:t>
            </a:r>
          </a:p>
          <a:p>
            <a:r>
              <a:rPr lang="en-US" dirty="0"/>
              <a:t>        // </a:t>
            </a:r>
            <a:r>
              <a:rPr lang="en-US" dirty="0" err="1"/>
              <a:t>AccessDeniedException</a:t>
            </a:r>
            <a:r>
              <a:rPr lang="en-US" dirty="0"/>
              <a:t> will be thrown.</a:t>
            </a:r>
          </a:p>
          <a:p>
            <a:r>
              <a:rPr lang="en-US" dirty="0"/>
              <a:t>        </a:t>
            </a:r>
            <a:r>
              <a:rPr lang="en-US" dirty="0" err="1"/>
              <a:t>http.authorizeRequests</a:t>
            </a:r>
            <a:r>
              <a:rPr lang="en-US" dirty="0"/>
              <a:t>().and().</a:t>
            </a:r>
            <a:r>
              <a:rPr lang="en-US" dirty="0" err="1"/>
              <a:t>exceptionHandling</a:t>
            </a:r>
            <a:r>
              <a:rPr lang="en-US" dirty="0"/>
              <a:t>().</a:t>
            </a:r>
            <a:r>
              <a:rPr lang="en-US" dirty="0" err="1"/>
              <a:t>accessDeniedPage</a:t>
            </a:r>
            <a:r>
              <a:rPr lang="en-US" dirty="0"/>
              <a:t>("/403");</a:t>
            </a:r>
          </a:p>
          <a:p>
            <a:endParaRPr lang="en-US" dirty="0"/>
          </a:p>
          <a:p>
            <a:r>
              <a:rPr lang="en-US" dirty="0"/>
              <a:t>        // Form Login </a:t>
            </a:r>
            <a:r>
              <a:rPr lang="en-US" dirty="0" err="1"/>
              <a:t>config</a:t>
            </a:r>
            <a:endParaRPr lang="en-US" dirty="0"/>
          </a:p>
          <a:p>
            <a:r>
              <a:rPr lang="en-US" dirty="0"/>
              <a:t>        </a:t>
            </a:r>
            <a:r>
              <a:rPr lang="en-US" dirty="0" err="1"/>
              <a:t>http.authorizeRequests</a:t>
            </a:r>
            <a:r>
              <a:rPr lang="en-US" dirty="0"/>
              <a:t>().and().</a:t>
            </a:r>
            <a:r>
              <a:rPr lang="en-US" dirty="0" err="1"/>
              <a:t>formLogin</a:t>
            </a:r>
            <a:r>
              <a:rPr lang="en-US" dirty="0"/>
              <a:t>()//</a:t>
            </a:r>
          </a:p>
          <a:p>
            <a:r>
              <a:rPr lang="en-US" dirty="0"/>
              <a:t>                // Submit URL of login page.</a:t>
            </a:r>
          </a:p>
          <a:p>
            <a:r>
              <a:rPr lang="en-US" dirty="0"/>
              <a:t>                .</a:t>
            </a:r>
            <a:r>
              <a:rPr lang="en-US" dirty="0" err="1"/>
              <a:t>loginProcessingUrl</a:t>
            </a:r>
            <a:r>
              <a:rPr lang="en-US" dirty="0"/>
              <a:t>("/</a:t>
            </a:r>
            <a:r>
              <a:rPr lang="en-US" dirty="0" err="1"/>
              <a:t>j_spring_security_check</a:t>
            </a:r>
            <a:r>
              <a:rPr lang="en-US" dirty="0"/>
              <a:t>") // Submit URL</a:t>
            </a:r>
          </a:p>
          <a:p>
            <a:r>
              <a:rPr lang="en-US" dirty="0"/>
              <a:t>                .</a:t>
            </a:r>
            <a:r>
              <a:rPr lang="en-US" dirty="0" err="1"/>
              <a:t>loginPage</a:t>
            </a:r>
            <a:r>
              <a:rPr lang="en-US" dirty="0"/>
              <a:t>("/login")//</a:t>
            </a:r>
          </a:p>
          <a:p>
            <a:r>
              <a:rPr lang="en-US" dirty="0"/>
              <a:t>                .</a:t>
            </a:r>
            <a:r>
              <a:rPr lang="en-US" dirty="0" err="1"/>
              <a:t>defaultSuccessUrl</a:t>
            </a:r>
            <a:r>
              <a:rPr lang="en-US" dirty="0"/>
              <a:t>("/</a:t>
            </a:r>
            <a:r>
              <a:rPr lang="en-US" dirty="0" err="1"/>
              <a:t>userInfo</a:t>
            </a:r>
            <a:r>
              <a:rPr lang="en-US" dirty="0"/>
              <a:t>")//</a:t>
            </a:r>
          </a:p>
          <a:p>
            <a:r>
              <a:rPr lang="en-US" dirty="0"/>
              <a:t>                .</a:t>
            </a:r>
            <a:r>
              <a:rPr lang="en-US" dirty="0" err="1"/>
              <a:t>failureUrl</a:t>
            </a:r>
            <a:r>
              <a:rPr lang="en-US" dirty="0"/>
              <a:t>("/</a:t>
            </a:r>
            <a:r>
              <a:rPr lang="en-US" dirty="0" err="1"/>
              <a:t>login?error</a:t>
            </a:r>
            <a:r>
              <a:rPr lang="en-US" dirty="0"/>
              <a:t>=true")//</a:t>
            </a:r>
          </a:p>
          <a:p>
            <a:r>
              <a:rPr lang="en-US" dirty="0"/>
              <a:t>                .</a:t>
            </a:r>
            <a:r>
              <a:rPr lang="en-US" dirty="0" err="1"/>
              <a:t>usernameParameter</a:t>
            </a:r>
            <a:r>
              <a:rPr lang="en-US" dirty="0"/>
              <a:t>("username")//</a:t>
            </a:r>
          </a:p>
          <a:p>
            <a:r>
              <a:rPr lang="en-US" dirty="0"/>
              <a:t>                .</a:t>
            </a:r>
            <a:r>
              <a:rPr lang="en-US" dirty="0" err="1"/>
              <a:t>passwordParameter</a:t>
            </a:r>
            <a:r>
              <a:rPr lang="en-US" dirty="0"/>
              <a:t>("password");</a:t>
            </a:r>
          </a:p>
          <a:p>
            <a:endParaRPr lang="en-US" dirty="0"/>
          </a:p>
          <a:p>
            <a:r>
              <a:rPr lang="en-US" dirty="0"/>
              <a:t>        // Logout </a:t>
            </a:r>
            <a:r>
              <a:rPr lang="en-US" dirty="0" err="1"/>
              <a:t>Config</a:t>
            </a:r>
            <a:endParaRPr lang="en-US" dirty="0"/>
          </a:p>
          <a:p>
            <a:r>
              <a:rPr lang="en-US" dirty="0"/>
              <a:t>        </a:t>
            </a:r>
            <a:r>
              <a:rPr lang="en-US" dirty="0" err="1"/>
              <a:t>http.authorizeRequests</a:t>
            </a:r>
            <a:r>
              <a:rPr lang="en-US" dirty="0"/>
              <a:t>().and().logout().</a:t>
            </a:r>
            <a:r>
              <a:rPr lang="en-US" dirty="0" err="1"/>
              <a:t>logoutUrl</a:t>
            </a:r>
            <a:r>
              <a:rPr lang="en-US" dirty="0"/>
              <a:t>("/logout").</a:t>
            </a:r>
            <a:r>
              <a:rPr lang="en-US" dirty="0" err="1"/>
              <a:t>logoutSuccessUrl</a:t>
            </a:r>
            <a:r>
              <a:rPr lang="en-US" dirty="0"/>
              <a:t>("/");</a:t>
            </a:r>
          </a:p>
          <a:p>
            <a:endParaRPr lang="en-US" dirty="0"/>
          </a:p>
          <a:p>
            <a:r>
              <a:rPr lang="en-US" dirty="0"/>
              <a:t>        // Spring Social </a:t>
            </a:r>
            <a:r>
              <a:rPr lang="en-US" dirty="0" err="1"/>
              <a:t>Config</a:t>
            </a:r>
            <a:r>
              <a:rPr lang="en-US" dirty="0"/>
              <a:t>.</a:t>
            </a:r>
          </a:p>
          <a:p>
            <a:r>
              <a:rPr lang="en-US" dirty="0"/>
              <a:t>        </a:t>
            </a:r>
            <a:r>
              <a:rPr lang="en-US" dirty="0" err="1"/>
              <a:t>http.apply</a:t>
            </a:r>
            <a:r>
              <a:rPr lang="en-US" dirty="0"/>
              <a:t>(new </a:t>
            </a:r>
            <a:r>
              <a:rPr lang="en-US" dirty="0" err="1"/>
              <a:t>SpringSocialConfigurer</a:t>
            </a:r>
            <a:r>
              <a:rPr lang="en-US" dirty="0"/>
              <a:t>())</a:t>
            </a:r>
          </a:p>
          <a:p>
            <a:r>
              <a:rPr lang="en-US" dirty="0"/>
              <a:t>                //</a:t>
            </a:r>
          </a:p>
          <a:p>
            <a:r>
              <a:rPr lang="en-US" dirty="0"/>
              <a:t>                .</a:t>
            </a:r>
            <a:r>
              <a:rPr lang="en-US" dirty="0" err="1"/>
              <a:t>signupUrl</a:t>
            </a:r>
            <a:r>
              <a:rPr lang="en-US" dirty="0"/>
              <a:t>("/signup");</a:t>
            </a:r>
          </a:p>
          <a:p>
            <a:endParaRPr lang="en-US" dirty="0"/>
          </a:p>
          <a:p>
            <a:r>
              <a:rPr lang="en-US" dirty="0"/>
              <a:t>    }</a:t>
            </a:r>
          </a:p>
        </p:txBody>
      </p:sp>
    </p:spTree>
    <p:extLst>
      <p:ext uri="{BB962C8B-B14F-4D97-AF65-F5344CB8AC3E}">
        <p14:creationId xmlns:p14="http://schemas.microsoft.com/office/powerpoint/2010/main" val="286683597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3" name="Rectangle 12"/>
          <p:cNvSpPr/>
          <p:nvPr/>
        </p:nvSpPr>
        <p:spPr>
          <a:xfrm>
            <a:off x="827866" y="996492"/>
            <a:ext cx="8654048" cy="369332"/>
          </a:xfrm>
          <a:prstGeom prst="rect">
            <a:avLst/>
          </a:prstGeom>
        </p:spPr>
        <p:txBody>
          <a:bodyPr wrap="square">
            <a:spAutoFit/>
          </a:bodyPr>
          <a:lstStyle/>
          <a:p>
            <a:r>
              <a:rPr lang="en-US" dirty="0" err="1"/>
              <a:t>Cấu</a:t>
            </a:r>
            <a:r>
              <a:rPr lang="en-US" dirty="0"/>
              <a:t> </a:t>
            </a:r>
            <a:r>
              <a:rPr lang="en-US" dirty="0" err="1"/>
              <a:t>hình</a:t>
            </a:r>
            <a:r>
              <a:rPr lang="en-US" dirty="0"/>
              <a:t> Security &amp; Spring Social</a:t>
            </a:r>
          </a:p>
        </p:txBody>
      </p:sp>
      <p:sp>
        <p:nvSpPr>
          <p:cNvPr id="12" name="Rectangle 1"/>
          <p:cNvSpPr>
            <a:spLocks noChangeArrowheads="1"/>
          </p:cNvSpPr>
          <p:nvPr/>
        </p:nvSpPr>
        <p:spPr bwMode="auto">
          <a:xfrm>
            <a:off x="0" y="-138499"/>
            <a:ext cx="65" cy="2769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5"/>
          <p:cNvSpPr/>
          <p:nvPr/>
        </p:nvSpPr>
        <p:spPr>
          <a:xfrm>
            <a:off x="827865" y="1510442"/>
            <a:ext cx="8554833" cy="2031325"/>
          </a:xfrm>
          <a:prstGeom prst="rect">
            <a:avLst/>
          </a:prstGeom>
        </p:spPr>
        <p:txBody>
          <a:bodyPr wrap="square">
            <a:spAutoFit/>
          </a:bodyPr>
          <a:lstStyle/>
          <a:p>
            <a:r>
              <a:rPr lang="en-US" dirty="0"/>
              <a:t> // This bean is load the user specific data when form login is used.</a:t>
            </a:r>
          </a:p>
          <a:p>
            <a:r>
              <a:rPr lang="en-US" dirty="0"/>
              <a:t>    @Override</a:t>
            </a:r>
          </a:p>
          <a:p>
            <a:r>
              <a:rPr lang="en-US" dirty="0"/>
              <a:t>    public </a:t>
            </a:r>
            <a:r>
              <a:rPr lang="en-US" dirty="0" err="1"/>
              <a:t>UserDetailsService</a:t>
            </a:r>
            <a:r>
              <a:rPr lang="en-US" dirty="0"/>
              <a:t> </a:t>
            </a:r>
            <a:r>
              <a:rPr lang="en-US" dirty="0" err="1"/>
              <a:t>userDetailsService</a:t>
            </a:r>
            <a:r>
              <a:rPr lang="en-US" dirty="0"/>
              <a:t>() {</a:t>
            </a:r>
          </a:p>
          <a:p>
            <a:r>
              <a:rPr lang="en-US" dirty="0"/>
              <a:t>        return </a:t>
            </a:r>
            <a:r>
              <a:rPr lang="en-US" dirty="0" err="1"/>
              <a:t>userDetailsService</a:t>
            </a:r>
            <a:r>
              <a:rPr lang="en-US" dirty="0"/>
              <a:t>;</a:t>
            </a:r>
          </a:p>
          <a:p>
            <a:r>
              <a:rPr lang="en-US" dirty="0"/>
              <a:t>    }</a:t>
            </a:r>
          </a:p>
          <a:p>
            <a:endParaRPr lang="en-US" dirty="0"/>
          </a:p>
          <a:p>
            <a:r>
              <a:rPr lang="en-US" dirty="0"/>
              <a:t>}</a:t>
            </a:r>
          </a:p>
        </p:txBody>
      </p:sp>
    </p:spTree>
    <p:extLst>
      <p:ext uri="{BB962C8B-B14F-4D97-AF65-F5344CB8AC3E}">
        <p14:creationId xmlns:p14="http://schemas.microsoft.com/office/powerpoint/2010/main" val="312750075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3" name="Rectangle 12"/>
          <p:cNvSpPr/>
          <p:nvPr/>
        </p:nvSpPr>
        <p:spPr>
          <a:xfrm>
            <a:off x="827866" y="996492"/>
            <a:ext cx="8654048" cy="1200329"/>
          </a:xfrm>
          <a:prstGeom prst="rect">
            <a:avLst/>
          </a:prstGeom>
        </p:spPr>
        <p:txBody>
          <a:bodyPr wrap="square">
            <a:spAutoFit/>
          </a:bodyPr>
          <a:lstStyle/>
          <a:p>
            <a:r>
              <a:rPr lang="vi-VN" dirty="0"/>
              <a:t>Để người dùng có thể đăng ký thông qua mạng xã hội vào website của bạn, trên mỗi mạng xã hội bạn cần phải đăng ký các chứng chỉ (certificate) OAuth2, sau khi đăng ký bạn sẽ có một cặp "Khóa + Mật khẩu". Hãy khai báo các cặp khóa và mật khẩu này vào tập tin social-cfg.properties:</a:t>
            </a:r>
            <a:endParaRPr lang="en-US" dirty="0"/>
          </a:p>
        </p:txBody>
      </p:sp>
      <p:sp>
        <p:nvSpPr>
          <p:cNvPr id="12" name="Rectangle 1"/>
          <p:cNvSpPr>
            <a:spLocks noChangeArrowheads="1"/>
          </p:cNvSpPr>
          <p:nvPr/>
        </p:nvSpPr>
        <p:spPr bwMode="auto">
          <a:xfrm>
            <a:off x="0" y="-138499"/>
            <a:ext cx="65" cy="2769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4" name="Picture 13"/>
          <p:cNvPicPr>
            <a:picLocks noChangeAspect="1"/>
          </p:cNvPicPr>
          <p:nvPr/>
        </p:nvPicPr>
        <p:blipFill>
          <a:blip r:embed="rId23"/>
          <a:stretch>
            <a:fillRect/>
          </a:stretch>
        </p:blipFill>
        <p:spPr>
          <a:xfrm>
            <a:off x="1007031" y="2473430"/>
            <a:ext cx="8927157" cy="3408550"/>
          </a:xfrm>
          <a:prstGeom prst="rect">
            <a:avLst/>
          </a:prstGeom>
        </p:spPr>
      </p:pic>
    </p:spTree>
    <p:extLst>
      <p:ext uri="{BB962C8B-B14F-4D97-AF65-F5344CB8AC3E}">
        <p14:creationId xmlns:p14="http://schemas.microsoft.com/office/powerpoint/2010/main" val="277564129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3" name="Rectangle 12"/>
          <p:cNvSpPr/>
          <p:nvPr/>
        </p:nvSpPr>
        <p:spPr>
          <a:xfrm>
            <a:off x="827866" y="996492"/>
            <a:ext cx="8654048" cy="2308324"/>
          </a:xfrm>
          <a:prstGeom prst="rect">
            <a:avLst/>
          </a:prstGeom>
        </p:spPr>
        <p:txBody>
          <a:bodyPr wrap="square">
            <a:spAutoFit/>
          </a:bodyPr>
          <a:lstStyle/>
          <a:p>
            <a:r>
              <a:rPr lang="vi-VN" dirty="0"/>
              <a:t>Tập tin social-cfg.properties sẽ được đọc trong lớp SocialConfig.</a:t>
            </a:r>
          </a:p>
          <a:p>
            <a:r>
              <a:rPr lang="vi-VN" dirty="0"/>
              <a:t>Chú ý thuộc tính social.auto-signup:</a:t>
            </a:r>
          </a:p>
          <a:p>
            <a:r>
              <a:rPr lang="vi-VN" dirty="0"/>
              <a:t>social.auto-signup=true: Có nghĩa là khi người dùng đăng nhập lần đầu tiên bằng mạng xã hội, một bản ghi APP_USER sẽ được tạo ra tự động.</a:t>
            </a:r>
          </a:p>
          <a:p>
            <a:r>
              <a:rPr lang="vi-VN" dirty="0"/>
              <a:t>social.auto-signup=false: Có nghĩa là khi người dùng đăng nhập lần đầu tiên bằng mạng xã hội, ứng dụng sẽ chuyển hướng người dùng tới trang đăng ký, với các thông tin mặc định, người dùng có thể thay đổi các thông tin này, sau đó nhấn "Submit", lúc này một bản ghi APP_USER mới được tạo ra.</a:t>
            </a:r>
            <a:endParaRPr lang="en-US" dirty="0"/>
          </a:p>
        </p:txBody>
      </p:sp>
      <p:sp>
        <p:nvSpPr>
          <p:cNvPr id="12" name="Rectangle 1"/>
          <p:cNvSpPr>
            <a:spLocks noChangeArrowheads="1"/>
          </p:cNvSpPr>
          <p:nvPr/>
        </p:nvSpPr>
        <p:spPr bwMode="auto">
          <a:xfrm>
            <a:off x="0" y="-138499"/>
            <a:ext cx="65" cy="2769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076343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3" name="Rectangle 12"/>
          <p:cNvSpPr/>
          <p:nvPr/>
        </p:nvSpPr>
        <p:spPr>
          <a:xfrm>
            <a:off x="827866" y="996492"/>
            <a:ext cx="8654048" cy="369332"/>
          </a:xfrm>
          <a:prstGeom prst="rect">
            <a:avLst/>
          </a:prstGeom>
        </p:spPr>
        <p:txBody>
          <a:bodyPr wrap="square">
            <a:spAutoFit/>
          </a:bodyPr>
          <a:lstStyle/>
          <a:p>
            <a:r>
              <a:rPr lang="en-US" dirty="0" err="1" smtClean="0"/>
              <a:t>Tạo</a:t>
            </a:r>
            <a:r>
              <a:rPr lang="en-US" dirty="0" smtClean="0"/>
              <a:t> file </a:t>
            </a:r>
            <a:r>
              <a:rPr lang="en-US" dirty="0" err="1" smtClean="0"/>
              <a:t>cấu</a:t>
            </a:r>
            <a:r>
              <a:rPr lang="en-US" dirty="0" smtClean="0"/>
              <a:t> </a:t>
            </a:r>
            <a:r>
              <a:rPr lang="en-US" dirty="0" err="1" smtClean="0"/>
              <a:t>hình</a:t>
            </a:r>
            <a:r>
              <a:rPr lang="en-US" dirty="0" smtClean="0"/>
              <a:t> </a:t>
            </a:r>
            <a:endParaRPr lang="en-US" dirty="0"/>
          </a:p>
        </p:txBody>
      </p:sp>
      <p:sp>
        <p:nvSpPr>
          <p:cNvPr id="12" name="Rectangle 1"/>
          <p:cNvSpPr>
            <a:spLocks noChangeArrowheads="1"/>
          </p:cNvSpPr>
          <p:nvPr/>
        </p:nvSpPr>
        <p:spPr bwMode="auto">
          <a:xfrm>
            <a:off x="0" y="-138499"/>
            <a:ext cx="65" cy="2769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827865" y="1510443"/>
            <a:ext cx="8441875" cy="4394642"/>
          </a:xfrm>
          <a:prstGeom prst="rect">
            <a:avLst/>
          </a:prstGeom>
        </p:spPr>
        <p:txBody>
          <a:bodyPr wrap="square">
            <a:spAutoFit/>
          </a:bodyPr>
          <a:lstStyle/>
          <a:p>
            <a:r>
              <a:rPr lang="en-US" dirty="0"/>
              <a:t>@Configuration</a:t>
            </a:r>
          </a:p>
          <a:p>
            <a:r>
              <a:rPr lang="en-US" dirty="0"/>
              <a:t>@</a:t>
            </a:r>
            <a:r>
              <a:rPr lang="en-US" dirty="0" err="1"/>
              <a:t>EnableSocial</a:t>
            </a:r>
            <a:endParaRPr lang="en-US" dirty="0"/>
          </a:p>
          <a:p>
            <a:r>
              <a:rPr lang="en-US" dirty="0"/>
              <a:t>// Load to Environment.</a:t>
            </a:r>
          </a:p>
          <a:p>
            <a:r>
              <a:rPr lang="en-US" dirty="0"/>
              <a:t>@</a:t>
            </a:r>
            <a:r>
              <a:rPr lang="en-US" dirty="0" err="1"/>
              <a:t>PropertySource</a:t>
            </a:r>
            <a:r>
              <a:rPr lang="en-US" dirty="0"/>
              <a:t>("</a:t>
            </a:r>
            <a:r>
              <a:rPr lang="en-US" dirty="0" err="1"/>
              <a:t>classpath:social-cfg.properties</a:t>
            </a:r>
            <a:r>
              <a:rPr lang="en-US" dirty="0"/>
              <a:t>")</a:t>
            </a:r>
          </a:p>
          <a:p>
            <a:r>
              <a:rPr lang="en-US" dirty="0"/>
              <a:t>public class </a:t>
            </a:r>
            <a:r>
              <a:rPr lang="en-US" dirty="0" err="1"/>
              <a:t>SocialConfig</a:t>
            </a:r>
            <a:r>
              <a:rPr lang="en-US" dirty="0"/>
              <a:t> implements </a:t>
            </a:r>
            <a:r>
              <a:rPr lang="en-US" dirty="0" err="1"/>
              <a:t>SocialConfigurer</a:t>
            </a:r>
            <a:r>
              <a:rPr lang="en-US" dirty="0"/>
              <a:t> {</a:t>
            </a:r>
          </a:p>
          <a:p>
            <a:endParaRPr lang="en-US" dirty="0"/>
          </a:p>
          <a:p>
            <a:r>
              <a:rPr lang="en-US" dirty="0"/>
              <a:t>    private </a:t>
            </a:r>
            <a:r>
              <a:rPr lang="en-US" dirty="0" err="1"/>
              <a:t>boolean</a:t>
            </a:r>
            <a:r>
              <a:rPr lang="en-US" dirty="0"/>
              <a:t> </a:t>
            </a:r>
            <a:r>
              <a:rPr lang="en-US" dirty="0" err="1"/>
              <a:t>autoSignUp</a:t>
            </a:r>
            <a:r>
              <a:rPr lang="en-US" dirty="0"/>
              <a:t> = false;</a:t>
            </a:r>
          </a:p>
          <a:p>
            <a:endParaRPr lang="en-US" dirty="0"/>
          </a:p>
          <a:p>
            <a:r>
              <a:rPr lang="en-US" dirty="0"/>
              <a:t>    @</a:t>
            </a:r>
            <a:r>
              <a:rPr lang="en-US" dirty="0" err="1"/>
              <a:t>Autowired</a:t>
            </a:r>
            <a:endParaRPr lang="en-US" dirty="0"/>
          </a:p>
          <a:p>
            <a:r>
              <a:rPr lang="en-US" dirty="0"/>
              <a:t>    private </a:t>
            </a:r>
            <a:r>
              <a:rPr lang="en-US" dirty="0" err="1"/>
              <a:t>DataSource</a:t>
            </a:r>
            <a:r>
              <a:rPr lang="en-US" dirty="0"/>
              <a:t> </a:t>
            </a:r>
            <a:r>
              <a:rPr lang="en-US" dirty="0" err="1"/>
              <a:t>dataSource</a:t>
            </a:r>
            <a:r>
              <a:rPr lang="en-US" dirty="0"/>
              <a:t>;</a:t>
            </a:r>
          </a:p>
          <a:p>
            <a:endParaRPr lang="en-US" dirty="0"/>
          </a:p>
          <a:p>
            <a:r>
              <a:rPr lang="en-US" dirty="0"/>
              <a:t>    @</a:t>
            </a:r>
            <a:r>
              <a:rPr lang="en-US" dirty="0" err="1"/>
              <a:t>Autowired</a:t>
            </a:r>
            <a:endParaRPr lang="en-US" dirty="0"/>
          </a:p>
          <a:p>
            <a:r>
              <a:rPr lang="en-US" dirty="0"/>
              <a:t>    private </a:t>
            </a:r>
            <a:r>
              <a:rPr lang="en-US" dirty="0" err="1"/>
              <a:t>AppUserDAO</a:t>
            </a:r>
            <a:r>
              <a:rPr lang="en-US" dirty="0"/>
              <a:t> </a:t>
            </a:r>
            <a:r>
              <a:rPr lang="en-US" dirty="0" err="1"/>
              <a:t>appUserDAO</a:t>
            </a:r>
            <a:r>
              <a:rPr lang="en-US" dirty="0"/>
              <a:t>;</a:t>
            </a:r>
          </a:p>
          <a:p>
            <a:endParaRPr lang="en-US" dirty="0"/>
          </a:p>
          <a:p>
            <a:r>
              <a:rPr lang="en-US" dirty="0"/>
              <a:t>    // @</a:t>
            </a:r>
            <a:r>
              <a:rPr lang="en-US" dirty="0" err="1"/>
              <a:t>env</a:t>
            </a:r>
            <a:r>
              <a:rPr lang="en-US" dirty="0"/>
              <a:t>: read from social-</a:t>
            </a:r>
            <a:r>
              <a:rPr lang="en-US" dirty="0" err="1"/>
              <a:t>cfg.properties</a:t>
            </a:r>
            <a:r>
              <a:rPr lang="en-US" dirty="0"/>
              <a:t> file.</a:t>
            </a:r>
          </a:p>
        </p:txBody>
      </p:sp>
    </p:spTree>
    <p:extLst>
      <p:ext uri="{BB962C8B-B14F-4D97-AF65-F5344CB8AC3E}">
        <p14:creationId xmlns:p14="http://schemas.microsoft.com/office/powerpoint/2010/main" val="127302869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Rectangle 1"/>
          <p:cNvSpPr>
            <a:spLocks noChangeArrowheads="1"/>
          </p:cNvSpPr>
          <p:nvPr/>
        </p:nvSpPr>
        <p:spPr bwMode="auto">
          <a:xfrm>
            <a:off x="0" y="-138499"/>
            <a:ext cx="65" cy="2769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827865" y="794402"/>
            <a:ext cx="8845212" cy="5909310"/>
          </a:xfrm>
          <a:prstGeom prst="rect">
            <a:avLst/>
          </a:prstGeom>
        </p:spPr>
        <p:txBody>
          <a:bodyPr wrap="square">
            <a:spAutoFit/>
          </a:bodyPr>
          <a:lstStyle/>
          <a:p>
            <a:r>
              <a:rPr lang="en-US" dirty="0"/>
              <a:t>@Override</a:t>
            </a:r>
          </a:p>
          <a:p>
            <a:r>
              <a:rPr lang="en-US" dirty="0"/>
              <a:t>    public void </a:t>
            </a:r>
            <a:r>
              <a:rPr lang="en-US" dirty="0" err="1"/>
              <a:t>addConnectionFactories</a:t>
            </a:r>
            <a:r>
              <a:rPr lang="en-US" dirty="0"/>
              <a:t>(</a:t>
            </a:r>
            <a:r>
              <a:rPr lang="en-US" dirty="0" err="1"/>
              <a:t>ConnectionFactoryConfigurer</a:t>
            </a:r>
            <a:r>
              <a:rPr lang="en-US" dirty="0"/>
              <a:t> </a:t>
            </a:r>
            <a:r>
              <a:rPr lang="en-US" dirty="0" err="1"/>
              <a:t>cfConfig</a:t>
            </a:r>
            <a:r>
              <a:rPr lang="en-US" dirty="0"/>
              <a:t>, Environment </a:t>
            </a:r>
            <a:r>
              <a:rPr lang="en-US" dirty="0" err="1"/>
              <a:t>env</a:t>
            </a:r>
            <a:r>
              <a:rPr lang="en-US" dirty="0"/>
              <a:t>) {</a:t>
            </a:r>
          </a:p>
          <a:p>
            <a:endParaRPr lang="en-US" dirty="0"/>
          </a:p>
          <a:p>
            <a:r>
              <a:rPr lang="en-US" dirty="0"/>
              <a:t>        try {</a:t>
            </a:r>
          </a:p>
          <a:p>
            <a:r>
              <a:rPr lang="en-US" dirty="0"/>
              <a:t>            </a:t>
            </a:r>
            <a:r>
              <a:rPr lang="en-US" dirty="0" err="1"/>
              <a:t>this.autoSignUp</a:t>
            </a:r>
            <a:r>
              <a:rPr lang="en-US" dirty="0"/>
              <a:t> = </a:t>
            </a:r>
            <a:r>
              <a:rPr lang="en-US" dirty="0" err="1"/>
              <a:t>Boolean.parseBoolean</a:t>
            </a:r>
            <a:r>
              <a:rPr lang="en-US" dirty="0"/>
              <a:t>(</a:t>
            </a:r>
            <a:r>
              <a:rPr lang="en-US" dirty="0" err="1"/>
              <a:t>env.getProperty</a:t>
            </a:r>
            <a:r>
              <a:rPr lang="en-US" dirty="0"/>
              <a:t>("</a:t>
            </a:r>
            <a:r>
              <a:rPr lang="en-US" dirty="0" err="1"/>
              <a:t>social.auto</a:t>
            </a:r>
            <a:r>
              <a:rPr lang="en-US" dirty="0"/>
              <a:t>-signup"));</a:t>
            </a:r>
          </a:p>
          <a:p>
            <a:r>
              <a:rPr lang="en-US" dirty="0"/>
              <a:t>        } catch (Exception e) {</a:t>
            </a:r>
          </a:p>
          <a:p>
            <a:r>
              <a:rPr lang="en-US" dirty="0"/>
              <a:t>            </a:t>
            </a:r>
            <a:r>
              <a:rPr lang="en-US" dirty="0" err="1"/>
              <a:t>this.autoSignUp</a:t>
            </a:r>
            <a:r>
              <a:rPr lang="en-US" dirty="0"/>
              <a:t> = false;</a:t>
            </a:r>
          </a:p>
          <a:p>
            <a:r>
              <a:rPr lang="en-US" dirty="0"/>
              <a:t>        }</a:t>
            </a:r>
          </a:p>
          <a:p>
            <a:endParaRPr lang="en-US" dirty="0"/>
          </a:p>
          <a:p>
            <a:r>
              <a:rPr lang="en-US" dirty="0"/>
              <a:t>        // Twitter</a:t>
            </a:r>
          </a:p>
          <a:p>
            <a:r>
              <a:rPr lang="en-US" dirty="0"/>
              <a:t>        </a:t>
            </a:r>
            <a:r>
              <a:rPr lang="en-US" dirty="0" err="1"/>
              <a:t>TwitterConnectionFactory</a:t>
            </a:r>
            <a:r>
              <a:rPr lang="en-US" dirty="0"/>
              <a:t> </a:t>
            </a:r>
            <a:r>
              <a:rPr lang="en-US" dirty="0" err="1"/>
              <a:t>tfactory</a:t>
            </a:r>
            <a:r>
              <a:rPr lang="en-US" dirty="0"/>
              <a:t> = new </a:t>
            </a:r>
            <a:r>
              <a:rPr lang="en-US" dirty="0" err="1"/>
              <a:t>TwitterConnectionFactory</a:t>
            </a:r>
            <a:r>
              <a:rPr lang="en-US" dirty="0"/>
              <a:t>(//</a:t>
            </a:r>
          </a:p>
          <a:p>
            <a:r>
              <a:rPr lang="en-US" dirty="0"/>
              <a:t>                </a:t>
            </a:r>
            <a:r>
              <a:rPr lang="en-US" dirty="0" err="1"/>
              <a:t>env.getProperty</a:t>
            </a:r>
            <a:r>
              <a:rPr lang="en-US" dirty="0"/>
              <a:t>("</a:t>
            </a:r>
            <a:r>
              <a:rPr lang="en-US" dirty="0" err="1"/>
              <a:t>twitter.consumer.key</a:t>
            </a:r>
            <a:r>
              <a:rPr lang="en-US" dirty="0"/>
              <a:t>"), //</a:t>
            </a:r>
          </a:p>
          <a:p>
            <a:r>
              <a:rPr lang="en-US" dirty="0"/>
              <a:t>                </a:t>
            </a:r>
            <a:r>
              <a:rPr lang="en-US" dirty="0" err="1"/>
              <a:t>env.getProperty</a:t>
            </a:r>
            <a:r>
              <a:rPr lang="en-US" dirty="0"/>
              <a:t>("</a:t>
            </a:r>
            <a:r>
              <a:rPr lang="en-US" dirty="0" err="1"/>
              <a:t>twitter.consumer.secret</a:t>
            </a:r>
            <a:r>
              <a:rPr lang="en-US" dirty="0"/>
              <a:t>"));</a:t>
            </a:r>
          </a:p>
          <a:p>
            <a:endParaRPr lang="en-US" dirty="0"/>
          </a:p>
          <a:p>
            <a:r>
              <a:rPr lang="en-US" dirty="0"/>
              <a:t>        // </a:t>
            </a:r>
            <a:r>
              <a:rPr lang="en-US" dirty="0" err="1"/>
              <a:t>tfactory.setScope</a:t>
            </a:r>
            <a:r>
              <a:rPr lang="en-US" dirty="0"/>
              <a:t>(</a:t>
            </a:r>
            <a:r>
              <a:rPr lang="en-US" dirty="0" err="1"/>
              <a:t>env.getProperty</a:t>
            </a:r>
            <a:r>
              <a:rPr lang="en-US" dirty="0"/>
              <a:t>("</a:t>
            </a:r>
            <a:r>
              <a:rPr lang="en-US" dirty="0" err="1"/>
              <a:t>twitter.scope</a:t>
            </a:r>
            <a:r>
              <a:rPr lang="en-US" dirty="0"/>
              <a:t>"));</a:t>
            </a:r>
          </a:p>
          <a:p>
            <a:endParaRPr lang="en-US" dirty="0"/>
          </a:p>
          <a:p>
            <a:r>
              <a:rPr lang="en-US" dirty="0"/>
              <a:t>        </a:t>
            </a:r>
            <a:r>
              <a:rPr lang="en-US" dirty="0" err="1"/>
              <a:t>cfConfig.addConnectionFactory</a:t>
            </a:r>
            <a:r>
              <a:rPr lang="en-US" dirty="0"/>
              <a:t>(</a:t>
            </a:r>
            <a:r>
              <a:rPr lang="en-US" dirty="0" err="1"/>
              <a:t>tfactory</a:t>
            </a:r>
            <a:r>
              <a:rPr lang="en-US" dirty="0"/>
              <a:t>);</a:t>
            </a:r>
          </a:p>
          <a:p>
            <a:endParaRPr lang="en-US" dirty="0"/>
          </a:p>
          <a:p>
            <a:r>
              <a:rPr lang="en-US" dirty="0"/>
              <a:t>        </a:t>
            </a:r>
          </a:p>
          <a:p>
            <a:r>
              <a:rPr lang="en-US" dirty="0"/>
              <a:t>        </a:t>
            </a:r>
          </a:p>
        </p:txBody>
      </p:sp>
    </p:spTree>
    <p:extLst>
      <p:ext uri="{BB962C8B-B14F-4D97-AF65-F5344CB8AC3E}">
        <p14:creationId xmlns:p14="http://schemas.microsoft.com/office/powerpoint/2010/main" val="20035213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Rectangle 1"/>
          <p:cNvSpPr>
            <a:spLocks noChangeArrowheads="1"/>
          </p:cNvSpPr>
          <p:nvPr/>
        </p:nvSpPr>
        <p:spPr bwMode="auto">
          <a:xfrm>
            <a:off x="0" y="-138499"/>
            <a:ext cx="65" cy="2769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827865" y="794402"/>
            <a:ext cx="8845212" cy="5355312"/>
          </a:xfrm>
          <a:prstGeom prst="rect">
            <a:avLst/>
          </a:prstGeom>
        </p:spPr>
        <p:txBody>
          <a:bodyPr wrap="square">
            <a:spAutoFit/>
          </a:bodyPr>
          <a:lstStyle/>
          <a:p>
            <a:r>
              <a:rPr lang="en-US" dirty="0"/>
              <a:t>// Facebook</a:t>
            </a:r>
          </a:p>
          <a:p>
            <a:r>
              <a:rPr lang="en-US" dirty="0"/>
              <a:t>        </a:t>
            </a:r>
            <a:r>
              <a:rPr lang="en-US" dirty="0" err="1"/>
              <a:t>FacebookConnectionFactory</a:t>
            </a:r>
            <a:r>
              <a:rPr lang="en-US" dirty="0"/>
              <a:t> </a:t>
            </a:r>
            <a:r>
              <a:rPr lang="en-US" dirty="0" err="1"/>
              <a:t>ffactory</a:t>
            </a:r>
            <a:r>
              <a:rPr lang="en-US" dirty="0"/>
              <a:t> = new </a:t>
            </a:r>
            <a:r>
              <a:rPr lang="en-US" dirty="0" err="1"/>
              <a:t>FacebookConnectionFactory</a:t>
            </a:r>
            <a:r>
              <a:rPr lang="en-US" dirty="0"/>
              <a:t>(//</a:t>
            </a:r>
          </a:p>
          <a:p>
            <a:r>
              <a:rPr lang="en-US" dirty="0"/>
              <a:t>                </a:t>
            </a:r>
            <a:r>
              <a:rPr lang="en-US" dirty="0" err="1"/>
              <a:t>env.getProperty</a:t>
            </a:r>
            <a:r>
              <a:rPr lang="en-US" dirty="0"/>
              <a:t>("facebook.app.id"), //</a:t>
            </a:r>
          </a:p>
          <a:p>
            <a:r>
              <a:rPr lang="en-US" dirty="0"/>
              <a:t>                </a:t>
            </a:r>
            <a:r>
              <a:rPr lang="en-US" dirty="0" err="1"/>
              <a:t>env.getProperty</a:t>
            </a:r>
            <a:r>
              <a:rPr lang="en-US" dirty="0"/>
              <a:t>("</a:t>
            </a:r>
            <a:r>
              <a:rPr lang="en-US" dirty="0" err="1"/>
              <a:t>facebook.app.secret</a:t>
            </a:r>
            <a:r>
              <a:rPr lang="en-US" dirty="0"/>
              <a:t>"));</a:t>
            </a:r>
          </a:p>
          <a:p>
            <a:endParaRPr lang="en-US" dirty="0"/>
          </a:p>
          <a:p>
            <a:r>
              <a:rPr lang="en-US" dirty="0"/>
              <a:t>        </a:t>
            </a:r>
            <a:r>
              <a:rPr lang="en-US" dirty="0" err="1"/>
              <a:t>ffactory.setScope</a:t>
            </a:r>
            <a:r>
              <a:rPr lang="en-US" dirty="0"/>
              <a:t>(</a:t>
            </a:r>
            <a:r>
              <a:rPr lang="en-US" dirty="0" err="1"/>
              <a:t>env.getProperty</a:t>
            </a:r>
            <a:r>
              <a:rPr lang="en-US" dirty="0"/>
              <a:t>("</a:t>
            </a:r>
            <a:r>
              <a:rPr lang="en-US" dirty="0" err="1"/>
              <a:t>facebook.scope</a:t>
            </a:r>
            <a:r>
              <a:rPr lang="en-US" dirty="0"/>
              <a:t>"));</a:t>
            </a:r>
          </a:p>
          <a:p>
            <a:endParaRPr lang="en-US" dirty="0"/>
          </a:p>
          <a:p>
            <a:r>
              <a:rPr lang="en-US" dirty="0"/>
              <a:t>        // </a:t>
            </a:r>
            <a:r>
              <a:rPr lang="en-US" dirty="0" err="1"/>
              <a:t>auth_type</a:t>
            </a:r>
            <a:r>
              <a:rPr lang="en-US" dirty="0"/>
              <a:t>=</a:t>
            </a:r>
            <a:r>
              <a:rPr lang="en-US" dirty="0" err="1"/>
              <a:t>reauthenticate</a:t>
            </a:r>
            <a:endParaRPr lang="en-US" dirty="0"/>
          </a:p>
          <a:p>
            <a:endParaRPr lang="en-US" dirty="0"/>
          </a:p>
          <a:p>
            <a:r>
              <a:rPr lang="en-US" dirty="0"/>
              <a:t>        </a:t>
            </a:r>
            <a:r>
              <a:rPr lang="en-US" dirty="0" err="1"/>
              <a:t>cfConfig.addConnectionFactory</a:t>
            </a:r>
            <a:r>
              <a:rPr lang="en-US" dirty="0"/>
              <a:t>(</a:t>
            </a:r>
            <a:r>
              <a:rPr lang="en-US" dirty="0" err="1"/>
              <a:t>ffactory</a:t>
            </a:r>
            <a:r>
              <a:rPr lang="en-US" dirty="0"/>
              <a:t>);</a:t>
            </a:r>
          </a:p>
          <a:p>
            <a:endParaRPr lang="en-US" dirty="0"/>
          </a:p>
          <a:p>
            <a:r>
              <a:rPr lang="en-US" dirty="0"/>
              <a:t>        // </a:t>
            </a:r>
            <a:r>
              <a:rPr lang="en-US" dirty="0" err="1"/>
              <a:t>Linkedin</a:t>
            </a:r>
            <a:endParaRPr lang="en-US" dirty="0"/>
          </a:p>
          <a:p>
            <a:r>
              <a:rPr lang="en-US" dirty="0"/>
              <a:t>        </a:t>
            </a:r>
            <a:r>
              <a:rPr lang="en-US" dirty="0" err="1"/>
              <a:t>LinkedInConnectionFactory</a:t>
            </a:r>
            <a:r>
              <a:rPr lang="en-US" dirty="0"/>
              <a:t> </a:t>
            </a:r>
            <a:r>
              <a:rPr lang="en-US" dirty="0" err="1"/>
              <a:t>lfactory</a:t>
            </a:r>
            <a:r>
              <a:rPr lang="en-US" dirty="0"/>
              <a:t> = new </a:t>
            </a:r>
            <a:r>
              <a:rPr lang="en-US" dirty="0" err="1"/>
              <a:t>LinkedInConnectionFactory</a:t>
            </a:r>
            <a:r>
              <a:rPr lang="en-US" dirty="0"/>
              <a:t>(//</a:t>
            </a:r>
          </a:p>
          <a:p>
            <a:r>
              <a:rPr lang="en-US" dirty="0"/>
              <a:t>                </a:t>
            </a:r>
            <a:r>
              <a:rPr lang="en-US" dirty="0" err="1"/>
              <a:t>env.getProperty</a:t>
            </a:r>
            <a:r>
              <a:rPr lang="en-US" dirty="0"/>
              <a:t>("</a:t>
            </a:r>
            <a:r>
              <a:rPr lang="en-US" dirty="0" err="1"/>
              <a:t>linkedin.consumer.key</a:t>
            </a:r>
            <a:r>
              <a:rPr lang="en-US" dirty="0"/>
              <a:t>"), //</a:t>
            </a:r>
          </a:p>
          <a:p>
            <a:r>
              <a:rPr lang="en-US" dirty="0"/>
              <a:t>                </a:t>
            </a:r>
            <a:r>
              <a:rPr lang="en-US" dirty="0" err="1"/>
              <a:t>env.getProperty</a:t>
            </a:r>
            <a:r>
              <a:rPr lang="en-US" dirty="0"/>
              <a:t>("</a:t>
            </a:r>
            <a:r>
              <a:rPr lang="en-US" dirty="0" err="1"/>
              <a:t>linkedin.consumer.secret</a:t>
            </a:r>
            <a:r>
              <a:rPr lang="en-US" dirty="0"/>
              <a:t>"));</a:t>
            </a:r>
          </a:p>
          <a:p>
            <a:endParaRPr lang="en-US" dirty="0"/>
          </a:p>
          <a:p>
            <a:r>
              <a:rPr lang="en-US" dirty="0"/>
              <a:t>        </a:t>
            </a:r>
            <a:r>
              <a:rPr lang="en-US" dirty="0" err="1"/>
              <a:t>lfactory.setScope</a:t>
            </a:r>
            <a:r>
              <a:rPr lang="en-US" dirty="0"/>
              <a:t>(</a:t>
            </a:r>
            <a:r>
              <a:rPr lang="en-US" dirty="0" err="1"/>
              <a:t>env.getProperty</a:t>
            </a:r>
            <a:r>
              <a:rPr lang="en-US" dirty="0"/>
              <a:t>("</a:t>
            </a:r>
            <a:r>
              <a:rPr lang="en-US" dirty="0" err="1"/>
              <a:t>linkedin.scope</a:t>
            </a:r>
            <a:r>
              <a:rPr lang="en-US" dirty="0"/>
              <a:t>"));</a:t>
            </a:r>
          </a:p>
          <a:p>
            <a:endParaRPr lang="en-US" dirty="0"/>
          </a:p>
          <a:p>
            <a:r>
              <a:rPr lang="en-US" dirty="0"/>
              <a:t>        </a:t>
            </a:r>
            <a:r>
              <a:rPr lang="en-US" dirty="0" err="1"/>
              <a:t>cfConfig.addConnectionFactory</a:t>
            </a:r>
            <a:r>
              <a:rPr lang="en-US" dirty="0"/>
              <a:t>(</a:t>
            </a:r>
            <a:r>
              <a:rPr lang="en-US" dirty="0" err="1"/>
              <a:t>lfactory</a:t>
            </a:r>
            <a:r>
              <a:rPr lang="en-US" dirty="0"/>
              <a:t>);</a:t>
            </a:r>
            <a:endParaRPr lang="en-US" dirty="0"/>
          </a:p>
        </p:txBody>
      </p:sp>
    </p:spTree>
    <p:extLst>
      <p:ext uri="{BB962C8B-B14F-4D97-AF65-F5344CB8AC3E}">
        <p14:creationId xmlns:p14="http://schemas.microsoft.com/office/powerpoint/2010/main" val="189755770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Rectangle 1"/>
          <p:cNvSpPr>
            <a:spLocks noChangeArrowheads="1"/>
          </p:cNvSpPr>
          <p:nvPr/>
        </p:nvSpPr>
        <p:spPr bwMode="auto">
          <a:xfrm>
            <a:off x="0" y="-138499"/>
            <a:ext cx="65" cy="2769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827865" y="794402"/>
            <a:ext cx="8845212" cy="4247317"/>
          </a:xfrm>
          <a:prstGeom prst="rect">
            <a:avLst/>
          </a:prstGeom>
        </p:spPr>
        <p:txBody>
          <a:bodyPr wrap="square">
            <a:spAutoFit/>
          </a:bodyPr>
          <a:lstStyle/>
          <a:p>
            <a:r>
              <a:rPr lang="en-US" dirty="0"/>
              <a:t>// Google</a:t>
            </a:r>
          </a:p>
          <a:p>
            <a:r>
              <a:rPr lang="en-US" dirty="0"/>
              <a:t>        </a:t>
            </a:r>
            <a:r>
              <a:rPr lang="en-US" dirty="0" err="1"/>
              <a:t>GoogleConnectionFactory</a:t>
            </a:r>
            <a:r>
              <a:rPr lang="en-US" dirty="0"/>
              <a:t> </a:t>
            </a:r>
            <a:r>
              <a:rPr lang="en-US" dirty="0" err="1"/>
              <a:t>gfactory</a:t>
            </a:r>
            <a:r>
              <a:rPr lang="en-US" dirty="0"/>
              <a:t> = new </a:t>
            </a:r>
            <a:r>
              <a:rPr lang="en-US" dirty="0" err="1"/>
              <a:t>GoogleConnectionFactory</a:t>
            </a:r>
            <a:r>
              <a:rPr lang="en-US" dirty="0"/>
              <a:t>(//</a:t>
            </a:r>
          </a:p>
          <a:p>
            <a:r>
              <a:rPr lang="en-US" dirty="0"/>
              <a:t>                </a:t>
            </a:r>
            <a:r>
              <a:rPr lang="en-US" dirty="0" err="1"/>
              <a:t>env.getProperty</a:t>
            </a:r>
            <a:r>
              <a:rPr lang="en-US" dirty="0"/>
              <a:t>("google.client.id"), //</a:t>
            </a:r>
          </a:p>
          <a:p>
            <a:r>
              <a:rPr lang="en-US" dirty="0"/>
              <a:t>                </a:t>
            </a:r>
            <a:r>
              <a:rPr lang="en-US" dirty="0" err="1"/>
              <a:t>env.getProperty</a:t>
            </a:r>
            <a:r>
              <a:rPr lang="en-US" dirty="0"/>
              <a:t>("</a:t>
            </a:r>
            <a:r>
              <a:rPr lang="en-US" dirty="0" err="1"/>
              <a:t>google.client.secret</a:t>
            </a:r>
            <a:r>
              <a:rPr lang="en-US" dirty="0"/>
              <a:t>"));</a:t>
            </a:r>
          </a:p>
          <a:p>
            <a:endParaRPr lang="en-US" dirty="0"/>
          </a:p>
          <a:p>
            <a:r>
              <a:rPr lang="en-US" dirty="0"/>
              <a:t>        </a:t>
            </a:r>
            <a:r>
              <a:rPr lang="en-US" dirty="0" err="1"/>
              <a:t>gfactory.setScope</a:t>
            </a:r>
            <a:r>
              <a:rPr lang="en-US" dirty="0"/>
              <a:t>(</a:t>
            </a:r>
            <a:r>
              <a:rPr lang="en-US" dirty="0" err="1"/>
              <a:t>env.getProperty</a:t>
            </a:r>
            <a:r>
              <a:rPr lang="en-US" dirty="0"/>
              <a:t>("</a:t>
            </a:r>
            <a:r>
              <a:rPr lang="en-US" dirty="0" err="1"/>
              <a:t>google.scope</a:t>
            </a:r>
            <a:r>
              <a:rPr lang="en-US" dirty="0"/>
              <a:t>"));</a:t>
            </a:r>
          </a:p>
          <a:p>
            <a:endParaRPr lang="en-US" dirty="0"/>
          </a:p>
          <a:p>
            <a:r>
              <a:rPr lang="en-US" dirty="0"/>
              <a:t>        </a:t>
            </a:r>
            <a:r>
              <a:rPr lang="en-US" dirty="0" err="1"/>
              <a:t>cfConfig.addConnectionFactory</a:t>
            </a:r>
            <a:r>
              <a:rPr lang="en-US" dirty="0"/>
              <a:t>(</a:t>
            </a:r>
            <a:r>
              <a:rPr lang="en-US" dirty="0" err="1"/>
              <a:t>gfactory</a:t>
            </a:r>
            <a:r>
              <a:rPr lang="en-US" dirty="0"/>
              <a:t>);</a:t>
            </a:r>
          </a:p>
          <a:p>
            <a:r>
              <a:rPr lang="en-US" dirty="0"/>
              <a:t>    </a:t>
            </a:r>
            <a:r>
              <a:rPr lang="en-US" dirty="0" smtClean="0"/>
              <a:t>}</a:t>
            </a:r>
          </a:p>
          <a:p>
            <a:endParaRPr lang="en-US" dirty="0"/>
          </a:p>
          <a:p>
            <a:r>
              <a:rPr lang="en-US" dirty="0"/>
              <a:t> // The </a:t>
            </a:r>
            <a:r>
              <a:rPr lang="en-US" dirty="0" err="1"/>
              <a:t>UserIdSource</a:t>
            </a:r>
            <a:r>
              <a:rPr lang="en-US" dirty="0"/>
              <a:t> determines the </a:t>
            </a:r>
            <a:r>
              <a:rPr lang="en-US" dirty="0" err="1"/>
              <a:t>userID</a:t>
            </a:r>
            <a:r>
              <a:rPr lang="en-US" dirty="0"/>
              <a:t> of the user.</a:t>
            </a:r>
          </a:p>
          <a:p>
            <a:r>
              <a:rPr lang="en-US" dirty="0"/>
              <a:t>    @Override</a:t>
            </a:r>
          </a:p>
          <a:p>
            <a:r>
              <a:rPr lang="en-US" dirty="0"/>
              <a:t>    public </a:t>
            </a:r>
            <a:r>
              <a:rPr lang="en-US" dirty="0" err="1"/>
              <a:t>UserIdSource</a:t>
            </a:r>
            <a:r>
              <a:rPr lang="en-US" dirty="0"/>
              <a:t> </a:t>
            </a:r>
            <a:r>
              <a:rPr lang="en-US" dirty="0" err="1"/>
              <a:t>getUserIdSource</a:t>
            </a:r>
            <a:r>
              <a:rPr lang="en-US" dirty="0"/>
              <a:t>() {</a:t>
            </a:r>
          </a:p>
          <a:p>
            <a:r>
              <a:rPr lang="en-US" dirty="0"/>
              <a:t>        return new </a:t>
            </a:r>
            <a:r>
              <a:rPr lang="en-US" dirty="0" err="1"/>
              <a:t>AuthenticationNameUserIdSource</a:t>
            </a:r>
            <a:r>
              <a:rPr lang="en-US" dirty="0"/>
              <a:t>();</a:t>
            </a:r>
          </a:p>
          <a:p>
            <a:r>
              <a:rPr lang="en-US" dirty="0"/>
              <a:t>    }</a:t>
            </a:r>
            <a:endParaRPr lang="en-US" dirty="0"/>
          </a:p>
        </p:txBody>
      </p:sp>
    </p:spTree>
    <p:extLst>
      <p:ext uri="{BB962C8B-B14F-4D97-AF65-F5344CB8AC3E}">
        <p14:creationId xmlns:p14="http://schemas.microsoft.com/office/powerpoint/2010/main" val="188623497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442912" y="390525"/>
            <a:ext cx="9810750" cy="6781800"/>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438150" y="5262310"/>
            <a:ext cx="1590675" cy="1910015"/>
          </a:xfrm>
          <a:prstGeom prst="rect">
            <a:avLst/>
          </a:prstGeom>
        </p:spPr>
      </p:pic>
      <p:sp>
        <p:nvSpPr>
          <p:cNvPr id="6" name="TextBox 5">
            <a:extLst>
              <a:ext uri="{FF2B5EF4-FFF2-40B4-BE49-F238E27FC236}">
                <a16:creationId xmlns:a16="http://schemas.microsoft.com/office/drawing/2014/main" id="{9C1AF02D-E911-B8AF-EAEE-CE530CC393D2}"/>
              </a:ext>
            </a:extLst>
          </p:cNvPr>
          <p:cNvSpPr txBox="1"/>
          <p:nvPr/>
        </p:nvSpPr>
        <p:spPr>
          <a:xfrm>
            <a:off x="569981" y="717262"/>
            <a:ext cx="3778599" cy="584775"/>
          </a:xfrm>
          <a:prstGeom prst="rect">
            <a:avLst/>
          </a:prstGeom>
          <a:noFill/>
        </p:spPr>
        <p:txBody>
          <a:bodyPr wrap="none" rtlCol="0">
            <a:spAutoFit/>
          </a:bodyPr>
          <a:lstStyle/>
          <a:p>
            <a:r>
              <a:rPr lang="en-VN" sz="3200" b="1" dirty="0">
                <a:solidFill>
                  <a:schemeClr val="bg1"/>
                </a:solidFill>
                <a:latin typeface="Arial" panose="020B0604020202020204" pitchFamily="34" charset="0"/>
                <a:cs typeface="Arial" panose="020B0604020202020204" pitchFamily="34" charset="0"/>
              </a:rPr>
              <a:t>Nội dung </a:t>
            </a:r>
            <a:r>
              <a:rPr lang="en-US" sz="3200" b="1" dirty="0" err="1" smtClean="0">
                <a:solidFill>
                  <a:schemeClr val="bg1"/>
                </a:solidFill>
                <a:latin typeface="Arial" panose="020B0604020202020204" pitchFamily="34" charset="0"/>
                <a:cs typeface="Arial" panose="020B0604020202020204" pitchFamily="34" charset="0"/>
              </a:rPr>
              <a:t>buổi</a:t>
            </a:r>
            <a:r>
              <a:rPr lang="en-US" sz="3200" b="1" dirty="0" smtClean="0">
                <a:solidFill>
                  <a:schemeClr val="bg1"/>
                </a:solidFill>
                <a:latin typeface="Arial" panose="020B0604020202020204" pitchFamily="34" charset="0"/>
                <a:cs typeface="Arial" panose="020B0604020202020204" pitchFamily="34" charset="0"/>
              </a:rPr>
              <a:t> </a:t>
            </a:r>
            <a:r>
              <a:rPr lang="en-US" sz="3200" b="1" dirty="0" err="1" smtClean="0">
                <a:solidFill>
                  <a:schemeClr val="bg1"/>
                </a:solidFill>
                <a:latin typeface="Arial" panose="020B0604020202020204" pitchFamily="34" charset="0"/>
                <a:cs typeface="Arial" panose="020B0604020202020204" pitchFamily="34" charset="0"/>
              </a:rPr>
              <a:t>học</a:t>
            </a:r>
            <a:endParaRPr lang="en-VN" sz="3200" b="1"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D7EA26F-1D8B-6EAC-0894-355152049D38}"/>
              </a:ext>
            </a:extLst>
          </p:cNvPr>
          <p:cNvSpPr txBox="1"/>
          <p:nvPr/>
        </p:nvSpPr>
        <p:spPr>
          <a:xfrm>
            <a:off x="1046449" y="1628774"/>
            <a:ext cx="5603731" cy="369332"/>
          </a:xfrm>
          <a:prstGeom prst="rect">
            <a:avLst/>
          </a:prstGeom>
          <a:noFill/>
        </p:spPr>
        <p:txBody>
          <a:bodyPr wrap="square" rtlCol="0" anchor="t">
            <a:spAutoFit/>
          </a:bodyPr>
          <a:lstStyle/>
          <a:p>
            <a:r>
              <a:rPr lang="en-US" b="1" dirty="0" err="1" smtClean="0">
                <a:solidFill>
                  <a:schemeClr val="bg1"/>
                </a:solidFill>
                <a:latin typeface="Times New Roman" panose="02020603050405020304" pitchFamily="18" charset="0"/>
                <a:cs typeface="Times New Roman" panose="02020603050405020304" pitchFamily="18" charset="0"/>
              </a:rPr>
              <a:t>Thực</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hành</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khởi</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tạo</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dự</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án</a:t>
            </a:r>
            <a:r>
              <a:rPr lang="en-US" b="1" dirty="0" smtClean="0">
                <a:solidFill>
                  <a:schemeClr val="bg1"/>
                </a:solidFill>
                <a:latin typeface="Times New Roman" panose="02020603050405020304" pitchFamily="18" charset="0"/>
                <a:cs typeface="Times New Roman" panose="02020603050405020304" pitchFamily="18" charset="0"/>
              </a:rPr>
              <a:t> spring boot </a:t>
            </a:r>
            <a:r>
              <a:rPr lang="en-US" b="1" dirty="0" err="1" smtClean="0">
                <a:solidFill>
                  <a:schemeClr val="bg1"/>
                </a:solidFill>
                <a:latin typeface="Times New Roman" panose="02020603050405020304" pitchFamily="18" charset="0"/>
                <a:cs typeface="Times New Roman" panose="02020603050405020304" pitchFamily="18" charset="0"/>
              </a:rPr>
              <a:t>kết</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hợp</a:t>
            </a:r>
            <a:r>
              <a:rPr lang="en-US" b="1" dirty="0" smtClean="0">
                <a:solidFill>
                  <a:schemeClr val="bg1"/>
                </a:solidFill>
                <a:latin typeface="Times New Roman" panose="02020603050405020304" pitchFamily="18" charset="0"/>
                <a:cs typeface="Times New Roman" panose="02020603050405020304" pitchFamily="18" charset="0"/>
              </a:rPr>
              <a:t> OAuth2</a:t>
            </a:r>
            <a:endParaRPr 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798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Rectangle 1"/>
          <p:cNvSpPr>
            <a:spLocks noChangeArrowheads="1"/>
          </p:cNvSpPr>
          <p:nvPr/>
        </p:nvSpPr>
        <p:spPr bwMode="auto">
          <a:xfrm>
            <a:off x="0" y="-138499"/>
            <a:ext cx="65" cy="2769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696904" y="552450"/>
            <a:ext cx="9396701" cy="6463308"/>
          </a:xfrm>
          <a:prstGeom prst="rect">
            <a:avLst/>
          </a:prstGeom>
        </p:spPr>
        <p:txBody>
          <a:bodyPr wrap="square">
            <a:spAutoFit/>
          </a:bodyPr>
          <a:lstStyle/>
          <a:p>
            <a:r>
              <a:rPr lang="en-US" dirty="0"/>
              <a:t> // USERCONNECTION.</a:t>
            </a:r>
          </a:p>
          <a:p>
            <a:r>
              <a:rPr lang="en-US" dirty="0"/>
              <a:t>    @Override</a:t>
            </a:r>
          </a:p>
          <a:p>
            <a:r>
              <a:rPr lang="en-US" dirty="0"/>
              <a:t>    public </a:t>
            </a:r>
            <a:r>
              <a:rPr lang="en-US" dirty="0" err="1"/>
              <a:t>UsersConnectionRepository</a:t>
            </a:r>
            <a:r>
              <a:rPr lang="en-US" dirty="0"/>
              <a:t> </a:t>
            </a:r>
            <a:r>
              <a:rPr lang="en-US" dirty="0" err="1"/>
              <a:t>getUsersConnectionRepository</a:t>
            </a:r>
            <a:r>
              <a:rPr lang="en-US" dirty="0"/>
              <a:t>(</a:t>
            </a:r>
            <a:r>
              <a:rPr lang="en-US" dirty="0" err="1"/>
              <a:t>ConnectionFactoryLocator</a:t>
            </a:r>
            <a:r>
              <a:rPr lang="en-US" dirty="0"/>
              <a:t> </a:t>
            </a:r>
            <a:r>
              <a:rPr lang="en-US" dirty="0" err="1"/>
              <a:t>connectionFactoryLocator</a:t>
            </a:r>
            <a:r>
              <a:rPr lang="en-US" dirty="0"/>
              <a:t>) {</a:t>
            </a:r>
          </a:p>
          <a:p>
            <a:endParaRPr lang="en-US" dirty="0"/>
          </a:p>
          <a:p>
            <a:r>
              <a:rPr lang="en-US" dirty="0"/>
              <a:t>        // org.springframework.social.security.SocialAuthenticationServiceRegistry</a:t>
            </a:r>
          </a:p>
          <a:p>
            <a:r>
              <a:rPr lang="en-US" dirty="0"/>
              <a:t>        </a:t>
            </a:r>
            <a:r>
              <a:rPr lang="en-US" dirty="0" err="1"/>
              <a:t>JdbcUsersConnectionRepository</a:t>
            </a:r>
            <a:r>
              <a:rPr lang="en-US" dirty="0"/>
              <a:t> </a:t>
            </a:r>
            <a:r>
              <a:rPr lang="en-US" dirty="0" err="1"/>
              <a:t>usersConnectionRepository</a:t>
            </a:r>
            <a:r>
              <a:rPr lang="en-US" dirty="0"/>
              <a:t> = new </a:t>
            </a:r>
            <a:r>
              <a:rPr lang="en-US" dirty="0" err="1"/>
              <a:t>JdbcUsersConnectionRepository</a:t>
            </a:r>
            <a:r>
              <a:rPr lang="en-US" dirty="0"/>
              <a:t>(</a:t>
            </a:r>
            <a:r>
              <a:rPr lang="en-US" dirty="0" err="1"/>
              <a:t>dataSource</a:t>
            </a:r>
            <a:r>
              <a:rPr lang="en-US" dirty="0"/>
              <a:t>,</a:t>
            </a:r>
          </a:p>
          <a:p>
            <a:r>
              <a:rPr lang="en-US" dirty="0"/>
              <a:t>                </a:t>
            </a:r>
            <a:r>
              <a:rPr lang="en-US" dirty="0" err="1"/>
              <a:t>connectionFactoryLocator</a:t>
            </a:r>
            <a:r>
              <a:rPr lang="en-US" dirty="0" smtClean="0"/>
              <a:t>,</a:t>
            </a:r>
            <a:endParaRPr lang="en-US" dirty="0"/>
          </a:p>
          <a:p>
            <a:r>
              <a:rPr lang="en-US" dirty="0"/>
              <a:t>                </a:t>
            </a:r>
            <a:r>
              <a:rPr lang="en-US" dirty="0" err="1"/>
              <a:t>Encryptors.noOpText</a:t>
            </a:r>
            <a:r>
              <a:rPr lang="en-US" dirty="0" smtClean="0"/>
              <a:t>());</a:t>
            </a:r>
            <a:endParaRPr lang="en-US" dirty="0"/>
          </a:p>
          <a:p>
            <a:r>
              <a:rPr lang="en-US" dirty="0"/>
              <a:t>        if (</a:t>
            </a:r>
            <a:r>
              <a:rPr lang="en-US" dirty="0" err="1"/>
              <a:t>autoSignUp</a:t>
            </a:r>
            <a:r>
              <a:rPr lang="en-US" dirty="0"/>
              <a:t>) {</a:t>
            </a:r>
          </a:p>
          <a:p>
            <a:r>
              <a:rPr lang="en-US" dirty="0"/>
              <a:t>            // After logging in to social networking.</a:t>
            </a:r>
          </a:p>
          <a:p>
            <a:r>
              <a:rPr lang="en-US" dirty="0"/>
              <a:t>            // Automatically creates corresponding APP_USER if it does not exist.</a:t>
            </a:r>
          </a:p>
          <a:p>
            <a:r>
              <a:rPr lang="en-US" dirty="0"/>
              <a:t>            </a:t>
            </a:r>
            <a:r>
              <a:rPr lang="en-US" dirty="0" err="1"/>
              <a:t>ConnectionSignUp</a:t>
            </a:r>
            <a:r>
              <a:rPr lang="en-US" dirty="0"/>
              <a:t> </a:t>
            </a:r>
            <a:r>
              <a:rPr lang="en-US" dirty="0" err="1"/>
              <a:t>connectionSignUp</a:t>
            </a:r>
            <a:r>
              <a:rPr lang="en-US" dirty="0"/>
              <a:t> = new </a:t>
            </a:r>
            <a:r>
              <a:rPr lang="en-US" dirty="0" err="1"/>
              <a:t>ConnectionSignUpImpl</a:t>
            </a:r>
            <a:r>
              <a:rPr lang="en-US" dirty="0"/>
              <a:t>(</a:t>
            </a:r>
            <a:r>
              <a:rPr lang="en-US" dirty="0" err="1"/>
              <a:t>appUserDAO</a:t>
            </a:r>
            <a:r>
              <a:rPr lang="en-US" dirty="0"/>
              <a:t>);</a:t>
            </a:r>
          </a:p>
          <a:p>
            <a:r>
              <a:rPr lang="en-US" dirty="0"/>
              <a:t>            </a:t>
            </a:r>
            <a:r>
              <a:rPr lang="en-US" dirty="0" err="1"/>
              <a:t>usersConnectionRepository.setConnectionSignUp</a:t>
            </a:r>
            <a:r>
              <a:rPr lang="en-US" dirty="0"/>
              <a:t>(</a:t>
            </a:r>
            <a:r>
              <a:rPr lang="en-US" dirty="0" err="1"/>
              <a:t>connectionSignUp</a:t>
            </a:r>
            <a:r>
              <a:rPr lang="en-US" dirty="0"/>
              <a:t>);</a:t>
            </a:r>
          </a:p>
          <a:p>
            <a:r>
              <a:rPr lang="en-US" dirty="0"/>
              <a:t>        } else {</a:t>
            </a:r>
          </a:p>
          <a:p>
            <a:r>
              <a:rPr lang="en-US" dirty="0"/>
              <a:t>            // After logging in to social networking.</a:t>
            </a:r>
          </a:p>
          <a:p>
            <a:r>
              <a:rPr lang="en-US" dirty="0"/>
              <a:t>            // If the corresponding APP_USER record is not found.</a:t>
            </a:r>
          </a:p>
          <a:p>
            <a:r>
              <a:rPr lang="en-US" dirty="0"/>
              <a:t>            // Navigate to registration page.</a:t>
            </a:r>
          </a:p>
          <a:p>
            <a:r>
              <a:rPr lang="en-US" dirty="0"/>
              <a:t>            </a:t>
            </a:r>
            <a:r>
              <a:rPr lang="en-US" dirty="0" err="1"/>
              <a:t>usersConnectionRepository.setConnectionSignUp</a:t>
            </a:r>
            <a:r>
              <a:rPr lang="en-US" dirty="0"/>
              <a:t>(null);</a:t>
            </a:r>
          </a:p>
          <a:p>
            <a:r>
              <a:rPr lang="en-US" dirty="0"/>
              <a:t>        }</a:t>
            </a:r>
          </a:p>
          <a:p>
            <a:r>
              <a:rPr lang="en-US" dirty="0"/>
              <a:t>        return </a:t>
            </a:r>
            <a:r>
              <a:rPr lang="en-US" dirty="0" err="1"/>
              <a:t>usersConnectionRepository</a:t>
            </a:r>
            <a:r>
              <a:rPr lang="en-US" dirty="0"/>
              <a:t>;</a:t>
            </a:r>
          </a:p>
          <a:p>
            <a:r>
              <a:rPr lang="en-US" dirty="0"/>
              <a:t>    }</a:t>
            </a:r>
            <a:endParaRPr lang="en-US" dirty="0"/>
          </a:p>
        </p:txBody>
      </p:sp>
    </p:spTree>
    <p:extLst>
      <p:ext uri="{BB962C8B-B14F-4D97-AF65-F5344CB8AC3E}">
        <p14:creationId xmlns:p14="http://schemas.microsoft.com/office/powerpoint/2010/main" val="416798634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Rectangle 1"/>
          <p:cNvSpPr>
            <a:spLocks noChangeArrowheads="1"/>
          </p:cNvSpPr>
          <p:nvPr/>
        </p:nvSpPr>
        <p:spPr bwMode="auto">
          <a:xfrm>
            <a:off x="0" y="-138499"/>
            <a:ext cx="65" cy="2769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827865" y="807281"/>
            <a:ext cx="9396701" cy="2862322"/>
          </a:xfrm>
          <a:prstGeom prst="rect">
            <a:avLst/>
          </a:prstGeom>
        </p:spPr>
        <p:txBody>
          <a:bodyPr wrap="square">
            <a:spAutoFit/>
          </a:bodyPr>
          <a:lstStyle/>
          <a:p>
            <a:r>
              <a:rPr lang="en-US" dirty="0"/>
              <a:t>// This bean manages the connection flow between the account provider</a:t>
            </a:r>
          </a:p>
          <a:p>
            <a:r>
              <a:rPr lang="en-US" dirty="0"/>
              <a:t>    // and the example application.</a:t>
            </a:r>
          </a:p>
          <a:p>
            <a:r>
              <a:rPr lang="en-US" dirty="0"/>
              <a:t>    @Bean</a:t>
            </a:r>
          </a:p>
          <a:p>
            <a:r>
              <a:rPr lang="en-US" dirty="0"/>
              <a:t>    public </a:t>
            </a:r>
            <a:r>
              <a:rPr lang="en-US" dirty="0" err="1"/>
              <a:t>ConnectController</a:t>
            </a:r>
            <a:r>
              <a:rPr lang="en-US" dirty="0"/>
              <a:t> </a:t>
            </a:r>
            <a:r>
              <a:rPr lang="en-US" dirty="0" err="1"/>
              <a:t>connectController</a:t>
            </a:r>
            <a:r>
              <a:rPr lang="en-US" dirty="0"/>
              <a:t>(</a:t>
            </a:r>
            <a:r>
              <a:rPr lang="en-US" dirty="0" err="1"/>
              <a:t>ConnectionFactoryLocator</a:t>
            </a:r>
            <a:r>
              <a:rPr lang="en-US" dirty="0"/>
              <a:t> </a:t>
            </a:r>
            <a:r>
              <a:rPr lang="en-US" dirty="0" err="1"/>
              <a:t>connectionFactoryLocator</a:t>
            </a:r>
            <a:r>
              <a:rPr lang="en-US" dirty="0"/>
              <a:t>, //</a:t>
            </a:r>
          </a:p>
          <a:p>
            <a:r>
              <a:rPr lang="en-US" dirty="0"/>
              <a:t>                                               </a:t>
            </a:r>
            <a:r>
              <a:rPr lang="en-US" dirty="0" err="1"/>
              <a:t>ConnectionRepository</a:t>
            </a:r>
            <a:r>
              <a:rPr lang="en-US" dirty="0"/>
              <a:t> </a:t>
            </a:r>
            <a:r>
              <a:rPr lang="en-US" dirty="0" err="1"/>
              <a:t>connectionRepository</a:t>
            </a:r>
            <a:r>
              <a:rPr lang="en-US" dirty="0"/>
              <a:t>) {</a:t>
            </a:r>
          </a:p>
          <a:p>
            <a:r>
              <a:rPr lang="en-US" dirty="0"/>
              <a:t>        return new </a:t>
            </a:r>
            <a:r>
              <a:rPr lang="en-US" dirty="0" err="1"/>
              <a:t>ConnectController</a:t>
            </a:r>
            <a:r>
              <a:rPr lang="en-US" dirty="0"/>
              <a:t>(</a:t>
            </a:r>
            <a:r>
              <a:rPr lang="en-US" dirty="0" err="1"/>
              <a:t>connectionFactoryLocator</a:t>
            </a:r>
            <a:r>
              <a:rPr lang="en-US" dirty="0"/>
              <a:t>, </a:t>
            </a:r>
            <a:r>
              <a:rPr lang="en-US" dirty="0" err="1"/>
              <a:t>connectionRepository</a:t>
            </a:r>
            <a:r>
              <a:rPr lang="en-US" dirty="0"/>
              <a:t>);</a:t>
            </a:r>
          </a:p>
          <a:p>
            <a:r>
              <a:rPr lang="en-US" dirty="0"/>
              <a:t>    }</a:t>
            </a:r>
          </a:p>
          <a:p>
            <a:endParaRPr lang="en-US" dirty="0"/>
          </a:p>
          <a:p>
            <a:r>
              <a:rPr lang="en-US" dirty="0"/>
              <a:t>}</a:t>
            </a:r>
            <a:endParaRPr lang="en-US" dirty="0"/>
          </a:p>
        </p:txBody>
      </p:sp>
    </p:spTree>
    <p:extLst>
      <p:ext uri="{BB962C8B-B14F-4D97-AF65-F5344CB8AC3E}">
        <p14:creationId xmlns:p14="http://schemas.microsoft.com/office/powerpoint/2010/main" val="3295644381"/>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Rectangle 1"/>
          <p:cNvSpPr>
            <a:spLocks noChangeArrowheads="1"/>
          </p:cNvSpPr>
          <p:nvPr/>
        </p:nvSpPr>
        <p:spPr bwMode="auto">
          <a:xfrm>
            <a:off x="0" y="-138499"/>
            <a:ext cx="65" cy="2769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827865" y="807281"/>
            <a:ext cx="9396701" cy="1200329"/>
          </a:xfrm>
          <a:prstGeom prst="rect">
            <a:avLst/>
          </a:prstGeom>
        </p:spPr>
        <p:txBody>
          <a:bodyPr wrap="square">
            <a:spAutoFit/>
          </a:bodyPr>
          <a:lstStyle/>
          <a:p>
            <a:r>
              <a:rPr lang="vi-VN" dirty="0"/>
              <a:t>Bảng USERCONNECTION sẽ được tạo ra dựa trên lớp UserConnection, bảng này sẽ được sử dụng tự động bởi Spring Social API, nó lưu trữ các thông tin công khai của người dùng lấy được từ mạng xã hội như ProviderId, ProviderUserId, Displayname, Imageurl, ... Bạn không được thay đổi cấu trúc của bảng này.</a:t>
            </a:r>
            <a:endParaRPr lang="en-US" dirty="0"/>
          </a:p>
        </p:txBody>
      </p:sp>
      <p:sp>
        <p:nvSpPr>
          <p:cNvPr id="14" name="Rectangle 13"/>
          <p:cNvSpPr/>
          <p:nvPr/>
        </p:nvSpPr>
        <p:spPr>
          <a:xfrm>
            <a:off x="827865" y="2020489"/>
            <a:ext cx="9106323" cy="4801314"/>
          </a:xfrm>
          <a:prstGeom prst="rect">
            <a:avLst/>
          </a:prstGeom>
        </p:spPr>
        <p:txBody>
          <a:bodyPr wrap="square">
            <a:spAutoFit/>
          </a:bodyPr>
          <a:lstStyle/>
          <a:p>
            <a:r>
              <a:rPr lang="en-US" dirty="0"/>
              <a:t>@Entity</a:t>
            </a:r>
          </a:p>
          <a:p>
            <a:r>
              <a:rPr lang="en-US" dirty="0"/>
              <a:t>@Table(name = "</a:t>
            </a:r>
            <a:r>
              <a:rPr lang="en-US" dirty="0" err="1"/>
              <a:t>Userconnection</a:t>
            </a:r>
            <a:r>
              <a:rPr lang="en-US" dirty="0"/>
              <a:t>")</a:t>
            </a:r>
          </a:p>
          <a:p>
            <a:r>
              <a:rPr lang="en-US" dirty="0"/>
              <a:t>public class </a:t>
            </a:r>
            <a:r>
              <a:rPr lang="en-US" dirty="0" err="1"/>
              <a:t>UserConnection</a:t>
            </a:r>
            <a:r>
              <a:rPr lang="en-US" dirty="0"/>
              <a:t> implements Serializable </a:t>
            </a:r>
            <a:r>
              <a:rPr lang="en-US" dirty="0" smtClean="0"/>
              <a:t>{</a:t>
            </a:r>
            <a:endParaRPr lang="en-US" dirty="0"/>
          </a:p>
          <a:p>
            <a:r>
              <a:rPr lang="en-US" dirty="0"/>
              <a:t>    private static final long </a:t>
            </a:r>
            <a:r>
              <a:rPr lang="en-US" dirty="0" err="1"/>
              <a:t>serialVersionUID</a:t>
            </a:r>
            <a:r>
              <a:rPr lang="en-US" dirty="0"/>
              <a:t> = -6991752510891411572L</a:t>
            </a:r>
            <a:r>
              <a:rPr lang="en-US" dirty="0" smtClean="0"/>
              <a:t>;</a:t>
            </a:r>
            <a:endParaRPr lang="en-US" dirty="0"/>
          </a:p>
          <a:p>
            <a:r>
              <a:rPr lang="en-US" dirty="0"/>
              <a:t>    @Id</a:t>
            </a:r>
          </a:p>
          <a:p>
            <a:r>
              <a:rPr lang="en-US" dirty="0"/>
              <a:t>    @Column(name = "</a:t>
            </a:r>
            <a:r>
              <a:rPr lang="en-US" dirty="0" err="1"/>
              <a:t>Userid</a:t>
            </a:r>
            <a:r>
              <a:rPr lang="en-US" dirty="0"/>
              <a:t>", length = 255, </a:t>
            </a:r>
            <a:r>
              <a:rPr lang="en-US" dirty="0" err="1"/>
              <a:t>nullable</a:t>
            </a:r>
            <a:r>
              <a:rPr lang="en-US" dirty="0"/>
              <a:t> = false)</a:t>
            </a:r>
          </a:p>
          <a:p>
            <a:r>
              <a:rPr lang="en-US" dirty="0"/>
              <a:t>    private String </a:t>
            </a:r>
            <a:r>
              <a:rPr lang="en-US" dirty="0" err="1"/>
              <a:t>userId</a:t>
            </a:r>
            <a:r>
              <a:rPr lang="en-US" dirty="0" smtClean="0"/>
              <a:t>;</a:t>
            </a:r>
            <a:endParaRPr lang="en-US" dirty="0"/>
          </a:p>
          <a:p>
            <a:r>
              <a:rPr lang="en-US" dirty="0"/>
              <a:t>    @Id</a:t>
            </a:r>
          </a:p>
          <a:p>
            <a:r>
              <a:rPr lang="en-US" dirty="0"/>
              <a:t>    @Column(name = "</a:t>
            </a:r>
            <a:r>
              <a:rPr lang="en-US" dirty="0" err="1"/>
              <a:t>Providerid</a:t>
            </a:r>
            <a:r>
              <a:rPr lang="en-US" dirty="0"/>
              <a:t>", length = 255, </a:t>
            </a:r>
            <a:r>
              <a:rPr lang="en-US" dirty="0" err="1"/>
              <a:t>nullable</a:t>
            </a:r>
            <a:r>
              <a:rPr lang="en-US" dirty="0"/>
              <a:t> = false)</a:t>
            </a:r>
          </a:p>
          <a:p>
            <a:r>
              <a:rPr lang="en-US" dirty="0"/>
              <a:t>    private String </a:t>
            </a:r>
            <a:r>
              <a:rPr lang="en-US" dirty="0" err="1"/>
              <a:t>providerId</a:t>
            </a:r>
            <a:r>
              <a:rPr lang="en-US" dirty="0" smtClean="0"/>
              <a:t>;</a:t>
            </a:r>
            <a:endParaRPr lang="en-US" dirty="0"/>
          </a:p>
          <a:p>
            <a:r>
              <a:rPr lang="en-US" dirty="0"/>
              <a:t>    @Id</a:t>
            </a:r>
          </a:p>
          <a:p>
            <a:r>
              <a:rPr lang="en-US" dirty="0"/>
              <a:t>    @Column(name = "</a:t>
            </a:r>
            <a:r>
              <a:rPr lang="en-US" dirty="0" err="1"/>
              <a:t>Provideruserid</a:t>
            </a:r>
            <a:r>
              <a:rPr lang="en-US" dirty="0"/>
              <a:t>", length = 255, </a:t>
            </a:r>
            <a:r>
              <a:rPr lang="en-US" dirty="0" err="1"/>
              <a:t>nullable</a:t>
            </a:r>
            <a:r>
              <a:rPr lang="en-US" dirty="0"/>
              <a:t> = false)</a:t>
            </a:r>
          </a:p>
          <a:p>
            <a:r>
              <a:rPr lang="en-US" dirty="0"/>
              <a:t>    private String </a:t>
            </a:r>
            <a:r>
              <a:rPr lang="en-US" dirty="0" err="1"/>
              <a:t>providerUserId</a:t>
            </a:r>
            <a:r>
              <a:rPr lang="en-US" dirty="0" smtClean="0"/>
              <a:t>;</a:t>
            </a:r>
            <a:endParaRPr lang="en-US" dirty="0"/>
          </a:p>
          <a:p>
            <a:r>
              <a:rPr lang="en-US" dirty="0"/>
              <a:t>    @Column(name = "Rank", </a:t>
            </a:r>
            <a:r>
              <a:rPr lang="en-US" dirty="0" err="1"/>
              <a:t>nullable</a:t>
            </a:r>
            <a:r>
              <a:rPr lang="en-US" dirty="0"/>
              <a:t> = false)</a:t>
            </a:r>
          </a:p>
          <a:p>
            <a:r>
              <a:rPr lang="en-US" dirty="0"/>
              <a:t>    private </a:t>
            </a:r>
            <a:r>
              <a:rPr lang="en-US" dirty="0" err="1"/>
              <a:t>int</a:t>
            </a:r>
            <a:r>
              <a:rPr lang="en-US" dirty="0"/>
              <a:t> rank</a:t>
            </a:r>
            <a:r>
              <a:rPr lang="en-US" dirty="0" smtClean="0"/>
              <a:t>;</a:t>
            </a:r>
            <a:endParaRPr lang="en-US" dirty="0"/>
          </a:p>
          <a:p>
            <a:r>
              <a:rPr lang="en-US" dirty="0"/>
              <a:t>    @Column(name = "</a:t>
            </a:r>
            <a:r>
              <a:rPr lang="en-US" dirty="0" err="1"/>
              <a:t>Displayname</a:t>
            </a:r>
            <a:r>
              <a:rPr lang="en-US" dirty="0"/>
              <a:t>", length = 255, </a:t>
            </a:r>
            <a:r>
              <a:rPr lang="en-US" dirty="0" err="1"/>
              <a:t>nullable</a:t>
            </a:r>
            <a:r>
              <a:rPr lang="en-US" dirty="0"/>
              <a:t> = true)</a:t>
            </a:r>
          </a:p>
          <a:p>
            <a:r>
              <a:rPr lang="en-US" dirty="0"/>
              <a:t>    private String </a:t>
            </a:r>
            <a:r>
              <a:rPr lang="en-US" dirty="0" err="1"/>
              <a:t>displayName</a:t>
            </a:r>
            <a:r>
              <a:rPr lang="en-US" dirty="0" smtClean="0"/>
              <a:t>;</a:t>
            </a:r>
            <a:endParaRPr lang="en-US" dirty="0"/>
          </a:p>
        </p:txBody>
      </p:sp>
    </p:spTree>
    <p:extLst>
      <p:ext uri="{BB962C8B-B14F-4D97-AF65-F5344CB8AC3E}">
        <p14:creationId xmlns:p14="http://schemas.microsoft.com/office/powerpoint/2010/main" val="153714779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Rectangle 1"/>
          <p:cNvSpPr>
            <a:spLocks noChangeArrowheads="1"/>
          </p:cNvSpPr>
          <p:nvPr/>
        </p:nvSpPr>
        <p:spPr bwMode="auto">
          <a:xfrm>
            <a:off x="0" y="-138499"/>
            <a:ext cx="65" cy="2769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827865" y="807281"/>
            <a:ext cx="9396701" cy="5078313"/>
          </a:xfrm>
          <a:prstGeom prst="rect">
            <a:avLst/>
          </a:prstGeom>
        </p:spPr>
        <p:txBody>
          <a:bodyPr wrap="square">
            <a:spAutoFit/>
          </a:bodyPr>
          <a:lstStyle/>
          <a:p>
            <a:endParaRPr lang="en-US" dirty="0"/>
          </a:p>
          <a:p>
            <a:r>
              <a:rPr lang="en-US" dirty="0"/>
              <a:t>    @Column(name = "</a:t>
            </a:r>
            <a:r>
              <a:rPr lang="en-US" dirty="0" err="1"/>
              <a:t>Profileurl</a:t>
            </a:r>
            <a:r>
              <a:rPr lang="en-US" dirty="0"/>
              <a:t>", length = 512, </a:t>
            </a:r>
            <a:r>
              <a:rPr lang="en-US" dirty="0" err="1"/>
              <a:t>nullable</a:t>
            </a:r>
            <a:r>
              <a:rPr lang="en-US" dirty="0"/>
              <a:t> = true)</a:t>
            </a:r>
          </a:p>
          <a:p>
            <a:r>
              <a:rPr lang="en-US" dirty="0"/>
              <a:t>    private String </a:t>
            </a:r>
            <a:r>
              <a:rPr lang="en-US" dirty="0" err="1"/>
              <a:t>profileUrl</a:t>
            </a:r>
            <a:r>
              <a:rPr lang="en-US" dirty="0"/>
              <a:t>;</a:t>
            </a:r>
          </a:p>
          <a:p>
            <a:endParaRPr lang="en-US" dirty="0"/>
          </a:p>
          <a:p>
            <a:r>
              <a:rPr lang="en-US" dirty="0"/>
              <a:t>    @Column(name = "</a:t>
            </a:r>
            <a:r>
              <a:rPr lang="en-US" dirty="0" err="1"/>
              <a:t>Imageurl</a:t>
            </a:r>
            <a:r>
              <a:rPr lang="en-US" dirty="0"/>
              <a:t>", length = 512, </a:t>
            </a:r>
            <a:r>
              <a:rPr lang="en-US" dirty="0" err="1"/>
              <a:t>nullable</a:t>
            </a:r>
            <a:r>
              <a:rPr lang="en-US" dirty="0"/>
              <a:t> = true)</a:t>
            </a:r>
          </a:p>
          <a:p>
            <a:r>
              <a:rPr lang="en-US" dirty="0"/>
              <a:t>    private String </a:t>
            </a:r>
            <a:r>
              <a:rPr lang="en-US" dirty="0" err="1"/>
              <a:t>imageUrl</a:t>
            </a:r>
            <a:r>
              <a:rPr lang="en-US" dirty="0"/>
              <a:t>;</a:t>
            </a:r>
          </a:p>
          <a:p>
            <a:endParaRPr lang="en-US" dirty="0"/>
          </a:p>
          <a:p>
            <a:r>
              <a:rPr lang="en-US" dirty="0"/>
              <a:t>    @Column(name = "</a:t>
            </a:r>
            <a:r>
              <a:rPr lang="en-US" dirty="0" err="1"/>
              <a:t>Accesstoken</a:t>
            </a:r>
            <a:r>
              <a:rPr lang="en-US" dirty="0"/>
              <a:t>", length = 512, </a:t>
            </a:r>
            <a:r>
              <a:rPr lang="en-US" dirty="0" err="1"/>
              <a:t>nullable</a:t>
            </a:r>
            <a:r>
              <a:rPr lang="en-US" dirty="0"/>
              <a:t> = true)</a:t>
            </a:r>
          </a:p>
          <a:p>
            <a:r>
              <a:rPr lang="en-US" dirty="0"/>
              <a:t>    private String </a:t>
            </a:r>
            <a:r>
              <a:rPr lang="en-US" dirty="0" err="1"/>
              <a:t>accessToken</a:t>
            </a:r>
            <a:r>
              <a:rPr lang="en-US" dirty="0"/>
              <a:t>;</a:t>
            </a:r>
          </a:p>
          <a:p>
            <a:endParaRPr lang="en-US" dirty="0"/>
          </a:p>
          <a:p>
            <a:r>
              <a:rPr lang="en-US" dirty="0"/>
              <a:t>    @Column(name = "Secret", length = 512, </a:t>
            </a:r>
            <a:r>
              <a:rPr lang="en-US" dirty="0" err="1"/>
              <a:t>nullable</a:t>
            </a:r>
            <a:r>
              <a:rPr lang="en-US" dirty="0"/>
              <a:t> = true)</a:t>
            </a:r>
          </a:p>
          <a:p>
            <a:r>
              <a:rPr lang="en-US" dirty="0"/>
              <a:t>    private String secret;</a:t>
            </a:r>
          </a:p>
          <a:p>
            <a:endParaRPr lang="en-US" dirty="0"/>
          </a:p>
          <a:p>
            <a:r>
              <a:rPr lang="en-US" dirty="0"/>
              <a:t>    @Column(name = "</a:t>
            </a:r>
            <a:r>
              <a:rPr lang="en-US" dirty="0" err="1"/>
              <a:t>Refreshtoken</a:t>
            </a:r>
            <a:r>
              <a:rPr lang="en-US" dirty="0"/>
              <a:t>", length = 512, </a:t>
            </a:r>
            <a:r>
              <a:rPr lang="en-US" dirty="0" err="1"/>
              <a:t>nullable</a:t>
            </a:r>
            <a:r>
              <a:rPr lang="en-US" dirty="0"/>
              <a:t> = true)</a:t>
            </a:r>
          </a:p>
          <a:p>
            <a:r>
              <a:rPr lang="en-US" dirty="0"/>
              <a:t>    private String </a:t>
            </a:r>
            <a:r>
              <a:rPr lang="en-US" dirty="0" err="1"/>
              <a:t>refreshToken</a:t>
            </a:r>
            <a:r>
              <a:rPr lang="en-US" dirty="0"/>
              <a:t>;</a:t>
            </a:r>
          </a:p>
          <a:p>
            <a:endParaRPr lang="en-US" dirty="0"/>
          </a:p>
          <a:p>
            <a:r>
              <a:rPr lang="en-US" dirty="0"/>
              <a:t>    @Column(name = "</a:t>
            </a:r>
            <a:r>
              <a:rPr lang="en-US" dirty="0" err="1"/>
              <a:t>Expiretime</a:t>
            </a:r>
            <a:r>
              <a:rPr lang="en-US" dirty="0"/>
              <a:t>", </a:t>
            </a:r>
            <a:r>
              <a:rPr lang="en-US" dirty="0" err="1"/>
              <a:t>nullable</a:t>
            </a:r>
            <a:r>
              <a:rPr lang="en-US" dirty="0"/>
              <a:t> = true)</a:t>
            </a:r>
          </a:p>
          <a:p>
            <a:r>
              <a:rPr lang="en-US" dirty="0"/>
              <a:t>    private Long </a:t>
            </a:r>
            <a:r>
              <a:rPr lang="en-US" dirty="0" err="1"/>
              <a:t>expireTime</a:t>
            </a:r>
            <a:r>
              <a:rPr lang="en-US" dirty="0"/>
              <a:t>;</a:t>
            </a:r>
            <a:endParaRPr lang="en-US" dirty="0"/>
          </a:p>
        </p:txBody>
      </p:sp>
    </p:spTree>
    <p:extLst>
      <p:ext uri="{BB962C8B-B14F-4D97-AF65-F5344CB8AC3E}">
        <p14:creationId xmlns:p14="http://schemas.microsoft.com/office/powerpoint/2010/main" val="3842068818"/>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Rectangle 1"/>
          <p:cNvSpPr>
            <a:spLocks noChangeArrowheads="1"/>
          </p:cNvSpPr>
          <p:nvPr/>
        </p:nvSpPr>
        <p:spPr bwMode="auto">
          <a:xfrm>
            <a:off x="0" y="-138499"/>
            <a:ext cx="65" cy="2769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827865" y="807281"/>
            <a:ext cx="9396701" cy="923330"/>
          </a:xfrm>
          <a:prstGeom prst="rect">
            <a:avLst/>
          </a:prstGeom>
        </p:spPr>
        <p:txBody>
          <a:bodyPr wrap="square">
            <a:spAutoFit/>
          </a:bodyPr>
          <a:lstStyle/>
          <a:p>
            <a:r>
              <a:rPr lang="vi-VN" dirty="0"/>
              <a:t>Bảng </a:t>
            </a:r>
            <a:r>
              <a:rPr lang="vi-VN" b="1" dirty="0"/>
              <a:t>PERSISTENT_LOGINS</a:t>
            </a:r>
            <a:r>
              <a:rPr lang="vi-VN" dirty="0"/>
              <a:t> sẽ được tạo ra dựa trên lớp </a:t>
            </a:r>
            <a:r>
              <a:rPr lang="vi-VN" b="1" dirty="0"/>
              <a:t>PersistentLogin</a:t>
            </a:r>
            <a:r>
              <a:rPr lang="vi-VN" dirty="0"/>
              <a:t>, bảng này sẽ được sử dụng tự động bởi </a:t>
            </a:r>
            <a:r>
              <a:rPr lang="vi-VN" b="1" dirty="0"/>
              <a:t>Spring Security Remember Me</a:t>
            </a:r>
            <a:r>
              <a:rPr lang="vi-VN" dirty="0"/>
              <a:t>. Bạn không được thay đổi cấu trúc của bảng này.</a:t>
            </a:r>
            <a:endParaRPr lang="en-US" dirty="0"/>
          </a:p>
        </p:txBody>
      </p:sp>
      <p:sp>
        <p:nvSpPr>
          <p:cNvPr id="16" name="Rectangle 15"/>
          <p:cNvSpPr/>
          <p:nvPr/>
        </p:nvSpPr>
        <p:spPr>
          <a:xfrm>
            <a:off x="827865" y="1743490"/>
            <a:ext cx="7193773" cy="4854091"/>
          </a:xfrm>
          <a:prstGeom prst="rect">
            <a:avLst/>
          </a:prstGeom>
        </p:spPr>
        <p:txBody>
          <a:bodyPr wrap="square">
            <a:spAutoFit/>
          </a:bodyPr>
          <a:lstStyle/>
          <a:p>
            <a:r>
              <a:rPr lang="en-US" dirty="0"/>
              <a:t>@Entity</a:t>
            </a:r>
          </a:p>
          <a:p>
            <a:r>
              <a:rPr lang="en-US" dirty="0"/>
              <a:t>@Table(name = "</a:t>
            </a:r>
            <a:r>
              <a:rPr lang="en-US" dirty="0" err="1"/>
              <a:t>persistent_logins</a:t>
            </a:r>
            <a:r>
              <a:rPr lang="en-US" dirty="0"/>
              <a:t>")</a:t>
            </a:r>
          </a:p>
          <a:p>
            <a:r>
              <a:rPr lang="en-US" dirty="0"/>
              <a:t>public class </a:t>
            </a:r>
            <a:r>
              <a:rPr lang="en-US" dirty="0" err="1"/>
              <a:t>PersistentLogin</a:t>
            </a:r>
            <a:r>
              <a:rPr lang="en-US" dirty="0"/>
              <a:t> {</a:t>
            </a:r>
          </a:p>
          <a:p>
            <a:endParaRPr lang="en-US" dirty="0"/>
          </a:p>
          <a:p>
            <a:r>
              <a:rPr lang="en-US" dirty="0"/>
              <a:t>    @Id</a:t>
            </a:r>
          </a:p>
          <a:p>
            <a:r>
              <a:rPr lang="en-US" dirty="0"/>
              <a:t>    @Column(name = "Series", length = 64, </a:t>
            </a:r>
            <a:r>
              <a:rPr lang="en-US" dirty="0" err="1"/>
              <a:t>nullable</a:t>
            </a:r>
            <a:r>
              <a:rPr lang="en-US" dirty="0"/>
              <a:t> = false)</a:t>
            </a:r>
          </a:p>
          <a:p>
            <a:r>
              <a:rPr lang="en-US" dirty="0"/>
              <a:t>    private String series;</a:t>
            </a:r>
          </a:p>
          <a:p>
            <a:endParaRPr lang="en-US" dirty="0"/>
          </a:p>
          <a:p>
            <a:r>
              <a:rPr lang="en-US" dirty="0"/>
              <a:t>    @Column(name = "Username", length = 64, </a:t>
            </a:r>
            <a:r>
              <a:rPr lang="en-US" dirty="0" err="1"/>
              <a:t>nullable</a:t>
            </a:r>
            <a:r>
              <a:rPr lang="en-US" dirty="0"/>
              <a:t> = false)</a:t>
            </a:r>
          </a:p>
          <a:p>
            <a:r>
              <a:rPr lang="en-US" dirty="0"/>
              <a:t>    private String </a:t>
            </a:r>
            <a:r>
              <a:rPr lang="en-US" dirty="0" err="1"/>
              <a:t>userName</a:t>
            </a:r>
            <a:r>
              <a:rPr lang="en-US" dirty="0"/>
              <a:t>;</a:t>
            </a:r>
          </a:p>
          <a:p>
            <a:endParaRPr lang="en-US" dirty="0"/>
          </a:p>
          <a:p>
            <a:r>
              <a:rPr lang="en-US" dirty="0"/>
              <a:t>    @Column(name = "Token", length = 64, </a:t>
            </a:r>
            <a:r>
              <a:rPr lang="en-US" dirty="0" err="1"/>
              <a:t>nullable</a:t>
            </a:r>
            <a:r>
              <a:rPr lang="en-US" dirty="0"/>
              <a:t> = false)</a:t>
            </a:r>
          </a:p>
          <a:p>
            <a:r>
              <a:rPr lang="en-US" dirty="0"/>
              <a:t>    private String token;</a:t>
            </a:r>
          </a:p>
          <a:p>
            <a:endParaRPr lang="en-US" dirty="0"/>
          </a:p>
          <a:p>
            <a:r>
              <a:rPr lang="en-US" dirty="0"/>
              <a:t>    @Temporal(</a:t>
            </a:r>
            <a:r>
              <a:rPr lang="en-US" dirty="0" err="1"/>
              <a:t>TemporalType.TIMESTAMP</a:t>
            </a:r>
            <a:r>
              <a:rPr lang="en-US" dirty="0"/>
              <a:t>)</a:t>
            </a:r>
          </a:p>
          <a:p>
            <a:r>
              <a:rPr lang="en-US" dirty="0"/>
              <a:t>    @Column(name = "</a:t>
            </a:r>
            <a:r>
              <a:rPr lang="en-US" dirty="0" err="1"/>
              <a:t>Last_Used</a:t>
            </a:r>
            <a:r>
              <a:rPr lang="en-US" dirty="0"/>
              <a:t>", </a:t>
            </a:r>
            <a:r>
              <a:rPr lang="en-US" dirty="0" err="1"/>
              <a:t>nullable</a:t>
            </a:r>
            <a:r>
              <a:rPr lang="en-US" dirty="0"/>
              <a:t> = false)</a:t>
            </a:r>
          </a:p>
          <a:p>
            <a:r>
              <a:rPr lang="en-US" dirty="0"/>
              <a:t>    private Date </a:t>
            </a:r>
            <a:r>
              <a:rPr lang="en-US" dirty="0" err="1"/>
              <a:t>lastUsed</a:t>
            </a:r>
            <a:r>
              <a:rPr lang="en-US" dirty="0"/>
              <a:t>;</a:t>
            </a:r>
          </a:p>
        </p:txBody>
      </p:sp>
    </p:spTree>
    <p:extLst>
      <p:ext uri="{BB962C8B-B14F-4D97-AF65-F5344CB8AC3E}">
        <p14:creationId xmlns:p14="http://schemas.microsoft.com/office/powerpoint/2010/main" val="72205556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Rectangle 1"/>
          <p:cNvSpPr>
            <a:spLocks noChangeArrowheads="1"/>
          </p:cNvSpPr>
          <p:nvPr/>
        </p:nvSpPr>
        <p:spPr bwMode="auto">
          <a:xfrm>
            <a:off x="0" y="-138499"/>
            <a:ext cx="65" cy="2769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827865" y="851874"/>
            <a:ext cx="8654049" cy="646331"/>
          </a:xfrm>
          <a:prstGeom prst="rect">
            <a:avLst/>
          </a:prstGeom>
        </p:spPr>
        <p:txBody>
          <a:bodyPr wrap="square">
            <a:spAutoFit/>
          </a:bodyPr>
          <a:lstStyle/>
          <a:p>
            <a:r>
              <a:rPr lang="vi-VN" dirty="0"/>
              <a:t>Bảng APP_USER, APP_ROLE, USER_ROLE sẽ được tự động tạo ra dựa trên các lớp AppUser, AppRole, UserRole:</a:t>
            </a:r>
            <a:endParaRPr lang="en-US" dirty="0"/>
          </a:p>
        </p:txBody>
      </p:sp>
      <p:sp>
        <p:nvSpPr>
          <p:cNvPr id="14" name="Rectangle 13"/>
          <p:cNvSpPr/>
          <p:nvPr/>
        </p:nvSpPr>
        <p:spPr>
          <a:xfrm>
            <a:off x="1025901" y="1555677"/>
            <a:ext cx="8647176" cy="5078313"/>
          </a:xfrm>
          <a:prstGeom prst="rect">
            <a:avLst/>
          </a:prstGeom>
        </p:spPr>
        <p:txBody>
          <a:bodyPr wrap="square">
            <a:spAutoFit/>
          </a:bodyPr>
          <a:lstStyle/>
          <a:p>
            <a:r>
              <a:rPr lang="en-US" dirty="0"/>
              <a:t>@Entity</a:t>
            </a:r>
          </a:p>
          <a:p>
            <a:r>
              <a:rPr lang="en-US" dirty="0"/>
              <a:t>@Table(name = "</a:t>
            </a:r>
            <a:r>
              <a:rPr lang="en-US" dirty="0" err="1"/>
              <a:t>App_User</a:t>
            </a:r>
            <a:r>
              <a:rPr lang="en-US" dirty="0"/>
              <a:t>", //</a:t>
            </a:r>
          </a:p>
          <a:p>
            <a:r>
              <a:rPr lang="en-US" dirty="0"/>
              <a:t>        </a:t>
            </a:r>
            <a:r>
              <a:rPr lang="en-US" dirty="0" err="1"/>
              <a:t>uniqueConstraints</a:t>
            </a:r>
            <a:r>
              <a:rPr lang="en-US" dirty="0"/>
              <a:t> = { //</a:t>
            </a:r>
          </a:p>
          <a:p>
            <a:r>
              <a:rPr lang="en-US" dirty="0"/>
              <a:t>                @</a:t>
            </a:r>
            <a:r>
              <a:rPr lang="en-US" dirty="0" err="1"/>
              <a:t>UniqueConstraint</a:t>
            </a:r>
            <a:r>
              <a:rPr lang="en-US" dirty="0"/>
              <a:t>(name = "APP_USER_UK", </a:t>
            </a:r>
            <a:r>
              <a:rPr lang="en-US" dirty="0" err="1"/>
              <a:t>columnNames</a:t>
            </a:r>
            <a:r>
              <a:rPr lang="en-US" dirty="0"/>
              <a:t> = "</a:t>
            </a:r>
            <a:r>
              <a:rPr lang="en-US" dirty="0" err="1"/>
              <a:t>User_Name</a:t>
            </a:r>
            <a:r>
              <a:rPr lang="en-US" dirty="0"/>
              <a:t>"),</a:t>
            </a:r>
          </a:p>
          <a:p>
            <a:r>
              <a:rPr lang="en-US" dirty="0"/>
              <a:t>                @</a:t>
            </a:r>
            <a:r>
              <a:rPr lang="en-US" dirty="0" err="1"/>
              <a:t>UniqueConstraint</a:t>
            </a:r>
            <a:r>
              <a:rPr lang="en-US" dirty="0"/>
              <a:t>(name = "APP_USER_UK2", </a:t>
            </a:r>
            <a:r>
              <a:rPr lang="en-US" dirty="0" err="1"/>
              <a:t>columnNames</a:t>
            </a:r>
            <a:r>
              <a:rPr lang="en-US" dirty="0"/>
              <a:t> = "Email") })</a:t>
            </a:r>
          </a:p>
          <a:p>
            <a:r>
              <a:rPr lang="en-US" dirty="0"/>
              <a:t>public class </a:t>
            </a:r>
            <a:r>
              <a:rPr lang="en-US" dirty="0" err="1"/>
              <a:t>AppUser</a:t>
            </a:r>
            <a:r>
              <a:rPr lang="en-US" dirty="0"/>
              <a:t> {</a:t>
            </a:r>
          </a:p>
          <a:p>
            <a:r>
              <a:rPr lang="en-US" dirty="0"/>
              <a:t> </a:t>
            </a:r>
          </a:p>
          <a:p>
            <a:r>
              <a:rPr lang="en-US" dirty="0"/>
              <a:t>    @Id</a:t>
            </a:r>
          </a:p>
          <a:p>
            <a:r>
              <a:rPr lang="en-US" dirty="0"/>
              <a:t>    @</a:t>
            </a:r>
            <a:r>
              <a:rPr lang="en-US" dirty="0" err="1"/>
              <a:t>GeneratedValue</a:t>
            </a:r>
            <a:endParaRPr lang="en-US" dirty="0"/>
          </a:p>
          <a:p>
            <a:r>
              <a:rPr lang="en-US" dirty="0"/>
              <a:t>    @Column(name = "</a:t>
            </a:r>
            <a:r>
              <a:rPr lang="en-US" dirty="0" err="1"/>
              <a:t>User_Id</a:t>
            </a:r>
            <a:r>
              <a:rPr lang="en-US" dirty="0"/>
              <a:t>", </a:t>
            </a:r>
            <a:r>
              <a:rPr lang="en-US" dirty="0" err="1"/>
              <a:t>nullable</a:t>
            </a:r>
            <a:r>
              <a:rPr lang="en-US" dirty="0"/>
              <a:t> = false)</a:t>
            </a:r>
          </a:p>
          <a:p>
            <a:r>
              <a:rPr lang="en-US" dirty="0"/>
              <a:t>    private Long </a:t>
            </a:r>
            <a:r>
              <a:rPr lang="en-US" dirty="0" err="1"/>
              <a:t>userId</a:t>
            </a:r>
            <a:r>
              <a:rPr lang="en-US" dirty="0"/>
              <a:t>;</a:t>
            </a:r>
          </a:p>
          <a:p>
            <a:r>
              <a:rPr lang="en-US" dirty="0"/>
              <a:t> </a:t>
            </a:r>
          </a:p>
          <a:p>
            <a:r>
              <a:rPr lang="en-US" dirty="0"/>
              <a:t>    @Column(name = "</a:t>
            </a:r>
            <a:r>
              <a:rPr lang="en-US" dirty="0" err="1"/>
              <a:t>User_Name</a:t>
            </a:r>
            <a:r>
              <a:rPr lang="en-US" dirty="0"/>
              <a:t>", length = 36, </a:t>
            </a:r>
            <a:r>
              <a:rPr lang="en-US" dirty="0" err="1"/>
              <a:t>nullable</a:t>
            </a:r>
            <a:r>
              <a:rPr lang="en-US" dirty="0"/>
              <a:t> = false)</a:t>
            </a:r>
          </a:p>
          <a:p>
            <a:r>
              <a:rPr lang="en-US" dirty="0"/>
              <a:t>    private String </a:t>
            </a:r>
            <a:r>
              <a:rPr lang="en-US" dirty="0" err="1"/>
              <a:t>userName</a:t>
            </a:r>
            <a:r>
              <a:rPr lang="en-US" dirty="0"/>
              <a:t>;</a:t>
            </a:r>
          </a:p>
          <a:p>
            <a:r>
              <a:rPr lang="en-US" dirty="0"/>
              <a:t> </a:t>
            </a:r>
          </a:p>
          <a:p>
            <a:r>
              <a:rPr lang="en-US" dirty="0"/>
              <a:t>    @Column(name = "Email", length = 128, </a:t>
            </a:r>
            <a:r>
              <a:rPr lang="en-US" dirty="0" err="1"/>
              <a:t>nullable</a:t>
            </a:r>
            <a:r>
              <a:rPr lang="en-US" dirty="0"/>
              <a:t> = false)</a:t>
            </a:r>
          </a:p>
          <a:p>
            <a:r>
              <a:rPr lang="en-US" dirty="0"/>
              <a:t>    private String email;</a:t>
            </a:r>
          </a:p>
          <a:p>
            <a:r>
              <a:rPr lang="en-US" dirty="0"/>
              <a:t> </a:t>
            </a:r>
          </a:p>
        </p:txBody>
      </p:sp>
    </p:spTree>
    <p:extLst>
      <p:ext uri="{BB962C8B-B14F-4D97-AF65-F5344CB8AC3E}">
        <p14:creationId xmlns:p14="http://schemas.microsoft.com/office/powerpoint/2010/main" val="179114438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Rectangle 1"/>
          <p:cNvSpPr>
            <a:spLocks noChangeArrowheads="1"/>
          </p:cNvSpPr>
          <p:nvPr/>
        </p:nvSpPr>
        <p:spPr bwMode="auto">
          <a:xfrm>
            <a:off x="0" y="-138499"/>
            <a:ext cx="65" cy="2769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817626" y="794402"/>
            <a:ext cx="8845212" cy="3473792"/>
          </a:xfrm>
          <a:prstGeom prst="rect">
            <a:avLst/>
          </a:prstGeom>
        </p:spPr>
        <p:txBody>
          <a:bodyPr wrap="square">
            <a:spAutoFit/>
          </a:bodyPr>
          <a:lstStyle/>
          <a:p>
            <a:endParaRPr lang="en-US" dirty="0"/>
          </a:p>
          <a:p>
            <a:r>
              <a:rPr lang="en-US" dirty="0"/>
              <a:t>    @Column(name = "</a:t>
            </a:r>
            <a:r>
              <a:rPr lang="en-US" dirty="0" err="1"/>
              <a:t>First_Name</a:t>
            </a:r>
            <a:r>
              <a:rPr lang="en-US" dirty="0"/>
              <a:t>", length = 36, </a:t>
            </a:r>
            <a:r>
              <a:rPr lang="en-US" dirty="0" err="1"/>
              <a:t>nullable</a:t>
            </a:r>
            <a:r>
              <a:rPr lang="en-US" dirty="0"/>
              <a:t> = true)</a:t>
            </a:r>
          </a:p>
          <a:p>
            <a:r>
              <a:rPr lang="en-US" dirty="0"/>
              <a:t>    private String </a:t>
            </a:r>
            <a:r>
              <a:rPr lang="en-US" dirty="0" err="1"/>
              <a:t>firstName</a:t>
            </a:r>
            <a:r>
              <a:rPr lang="en-US" dirty="0"/>
              <a:t>;</a:t>
            </a:r>
          </a:p>
          <a:p>
            <a:r>
              <a:rPr lang="en-US" dirty="0"/>
              <a:t> </a:t>
            </a:r>
          </a:p>
          <a:p>
            <a:r>
              <a:rPr lang="en-US" dirty="0"/>
              <a:t>    @Column(name = "</a:t>
            </a:r>
            <a:r>
              <a:rPr lang="en-US" dirty="0" err="1"/>
              <a:t>Last_Name</a:t>
            </a:r>
            <a:r>
              <a:rPr lang="en-US" dirty="0"/>
              <a:t>", length = 36, </a:t>
            </a:r>
            <a:r>
              <a:rPr lang="en-US" dirty="0" err="1"/>
              <a:t>nullable</a:t>
            </a:r>
            <a:r>
              <a:rPr lang="en-US" dirty="0"/>
              <a:t> = true)</a:t>
            </a:r>
          </a:p>
          <a:p>
            <a:r>
              <a:rPr lang="en-US" dirty="0"/>
              <a:t>    private String </a:t>
            </a:r>
            <a:r>
              <a:rPr lang="en-US" dirty="0" err="1"/>
              <a:t>lastName</a:t>
            </a:r>
            <a:r>
              <a:rPr lang="en-US" dirty="0"/>
              <a:t>;</a:t>
            </a:r>
          </a:p>
          <a:p>
            <a:r>
              <a:rPr lang="en-US" dirty="0"/>
              <a:t> </a:t>
            </a:r>
          </a:p>
          <a:p>
            <a:r>
              <a:rPr lang="en-US" dirty="0"/>
              <a:t>    @Column(name = "</a:t>
            </a:r>
            <a:r>
              <a:rPr lang="en-US" dirty="0" err="1"/>
              <a:t>Encryted_Password</a:t>
            </a:r>
            <a:r>
              <a:rPr lang="en-US" dirty="0"/>
              <a:t>", length = 128, </a:t>
            </a:r>
            <a:r>
              <a:rPr lang="en-US" dirty="0" err="1"/>
              <a:t>nullable</a:t>
            </a:r>
            <a:r>
              <a:rPr lang="en-US" dirty="0"/>
              <a:t> = false)</a:t>
            </a:r>
          </a:p>
          <a:p>
            <a:r>
              <a:rPr lang="en-US" dirty="0"/>
              <a:t>    private String </a:t>
            </a:r>
            <a:r>
              <a:rPr lang="en-US" dirty="0" err="1"/>
              <a:t>encrytedPassword</a:t>
            </a:r>
            <a:r>
              <a:rPr lang="en-US" dirty="0"/>
              <a:t>;</a:t>
            </a:r>
          </a:p>
          <a:p>
            <a:r>
              <a:rPr lang="en-US" dirty="0"/>
              <a:t> </a:t>
            </a:r>
          </a:p>
          <a:p>
            <a:r>
              <a:rPr lang="en-US" dirty="0"/>
              <a:t>    @Column(name = "Enabled", length = 1, </a:t>
            </a:r>
            <a:r>
              <a:rPr lang="en-US" dirty="0" err="1"/>
              <a:t>nullable</a:t>
            </a:r>
            <a:r>
              <a:rPr lang="en-US" dirty="0"/>
              <a:t> = false)</a:t>
            </a:r>
          </a:p>
          <a:p>
            <a:r>
              <a:rPr lang="en-US" dirty="0"/>
              <a:t>    private </a:t>
            </a:r>
            <a:r>
              <a:rPr lang="en-US" dirty="0" err="1"/>
              <a:t>boolean</a:t>
            </a:r>
            <a:r>
              <a:rPr lang="en-US" dirty="0"/>
              <a:t> enabled;</a:t>
            </a:r>
            <a:endParaRPr lang="en-US" dirty="0"/>
          </a:p>
        </p:txBody>
      </p:sp>
    </p:spTree>
    <p:extLst>
      <p:ext uri="{BB962C8B-B14F-4D97-AF65-F5344CB8AC3E}">
        <p14:creationId xmlns:p14="http://schemas.microsoft.com/office/powerpoint/2010/main" val="95040535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Rectangle 1"/>
          <p:cNvSpPr>
            <a:spLocks noChangeArrowheads="1"/>
          </p:cNvSpPr>
          <p:nvPr/>
        </p:nvSpPr>
        <p:spPr bwMode="auto">
          <a:xfrm>
            <a:off x="0" y="-138499"/>
            <a:ext cx="65" cy="2769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817626" y="794402"/>
            <a:ext cx="8845212" cy="4524315"/>
          </a:xfrm>
          <a:prstGeom prst="rect">
            <a:avLst/>
          </a:prstGeom>
        </p:spPr>
        <p:txBody>
          <a:bodyPr wrap="square">
            <a:spAutoFit/>
          </a:bodyPr>
          <a:lstStyle/>
          <a:p>
            <a:r>
              <a:rPr lang="en-US" dirty="0"/>
              <a:t>@Entity</a:t>
            </a:r>
          </a:p>
          <a:p>
            <a:r>
              <a:rPr lang="en-US" dirty="0"/>
              <a:t>@Table(name = "</a:t>
            </a:r>
            <a:r>
              <a:rPr lang="en-US" dirty="0" err="1"/>
              <a:t>App_Role</a:t>
            </a:r>
            <a:r>
              <a:rPr lang="en-US" dirty="0"/>
              <a:t>", //</a:t>
            </a:r>
          </a:p>
          <a:p>
            <a:r>
              <a:rPr lang="en-US" dirty="0"/>
              <a:t>        </a:t>
            </a:r>
            <a:r>
              <a:rPr lang="en-US" dirty="0" err="1"/>
              <a:t>uniqueConstraints</a:t>
            </a:r>
            <a:r>
              <a:rPr lang="en-US" dirty="0"/>
              <a:t> = { //</a:t>
            </a:r>
          </a:p>
          <a:p>
            <a:r>
              <a:rPr lang="en-US" dirty="0"/>
              <a:t>                @</a:t>
            </a:r>
            <a:r>
              <a:rPr lang="en-US" dirty="0" err="1"/>
              <a:t>UniqueConstraint</a:t>
            </a:r>
            <a:r>
              <a:rPr lang="en-US" dirty="0"/>
              <a:t>(name = "APP_ROLE_UK", </a:t>
            </a:r>
            <a:r>
              <a:rPr lang="en-US" dirty="0" err="1"/>
              <a:t>columnNames</a:t>
            </a:r>
            <a:r>
              <a:rPr lang="en-US" dirty="0"/>
              <a:t> = "</a:t>
            </a:r>
            <a:r>
              <a:rPr lang="en-US" dirty="0" err="1"/>
              <a:t>Role_Name</a:t>
            </a:r>
            <a:r>
              <a:rPr lang="en-US" dirty="0"/>
              <a:t>") })</a:t>
            </a:r>
          </a:p>
          <a:p>
            <a:r>
              <a:rPr lang="en-US" dirty="0"/>
              <a:t>public class </a:t>
            </a:r>
            <a:r>
              <a:rPr lang="en-US" dirty="0" err="1"/>
              <a:t>AppRole</a:t>
            </a:r>
            <a:r>
              <a:rPr lang="en-US" dirty="0"/>
              <a:t> {</a:t>
            </a:r>
          </a:p>
          <a:p>
            <a:r>
              <a:rPr lang="en-US" dirty="0"/>
              <a:t>      </a:t>
            </a:r>
          </a:p>
          <a:p>
            <a:r>
              <a:rPr lang="en-US" dirty="0"/>
              <a:t>    public static final String ROLE_USER = "ROLE_USER";</a:t>
            </a:r>
          </a:p>
          <a:p>
            <a:r>
              <a:rPr lang="en-US" dirty="0"/>
              <a:t>    public static final String ROLE_ADMIN = "ROLE_ADMIN";</a:t>
            </a:r>
          </a:p>
          <a:p>
            <a:r>
              <a:rPr lang="en-US" dirty="0"/>
              <a:t>    </a:t>
            </a:r>
          </a:p>
          <a:p>
            <a:r>
              <a:rPr lang="en-US" dirty="0"/>
              <a:t>    @Id</a:t>
            </a:r>
          </a:p>
          <a:p>
            <a:r>
              <a:rPr lang="en-US" dirty="0"/>
              <a:t>    @</a:t>
            </a:r>
            <a:r>
              <a:rPr lang="en-US" dirty="0" err="1"/>
              <a:t>GeneratedValue</a:t>
            </a:r>
            <a:endParaRPr lang="en-US" dirty="0"/>
          </a:p>
          <a:p>
            <a:r>
              <a:rPr lang="en-US" dirty="0"/>
              <a:t>    @Column(name = "</a:t>
            </a:r>
            <a:r>
              <a:rPr lang="en-US" dirty="0" err="1"/>
              <a:t>Role_Id</a:t>
            </a:r>
            <a:r>
              <a:rPr lang="en-US" dirty="0"/>
              <a:t>", </a:t>
            </a:r>
            <a:r>
              <a:rPr lang="en-US" dirty="0" err="1"/>
              <a:t>nullable</a:t>
            </a:r>
            <a:r>
              <a:rPr lang="en-US" dirty="0"/>
              <a:t> = false)</a:t>
            </a:r>
          </a:p>
          <a:p>
            <a:r>
              <a:rPr lang="en-US" dirty="0"/>
              <a:t>    private Long </a:t>
            </a:r>
            <a:r>
              <a:rPr lang="en-US" dirty="0" err="1"/>
              <a:t>roleId</a:t>
            </a:r>
            <a:r>
              <a:rPr lang="en-US" dirty="0"/>
              <a:t>;</a:t>
            </a:r>
          </a:p>
          <a:p>
            <a:r>
              <a:rPr lang="en-US" dirty="0"/>
              <a:t> </a:t>
            </a:r>
          </a:p>
          <a:p>
            <a:r>
              <a:rPr lang="en-US" dirty="0"/>
              <a:t>    @Column(name = "</a:t>
            </a:r>
            <a:r>
              <a:rPr lang="en-US" dirty="0" err="1"/>
              <a:t>Role_Name</a:t>
            </a:r>
            <a:r>
              <a:rPr lang="en-US" dirty="0"/>
              <a:t>", length = 30, </a:t>
            </a:r>
            <a:r>
              <a:rPr lang="en-US" dirty="0" err="1"/>
              <a:t>nullable</a:t>
            </a:r>
            <a:r>
              <a:rPr lang="en-US" dirty="0"/>
              <a:t> = false)</a:t>
            </a:r>
          </a:p>
          <a:p>
            <a:r>
              <a:rPr lang="en-US" dirty="0"/>
              <a:t>    private String </a:t>
            </a:r>
            <a:r>
              <a:rPr lang="en-US" dirty="0" err="1"/>
              <a:t>roleName</a:t>
            </a:r>
            <a:r>
              <a:rPr lang="en-US" dirty="0"/>
              <a:t>;</a:t>
            </a:r>
            <a:endParaRPr lang="en-US" dirty="0"/>
          </a:p>
        </p:txBody>
      </p:sp>
    </p:spTree>
    <p:extLst>
      <p:ext uri="{BB962C8B-B14F-4D97-AF65-F5344CB8AC3E}">
        <p14:creationId xmlns:p14="http://schemas.microsoft.com/office/powerpoint/2010/main" val="332188486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Rectangle 1"/>
          <p:cNvSpPr>
            <a:spLocks noChangeArrowheads="1"/>
          </p:cNvSpPr>
          <p:nvPr/>
        </p:nvSpPr>
        <p:spPr bwMode="auto">
          <a:xfrm>
            <a:off x="0" y="-138499"/>
            <a:ext cx="65" cy="2769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817626" y="794402"/>
            <a:ext cx="8845212" cy="5355312"/>
          </a:xfrm>
          <a:prstGeom prst="rect">
            <a:avLst/>
          </a:prstGeom>
        </p:spPr>
        <p:txBody>
          <a:bodyPr wrap="square">
            <a:spAutoFit/>
          </a:bodyPr>
          <a:lstStyle/>
          <a:p>
            <a:r>
              <a:rPr lang="en-US" dirty="0"/>
              <a:t>@Entity</a:t>
            </a:r>
          </a:p>
          <a:p>
            <a:r>
              <a:rPr lang="en-US" dirty="0"/>
              <a:t>@Table(name = "</a:t>
            </a:r>
            <a:r>
              <a:rPr lang="en-US" dirty="0" err="1"/>
              <a:t>User_Role</a:t>
            </a:r>
            <a:r>
              <a:rPr lang="en-US" dirty="0"/>
              <a:t>", //</a:t>
            </a:r>
          </a:p>
          <a:p>
            <a:r>
              <a:rPr lang="en-US" dirty="0"/>
              <a:t>        </a:t>
            </a:r>
            <a:r>
              <a:rPr lang="en-US" dirty="0" err="1"/>
              <a:t>uniqueConstraints</a:t>
            </a:r>
            <a:r>
              <a:rPr lang="en-US" dirty="0"/>
              <a:t> = { //</a:t>
            </a:r>
          </a:p>
          <a:p>
            <a:r>
              <a:rPr lang="en-US" dirty="0"/>
              <a:t>                @</a:t>
            </a:r>
            <a:r>
              <a:rPr lang="en-US" dirty="0" err="1"/>
              <a:t>UniqueConstraint</a:t>
            </a:r>
            <a:r>
              <a:rPr lang="en-US" dirty="0"/>
              <a:t>(name = "USER_ROLE_UK", //</a:t>
            </a:r>
          </a:p>
          <a:p>
            <a:r>
              <a:rPr lang="en-US" dirty="0"/>
              <a:t>                        </a:t>
            </a:r>
            <a:r>
              <a:rPr lang="en-US" dirty="0" err="1"/>
              <a:t>columnNames</a:t>
            </a:r>
            <a:r>
              <a:rPr lang="en-US" dirty="0"/>
              <a:t> = { "</a:t>
            </a:r>
            <a:r>
              <a:rPr lang="en-US" dirty="0" err="1"/>
              <a:t>User_Id</a:t>
            </a:r>
            <a:r>
              <a:rPr lang="en-US" dirty="0"/>
              <a:t>", "</a:t>
            </a:r>
            <a:r>
              <a:rPr lang="en-US" dirty="0" err="1"/>
              <a:t>Role_Id</a:t>
            </a:r>
            <a:r>
              <a:rPr lang="en-US" dirty="0"/>
              <a:t>" }) })</a:t>
            </a:r>
          </a:p>
          <a:p>
            <a:r>
              <a:rPr lang="en-US" dirty="0"/>
              <a:t>public class </a:t>
            </a:r>
            <a:r>
              <a:rPr lang="en-US" dirty="0" err="1"/>
              <a:t>UserRole</a:t>
            </a:r>
            <a:r>
              <a:rPr lang="en-US" dirty="0"/>
              <a:t> {</a:t>
            </a:r>
          </a:p>
          <a:p>
            <a:r>
              <a:rPr lang="en-US" dirty="0"/>
              <a:t> </a:t>
            </a:r>
          </a:p>
          <a:p>
            <a:r>
              <a:rPr lang="en-US" dirty="0"/>
              <a:t>    @Id</a:t>
            </a:r>
          </a:p>
          <a:p>
            <a:r>
              <a:rPr lang="en-US" dirty="0"/>
              <a:t>    @</a:t>
            </a:r>
            <a:r>
              <a:rPr lang="en-US" dirty="0" err="1"/>
              <a:t>GeneratedValue</a:t>
            </a:r>
            <a:endParaRPr lang="en-US" dirty="0"/>
          </a:p>
          <a:p>
            <a:r>
              <a:rPr lang="en-US" dirty="0"/>
              <a:t>    @Column(name = "Id", </a:t>
            </a:r>
            <a:r>
              <a:rPr lang="en-US" dirty="0" err="1"/>
              <a:t>nullable</a:t>
            </a:r>
            <a:r>
              <a:rPr lang="en-US" dirty="0"/>
              <a:t> = false)</a:t>
            </a:r>
          </a:p>
          <a:p>
            <a:r>
              <a:rPr lang="en-US" dirty="0"/>
              <a:t>    private Long id;</a:t>
            </a:r>
          </a:p>
          <a:p>
            <a:r>
              <a:rPr lang="en-US" dirty="0"/>
              <a:t> </a:t>
            </a:r>
          </a:p>
          <a:p>
            <a:r>
              <a:rPr lang="en-US" dirty="0"/>
              <a:t>    @</a:t>
            </a:r>
            <a:r>
              <a:rPr lang="en-US" dirty="0" err="1"/>
              <a:t>ManyToOne</a:t>
            </a:r>
            <a:r>
              <a:rPr lang="en-US" dirty="0"/>
              <a:t>(fetch = </a:t>
            </a:r>
            <a:r>
              <a:rPr lang="en-US" dirty="0" err="1"/>
              <a:t>FetchType.LAZY</a:t>
            </a:r>
            <a:r>
              <a:rPr lang="en-US" dirty="0"/>
              <a:t>)</a:t>
            </a:r>
          </a:p>
          <a:p>
            <a:r>
              <a:rPr lang="en-US" dirty="0"/>
              <a:t>    @</a:t>
            </a:r>
            <a:r>
              <a:rPr lang="en-US" dirty="0" err="1"/>
              <a:t>JoinColumn</a:t>
            </a:r>
            <a:r>
              <a:rPr lang="en-US" dirty="0"/>
              <a:t>(name = "</a:t>
            </a:r>
            <a:r>
              <a:rPr lang="en-US" dirty="0" err="1"/>
              <a:t>User_Id</a:t>
            </a:r>
            <a:r>
              <a:rPr lang="en-US" dirty="0"/>
              <a:t>", </a:t>
            </a:r>
            <a:r>
              <a:rPr lang="en-US" dirty="0" err="1"/>
              <a:t>nullable</a:t>
            </a:r>
            <a:r>
              <a:rPr lang="en-US" dirty="0"/>
              <a:t> = false)</a:t>
            </a:r>
          </a:p>
          <a:p>
            <a:r>
              <a:rPr lang="en-US" dirty="0"/>
              <a:t>    private </a:t>
            </a:r>
            <a:r>
              <a:rPr lang="en-US" dirty="0" err="1"/>
              <a:t>AppUser</a:t>
            </a:r>
            <a:r>
              <a:rPr lang="en-US" dirty="0"/>
              <a:t> </a:t>
            </a:r>
            <a:r>
              <a:rPr lang="en-US" dirty="0" err="1"/>
              <a:t>appUser</a:t>
            </a:r>
            <a:r>
              <a:rPr lang="en-US" dirty="0"/>
              <a:t>;</a:t>
            </a:r>
          </a:p>
          <a:p>
            <a:r>
              <a:rPr lang="en-US" dirty="0"/>
              <a:t> </a:t>
            </a:r>
          </a:p>
          <a:p>
            <a:r>
              <a:rPr lang="en-US" dirty="0"/>
              <a:t>    @</a:t>
            </a:r>
            <a:r>
              <a:rPr lang="en-US" dirty="0" err="1"/>
              <a:t>ManyToOne</a:t>
            </a:r>
            <a:r>
              <a:rPr lang="en-US" dirty="0"/>
              <a:t>(fetch = </a:t>
            </a:r>
            <a:r>
              <a:rPr lang="en-US" dirty="0" err="1"/>
              <a:t>FetchType.LAZY</a:t>
            </a:r>
            <a:r>
              <a:rPr lang="en-US" dirty="0"/>
              <a:t>)</a:t>
            </a:r>
          </a:p>
          <a:p>
            <a:r>
              <a:rPr lang="en-US" dirty="0"/>
              <a:t>    @</a:t>
            </a:r>
            <a:r>
              <a:rPr lang="en-US" dirty="0" err="1"/>
              <a:t>JoinColumn</a:t>
            </a:r>
            <a:r>
              <a:rPr lang="en-US" dirty="0"/>
              <a:t>(name = "</a:t>
            </a:r>
            <a:r>
              <a:rPr lang="en-US" dirty="0" err="1"/>
              <a:t>Role_Id</a:t>
            </a:r>
            <a:r>
              <a:rPr lang="en-US" dirty="0"/>
              <a:t>", </a:t>
            </a:r>
            <a:r>
              <a:rPr lang="en-US" dirty="0" err="1"/>
              <a:t>nullable</a:t>
            </a:r>
            <a:r>
              <a:rPr lang="en-US" dirty="0"/>
              <a:t> = false)</a:t>
            </a:r>
          </a:p>
          <a:p>
            <a:r>
              <a:rPr lang="en-US" dirty="0"/>
              <a:t>    private </a:t>
            </a:r>
            <a:r>
              <a:rPr lang="en-US" dirty="0" err="1"/>
              <a:t>AppRole</a:t>
            </a:r>
            <a:r>
              <a:rPr lang="en-US" dirty="0"/>
              <a:t> </a:t>
            </a:r>
            <a:r>
              <a:rPr lang="en-US" dirty="0" err="1"/>
              <a:t>appRole</a:t>
            </a:r>
            <a:r>
              <a:rPr lang="en-US" dirty="0"/>
              <a:t>;</a:t>
            </a:r>
            <a:endParaRPr lang="en-US" dirty="0"/>
          </a:p>
        </p:txBody>
      </p:sp>
    </p:spTree>
    <p:extLst>
      <p:ext uri="{BB962C8B-B14F-4D97-AF65-F5344CB8AC3E}">
        <p14:creationId xmlns:p14="http://schemas.microsoft.com/office/powerpoint/2010/main" val="2132858854"/>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Rectangle 1"/>
          <p:cNvSpPr>
            <a:spLocks noChangeArrowheads="1"/>
          </p:cNvSpPr>
          <p:nvPr/>
        </p:nvSpPr>
        <p:spPr bwMode="auto">
          <a:xfrm>
            <a:off x="0" y="-138499"/>
            <a:ext cx="65" cy="2769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817626" y="794402"/>
            <a:ext cx="8845212" cy="369332"/>
          </a:xfrm>
          <a:prstGeom prst="rect">
            <a:avLst/>
          </a:prstGeom>
        </p:spPr>
        <p:txBody>
          <a:bodyPr wrap="square">
            <a:spAutoFit/>
          </a:bodyPr>
          <a:lstStyle/>
          <a:p>
            <a:r>
              <a:rPr lang="en-US" dirty="0" err="1" smtClean="0"/>
              <a:t>Thực</a:t>
            </a:r>
            <a:r>
              <a:rPr lang="en-US" dirty="0" smtClean="0"/>
              <a:t> </a:t>
            </a:r>
            <a:r>
              <a:rPr lang="en-US" dirty="0" err="1" smtClean="0"/>
              <a:t>hiện</a:t>
            </a:r>
            <a:r>
              <a:rPr lang="en-US" dirty="0" smtClean="0"/>
              <a:t> </a:t>
            </a:r>
            <a:r>
              <a:rPr lang="en-US" dirty="0" err="1" smtClean="0"/>
              <a:t>tạo</a:t>
            </a:r>
            <a:r>
              <a:rPr lang="en-US" dirty="0" smtClean="0"/>
              <a:t>  </a:t>
            </a:r>
            <a:r>
              <a:rPr lang="en-US" dirty="0" err="1" smtClean="0"/>
              <a:t>các</a:t>
            </a:r>
            <a:r>
              <a:rPr lang="en-US" dirty="0" smtClean="0"/>
              <a:t> </a:t>
            </a:r>
            <a:r>
              <a:rPr lang="en-US" dirty="0" err="1" smtClean="0"/>
              <a:t>xử</a:t>
            </a:r>
            <a:r>
              <a:rPr lang="en-US" dirty="0" smtClean="0"/>
              <a:t> </a:t>
            </a:r>
            <a:r>
              <a:rPr lang="en-US" dirty="0" err="1" smtClean="0"/>
              <a:t>lý</a:t>
            </a:r>
            <a:r>
              <a:rPr lang="en-US" dirty="0" smtClean="0"/>
              <a:t> </a:t>
            </a:r>
            <a:r>
              <a:rPr lang="en-US" dirty="0" err="1" smtClean="0"/>
              <a:t>và</a:t>
            </a:r>
            <a:r>
              <a:rPr lang="en-US" dirty="0" smtClean="0"/>
              <a:t> </a:t>
            </a:r>
            <a:r>
              <a:rPr lang="en-US" dirty="0" err="1" smtClean="0"/>
              <a:t>mẫu</a:t>
            </a:r>
            <a:r>
              <a:rPr lang="en-US" dirty="0" smtClean="0"/>
              <a:t> </a:t>
            </a:r>
            <a:r>
              <a:rPr lang="en-US" dirty="0" err="1" smtClean="0"/>
              <a:t>theo</a:t>
            </a:r>
            <a:r>
              <a:rPr lang="en-US" dirty="0" smtClean="0"/>
              <a:t> file </a:t>
            </a:r>
            <a:r>
              <a:rPr lang="en-US" dirty="0" err="1" smtClean="0"/>
              <a:t>đính</a:t>
            </a:r>
            <a:r>
              <a:rPr lang="en-US" dirty="0" smtClean="0"/>
              <a:t> </a:t>
            </a:r>
            <a:r>
              <a:rPr lang="en-US" dirty="0" err="1" smtClean="0"/>
              <a:t>kèm</a:t>
            </a:r>
            <a:r>
              <a:rPr lang="en-US" dirty="0" smtClean="0"/>
              <a:t> </a:t>
            </a:r>
            <a:endParaRPr lang="en-US" dirty="0"/>
          </a:p>
        </p:txBody>
      </p:sp>
    </p:spTree>
    <p:extLst>
      <p:ext uri="{BB962C8B-B14F-4D97-AF65-F5344CB8AC3E}">
        <p14:creationId xmlns:p14="http://schemas.microsoft.com/office/powerpoint/2010/main" val="390451715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2" name="Text 0">
            <a:extLst>
              <a:ext uri="{FF2B5EF4-FFF2-40B4-BE49-F238E27FC236}">
                <a16:creationId xmlns:a16="http://schemas.microsoft.com/office/drawing/2014/main" id="{956C74AD-785B-0707-91CF-F223432F6C3D}"/>
              </a:ext>
            </a:extLst>
          </p:cNvPr>
          <p:cNvSpPr/>
          <p:nvPr/>
        </p:nvSpPr>
        <p:spPr>
          <a:xfrm>
            <a:off x="1025899" y="661374"/>
            <a:ext cx="8456015" cy="2042468"/>
          </a:xfrm>
          <a:prstGeom prst="rect">
            <a:avLst/>
          </a:prstGeom>
          <a:noFill/>
          <a:ln/>
        </p:spPr>
        <p:txBody>
          <a:bodyPr wrap="square" lIns="0" tIns="0" rIns="0" bIns="0" rtlCol="0" anchor="t"/>
          <a:lstStyle/>
          <a:p>
            <a:pPr marL="0" indent="0">
              <a:lnSpc>
                <a:spcPts val="3000"/>
              </a:lnSpc>
              <a:buNone/>
            </a:pPr>
            <a:r>
              <a:rPr lang="en-US" b="1" dirty="0" err="1" smtClean="0">
                <a:latin typeface="Arial" panose="020B0604020202020204" pitchFamily="34" charset="0"/>
                <a:cs typeface="Arial" panose="020B0604020202020204" pitchFamily="34" charset="0"/>
              </a:rPr>
              <a:t>Cài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đặt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dự</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án</a:t>
            </a:r>
            <a:r>
              <a:rPr lang="en-US" b="1" dirty="0" smtClean="0">
                <a:latin typeface="Arial" panose="020B0604020202020204" pitchFamily="34" charset="0"/>
                <a:cs typeface="Arial" panose="020B0604020202020204" pitchFamily="34" charset="0"/>
              </a:rPr>
              <a:t> </a:t>
            </a:r>
          </a:p>
          <a:p>
            <a:pPr marL="0" indent="0">
              <a:lnSpc>
                <a:spcPts val="3000"/>
              </a:lnSpc>
              <a:buNone/>
            </a:pPr>
            <a:endParaRPr lang="en-US" sz="1600" b="1" dirty="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23"/>
          <a:stretch>
            <a:fillRect/>
          </a:stretch>
        </p:blipFill>
        <p:spPr>
          <a:xfrm>
            <a:off x="2836064" y="1043806"/>
            <a:ext cx="6438257" cy="5740997"/>
          </a:xfrm>
          <a:prstGeom prst="rect">
            <a:avLst/>
          </a:prstGeom>
        </p:spPr>
      </p:pic>
    </p:spTree>
    <p:extLst>
      <p:ext uri="{BB962C8B-B14F-4D97-AF65-F5344CB8AC3E}">
        <p14:creationId xmlns:p14="http://schemas.microsoft.com/office/powerpoint/2010/main" val="4146692290"/>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438150" y="390525"/>
            <a:ext cx="9810750" cy="6781800"/>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438150" y="5262310"/>
            <a:ext cx="1590675" cy="1910015"/>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552575" y="1676400"/>
            <a:ext cx="8867775" cy="5648325"/>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76225" y="390525"/>
            <a:ext cx="8601075" cy="6315075"/>
          </a:xfrm>
          <a:prstGeom prst="rect">
            <a:avLst/>
          </a:prstGeom>
        </p:spPr>
      </p:pic>
      <p:sp>
        <p:nvSpPr>
          <p:cNvPr id="6" name="TextBox 5">
            <a:extLst>
              <a:ext uri="{FF2B5EF4-FFF2-40B4-BE49-F238E27FC236}">
                <a16:creationId xmlns:a16="http://schemas.microsoft.com/office/drawing/2014/main" id="{E90A7405-53D0-5832-4328-910F0F596B0B}"/>
              </a:ext>
            </a:extLst>
          </p:cNvPr>
          <p:cNvSpPr txBox="1"/>
          <p:nvPr/>
        </p:nvSpPr>
        <p:spPr>
          <a:xfrm>
            <a:off x="3469165" y="3196650"/>
            <a:ext cx="3748719" cy="584775"/>
          </a:xfrm>
          <a:prstGeom prst="rect">
            <a:avLst/>
          </a:prstGeom>
          <a:noFill/>
        </p:spPr>
        <p:txBody>
          <a:bodyPr wrap="none" rtlCol="0">
            <a:spAutoFit/>
          </a:bodyPr>
          <a:lstStyle/>
          <a:p>
            <a:r>
              <a:rPr lang="en-VN" sz="3200" b="1" dirty="0">
                <a:solidFill>
                  <a:schemeClr val="bg1"/>
                </a:solidFill>
                <a:latin typeface="Times New Roman" panose="02020603050405020304" pitchFamily="18" charset="0"/>
                <a:cs typeface="Times New Roman" panose="02020603050405020304" pitchFamily="18" charset="0"/>
              </a:rPr>
              <a:t>IV. Thảo luận chung</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0" y="0"/>
            <a:ext cx="10696575" cy="7562850"/>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133975" y="0"/>
            <a:ext cx="5562600" cy="7562850"/>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2190750" y="2247900"/>
            <a:ext cx="5867400" cy="19050"/>
          </a:xfrm>
          <a:prstGeom prst="rect">
            <a:avLst/>
          </a:prstGeom>
        </p:spPr>
      </p:pic>
      <p:pic>
        <p:nvPicPr>
          <p:cNvPr id="5" name="Image 3"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2190750" y="3981450"/>
            <a:ext cx="5867400" cy="19050"/>
          </a:xfrm>
          <a:prstGeom prst="rect">
            <a:avLst/>
          </a:prstGeom>
        </p:spPr>
      </p:pic>
      <p:sp>
        <p:nvSpPr>
          <p:cNvPr id="6" name="Text 0"/>
          <p:cNvSpPr/>
          <p:nvPr/>
        </p:nvSpPr>
        <p:spPr>
          <a:xfrm>
            <a:off x="2447925" y="3009900"/>
            <a:ext cx="5343525" cy="381000"/>
          </a:xfrm>
          <a:prstGeom prst="rect">
            <a:avLst/>
          </a:prstGeom>
          <a:noFill/>
          <a:ln/>
        </p:spPr>
        <p:txBody>
          <a:bodyPr wrap="square" lIns="0" tIns="0" rIns="0" bIns="0" rtlCol="0" anchor="t"/>
          <a:lstStyle/>
          <a:p>
            <a:pPr marL="0" indent="0" algn="l">
              <a:lnSpc>
                <a:spcPts val="3000"/>
              </a:lnSpc>
              <a:buNone/>
            </a:pPr>
            <a:r>
              <a:rPr lang="en-US" sz="7200" dirty="0">
                <a:solidFill>
                  <a:srgbClr val="FFFFFF"/>
                </a:solidFill>
                <a:latin typeface="SVN-Mont SemiBold" pitchFamily="34" charset="0"/>
                <a:ea typeface="SVN-Mont SemiBold" pitchFamily="34" charset="-122"/>
                <a:cs typeface="SVN-Mont SemiBold" pitchFamily="34" charset="-120"/>
              </a:rPr>
              <a:t>THANK YOU</a:t>
            </a:r>
            <a:endParaRPr lang="en-US" sz="7200" dirty="0"/>
          </a:p>
        </p:txBody>
      </p:sp>
      <p:sp>
        <p:nvSpPr>
          <p:cNvPr id="7" name="Text 1"/>
          <p:cNvSpPr/>
          <p:nvPr/>
        </p:nvSpPr>
        <p:spPr>
          <a:xfrm>
            <a:off x="4229100" y="4181475"/>
            <a:ext cx="1781175" cy="381000"/>
          </a:xfrm>
          <a:prstGeom prst="rect">
            <a:avLst/>
          </a:prstGeom>
          <a:noFill/>
          <a:ln/>
        </p:spPr>
        <p:txBody>
          <a:bodyPr wrap="square" lIns="0" tIns="0" rIns="0" bIns="0" rtlCol="0" anchor="t"/>
          <a:lstStyle/>
          <a:p>
            <a:pPr marL="0" indent="0" algn="l">
              <a:lnSpc>
                <a:spcPts val="3000"/>
              </a:lnSpc>
              <a:buNone/>
            </a:pPr>
            <a:r>
              <a:rPr lang="en-US" sz="1800" dirty="0">
                <a:solidFill>
                  <a:srgbClr val="FFFFFF"/>
                </a:solidFill>
                <a:latin typeface="SVN-Mont Book" pitchFamily="34" charset="0"/>
                <a:ea typeface="SVN-Mont Book" pitchFamily="34" charset="-122"/>
                <a:cs typeface="SVN-Mont Book" pitchFamily="34" charset="-120"/>
              </a:rPr>
              <a:t>FOR WATCHING</a:t>
            </a:r>
            <a:endParaRPr lang="en-US" sz="18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0"/>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pic>
        <p:nvPicPr>
          <p:cNvPr id="13" name="Picture 12"/>
          <p:cNvPicPr>
            <a:picLocks noChangeAspect="1"/>
          </p:cNvPicPr>
          <p:nvPr/>
        </p:nvPicPr>
        <p:blipFill>
          <a:blip r:embed="rId23"/>
          <a:stretch>
            <a:fillRect/>
          </a:stretch>
        </p:blipFill>
        <p:spPr>
          <a:xfrm>
            <a:off x="2344346" y="1029510"/>
            <a:ext cx="6168093" cy="5493848"/>
          </a:xfrm>
          <a:prstGeom prst="rect">
            <a:avLst/>
          </a:prstGeom>
        </p:spPr>
      </p:pic>
    </p:spTree>
    <p:extLst>
      <p:ext uri="{BB962C8B-B14F-4D97-AF65-F5344CB8AC3E}">
        <p14:creationId xmlns:p14="http://schemas.microsoft.com/office/powerpoint/2010/main" val="216139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3" name="Rectangle 12"/>
          <p:cNvSpPr/>
          <p:nvPr/>
        </p:nvSpPr>
        <p:spPr>
          <a:xfrm>
            <a:off x="827866" y="996492"/>
            <a:ext cx="8654048" cy="3416320"/>
          </a:xfrm>
          <a:prstGeom prst="rect">
            <a:avLst/>
          </a:prstGeom>
        </p:spPr>
        <p:txBody>
          <a:bodyPr wrap="square">
            <a:spAutoFit/>
          </a:bodyPr>
          <a:lstStyle/>
          <a:p>
            <a:r>
              <a:rPr lang="vi-VN" b="1" dirty="0">
                <a:solidFill>
                  <a:srgbClr val="565656"/>
                </a:solidFill>
                <a:latin typeface="Roboto"/>
              </a:rPr>
              <a:t>Bước </a:t>
            </a:r>
            <a:r>
              <a:rPr lang="en-US" b="1" dirty="0" smtClean="0">
                <a:solidFill>
                  <a:srgbClr val="565656"/>
                </a:solidFill>
                <a:latin typeface="Roboto"/>
              </a:rPr>
              <a:t>1 </a:t>
            </a:r>
            <a:r>
              <a:rPr lang="en-US" b="1" dirty="0" err="1" smtClean="0">
                <a:solidFill>
                  <a:srgbClr val="565656"/>
                </a:solidFill>
                <a:latin typeface="Roboto"/>
              </a:rPr>
              <a:t>Thêm</a:t>
            </a:r>
            <a:r>
              <a:rPr lang="en-US" b="1" dirty="0" smtClean="0">
                <a:solidFill>
                  <a:srgbClr val="565656"/>
                </a:solidFill>
                <a:latin typeface="Roboto"/>
              </a:rPr>
              <a:t> </a:t>
            </a:r>
            <a:r>
              <a:rPr lang="en-US" b="1" dirty="0" err="1" smtClean="0">
                <a:solidFill>
                  <a:srgbClr val="565656"/>
                </a:solidFill>
                <a:latin typeface="Roboto"/>
              </a:rPr>
              <a:t>thư</a:t>
            </a:r>
            <a:r>
              <a:rPr lang="en-US" b="1" dirty="0" smtClean="0">
                <a:solidFill>
                  <a:srgbClr val="565656"/>
                </a:solidFill>
                <a:latin typeface="Roboto"/>
              </a:rPr>
              <a:t> </a:t>
            </a:r>
            <a:r>
              <a:rPr lang="en-US" b="1" dirty="0" err="1" smtClean="0">
                <a:solidFill>
                  <a:srgbClr val="565656"/>
                </a:solidFill>
                <a:latin typeface="Roboto"/>
              </a:rPr>
              <a:t>viện</a:t>
            </a:r>
            <a:endParaRPr lang="en-US" b="1" dirty="0" smtClean="0">
              <a:solidFill>
                <a:srgbClr val="565656"/>
              </a:solidFill>
              <a:latin typeface="Roboto"/>
            </a:endParaRPr>
          </a:p>
          <a:p>
            <a:r>
              <a:rPr lang="vi-VN" dirty="0"/>
              <a:t>Khai báo các thư viện </a:t>
            </a:r>
            <a:r>
              <a:rPr lang="vi-VN" b="1" dirty="0"/>
              <a:t>Spring Social</a:t>
            </a:r>
            <a:r>
              <a:rPr lang="vi-VN" dirty="0"/>
              <a:t> vào project của bạn:</a:t>
            </a:r>
          </a:p>
          <a:p>
            <a:pPr marL="285750" indent="-285750">
              <a:buFont typeface="Arial" panose="020B0604020202020204" pitchFamily="34" charset="0"/>
              <a:buChar char="•"/>
            </a:pPr>
            <a:r>
              <a:rPr lang="vi-VN" dirty="0"/>
              <a:t>spring-security-oauth2</a:t>
            </a:r>
          </a:p>
          <a:p>
            <a:pPr marL="285750" indent="-285750">
              <a:buFont typeface="Arial" panose="020B0604020202020204" pitchFamily="34" charset="0"/>
              <a:buChar char="•"/>
            </a:pPr>
            <a:r>
              <a:rPr lang="vi-VN" dirty="0"/>
              <a:t>spring-social-core</a:t>
            </a:r>
          </a:p>
          <a:p>
            <a:pPr marL="285750" indent="-285750">
              <a:buFont typeface="Arial" panose="020B0604020202020204" pitchFamily="34" charset="0"/>
              <a:buChar char="•"/>
            </a:pPr>
            <a:r>
              <a:rPr lang="vi-VN" dirty="0"/>
              <a:t>spring-social-config</a:t>
            </a:r>
          </a:p>
          <a:p>
            <a:pPr marL="285750" indent="-285750">
              <a:buFont typeface="Arial" panose="020B0604020202020204" pitchFamily="34" charset="0"/>
              <a:buChar char="•"/>
            </a:pPr>
            <a:r>
              <a:rPr lang="vi-VN" dirty="0"/>
              <a:t>spring-social-security</a:t>
            </a:r>
          </a:p>
          <a:p>
            <a:pPr marL="285750" indent="-285750">
              <a:buFont typeface="Arial" panose="020B0604020202020204" pitchFamily="34" charset="0"/>
              <a:buChar char="•"/>
            </a:pPr>
            <a:r>
              <a:rPr lang="vi-VN" dirty="0"/>
              <a:t>spring-social-facebook</a:t>
            </a:r>
          </a:p>
          <a:p>
            <a:pPr marL="285750" indent="-285750">
              <a:buFont typeface="Arial" panose="020B0604020202020204" pitchFamily="34" charset="0"/>
              <a:buChar char="•"/>
            </a:pPr>
            <a:r>
              <a:rPr lang="vi-VN" dirty="0"/>
              <a:t>spring-social-twitter</a:t>
            </a:r>
          </a:p>
          <a:p>
            <a:pPr marL="285750" indent="-285750">
              <a:buFont typeface="Arial" panose="020B0604020202020204" pitchFamily="34" charset="0"/>
              <a:buChar char="•"/>
            </a:pPr>
            <a:r>
              <a:rPr lang="vi-VN" dirty="0"/>
              <a:t>spring-social-github</a:t>
            </a:r>
          </a:p>
          <a:p>
            <a:pPr marL="285750" indent="-285750">
              <a:buFont typeface="Arial" panose="020B0604020202020204" pitchFamily="34" charset="0"/>
              <a:buChar char="•"/>
            </a:pPr>
            <a:r>
              <a:rPr lang="vi-VN" dirty="0"/>
              <a:t>spring-social-linkedin</a:t>
            </a:r>
          </a:p>
          <a:p>
            <a:pPr marL="285750" indent="-285750">
              <a:buFont typeface="Arial" panose="020B0604020202020204" pitchFamily="34" charset="0"/>
              <a:buChar char="•"/>
            </a:pPr>
            <a:r>
              <a:rPr lang="vi-VN" dirty="0"/>
              <a:t>spring-social-google</a:t>
            </a:r>
          </a:p>
          <a:p>
            <a:endParaRPr lang="en-US" dirty="0"/>
          </a:p>
        </p:txBody>
      </p:sp>
    </p:spTree>
    <p:extLst>
      <p:ext uri="{BB962C8B-B14F-4D97-AF65-F5344CB8AC3E}">
        <p14:creationId xmlns:p14="http://schemas.microsoft.com/office/powerpoint/2010/main" val="342171503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3" name="Rectangle 12"/>
          <p:cNvSpPr/>
          <p:nvPr/>
        </p:nvSpPr>
        <p:spPr>
          <a:xfrm>
            <a:off x="827866" y="996492"/>
            <a:ext cx="8654048" cy="369332"/>
          </a:xfrm>
          <a:prstGeom prst="rect">
            <a:avLst/>
          </a:prstGeom>
        </p:spPr>
        <p:txBody>
          <a:bodyPr wrap="square">
            <a:spAutoFit/>
          </a:bodyPr>
          <a:lstStyle/>
          <a:p>
            <a:r>
              <a:rPr lang="en-US" dirty="0" err="1" smtClean="0"/>
              <a:t>Các</a:t>
            </a:r>
            <a:r>
              <a:rPr lang="en-US" dirty="0" smtClean="0"/>
              <a:t> </a:t>
            </a:r>
            <a:r>
              <a:rPr lang="en-US" dirty="0" err="1" smtClean="0"/>
              <a:t>thông</a:t>
            </a:r>
            <a:r>
              <a:rPr lang="en-US" dirty="0" smtClean="0"/>
              <a:t> </a:t>
            </a:r>
            <a:r>
              <a:rPr lang="en-US" dirty="0" err="1" smtClean="0"/>
              <a:t>số</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ứng</a:t>
            </a:r>
            <a:r>
              <a:rPr lang="en-US" dirty="0" smtClean="0"/>
              <a:t> </a:t>
            </a:r>
            <a:r>
              <a:rPr lang="en-US" dirty="0" err="1" smtClean="0"/>
              <a:t>dụng</a:t>
            </a:r>
            <a:endParaRPr lang="en-US" dirty="0"/>
          </a:p>
        </p:txBody>
      </p:sp>
      <p:sp>
        <p:nvSpPr>
          <p:cNvPr id="12" name="Rectangle 1"/>
          <p:cNvSpPr>
            <a:spLocks noChangeArrowheads="1"/>
          </p:cNvSpPr>
          <p:nvPr/>
        </p:nvSpPr>
        <p:spPr bwMode="auto">
          <a:xfrm>
            <a:off x="0" y="-138499"/>
            <a:ext cx="65" cy="2769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4" name="Picture 13"/>
          <p:cNvPicPr>
            <a:picLocks noChangeAspect="1"/>
          </p:cNvPicPr>
          <p:nvPr/>
        </p:nvPicPr>
        <p:blipFill>
          <a:blip r:embed="rId23"/>
          <a:stretch>
            <a:fillRect/>
          </a:stretch>
        </p:blipFill>
        <p:spPr>
          <a:xfrm>
            <a:off x="827866" y="1547570"/>
            <a:ext cx="9247122" cy="3896485"/>
          </a:xfrm>
          <a:prstGeom prst="rect">
            <a:avLst/>
          </a:prstGeom>
        </p:spPr>
      </p:pic>
    </p:spTree>
    <p:extLst>
      <p:ext uri="{BB962C8B-B14F-4D97-AF65-F5344CB8AC3E}">
        <p14:creationId xmlns:p14="http://schemas.microsoft.com/office/powerpoint/2010/main" val="348733090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3" name="Rectangle 12"/>
          <p:cNvSpPr/>
          <p:nvPr/>
        </p:nvSpPr>
        <p:spPr>
          <a:xfrm>
            <a:off x="827866" y="996492"/>
            <a:ext cx="8654048" cy="369332"/>
          </a:xfrm>
          <a:prstGeom prst="rect">
            <a:avLst/>
          </a:prstGeom>
        </p:spPr>
        <p:txBody>
          <a:bodyPr wrap="square">
            <a:spAutoFit/>
          </a:bodyPr>
          <a:lstStyle/>
          <a:p>
            <a:r>
              <a:rPr lang="en-US" dirty="0" err="1" smtClean="0"/>
              <a:t>Các</a:t>
            </a:r>
            <a:r>
              <a:rPr lang="en-US" dirty="0" smtClean="0"/>
              <a:t> </a:t>
            </a:r>
            <a:r>
              <a:rPr lang="en-US" dirty="0" err="1" smtClean="0"/>
              <a:t>thông</a:t>
            </a:r>
            <a:r>
              <a:rPr lang="en-US" dirty="0" smtClean="0"/>
              <a:t> </a:t>
            </a:r>
            <a:r>
              <a:rPr lang="en-US" dirty="0" err="1" smtClean="0"/>
              <a:t>số</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ứng</a:t>
            </a:r>
            <a:r>
              <a:rPr lang="en-US" dirty="0" smtClean="0"/>
              <a:t> </a:t>
            </a:r>
            <a:r>
              <a:rPr lang="en-US" dirty="0" err="1" smtClean="0"/>
              <a:t>dụng</a:t>
            </a:r>
            <a:endParaRPr lang="en-US" dirty="0"/>
          </a:p>
        </p:txBody>
      </p:sp>
      <p:sp>
        <p:nvSpPr>
          <p:cNvPr id="12" name="Rectangle 1"/>
          <p:cNvSpPr>
            <a:spLocks noChangeArrowheads="1"/>
          </p:cNvSpPr>
          <p:nvPr/>
        </p:nvSpPr>
        <p:spPr bwMode="auto">
          <a:xfrm>
            <a:off x="0" y="-138499"/>
            <a:ext cx="65" cy="2769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5" name="Picture 14"/>
          <p:cNvPicPr>
            <a:picLocks noChangeAspect="1"/>
          </p:cNvPicPr>
          <p:nvPr/>
        </p:nvPicPr>
        <p:blipFill>
          <a:blip r:embed="rId23"/>
          <a:stretch>
            <a:fillRect/>
          </a:stretch>
        </p:blipFill>
        <p:spPr>
          <a:xfrm>
            <a:off x="769253" y="1448673"/>
            <a:ext cx="9216195" cy="4115814"/>
          </a:xfrm>
          <a:prstGeom prst="rect">
            <a:avLst/>
          </a:prstGeom>
        </p:spPr>
      </p:pic>
    </p:spTree>
    <p:extLst>
      <p:ext uri="{BB962C8B-B14F-4D97-AF65-F5344CB8AC3E}">
        <p14:creationId xmlns:p14="http://schemas.microsoft.com/office/powerpoint/2010/main" val="203976888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3" name="Rectangle 12"/>
          <p:cNvSpPr/>
          <p:nvPr/>
        </p:nvSpPr>
        <p:spPr>
          <a:xfrm>
            <a:off x="827866" y="996492"/>
            <a:ext cx="8654048" cy="369332"/>
          </a:xfrm>
          <a:prstGeom prst="rect">
            <a:avLst/>
          </a:prstGeom>
        </p:spPr>
        <p:txBody>
          <a:bodyPr wrap="square">
            <a:spAutoFit/>
          </a:bodyPr>
          <a:lstStyle/>
          <a:p>
            <a:r>
              <a:rPr lang="en-US" dirty="0" err="1" smtClean="0"/>
              <a:t>Các</a:t>
            </a:r>
            <a:r>
              <a:rPr lang="en-US" dirty="0" smtClean="0"/>
              <a:t> </a:t>
            </a:r>
            <a:r>
              <a:rPr lang="en-US" dirty="0" err="1" smtClean="0"/>
              <a:t>thông</a:t>
            </a:r>
            <a:r>
              <a:rPr lang="en-US" dirty="0" smtClean="0"/>
              <a:t> </a:t>
            </a:r>
            <a:r>
              <a:rPr lang="en-US" dirty="0" err="1" smtClean="0"/>
              <a:t>số</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ứng</a:t>
            </a:r>
            <a:r>
              <a:rPr lang="en-US" dirty="0" smtClean="0"/>
              <a:t> </a:t>
            </a:r>
            <a:r>
              <a:rPr lang="en-US" dirty="0" err="1" smtClean="0"/>
              <a:t>dụng</a:t>
            </a:r>
            <a:endParaRPr lang="en-US" dirty="0"/>
          </a:p>
        </p:txBody>
      </p:sp>
      <p:sp>
        <p:nvSpPr>
          <p:cNvPr id="12" name="Rectangle 1"/>
          <p:cNvSpPr>
            <a:spLocks noChangeArrowheads="1"/>
          </p:cNvSpPr>
          <p:nvPr/>
        </p:nvSpPr>
        <p:spPr bwMode="auto">
          <a:xfrm>
            <a:off x="0" y="-138499"/>
            <a:ext cx="65" cy="2769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4" name="Picture 13"/>
          <p:cNvPicPr>
            <a:picLocks noChangeAspect="1"/>
          </p:cNvPicPr>
          <p:nvPr/>
        </p:nvPicPr>
        <p:blipFill>
          <a:blip r:embed="rId23"/>
          <a:stretch>
            <a:fillRect/>
          </a:stretch>
        </p:blipFill>
        <p:spPr>
          <a:xfrm>
            <a:off x="924680" y="1547570"/>
            <a:ext cx="8557234" cy="4557821"/>
          </a:xfrm>
          <a:prstGeom prst="rect">
            <a:avLst/>
          </a:prstGeom>
        </p:spPr>
      </p:pic>
    </p:spTree>
    <p:extLst>
      <p:ext uri="{BB962C8B-B14F-4D97-AF65-F5344CB8AC3E}">
        <p14:creationId xmlns:p14="http://schemas.microsoft.com/office/powerpoint/2010/main" val="86202171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3069641" y="6429375"/>
            <a:ext cx="7154925" cy="1133475"/>
          </a:xfrm>
          <a:prstGeom prst="rect">
            <a:avLst/>
          </a:prstGeom>
        </p:spPr>
      </p:pic>
      <p:pic>
        <p:nvPicPr>
          <p:cNvPr id="3" name="Image 1" descr="preencoded.png"/>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525270" y="-12879"/>
            <a:ext cx="6764399" cy="807281"/>
          </a:xfrm>
          <a:prstGeom prst="rect">
            <a:avLst/>
          </a:prstGeom>
        </p:spPr>
      </p:pic>
      <p:pic>
        <p:nvPicPr>
          <p:cNvPr id="4" name="Image 2" descr="preencoded.png"/>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353945" y="6790181"/>
            <a:ext cx="5206461" cy="772669"/>
          </a:xfrm>
          <a:prstGeom prst="rect">
            <a:avLst/>
          </a:prstGeom>
        </p:spPr>
      </p:pic>
      <p:pic>
        <p:nvPicPr>
          <p:cNvPr id="5" name="Image 3" descr="preencoded.png"/>
          <p:cNvPicPr>
            <a:picLocks noChangeAspect="1"/>
          </p:cNvPicPr>
          <p:nvPr/>
        </p:nvPicPr>
        <p:blipFill>
          <a:blip r:embed="rId9">
            <a:extLst>
              <a:ext uri="{96DAC541-7B7A-43D3-8B79-37D633B846F1}">
                <asvg:svgBlip xmlns="" xmlns:asvg="http://schemas.microsoft.com/office/drawing/2016/SVG/main" r:embed="rId10"/>
              </a:ext>
            </a:extLst>
          </a:blip>
          <a:srcRect/>
          <a:stretch/>
        </p:blipFill>
        <p:spPr>
          <a:xfrm>
            <a:off x="2515996" y="0"/>
            <a:ext cx="5206461" cy="851874"/>
          </a:xfrm>
          <a:prstGeom prst="rect">
            <a:avLst/>
          </a:prstGeom>
        </p:spPr>
      </p:pic>
      <p:pic>
        <p:nvPicPr>
          <p:cNvPr id="6" name="Image 4" descr="preencoded.png"/>
          <p:cNvPicPr>
            <a:picLocks noChangeAspect="1"/>
          </p:cNvPicPr>
          <p:nvPr/>
        </p:nvPicPr>
        <p:blipFill>
          <a:blip r:embed="rId11">
            <a:extLst>
              <a:ext uri="{96DAC541-7B7A-43D3-8B79-37D633B846F1}">
                <asvg:svgBlip xmlns="" xmlns:asvg="http://schemas.microsoft.com/office/drawing/2016/SVG/main" r:embed="rId12"/>
              </a:ext>
            </a:extLst>
          </a:blip>
          <a:srcRect/>
          <a:stretch/>
        </p:blipFill>
        <p:spPr>
          <a:xfrm>
            <a:off x="9269741" y="7140232"/>
            <a:ext cx="212173" cy="212213"/>
          </a:xfrm>
          <a:prstGeom prst="rect">
            <a:avLst/>
          </a:prstGeom>
        </p:spPr>
      </p:pic>
      <p:pic>
        <p:nvPicPr>
          <p:cNvPr id="7" name="Image 5" descr="preencoded.png"/>
          <p:cNvPicPr>
            <a:picLocks noChangeAspect="1"/>
          </p:cNvPicPr>
          <p:nvPr/>
        </p:nvPicPr>
        <p:blipFill>
          <a:blip r:embed="rId13">
            <a:extLst>
              <a:ext uri="{96DAC541-7B7A-43D3-8B79-37D633B846F1}">
                <asvg:svgBlip xmlns="" xmlns:asvg="http://schemas.microsoft.com/office/drawing/2016/SVG/main" r:embed="rId14"/>
              </a:ext>
            </a:extLst>
          </a:blip>
          <a:srcRect/>
          <a:stretch/>
        </p:blipFill>
        <p:spPr>
          <a:xfrm>
            <a:off x="9673077" y="6528569"/>
            <a:ext cx="261111" cy="281343"/>
          </a:xfrm>
          <a:prstGeom prst="rect">
            <a:avLst/>
          </a:prstGeom>
        </p:spPr>
      </p:pic>
      <p:pic>
        <p:nvPicPr>
          <p:cNvPr id="8" name="Image 6" descr="preencoded.png"/>
          <p:cNvPicPr>
            <a:picLocks noChangeAspect="1"/>
          </p:cNvPicPr>
          <p:nvPr/>
        </p:nvPicPr>
        <p:blipFill>
          <a:blip r:embed="rId15">
            <a:extLst>
              <a:ext uri="{96DAC541-7B7A-43D3-8B79-37D633B846F1}">
                <asvg:svgBlip xmlns="" xmlns:asvg="http://schemas.microsoft.com/office/drawing/2016/SVG/main" r:embed="rId16"/>
              </a:ext>
            </a:extLst>
          </a:blip>
          <a:srcRect/>
          <a:stretch/>
        </p:blipFill>
        <p:spPr>
          <a:xfrm>
            <a:off x="1390651" y="361950"/>
            <a:ext cx="180975" cy="190500"/>
          </a:xfrm>
          <a:prstGeom prst="rect">
            <a:avLst/>
          </a:prstGeom>
        </p:spPr>
      </p:pic>
      <p:pic>
        <p:nvPicPr>
          <p:cNvPr id="9" name="Image 7" descr="preencoded.png"/>
          <p:cNvPicPr>
            <a:picLocks noChangeAspect="1"/>
          </p:cNvPicPr>
          <p:nvPr/>
        </p:nvPicPr>
        <p:blipFill>
          <a:blip r:embed="rId17">
            <a:extLst>
              <a:ext uri="{96DAC541-7B7A-43D3-8B79-37D633B846F1}">
                <asvg:svgBlip xmlns="" xmlns:asvg="http://schemas.microsoft.com/office/drawing/2016/SVG/main" r:embed="rId18"/>
              </a:ext>
            </a:extLst>
          </a:blip>
          <a:srcRect/>
          <a:stretch/>
        </p:blipFill>
        <p:spPr>
          <a:xfrm>
            <a:off x="1025901" y="399655"/>
            <a:ext cx="139312" cy="151423"/>
          </a:xfrm>
          <a:prstGeom prst="rect">
            <a:avLst/>
          </a:prstGeom>
        </p:spPr>
      </p:pic>
      <p:pic>
        <p:nvPicPr>
          <p:cNvPr id="10" name="Image 8" descr="preencoded.png"/>
          <p:cNvPicPr>
            <a:picLocks noChangeAspect="1"/>
          </p:cNvPicPr>
          <p:nvPr/>
        </p:nvPicPr>
        <p:blipFill>
          <a:blip r:embed="rId19">
            <a:extLst>
              <a:ext uri="{96DAC541-7B7A-43D3-8B79-37D633B846F1}">
                <asvg:svgBlip xmlns="" xmlns:asvg="http://schemas.microsoft.com/office/drawing/2016/SVG/main" r:embed="rId20"/>
              </a:ext>
            </a:extLst>
          </a:blip>
          <a:srcRect/>
          <a:stretch/>
        </p:blipFill>
        <p:spPr>
          <a:xfrm>
            <a:off x="9274321" y="0"/>
            <a:ext cx="1422254" cy="1992985"/>
          </a:xfrm>
          <a:prstGeom prst="rect">
            <a:avLst/>
          </a:prstGeom>
        </p:spPr>
      </p:pic>
      <p:pic>
        <p:nvPicPr>
          <p:cNvPr id="11" name="Image 9" descr="preencoded.png"/>
          <p:cNvPicPr>
            <a:picLocks noChangeAspect="1"/>
          </p:cNvPicPr>
          <p:nvPr/>
        </p:nvPicPr>
        <p:blipFill>
          <a:blip r:embed="rId21">
            <a:extLst>
              <a:ext uri="{96DAC541-7B7A-43D3-8B79-37D633B846F1}">
                <asvg:svgBlip xmlns="" xmlns:asvg="http://schemas.microsoft.com/office/drawing/2016/SVG/main" r:embed="rId22"/>
              </a:ext>
            </a:extLst>
          </a:blip>
          <a:srcRect/>
          <a:stretch/>
        </p:blipFill>
        <p:spPr>
          <a:xfrm>
            <a:off x="0" y="0"/>
            <a:ext cx="628650" cy="7562850"/>
          </a:xfrm>
          <a:prstGeom prst="rect">
            <a:avLst/>
          </a:prstGeom>
        </p:spPr>
      </p:pic>
      <p:sp>
        <p:nvSpPr>
          <p:cNvPr id="13" name="Rectangle 12"/>
          <p:cNvSpPr/>
          <p:nvPr/>
        </p:nvSpPr>
        <p:spPr>
          <a:xfrm>
            <a:off x="827866" y="996492"/>
            <a:ext cx="8654048" cy="369332"/>
          </a:xfrm>
          <a:prstGeom prst="rect">
            <a:avLst/>
          </a:prstGeom>
        </p:spPr>
        <p:txBody>
          <a:bodyPr wrap="square">
            <a:spAutoFit/>
          </a:bodyPr>
          <a:lstStyle/>
          <a:p>
            <a:r>
              <a:rPr lang="en-US" dirty="0" err="1" smtClean="0"/>
              <a:t>Các</a:t>
            </a:r>
            <a:r>
              <a:rPr lang="en-US" dirty="0" smtClean="0"/>
              <a:t> </a:t>
            </a:r>
            <a:r>
              <a:rPr lang="en-US" dirty="0" err="1" smtClean="0"/>
              <a:t>thông</a:t>
            </a:r>
            <a:r>
              <a:rPr lang="en-US" dirty="0" smtClean="0"/>
              <a:t> </a:t>
            </a:r>
            <a:r>
              <a:rPr lang="en-US" dirty="0" err="1" smtClean="0"/>
              <a:t>số</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ứng</a:t>
            </a:r>
            <a:r>
              <a:rPr lang="en-US" dirty="0" smtClean="0"/>
              <a:t> </a:t>
            </a:r>
            <a:r>
              <a:rPr lang="en-US" dirty="0" err="1" smtClean="0"/>
              <a:t>dụng</a:t>
            </a:r>
            <a:endParaRPr lang="en-US" dirty="0"/>
          </a:p>
        </p:txBody>
      </p:sp>
      <p:sp>
        <p:nvSpPr>
          <p:cNvPr id="12" name="Rectangle 1"/>
          <p:cNvSpPr>
            <a:spLocks noChangeArrowheads="1"/>
          </p:cNvSpPr>
          <p:nvPr/>
        </p:nvSpPr>
        <p:spPr bwMode="auto">
          <a:xfrm>
            <a:off x="0" y="-138499"/>
            <a:ext cx="65" cy="2769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5" name="Picture 14"/>
          <p:cNvPicPr>
            <a:picLocks noChangeAspect="1"/>
          </p:cNvPicPr>
          <p:nvPr/>
        </p:nvPicPr>
        <p:blipFill>
          <a:blip r:embed="rId23"/>
          <a:stretch>
            <a:fillRect/>
          </a:stretch>
        </p:blipFill>
        <p:spPr>
          <a:xfrm>
            <a:off x="751093" y="1562731"/>
            <a:ext cx="9052539" cy="4185412"/>
          </a:xfrm>
          <a:prstGeom prst="rect">
            <a:avLst/>
          </a:prstGeom>
        </p:spPr>
      </p:pic>
    </p:spTree>
    <p:extLst>
      <p:ext uri="{BB962C8B-B14F-4D97-AF65-F5344CB8AC3E}">
        <p14:creationId xmlns:p14="http://schemas.microsoft.com/office/powerpoint/2010/main" val="2218713640"/>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1466</TotalTime>
  <Words>1815</Words>
  <Application>Microsoft Office PowerPoint</Application>
  <PresentationFormat>Custom</PresentationFormat>
  <Paragraphs>340</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Roboto</vt:lpstr>
      <vt:lpstr>SVN-Mont Book</vt:lpstr>
      <vt:lpstr>SVN-Mont SemiBold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Nguyễn Công Hoàn</cp:lastModifiedBy>
  <cp:revision>44</cp:revision>
  <dcterms:created xsi:type="dcterms:W3CDTF">2023-06-16T10:26:38Z</dcterms:created>
  <dcterms:modified xsi:type="dcterms:W3CDTF">2024-01-16T00:30:57Z</dcterms:modified>
</cp:coreProperties>
</file>