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2" r:id="rId3"/>
    <p:sldId id="273" r:id="rId4"/>
    <p:sldId id="292" r:id="rId5"/>
    <p:sldId id="293" r:id="rId6"/>
    <p:sldId id="294" r:id="rId7"/>
    <p:sldId id="295" r:id="rId8"/>
    <p:sldId id="296" r:id="rId9"/>
    <p:sldId id="274" r:id="rId10"/>
    <p:sldId id="299" r:id="rId11"/>
    <p:sldId id="275" r:id="rId12"/>
    <p:sldId id="300" r:id="rId13"/>
    <p:sldId id="276" r:id="rId14"/>
    <p:sldId id="279" r:id="rId15"/>
    <p:sldId id="301" r:id="rId16"/>
    <p:sldId id="303" r:id="rId17"/>
    <p:sldId id="302" r:id="rId18"/>
    <p:sldId id="261" r:id="rId19"/>
    <p:sldId id="265" r:id="rId20"/>
    <p:sldId id="271" r:id="rId21"/>
  </p:sldIdLst>
  <p:sldSz cx="10696575" cy="7562850"/>
  <p:notesSz cx="7562850" cy="1069657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A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10"/>
  </p:normalViewPr>
  <p:slideViewPr>
    <p:cSldViewPr snapToGrid="0" snapToObjects="1">
      <p:cViewPr varScale="1">
        <p:scale>
          <a:sx n="74" d="100"/>
          <a:sy n="74" d="100"/>
        </p:scale>
        <p:origin x="135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566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303275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223994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4141007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4060051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470238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4136252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031405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516417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25932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196371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4013606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482422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166365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513685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394928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558485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4.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0.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1.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1.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2.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2.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3.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3.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4.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4.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24" Type="http://schemas.openxmlformats.org/officeDocument/2006/relationships/image" Target="../media/image25.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hyperlink" Target="https://start.spring.io/" TargetMode="External"/><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5.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6.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6.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26.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7.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7.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27.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0.svg"/><Relationship Id="rId5" Type="http://schemas.openxmlformats.org/officeDocument/2006/relationships/image" Target="../media/image29.png"/><Relationship Id="rId4" Type="http://schemas.openxmlformats.org/officeDocument/2006/relationships/image" Target="../media/image38.svg"/></Relationships>
</file>

<file path=ppt/slides/_rels/slide1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8.png"/><Relationship Id="rId10" Type="http://schemas.openxmlformats.org/officeDocument/2006/relationships/image" Target="../media/image58.svg"/><Relationship Id="rId4" Type="http://schemas.openxmlformats.org/officeDocument/2006/relationships/image" Target="../media/image14.svg"/><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8.png"/><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62.svg"/><Relationship Id="rId5" Type="http://schemas.openxmlformats.org/officeDocument/2006/relationships/image" Target="../media/image32.png"/><Relationship Id="rId4" Type="http://schemas.openxmlformats.org/officeDocument/2006/relationships/image" Target="../media/image60.svg"/></Relationships>
</file>

<file path=ppt/slides/_rels/slide3.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19.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4.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5.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24" Type="http://schemas.openxmlformats.org/officeDocument/2006/relationships/image" Target="../media/image21.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20.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6.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6.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22.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7.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7.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8.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24.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9.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9.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9274321" y="0"/>
            <a:ext cx="1422254" cy="1992984"/>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485" y="5924630"/>
            <a:ext cx="1425183" cy="1638220"/>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552575" y="1676400"/>
            <a:ext cx="8867775" cy="5648325"/>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19075" y="238125"/>
            <a:ext cx="3943350" cy="6315075"/>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0" y="0"/>
            <a:ext cx="1790700" cy="2114550"/>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6374606" y="240506"/>
            <a:ext cx="2786063" cy="14288"/>
          </a:xfrm>
          <a:prstGeom prst="rect">
            <a:avLst/>
          </a:prstGeom>
        </p:spPr>
      </p:pic>
      <p:sp>
        <p:nvSpPr>
          <p:cNvPr id="8" name="Text 0"/>
          <p:cNvSpPr/>
          <p:nvPr/>
        </p:nvSpPr>
        <p:spPr>
          <a:xfrm>
            <a:off x="4162426" y="57150"/>
            <a:ext cx="2212180" cy="381000"/>
          </a:xfrm>
          <a:prstGeom prst="rect">
            <a:avLst/>
          </a:prstGeom>
          <a:noFill/>
          <a:ln/>
        </p:spPr>
        <p:txBody>
          <a:bodyPr wrap="square" lIns="0" tIns="0" rIns="0" bIns="0" rtlCol="0" anchor="t"/>
          <a:lstStyle/>
          <a:p>
            <a:pPr marL="0" indent="0" algn="ctr">
              <a:lnSpc>
                <a:spcPts val="3000"/>
              </a:lnSpc>
              <a:buNone/>
            </a:pPr>
            <a:r>
              <a:rPr lang="en-US" b="1" dirty="0">
                <a:solidFill>
                  <a:srgbClr val="1E1A52"/>
                </a:solidFill>
              </a:rPr>
              <a:t>LSD TECHNOLOGY</a:t>
            </a:r>
          </a:p>
        </p:txBody>
      </p:sp>
      <p:sp>
        <p:nvSpPr>
          <p:cNvPr id="10" name="TextBox 9">
            <a:extLst>
              <a:ext uri="{FF2B5EF4-FFF2-40B4-BE49-F238E27FC236}">
                <a16:creationId xmlns:a16="http://schemas.microsoft.com/office/drawing/2014/main" id="{0D632199-7C6D-598F-ECA2-AC8181F02952}"/>
              </a:ext>
            </a:extLst>
          </p:cNvPr>
          <p:cNvSpPr txBox="1"/>
          <p:nvPr/>
        </p:nvSpPr>
        <p:spPr>
          <a:xfrm>
            <a:off x="2432807" y="2717512"/>
            <a:ext cx="6150083"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SPRING BOOT </a:t>
            </a:r>
            <a:r>
              <a:rPr lang="en-US" sz="3200" b="1" dirty="0">
                <a:latin typeface="Times New Roman" panose="02020603050405020304" pitchFamily="18" charset="0"/>
                <a:cs typeface="Times New Roman" panose="02020603050405020304" pitchFamily="18" charset="0"/>
              </a:rPr>
              <a:t>FRAMEWORK</a:t>
            </a:r>
            <a:endParaRPr lang="en-VN" sz="32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116F481-9069-1D51-4675-4C2549CB51C1}"/>
              </a:ext>
            </a:extLst>
          </p:cNvPr>
          <p:cNvSpPr txBox="1"/>
          <p:nvPr/>
        </p:nvSpPr>
        <p:spPr>
          <a:xfrm>
            <a:off x="4009998" y="6661963"/>
            <a:ext cx="2484526" cy="276999"/>
          </a:xfrm>
          <a:prstGeom prst="rect">
            <a:avLst/>
          </a:prstGeom>
          <a:noFill/>
        </p:spPr>
        <p:txBody>
          <a:bodyPr wrap="none" rtlCol="0">
            <a:spAutoFit/>
          </a:bodyPr>
          <a:lstStyle/>
          <a:p>
            <a:r>
              <a:rPr lang="en-VN" sz="1200" b="1" i="1" dirty="0">
                <a:latin typeface="Times New Roman" panose="02020603050405020304" pitchFamily="18" charset="0"/>
                <a:cs typeface="Times New Roman" panose="02020603050405020304" pitchFamily="18" charset="0"/>
              </a:rPr>
              <a:t>Hà Nội, ngày </a:t>
            </a:r>
            <a:r>
              <a:rPr lang="en-US" sz="1200" b="1" i="1" dirty="0">
                <a:latin typeface="Times New Roman" panose="02020603050405020304" pitchFamily="18" charset="0"/>
                <a:cs typeface="Times New Roman" panose="02020603050405020304" pitchFamily="18" charset="0"/>
              </a:rPr>
              <a:t>11</a:t>
            </a:r>
            <a:r>
              <a:rPr lang="en-VN" sz="1200" b="1" i="1" dirty="0">
                <a:latin typeface="Times New Roman" panose="02020603050405020304" pitchFamily="18" charset="0"/>
                <a:cs typeface="Times New Roman" panose="02020603050405020304" pitchFamily="18" charset="0"/>
              </a:rPr>
              <a:t> tháng </a:t>
            </a:r>
            <a:r>
              <a:rPr lang="en-US" sz="1200" b="1" i="1" dirty="0">
                <a:latin typeface="Times New Roman" panose="02020603050405020304" pitchFamily="18" charset="0"/>
                <a:cs typeface="Times New Roman" panose="02020603050405020304" pitchFamily="18" charset="0"/>
              </a:rPr>
              <a:t>10 </a:t>
            </a:r>
            <a:r>
              <a:rPr lang="en-VN" sz="1200" b="1" i="1" dirty="0">
                <a:latin typeface="Times New Roman" panose="02020603050405020304" pitchFamily="18" charset="0"/>
                <a:cs typeface="Times New Roman" panose="02020603050405020304" pitchFamily="18" charset="0"/>
              </a:rPr>
              <a:t>năm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8" name="Rectangle 5"/>
          <p:cNvSpPr>
            <a:spLocks noChangeArrowheads="1"/>
          </p:cNvSpPr>
          <p:nvPr/>
        </p:nvSpPr>
        <p:spPr bwMode="auto">
          <a:xfrm>
            <a:off x="1025901" y="870840"/>
            <a:ext cx="82438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Söhne"/>
              </a:rPr>
              <a:t>Spring Boot </a:t>
            </a:r>
            <a:r>
              <a:rPr kumimoji="0" lang="en-US" altLang="en-US" sz="1600" b="1" i="0" u="none" strike="noStrike" cap="none" normalizeH="0" baseline="0" dirty="0" smtClean="0">
                <a:ln>
                  <a:noFill/>
                </a:ln>
                <a:solidFill>
                  <a:schemeClr val="tx1"/>
                </a:solidFill>
                <a:effectLst/>
                <a:latin typeface="Söhne"/>
              </a:rPr>
              <a:t>Annotation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err="1" smtClean="0">
                <a:latin typeface="Söhne"/>
              </a:rPr>
              <a:t>Ví</a:t>
            </a:r>
            <a:r>
              <a:rPr lang="en-US" altLang="en-US" sz="1600" dirty="0" smtClean="0">
                <a:latin typeface="Söhne"/>
              </a:rPr>
              <a:t> </a:t>
            </a:r>
            <a:r>
              <a:rPr lang="en-US" altLang="en-US" sz="1600" dirty="0" err="1" smtClean="0">
                <a:latin typeface="Söhne"/>
              </a:rPr>
              <a:t>dụ</a:t>
            </a:r>
            <a:r>
              <a:rPr lang="en-US" altLang="en-US" sz="1600" dirty="0" smtClean="0">
                <a:latin typeface="Söhne"/>
              </a:rPr>
              <a:t>:</a:t>
            </a:r>
          </a:p>
        </p:txBody>
      </p:sp>
      <p:sp>
        <p:nvSpPr>
          <p:cNvPr id="14" name="Rectangle 13"/>
          <p:cNvSpPr/>
          <p:nvPr/>
        </p:nvSpPr>
        <p:spPr>
          <a:xfrm>
            <a:off x="1967346" y="2488763"/>
            <a:ext cx="6927129" cy="2585323"/>
          </a:xfrm>
          <a:prstGeom prst="rect">
            <a:avLst/>
          </a:prstGeom>
        </p:spPr>
        <p:txBody>
          <a:bodyPr wrap="square">
            <a:spAutoFit/>
          </a:bodyPr>
          <a:lstStyle/>
          <a:p>
            <a:r>
              <a:rPr lang="en-US" dirty="0"/>
              <a:t>import </a:t>
            </a:r>
            <a:r>
              <a:rPr lang="en-US" dirty="0" err="1"/>
              <a:t>org.springframework.boot.SpringApplication</a:t>
            </a:r>
            <a:r>
              <a:rPr lang="en-US" dirty="0"/>
              <a:t>;</a:t>
            </a:r>
          </a:p>
          <a:p>
            <a:r>
              <a:rPr lang="en-US" dirty="0"/>
              <a:t>import </a:t>
            </a:r>
            <a:r>
              <a:rPr lang="en-US" dirty="0" err="1"/>
              <a:t>org.springframework.boot.autoconfigure.SpringBootApplication</a:t>
            </a:r>
            <a:r>
              <a:rPr lang="en-US" dirty="0"/>
              <a:t>;</a:t>
            </a:r>
          </a:p>
          <a:p>
            <a:endParaRPr lang="en-US" dirty="0"/>
          </a:p>
          <a:p>
            <a:r>
              <a:rPr lang="en-US" dirty="0"/>
              <a:t>@</a:t>
            </a:r>
            <a:r>
              <a:rPr lang="en-US" dirty="0" err="1"/>
              <a:t>SpringBootApplication</a:t>
            </a:r>
            <a:endParaRPr lang="en-US" dirty="0"/>
          </a:p>
          <a:p>
            <a:r>
              <a:rPr lang="en-US" dirty="0"/>
              <a:t>public class </a:t>
            </a:r>
            <a:r>
              <a:rPr lang="en-US" dirty="0" err="1"/>
              <a:t>MySpringBootApplication</a:t>
            </a:r>
            <a:r>
              <a:rPr lang="en-US" dirty="0"/>
              <a:t> {</a:t>
            </a:r>
          </a:p>
          <a:p>
            <a:r>
              <a:rPr lang="en-US" dirty="0"/>
              <a:t>    public static void main(String[] </a:t>
            </a:r>
            <a:r>
              <a:rPr lang="en-US" dirty="0" err="1"/>
              <a:t>args</a:t>
            </a:r>
            <a:r>
              <a:rPr lang="en-US" dirty="0"/>
              <a:t>) {</a:t>
            </a:r>
          </a:p>
          <a:p>
            <a:r>
              <a:rPr lang="en-US" dirty="0"/>
              <a:t>        </a:t>
            </a:r>
            <a:r>
              <a:rPr lang="en-US" dirty="0" err="1"/>
              <a:t>SpringApplication.run</a:t>
            </a:r>
            <a:r>
              <a:rPr lang="en-US" dirty="0"/>
              <a:t>(</a:t>
            </a:r>
            <a:r>
              <a:rPr lang="en-US" dirty="0" err="1"/>
              <a:t>MySpringBootApplication.class</a:t>
            </a:r>
            <a:r>
              <a:rPr lang="en-US" dirty="0"/>
              <a:t>, </a:t>
            </a:r>
            <a:r>
              <a:rPr lang="en-US" dirty="0" err="1"/>
              <a:t>args</a:t>
            </a:r>
            <a:r>
              <a:rPr lang="en-US" dirty="0"/>
              <a:t>);</a:t>
            </a:r>
          </a:p>
          <a:p>
            <a:r>
              <a:rPr lang="en-US" dirty="0"/>
              <a:t>    }</a:t>
            </a:r>
          </a:p>
          <a:p>
            <a:r>
              <a:rPr lang="en-US" dirty="0"/>
              <a:t>}</a:t>
            </a:r>
          </a:p>
        </p:txBody>
      </p:sp>
    </p:spTree>
    <p:extLst>
      <p:ext uri="{BB962C8B-B14F-4D97-AF65-F5344CB8AC3E}">
        <p14:creationId xmlns:p14="http://schemas.microsoft.com/office/powerpoint/2010/main" val="41255703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901" y="628258"/>
            <a:ext cx="8339772" cy="471048"/>
          </a:xfrm>
          <a:prstGeom prst="rect">
            <a:avLst/>
          </a:prstGeom>
          <a:noFill/>
          <a:ln/>
        </p:spPr>
        <p:txBody>
          <a:bodyPr wrap="square" lIns="0" tIns="0" rIns="0" bIns="0" rtlCol="0" anchor="t"/>
          <a:lstStyle/>
          <a:p>
            <a:pPr>
              <a:lnSpc>
                <a:spcPts val="3000"/>
              </a:lnSpc>
            </a:pPr>
            <a:r>
              <a:rPr lang="vi-VN" b="1" dirty="0">
                <a:latin typeface="Times New Roman" panose="02020603050405020304" pitchFamily="18" charset="0"/>
                <a:cs typeface="Times New Roman" panose="02020603050405020304" pitchFamily="18" charset="0"/>
              </a:rPr>
              <a:t>Spring Bean Life Cycle</a:t>
            </a:r>
          </a:p>
          <a:p>
            <a:pPr>
              <a:lnSpc>
                <a:spcPts val="3000"/>
              </a:lnSpc>
            </a:pPr>
            <a:r>
              <a:rPr lang="vi-VN" dirty="0">
                <a:latin typeface="Times New Roman" panose="02020603050405020304" pitchFamily="18" charset="0"/>
                <a:cs typeface="Times New Roman" panose="02020603050405020304" pitchFamily="18" charset="0"/>
              </a:rPr>
              <a:t>Trong Spring Boot, bean là các đối tượng được quản lý và tạo ra bởi Spring Container. Quá trình "Life Cycle" của bean bao gồm các bước như khởi tạo, gán giá trị, và hủy bỏ khi không còn cần thiết. Các phương thức callback như @PostConstruct và @PreDestroy có thể được sử dụng để thực hiện các hành động tùy chỉnh trước và sau khi bean được tạo và hủy.</a:t>
            </a:r>
            <a:endParaRPr lang="en-US" dirty="0">
              <a:latin typeface="Times New Roman" panose="02020603050405020304" pitchFamily="18" charset="0"/>
              <a:cs typeface="Times New Roman" panose="02020603050405020304" pitchFamily="18" charset="0"/>
            </a:endParaRPr>
          </a:p>
        </p:txBody>
      </p:sp>
      <p:sp>
        <p:nvSpPr>
          <p:cNvPr id="17" name="Rectangle 16"/>
          <p:cNvSpPr/>
          <p:nvPr/>
        </p:nvSpPr>
        <p:spPr>
          <a:xfrm>
            <a:off x="2300519" y="2682510"/>
            <a:ext cx="8248419" cy="4247317"/>
          </a:xfrm>
          <a:prstGeom prst="rect">
            <a:avLst/>
          </a:prstGeom>
        </p:spPr>
        <p:txBody>
          <a:bodyPr wrap="square">
            <a:spAutoFit/>
          </a:bodyPr>
          <a:lstStyle/>
          <a:p>
            <a:r>
              <a:rPr lang="en-US" dirty="0"/>
              <a:t>import </a:t>
            </a:r>
            <a:r>
              <a:rPr lang="en-US" dirty="0" err="1"/>
              <a:t>javax.annotation.PostConstruct</a:t>
            </a:r>
            <a:r>
              <a:rPr lang="en-US" dirty="0"/>
              <a:t>;</a:t>
            </a:r>
          </a:p>
          <a:p>
            <a:r>
              <a:rPr lang="en-US" dirty="0"/>
              <a:t>import </a:t>
            </a:r>
            <a:r>
              <a:rPr lang="en-US" dirty="0" err="1"/>
              <a:t>javax.annotation.PreDestroy</a:t>
            </a:r>
            <a:r>
              <a:rPr lang="en-US" dirty="0"/>
              <a:t>;</a:t>
            </a:r>
          </a:p>
          <a:p>
            <a:endParaRPr lang="en-US" dirty="0"/>
          </a:p>
          <a:p>
            <a:r>
              <a:rPr lang="en-US" dirty="0"/>
              <a:t>public class </a:t>
            </a:r>
            <a:r>
              <a:rPr lang="en-US" dirty="0" err="1"/>
              <a:t>MyBean</a:t>
            </a:r>
            <a:r>
              <a:rPr lang="en-US" dirty="0"/>
              <a:t> {</a:t>
            </a:r>
          </a:p>
          <a:p>
            <a:endParaRPr lang="en-US" dirty="0"/>
          </a:p>
          <a:p>
            <a:r>
              <a:rPr lang="en-US" dirty="0"/>
              <a:t>    @</a:t>
            </a:r>
            <a:r>
              <a:rPr lang="en-US" dirty="0" err="1"/>
              <a:t>PostConstruct</a:t>
            </a:r>
            <a:endParaRPr lang="en-US" dirty="0"/>
          </a:p>
          <a:p>
            <a:r>
              <a:rPr lang="en-US" dirty="0"/>
              <a:t>    public void </a:t>
            </a:r>
            <a:r>
              <a:rPr lang="en-US" dirty="0" err="1"/>
              <a:t>postConstruct</a:t>
            </a:r>
            <a:r>
              <a:rPr lang="en-US" dirty="0"/>
              <a:t>() {</a:t>
            </a:r>
          </a:p>
          <a:p>
            <a:r>
              <a:rPr lang="en-US" dirty="0"/>
              <a:t>        </a:t>
            </a:r>
            <a:r>
              <a:rPr lang="en-US" dirty="0" err="1"/>
              <a:t>System.out.println</a:t>
            </a:r>
            <a:r>
              <a:rPr lang="en-US" dirty="0"/>
              <a:t>("Bean is being constructed...");</a:t>
            </a:r>
          </a:p>
          <a:p>
            <a:r>
              <a:rPr lang="en-US" dirty="0"/>
              <a:t>    }</a:t>
            </a:r>
          </a:p>
          <a:p>
            <a:endParaRPr lang="en-US" dirty="0"/>
          </a:p>
          <a:p>
            <a:r>
              <a:rPr lang="en-US" dirty="0"/>
              <a:t>    @</a:t>
            </a:r>
            <a:r>
              <a:rPr lang="en-US" dirty="0" err="1"/>
              <a:t>PreDestroy</a:t>
            </a:r>
            <a:endParaRPr lang="en-US" dirty="0"/>
          </a:p>
          <a:p>
            <a:r>
              <a:rPr lang="en-US" dirty="0"/>
              <a:t>    public void </a:t>
            </a:r>
            <a:r>
              <a:rPr lang="en-US" dirty="0" err="1"/>
              <a:t>preDestroy</a:t>
            </a:r>
            <a:r>
              <a:rPr lang="en-US" dirty="0"/>
              <a:t>() {</a:t>
            </a:r>
          </a:p>
          <a:p>
            <a:r>
              <a:rPr lang="en-US" dirty="0"/>
              <a:t>        </a:t>
            </a:r>
            <a:r>
              <a:rPr lang="en-US" dirty="0" err="1"/>
              <a:t>System.out.println</a:t>
            </a:r>
            <a:r>
              <a:rPr lang="en-US" dirty="0"/>
              <a:t>("Bean is being destroyed...");</a:t>
            </a:r>
          </a:p>
          <a:p>
            <a:r>
              <a:rPr lang="en-US" dirty="0"/>
              <a:t>    }</a:t>
            </a:r>
          </a:p>
          <a:p>
            <a:r>
              <a:rPr lang="en-US" dirty="0"/>
              <a:t>}</a:t>
            </a:r>
          </a:p>
        </p:txBody>
      </p:sp>
    </p:spTree>
    <p:extLst>
      <p:ext uri="{BB962C8B-B14F-4D97-AF65-F5344CB8AC3E}">
        <p14:creationId xmlns:p14="http://schemas.microsoft.com/office/powerpoint/2010/main" val="15834824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901" y="628258"/>
            <a:ext cx="8339772" cy="471048"/>
          </a:xfrm>
          <a:prstGeom prst="rect">
            <a:avLst/>
          </a:prstGeom>
          <a:noFill/>
          <a:ln/>
        </p:spPr>
        <p:txBody>
          <a:bodyPr wrap="square" lIns="0" tIns="0" rIns="0" bIns="0" rtlCol="0" anchor="t"/>
          <a:lstStyle/>
          <a:p>
            <a:pPr>
              <a:lnSpc>
                <a:spcPts val="3000"/>
              </a:lnSpc>
            </a:pPr>
            <a:r>
              <a:rPr lang="vi-VN" b="1" dirty="0">
                <a:latin typeface="Times New Roman" panose="02020603050405020304" pitchFamily="18" charset="0"/>
                <a:cs typeface="Times New Roman" panose="02020603050405020304" pitchFamily="18" charset="0"/>
              </a:rPr>
              <a:t>Spring Bean Life Cycle</a:t>
            </a:r>
          </a:p>
          <a:p>
            <a:pPr>
              <a:lnSpc>
                <a:spcPts val="3000"/>
              </a:lnSpc>
            </a:pPr>
            <a:r>
              <a:rPr lang="vi-VN" dirty="0">
                <a:latin typeface="Times New Roman" panose="02020603050405020304" pitchFamily="18" charset="0"/>
                <a:cs typeface="Times New Roman" panose="02020603050405020304" pitchFamily="18" charset="0"/>
              </a:rPr>
              <a:t>Trong Spring Boot, bean là các đối tượng được quản lý và tạo ra bởi Spring Container. Quá trình "Life Cycle" của bean bao gồm các bước như khởi tạo, gán giá trị, và hủy bỏ khi không còn cần thiết. Các phương thức callback như @PostConstruct và @PreDestroy có thể được sử dụng để thực hiện các hành động tùy chỉnh trước và sau khi bean được tạo và hủy.</a:t>
            </a:r>
            <a:endParaRPr lang="en-US" dirty="0">
              <a:latin typeface="Times New Roman" panose="02020603050405020304" pitchFamily="18" charset="0"/>
              <a:cs typeface="Times New Roman" panose="02020603050405020304" pitchFamily="18" charset="0"/>
            </a:endParaRPr>
          </a:p>
        </p:txBody>
      </p:sp>
      <p:sp>
        <p:nvSpPr>
          <p:cNvPr id="17" name="Rectangle 16"/>
          <p:cNvSpPr/>
          <p:nvPr/>
        </p:nvSpPr>
        <p:spPr>
          <a:xfrm>
            <a:off x="2300519" y="2682510"/>
            <a:ext cx="8248419" cy="4247317"/>
          </a:xfrm>
          <a:prstGeom prst="rect">
            <a:avLst/>
          </a:prstGeom>
        </p:spPr>
        <p:txBody>
          <a:bodyPr wrap="square">
            <a:spAutoFit/>
          </a:bodyPr>
          <a:lstStyle/>
          <a:p>
            <a:r>
              <a:rPr lang="en-US" dirty="0"/>
              <a:t>import </a:t>
            </a:r>
            <a:r>
              <a:rPr lang="en-US" dirty="0" err="1"/>
              <a:t>javax.annotation.PostConstruct</a:t>
            </a:r>
            <a:r>
              <a:rPr lang="en-US" dirty="0"/>
              <a:t>;</a:t>
            </a:r>
          </a:p>
          <a:p>
            <a:r>
              <a:rPr lang="en-US" dirty="0"/>
              <a:t>import </a:t>
            </a:r>
            <a:r>
              <a:rPr lang="en-US" dirty="0" err="1"/>
              <a:t>javax.annotation.PreDestroy</a:t>
            </a:r>
            <a:r>
              <a:rPr lang="en-US" dirty="0"/>
              <a:t>;</a:t>
            </a:r>
          </a:p>
          <a:p>
            <a:endParaRPr lang="en-US" dirty="0"/>
          </a:p>
          <a:p>
            <a:r>
              <a:rPr lang="en-US" dirty="0"/>
              <a:t>public class </a:t>
            </a:r>
            <a:r>
              <a:rPr lang="en-US" dirty="0" err="1"/>
              <a:t>MyBean</a:t>
            </a:r>
            <a:r>
              <a:rPr lang="en-US" dirty="0"/>
              <a:t> {</a:t>
            </a:r>
          </a:p>
          <a:p>
            <a:endParaRPr lang="en-US" dirty="0"/>
          </a:p>
          <a:p>
            <a:r>
              <a:rPr lang="en-US" dirty="0"/>
              <a:t>    @</a:t>
            </a:r>
            <a:r>
              <a:rPr lang="en-US" dirty="0" err="1"/>
              <a:t>PostConstruct</a:t>
            </a:r>
            <a:endParaRPr lang="en-US" dirty="0"/>
          </a:p>
          <a:p>
            <a:r>
              <a:rPr lang="en-US" dirty="0"/>
              <a:t>    public void </a:t>
            </a:r>
            <a:r>
              <a:rPr lang="en-US" dirty="0" err="1"/>
              <a:t>postConstruct</a:t>
            </a:r>
            <a:r>
              <a:rPr lang="en-US" dirty="0"/>
              <a:t>() {</a:t>
            </a:r>
          </a:p>
          <a:p>
            <a:r>
              <a:rPr lang="en-US" dirty="0"/>
              <a:t>        </a:t>
            </a:r>
            <a:r>
              <a:rPr lang="en-US" dirty="0" err="1"/>
              <a:t>System.out.println</a:t>
            </a:r>
            <a:r>
              <a:rPr lang="en-US" dirty="0"/>
              <a:t>("Bean is being constructed...");</a:t>
            </a:r>
          </a:p>
          <a:p>
            <a:r>
              <a:rPr lang="en-US" dirty="0"/>
              <a:t>    }</a:t>
            </a:r>
          </a:p>
          <a:p>
            <a:endParaRPr lang="en-US" dirty="0"/>
          </a:p>
          <a:p>
            <a:r>
              <a:rPr lang="en-US" dirty="0"/>
              <a:t>    @</a:t>
            </a:r>
            <a:r>
              <a:rPr lang="en-US" dirty="0" err="1"/>
              <a:t>PreDestroy</a:t>
            </a:r>
            <a:endParaRPr lang="en-US" dirty="0"/>
          </a:p>
          <a:p>
            <a:r>
              <a:rPr lang="en-US" dirty="0"/>
              <a:t>    public void </a:t>
            </a:r>
            <a:r>
              <a:rPr lang="en-US" dirty="0" err="1"/>
              <a:t>preDestroy</a:t>
            </a:r>
            <a:r>
              <a:rPr lang="en-US" dirty="0"/>
              <a:t>() {</a:t>
            </a:r>
          </a:p>
          <a:p>
            <a:r>
              <a:rPr lang="en-US" dirty="0"/>
              <a:t>        </a:t>
            </a:r>
            <a:r>
              <a:rPr lang="en-US" dirty="0" err="1"/>
              <a:t>System.out.println</a:t>
            </a:r>
            <a:r>
              <a:rPr lang="en-US" dirty="0"/>
              <a:t>("Bean is being destroyed...");</a:t>
            </a:r>
          </a:p>
          <a:p>
            <a:r>
              <a:rPr lang="en-US" dirty="0"/>
              <a:t>    }</a:t>
            </a:r>
          </a:p>
          <a:p>
            <a:r>
              <a:rPr lang="en-US" dirty="0"/>
              <a:t>}</a:t>
            </a:r>
          </a:p>
        </p:txBody>
      </p:sp>
    </p:spTree>
    <p:extLst>
      <p:ext uri="{BB962C8B-B14F-4D97-AF65-F5344CB8AC3E}">
        <p14:creationId xmlns:p14="http://schemas.microsoft.com/office/powerpoint/2010/main" val="372822392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8248422" cy="471048"/>
          </a:xfrm>
          <a:prstGeom prst="rect">
            <a:avLst/>
          </a:prstGeom>
          <a:noFill/>
          <a:ln/>
        </p:spPr>
        <p:txBody>
          <a:bodyPr wrap="square" lIns="0" tIns="0" rIns="0" bIns="0" rtlCol="0" anchor="t"/>
          <a:lstStyle/>
          <a:p>
            <a:pPr>
              <a:lnSpc>
                <a:spcPts val="3000"/>
              </a:lnSpc>
            </a:pPr>
            <a:r>
              <a:rPr lang="vi-VN" b="1" dirty="0">
                <a:latin typeface="Times New Roman" panose="02020603050405020304" pitchFamily="18" charset="0"/>
                <a:cs typeface="Times New Roman" panose="02020603050405020304" pitchFamily="18" charset="0"/>
              </a:rPr>
              <a:t>Luồng thực hiện trong Spring Boot</a:t>
            </a:r>
          </a:p>
          <a:p>
            <a:pPr>
              <a:lnSpc>
                <a:spcPts val="3000"/>
              </a:lnSpc>
            </a:pPr>
            <a:r>
              <a:rPr lang="vi-VN" dirty="0">
                <a:latin typeface="Times New Roman" panose="02020603050405020304" pitchFamily="18" charset="0"/>
                <a:cs typeface="Times New Roman" panose="02020603050405020304" pitchFamily="18" charset="0"/>
              </a:rPr>
              <a:t>Spring Boot hỗ trợ nhiều cách để quản lý luồng thực hiện trong ứng dụng, bao gồm cả sử dụng @Async để xử lý bất đồng bộ và lập lịch công việc bằng @Scheduled. Điều này giúp tối ưu hóa hiệu suất của ứng dụng và xử lý các tác vụ cần thời gian xử lý lâu dài mà không ảnh hưởng đến luồng chính.</a:t>
            </a:r>
            <a:endParaRPr lang="en-US" dirty="0">
              <a:latin typeface="Times New Roman" panose="02020603050405020304" pitchFamily="18" charset="0"/>
              <a:cs typeface="Times New Roman" panose="02020603050405020304" pitchFamily="18" charset="0"/>
            </a:endParaRPr>
          </a:p>
        </p:txBody>
      </p:sp>
      <p:sp>
        <p:nvSpPr>
          <p:cNvPr id="14" name="Rectangle 13"/>
          <p:cNvSpPr/>
          <p:nvPr/>
        </p:nvSpPr>
        <p:spPr>
          <a:xfrm>
            <a:off x="919334" y="2551131"/>
            <a:ext cx="8827339" cy="4247317"/>
          </a:xfrm>
          <a:prstGeom prst="rect">
            <a:avLst/>
          </a:prstGeom>
        </p:spPr>
        <p:txBody>
          <a:bodyPr wrap="square">
            <a:spAutoFit/>
          </a:bodyPr>
          <a:lstStyle/>
          <a:p>
            <a:r>
              <a:rPr lang="en-US" dirty="0"/>
              <a:t>import </a:t>
            </a:r>
            <a:r>
              <a:rPr lang="en-US" dirty="0" err="1"/>
              <a:t>org.springframework.scheduling.annotation.Async</a:t>
            </a:r>
            <a:r>
              <a:rPr lang="en-US" dirty="0"/>
              <a:t>;</a:t>
            </a:r>
          </a:p>
          <a:p>
            <a:r>
              <a:rPr lang="en-US" dirty="0"/>
              <a:t>import </a:t>
            </a:r>
            <a:r>
              <a:rPr lang="en-US" dirty="0" err="1"/>
              <a:t>org.springframework.scheduling.annotation.Scheduled</a:t>
            </a:r>
            <a:r>
              <a:rPr lang="en-US" dirty="0"/>
              <a:t>;</a:t>
            </a:r>
          </a:p>
          <a:p>
            <a:endParaRPr lang="en-US" dirty="0"/>
          </a:p>
          <a:p>
            <a:r>
              <a:rPr lang="en-US" dirty="0"/>
              <a:t>public class </a:t>
            </a:r>
            <a:r>
              <a:rPr lang="en-US" dirty="0" err="1"/>
              <a:t>MyService</a:t>
            </a:r>
            <a:r>
              <a:rPr lang="en-US" dirty="0"/>
              <a:t> {</a:t>
            </a:r>
          </a:p>
          <a:p>
            <a:endParaRPr lang="en-US" dirty="0"/>
          </a:p>
          <a:p>
            <a:r>
              <a:rPr lang="en-US" dirty="0"/>
              <a:t>    @</a:t>
            </a:r>
            <a:r>
              <a:rPr lang="en-US" dirty="0" err="1"/>
              <a:t>Async</a:t>
            </a:r>
            <a:endParaRPr lang="en-US" dirty="0"/>
          </a:p>
          <a:p>
            <a:r>
              <a:rPr lang="en-US" dirty="0"/>
              <a:t>    public void </a:t>
            </a:r>
            <a:r>
              <a:rPr lang="en-US" dirty="0" err="1"/>
              <a:t>asyncMethod</a:t>
            </a:r>
            <a:r>
              <a:rPr lang="en-US" dirty="0"/>
              <a:t>() {</a:t>
            </a:r>
          </a:p>
          <a:p>
            <a:r>
              <a:rPr lang="en-US" dirty="0"/>
              <a:t>        </a:t>
            </a:r>
            <a:r>
              <a:rPr lang="en-US" dirty="0" err="1"/>
              <a:t>System.out.println</a:t>
            </a:r>
            <a:r>
              <a:rPr lang="en-US" dirty="0"/>
              <a:t>("</a:t>
            </a:r>
            <a:r>
              <a:rPr lang="en-US" dirty="0" err="1"/>
              <a:t>Async</a:t>
            </a:r>
            <a:r>
              <a:rPr lang="en-US" dirty="0"/>
              <a:t> method is running on a separate thread.");</a:t>
            </a:r>
          </a:p>
          <a:p>
            <a:r>
              <a:rPr lang="en-US" dirty="0"/>
              <a:t>    }</a:t>
            </a:r>
          </a:p>
          <a:p>
            <a:endParaRPr lang="en-US" dirty="0"/>
          </a:p>
          <a:p>
            <a:r>
              <a:rPr lang="en-US" dirty="0"/>
              <a:t>    @Scheduled(</a:t>
            </a:r>
            <a:r>
              <a:rPr lang="en-US" dirty="0" err="1"/>
              <a:t>fixedRate</a:t>
            </a:r>
            <a:r>
              <a:rPr lang="en-US" dirty="0"/>
              <a:t> = 5000)</a:t>
            </a:r>
          </a:p>
          <a:p>
            <a:r>
              <a:rPr lang="en-US" dirty="0"/>
              <a:t>    public void </a:t>
            </a:r>
            <a:r>
              <a:rPr lang="en-US" dirty="0" err="1"/>
              <a:t>scheduledMethod</a:t>
            </a:r>
            <a:r>
              <a:rPr lang="en-US" dirty="0"/>
              <a:t>() {</a:t>
            </a:r>
          </a:p>
          <a:p>
            <a:r>
              <a:rPr lang="en-US" dirty="0"/>
              <a:t>        </a:t>
            </a:r>
            <a:r>
              <a:rPr lang="en-US" dirty="0" err="1"/>
              <a:t>System.out.println</a:t>
            </a:r>
            <a:r>
              <a:rPr lang="en-US" dirty="0"/>
              <a:t>("Scheduled method is running every 5 seconds.");</a:t>
            </a:r>
          </a:p>
          <a:p>
            <a:r>
              <a:rPr lang="en-US" dirty="0"/>
              <a:t>    }</a:t>
            </a:r>
          </a:p>
          <a:p>
            <a:r>
              <a:rPr lang="en-US" dirty="0"/>
              <a:t>}</a:t>
            </a:r>
          </a:p>
        </p:txBody>
      </p:sp>
    </p:spTree>
    <p:extLst>
      <p:ext uri="{BB962C8B-B14F-4D97-AF65-F5344CB8AC3E}">
        <p14:creationId xmlns:p14="http://schemas.microsoft.com/office/powerpoint/2010/main" val="400910828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8402119" cy="471048"/>
          </a:xfrm>
          <a:prstGeom prst="rect">
            <a:avLst/>
          </a:prstGeom>
          <a:noFill/>
          <a:ln/>
        </p:spPr>
        <p:txBody>
          <a:bodyPr wrap="square" lIns="0" tIns="0" rIns="0" bIns="0" rtlCol="0" anchor="t"/>
          <a:lstStyle/>
          <a:p>
            <a:r>
              <a:rPr lang="vi-VN" b="1" dirty="0"/>
              <a:t>Xây dựng và cấu hình ứng dụng Spring Boot</a:t>
            </a:r>
          </a:p>
          <a:p>
            <a:endParaRPr lang="en-US" dirty="0" smtClean="0"/>
          </a:p>
          <a:p>
            <a:r>
              <a:rPr lang="en-US" dirty="0" err="1" smtClean="0"/>
              <a:t>Xây</a:t>
            </a:r>
            <a:r>
              <a:rPr lang="en-US" dirty="0" smtClean="0"/>
              <a:t> </a:t>
            </a:r>
            <a:r>
              <a:rPr lang="en-US" dirty="0" err="1" smtClean="0"/>
              <a:t>dụng</a:t>
            </a:r>
            <a:r>
              <a:rPr lang="en-US" dirty="0" smtClean="0"/>
              <a:t> </a:t>
            </a:r>
            <a:r>
              <a:rPr lang="en-US" dirty="0" err="1" smtClean="0"/>
              <a:t>dự</a:t>
            </a:r>
            <a:r>
              <a:rPr lang="en-US" dirty="0" smtClean="0"/>
              <a:t> </a:t>
            </a:r>
            <a:r>
              <a:rPr lang="en-US" dirty="0" err="1" smtClean="0"/>
              <a:t>án</a:t>
            </a:r>
            <a:r>
              <a:rPr lang="en-US" dirty="0" smtClean="0"/>
              <a:t> Spring boot qua </a:t>
            </a:r>
            <a:r>
              <a:rPr lang="en-US" dirty="0" err="1" smtClean="0"/>
              <a:t>các</a:t>
            </a:r>
            <a:r>
              <a:rPr lang="en-US" dirty="0" smtClean="0"/>
              <a:t> </a:t>
            </a:r>
            <a:r>
              <a:rPr lang="en-US" dirty="0" err="1" smtClean="0"/>
              <a:t>bước</a:t>
            </a:r>
            <a:r>
              <a:rPr lang="en-US" dirty="0" smtClean="0"/>
              <a:t> </a:t>
            </a:r>
            <a:r>
              <a:rPr lang="en-US" dirty="0" err="1" smtClean="0"/>
              <a:t>sau</a:t>
            </a:r>
            <a:r>
              <a:rPr lang="en-US" dirty="0" smtClean="0"/>
              <a:t> </a:t>
            </a:r>
          </a:p>
          <a:p>
            <a:pPr marL="285750" indent="-285750">
              <a:buFontTx/>
              <a:buChar char="-"/>
            </a:pP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IDE </a:t>
            </a:r>
            <a:r>
              <a:rPr lang="en-US" dirty="0" err="1" smtClean="0"/>
              <a:t>hỗ</a:t>
            </a:r>
            <a:r>
              <a:rPr lang="en-US" dirty="0" smtClean="0"/>
              <a:t> </a:t>
            </a:r>
            <a:r>
              <a:rPr lang="en-US" dirty="0" err="1" smtClean="0"/>
              <a:t>trợ</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ví</a:t>
            </a:r>
            <a:r>
              <a:rPr lang="en-US" dirty="0" smtClean="0"/>
              <a:t> </a:t>
            </a:r>
            <a:r>
              <a:rPr lang="en-US" dirty="0" err="1" smtClean="0"/>
              <a:t>dụ</a:t>
            </a:r>
            <a:r>
              <a:rPr lang="en-US" dirty="0" smtClean="0"/>
              <a:t> </a:t>
            </a:r>
            <a:r>
              <a:rPr lang="en-US" dirty="0" err="1" smtClean="0"/>
              <a:t>Intelij</a:t>
            </a:r>
            <a:r>
              <a:rPr lang="en-US" dirty="0" smtClean="0"/>
              <a:t>, </a:t>
            </a:r>
            <a:r>
              <a:rPr lang="en-US" dirty="0" err="1" smtClean="0"/>
              <a:t>NetBean</a:t>
            </a:r>
            <a:r>
              <a:rPr lang="en-US" dirty="0" smtClean="0"/>
              <a:t>, Eclipse, STS, VSC</a:t>
            </a:r>
          </a:p>
          <a:p>
            <a:pPr marL="285750" indent="-285750">
              <a:buFontTx/>
              <a:buChar char="-"/>
            </a:pPr>
            <a:r>
              <a:rPr lang="en-US" dirty="0" err="1" smtClean="0"/>
              <a:t>Khởi</a:t>
            </a:r>
            <a:r>
              <a:rPr lang="en-US" dirty="0" smtClean="0"/>
              <a:t> </a:t>
            </a:r>
            <a:r>
              <a:rPr lang="en-US" dirty="0" err="1" smtClean="0"/>
              <a:t>tạo</a:t>
            </a:r>
            <a:r>
              <a:rPr lang="en-US" dirty="0" smtClean="0"/>
              <a:t> </a:t>
            </a:r>
            <a:r>
              <a:rPr lang="en-US" dirty="0" err="1" smtClean="0"/>
              <a:t>dự</a:t>
            </a:r>
            <a:r>
              <a:rPr lang="en-US" dirty="0" smtClean="0"/>
              <a:t> </a:t>
            </a:r>
            <a:r>
              <a:rPr lang="en-US" dirty="0" err="1" smtClean="0"/>
              <a:t>án</a:t>
            </a:r>
            <a:r>
              <a:rPr lang="en-US" dirty="0" smtClean="0"/>
              <a:t> </a:t>
            </a:r>
            <a:r>
              <a:rPr lang="en-US" dirty="0" err="1" smtClean="0"/>
              <a:t>trên</a:t>
            </a:r>
            <a:r>
              <a:rPr lang="en-US" dirty="0"/>
              <a:t> web UI : </a:t>
            </a:r>
            <a:r>
              <a:rPr lang="en-US" dirty="0">
                <a:hlinkClick r:id="rId23"/>
              </a:rPr>
              <a:t>https://start.spring.io</a:t>
            </a:r>
            <a:r>
              <a:rPr lang="en-US" dirty="0" smtClean="0">
                <a:hlinkClick r:id="rId23"/>
              </a:rPr>
              <a:t>/</a:t>
            </a:r>
            <a:endParaRPr lang="en-US" dirty="0" smtClean="0"/>
          </a:p>
          <a:p>
            <a:pPr marL="285750" indent="-285750">
              <a:buFontTx/>
              <a:buChar char="-"/>
            </a:pPr>
            <a:r>
              <a:rPr lang="en-US" dirty="0" err="1" smtClean="0"/>
              <a:t>Sử</a:t>
            </a:r>
            <a:r>
              <a:rPr lang="en-US" dirty="0" smtClean="0"/>
              <a:t> </a:t>
            </a:r>
            <a:r>
              <a:rPr lang="en-US" dirty="0" err="1" smtClean="0"/>
              <a:t>dụng</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hỗ</a:t>
            </a:r>
            <a:r>
              <a:rPr lang="en-US" dirty="0" smtClean="0"/>
              <a:t> </a:t>
            </a:r>
            <a:r>
              <a:rPr lang="en-US" dirty="0" err="1" smtClean="0"/>
              <a:t>trợ</a:t>
            </a:r>
            <a:r>
              <a:rPr lang="en-US" dirty="0" smtClean="0"/>
              <a:t> </a:t>
            </a:r>
            <a:r>
              <a:rPr lang="en-US" dirty="0" err="1" smtClean="0"/>
              <a:t>từ</a:t>
            </a:r>
            <a:r>
              <a:rPr lang="en-US" dirty="0" smtClean="0"/>
              <a:t> spring boot cli</a:t>
            </a:r>
            <a:endParaRPr lang="en-US" dirty="0"/>
          </a:p>
        </p:txBody>
      </p:sp>
      <p:pic>
        <p:nvPicPr>
          <p:cNvPr id="14" name="Picture 13"/>
          <p:cNvPicPr>
            <a:picLocks noChangeAspect="1"/>
          </p:cNvPicPr>
          <p:nvPr/>
        </p:nvPicPr>
        <p:blipFill>
          <a:blip r:embed="rId24"/>
          <a:stretch>
            <a:fillRect/>
          </a:stretch>
        </p:blipFill>
        <p:spPr>
          <a:xfrm>
            <a:off x="1469948" y="2576865"/>
            <a:ext cx="7912751" cy="4129193"/>
          </a:xfrm>
          <a:prstGeom prst="rect">
            <a:avLst/>
          </a:prstGeom>
        </p:spPr>
      </p:pic>
    </p:spTree>
    <p:extLst>
      <p:ext uri="{BB962C8B-B14F-4D97-AF65-F5344CB8AC3E}">
        <p14:creationId xmlns:p14="http://schemas.microsoft.com/office/powerpoint/2010/main" val="312839387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8402119" cy="471048"/>
          </a:xfrm>
          <a:prstGeom prst="rect">
            <a:avLst/>
          </a:prstGeom>
          <a:noFill/>
          <a:ln/>
        </p:spPr>
        <p:txBody>
          <a:bodyPr wrap="square" lIns="0" tIns="0" rIns="0" bIns="0" rtlCol="0" anchor="t"/>
          <a:lstStyle/>
          <a:p>
            <a:r>
              <a:rPr lang="vi-VN" b="1" dirty="0"/>
              <a:t>Xây dựng và cấu hình ứng dụng Spring Boot</a:t>
            </a:r>
          </a:p>
          <a:p>
            <a:endParaRPr lang="en-US" dirty="0" smtClean="0"/>
          </a:p>
          <a:p>
            <a:r>
              <a:rPr lang="en-US" dirty="0" err="1" smtClean="0"/>
              <a:t>Lưu</a:t>
            </a:r>
            <a:r>
              <a:rPr lang="en-US" dirty="0" smtClean="0"/>
              <a:t> ý </a:t>
            </a:r>
            <a:r>
              <a:rPr lang="en-US" dirty="0" err="1" smtClean="0"/>
              <a:t>khi</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dự</a:t>
            </a:r>
            <a:r>
              <a:rPr lang="en-US" dirty="0" smtClean="0"/>
              <a:t> </a:t>
            </a:r>
            <a:r>
              <a:rPr lang="en-US" dirty="0" err="1" smtClean="0"/>
              <a:t>án</a:t>
            </a:r>
            <a:r>
              <a:rPr lang="en-US" dirty="0" smtClean="0"/>
              <a:t> </a:t>
            </a:r>
            <a:r>
              <a:rPr lang="en-US" dirty="0" err="1" smtClean="0"/>
              <a:t>theo</a:t>
            </a:r>
            <a:r>
              <a:rPr lang="en-US" dirty="0" smtClean="0"/>
              <a:t> web </a:t>
            </a:r>
            <a:r>
              <a:rPr lang="en-US" dirty="0" err="1" smtClean="0"/>
              <a:t>ui</a:t>
            </a:r>
            <a:endParaRPr lang="en-US" dirty="0" smtClean="0"/>
          </a:p>
          <a:p>
            <a:endParaRPr lang="en-US" dirty="0"/>
          </a:p>
          <a:p>
            <a:r>
              <a:rPr lang="en-US" b="1" dirty="0" smtClean="0"/>
              <a:t>Project: </a:t>
            </a:r>
            <a:r>
              <a:rPr lang="en-US" b="1" dirty="0" err="1" smtClean="0"/>
              <a:t>định</a:t>
            </a:r>
            <a:r>
              <a:rPr lang="en-US" b="1" dirty="0" smtClean="0"/>
              <a:t> </a:t>
            </a:r>
            <a:r>
              <a:rPr lang="en-US" b="1" dirty="0" err="1" smtClean="0"/>
              <a:t>nghĩa</a:t>
            </a:r>
            <a:r>
              <a:rPr lang="en-US" b="1" dirty="0" smtClean="0"/>
              <a:t> </a:t>
            </a:r>
            <a:r>
              <a:rPr lang="en-US" b="1" dirty="0" err="1" smtClean="0"/>
              <a:t>loại</a:t>
            </a:r>
            <a:r>
              <a:rPr lang="en-US" b="1" dirty="0" smtClean="0"/>
              <a:t> </a:t>
            </a:r>
            <a:r>
              <a:rPr lang="en-US" b="1" dirty="0" err="1" smtClean="0"/>
              <a:t>dự</a:t>
            </a:r>
            <a:r>
              <a:rPr lang="en-US" b="1" dirty="0" smtClean="0"/>
              <a:t> </a:t>
            </a:r>
            <a:r>
              <a:rPr lang="en-US" b="1" dirty="0" err="1" smtClean="0"/>
              <a:t>án</a:t>
            </a:r>
            <a:r>
              <a:rPr lang="en-US" b="1" dirty="0" smtClean="0"/>
              <a:t> maven / </a:t>
            </a:r>
            <a:r>
              <a:rPr lang="en-US" b="1" dirty="0" err="1" smtClean="0"/>
              <a:t>gradle</a:t>
            </a:r>
            <a:endParaRPr lang="en-US" b="1" dirty="0" smtClean="0"/>
          </a:p>
          <a:p>
            <a:r>
              <a:rPr lang="en-US" b="1" dirty="0" smtClean="0"/>
              <a:t>Language: </a:t>
            </a:r>
            <a:r>
              <a:rPr lang="en-US" b="1" dirty="0" err="1" smtClean="0"/>
              <a:t>định</a:t>
            </a:r>
            <a:r>
              <a:rPr lang="en-US" b="1" dirty="0" smtClean="0"/>
              <a:t> </a:t>
            </a:r>
            <a:r>
              <a:rPr lang="en-US" b="1" dirty="0" err="1" smtClean="0"/>
              <a:t>nghĩa</a:t>
            </a:r>
            <a:r>
              <a:rPr lang="en-US" b="1" dirty="0" smtClean="0"/>
              <a:t> </a:t>
            </a:r>
            <a:r>
              <a:rPr lang="en-US" b="1" dirty="0" err="1" smtClean="0"/>
              <a:t>ngôn</a:t>
            </a:r>
            <a:r>
              <a:rPr lang="en-US" b="1" dirty="0" smtClean="0"/>
              <a:t> </a:t>
            </a:r>
            <a:r>
              <a:rPr lang="en-US" b="1" dirty="0" err="1" smtClean="0"/>
              <a:t>ngữ</a:t>
            </a:r>
            <a:r>
              <a:rPr lang="en-US" b="1" dirty="0" smtClean="0"/>
              <a:t>  </a:t>
            </a:r>
            <a:r>
              <a:rPr lang="en-US" b="1" dirty="0" err="1" smtClean="0"/>
              <a:t>sử</a:t>
            </a:r>
            <a:r>
              <a:rPr lang="en-US" b="1" dirty="0" smtClean="0"/>
              <a:t> </a:t>
            </a:r>
            <a:r>
              <a:rPr lang="en-US" b="1" dirty="0" err="1" smtClean="0"/>
              <a:t>dụng</a:t>
            </a:r>
            <a:r>
              <a:rPr lang="en-US" b="1" dirty="0" smtClean="0"/>
              <a:t> </a:t>
            </a:r>
            <a:r>
              <a:rPr lang="en-US" b="1" dirty="0" err="1" smtClean="0"/>
              <a:t>mặc</a:t>
            </a:r>
            <a:r>
              <a:rPr lang="en-US" b="1" dirty="0" smtClean="0"/>
              <a:t> </a:t>
            </a:r>
            <a:r>
              <a:rPr lang="en-US" b="1" dirty="0" err="1" smtClean="0"/>
              <a:t>định</a:t>
            </a:r>
            <a:r>
              <a:rPr lang="en-US" b="1" dirty="0" smtClean="0"/>
              <a:t> </a:t>
            </a:r>
            <a:r>
              <a:rPr lang="en-US" b="1" dirty="0" err="1" smtClean="0"/>
              <a:t>là</a:t>
            </a:r>
            <a:r>
              <a:rPr lang="en-US" b="1" dirty="0" smtClean="0"/>
              <a:t> java</a:t>
            </a:r>
          </a:p>
          <a:p>
            <a:r>
              <a:rPr lang="en-US" b="1" dirty="0" smtClean="0"/>
              <a:t>Spring boot: </a:t>
            </a:r>
            <a:r>
              <a:rPr lang="en-US" b="1" dirty="0" err="1" smtClean="0"/>
              <a:t>chỉ</a:t>
            </a:r>
            <a:r>
              <a:rPr lang="en-US" b="1" dirty="0" smtClean="0"/>
              <a:t> </a:t>
            </a:r>
            <a:r>
              <a:rPr lang="en-US" b="1" dirty="0" err="1" smtClean="0"/>
              <a:t>định</a:t>
            </a:r>
            <a:r>
              <a:rPr lang="en-US" b="1" dirty="0" smtClean="0"/>
              <a:t> </a:t>
            </a:r>
            <a:r>
              <a:rPr lang="en-US" b="1" dirty="0" err="1" smtClean="0"/>
              <a:t>phiên</a:t>
            </a:r>
            <a:r>
              <a:rPr lang="en-US" b="1" dirty="0" smtClean="0"/>
              <a:t> </a:t>
            </a:r>
            <a:r>
              <a:rPr lang="en-US" b="1" dirty="0" err="1" smtClean="0"/>
              <a:t>bản</a:t>
            </a:r>
            <a:r>
              <a:rPr lang="en-US" b="1" dirty="0" smtClean="0"/>
              <a:t> </a:t>
            </a:r>
            <a:r>
              <a:rPr lang="en-US" b="1" dirty="0" err="1" smtClean="0"/>
              <a:t>của</a:t>
            </a:r>
            <a:r>
              <a:rPr lang="en-US" b="1" dirty="0"/>
              <a:t> </a:t>
            </a:r>
            <a:r>
              <a:rPr lang="en-US" b="1" dirty="0" err="1" smtClean="0"/>
              <a:t>dự</a:t>
            </a:r>
            <a:r>
              <a:rPr lang="en-US" b="1" dirty="0" smtClean="0"/>
              <a:t> </a:t>
            </a:r>
            <a:r>
              <a:rPr lang="en-US" b="1" dirty="0" err="1" smtClean="0"/>
              <a:t>án</a:t>
            </a:r>
            <a:endParaRPr lang="en-US" b="1" dirty="0" smtClean="0"/>
          </a:p>
          <a:p>
            <a:r>
              <a:rPr lang="en-US" b="1" dirty="0"/>
              <a:t>Project </a:t>
            </a:r>
            <a:r>
              <a:rPr lang="en-US" b="1" dirty="0" smtClean="0"/>
              <a:t>Metadata: </a:t>
            </a:r>
            <a:r>
              <a:rPr lang="en-US" b="1" dirty="0" err="1" smtClean="0"/>
              <a:t>Mô</a:t>
            </a:r>
            <a:r>
              <a:rPr lang="en-US" b="1" dirty="0" smtClean="0"/>
              <a:t> </a:t>
            </a:r>
            <a:r>
              <a:rPr lang="en-US" b="1" dirty="0" err="1" smtClean="0"/>
              <a:t>tả</a:t>
            </a:r>
            <a:r>
              <a:rPr lang="en-US" b="1" dirty="0" smtClean="0"/>
              <a:t> </a:t>
            </a:r>
            <a:r>
              <a:rPr lang="en-US" b="1" dirty="0" err="1" smtClean="0"/>
              <a:t>các</a:t>
            </a:r>
            <a:r>
              <a:rPr lang="en-US" b="1" dirty="0" smtClean="0"/>
              <a:t> </a:t>
            </a:r>
            <a:r>
              <a:rPr lang="en-US" b="1" dirty="0" err="1" smtClean="0"/>
              <a:t>thành</a:t>
            </a:r>
            <a:r>
              <a:rPr lang="en-US" b="1" dirty="0" smtClean="0"/>
              <a:t> </a:t>
            </a:r>
            <a:r>
              <a:rPr lang="en-US" b="1" dirty="0" err="1" smtClean="0"/>
              <a:t>phần</a:t>
            </a:r>
            <a:r>
              <a:rPr lang="en-US" b="1" dirty="0"/>
              <a:t> </a:t>
            </a:r>
            <a:r>
              <a:rPr lang="en-US" b="1" dirty="0" err="1" smtClean="0"/>
              <a:t>thông</a:t>
            </a:r>
            <a:r>
              <a:rPr lang="en-US" b="1" dirty="0" smtClean="0"/>
              <a:t> tin </a:t>
            </a:r>
            <a:r>
              <a:rPr lang="en-US" b="1" dirty="0" err="1" smtClean="0"/>
              <a:t>dự</a:t>
            </a:r>
            <a:r>
              <a:rPr lang="en-US" b="1" dirty="0" smtClean="0"/>
              <a:t> </a:t>
            </a:r>
            <a:r>
              <a:rPr lang="en-US" b="1" dirty="0" err="1" smtClean="0"/>
              <a:t>án</a:t>
            </a:r>
            <a:r>
              <a:rPr lang="en-US" b="1" dirty="0" smtClean="0"/>
              <a:t> </a:t>
            </a:r>
          </a:p>
          <a:p>
            <a:r>
              <a:rPr lang="en-US" b="1" dirty="0" smtClean="0"/>
              <a:t>Dependencies: </a:t>
            </a:r>
            <a:r>
              <a:rPr lang="en-US" b="1" dirty="0" err="1" smtClean="0"/>
              <a:t>Cấu</a:t>
            </a:r>
            <a:r>
              <a:rPr lang="en-US" b="1" dirty="0" smtClean="0"/>
              <a:t> </a:t>
            </a:r>
            <a:r>
              <a:rPr lang="en-US" b="1" dirty="0" err="1" smtClean="0"/>
              <a:t>hình</a:t>
            </a:r>
            <a:r>
              <a:rPr lang="en-US" b="1" dirty="0" smtClean="0"/>
              <a:t> </a:t>
            </a:r>
            <a:r>
              <a:rPr lang="en-US" b="1" dirty="0" err="1" smtClean="0"/>
              <a:t>thêm</a:t>
            </a:r>
            <a:r>
              <a:rPr lang="en-US" b="1" dirty="0" smtClean="0"/>
              <a:t> </a:t>
            </a:r>
            <a:r>
              <a:rPr lang="en-US" b="1" dirty="0" err="1" smtClean="0"/>
              <a:t>các</a:t>
            </a:r>
            <a:r>
              <a:rPr lang="en-US" b="1" dirty="0" smtClean="0"/>
              <a:t> </a:t>
            </a:r>
            <a:r>
              <a:rPr lang="en-US" b="1" dirty="0" err="1" smtClean="0"/>
              <a:t>lớp</a:t>
            </a:r>
            <a:r>
              <a:rPr lang="en-US" b="1" dirty="0" smtClean="0"/>
              <a:t> </a:t>
            </a:r>
            <a:r>
              <a:rPr lang="en-US" b="1" dirty="0" err="1" smtClean="0"/>
              <a:t>cần</a:t>
            </a:r>
            <a:r>
              <a:rPr lang="en-US" b="1" dirty="0" smtClean="0"/>
              <a:t> </a:t>
            </a:r>
            <a:r>
              <a:rPr lang="en-US" b="1" dirty="0" err="1" smtClean="0"/>
              <a:t>sử</a:t>
            </a:r>
            <a:r>
              <a:rPr lang="en-US" b="1" dirty="0" smtClean="0"/>
              <a:t> </a:t>
            </a:r>
            <a:r>
              <a:rPr lang="en-US" b="1" dirty="0" err="1" smtClean="0"/>
              <a:t>dụng</a:t>
            </a:r>
            <a:endParaRPr lang="en-US" b="1" dirty="0" smtClean="0"/>
          </a:p>
          <a:p>
            <a:endParaRPr lang="en-US" dirty="0" smtClean="0"/>
          </a:p>
          <a:p>
            <a:r>
              <a:rPr lang="en-US" dirty="0" smtClean="0"/>
              <a:t>Chi </a:t>
            </a:r>
            <a:r>
              <a:rPr lang="en-US" dirty="0" err="1" smtClean="0"/>
              <a:t>tiết</a:t>
            </a:r>
            <a:r>
              <a:rPr lang="en-US" dirty="0" smtClean="0"/>
              <a:t> </a:t>
            </a:r>
            <a:r>
              <a:rPr lang="en-US" b="1" dirty="0"/>
              <a:t>Project </a:t>
            </a:r>
            <a:r>
              <a:rPr lang="en-US" b="1" dirty="0" smtClean="0"/>
              <a:t>Metadata:</a:t>
            </a:r>
          </a:p>
          <a:p>
            <a:r>
              <a:rPr lang="en-US" b="1" dirty="0" smtClean="0"/>
              <a:t>Name: </a:t>
            </a:r>
            <a:r>
              <a:rPr lang="en-US" b="1" dirty="0" err="1" smtClean="0"/>
              <a:t>tên</a:t>
            </a:r>
            <a:r>
              <a:rPr lang="en-US" b="1" dirty="0" smtClean="0"/>
              <a:t> </a:t>
            </a:r>
            <a:r>
              <a:rPr lang="en-US" b="1" dirty="0" err="1" smtClean="0"/>
              <a:t>dự</a:t>
            </a:r>
            <a:r>
              <a:rPr lang="en-US" b="1" dirty="0" smtClean="0"/>
              <a:t> </a:t>
            </a:r>
            <a:r>
              <a:rPr lang="en-US" b="1" dirty="0" err="1" smtClean="0"/>
              <a:t>án</a:t>
            </a:r>
            <a:r>
              <a:rPr lang="en-US" b="1" dirty="0" smtClean="0"/>
              <a:t> </a:t>
            </a:r>
            <a:r>
              <a:rPr lang="en-US" b="1" dirty="0" err="1" smtClean="0"/>
              <a:t>trùng</a:t>
            </a:r>
            <a:r>
              <a:rPr lang="en-US" b="1" dirty="0" smtClean="0"/>
              <a:t> </a:t>
            </a:r>
            <a:r>
              <a:rPr lang="en-US" b="1" dirty="0" err="1" smtClean="0"/>
              <a:t>với</a:t>
            </a:r>
            <a:r>
              <a:rPr lang="en-US" b="1" dirty="0" smtClean="0"/>
              <a:t> Artifact</a:t>
            </a:r>
          </a:p>
          <a:p>
            <a:r>
              <a:rPr lang="en-US" b="1" dirty="0" smtClean="0"/>
              <a:t>Description: </a:t>
            </a:r>
            <a:r>
              <a:rPr lang="en-US" b="1" dirty="0" err="1" smtClean="0"/>
              <a:t>Mô</a:t>
            </a:r>
            <a:r>
              <a:rPr lang="en-US" b="1" dirty="0" smtClean="0"/>
              <a:t> </a:t>
            </a:r>
            <a:r>
              <a:rPr lang="en-US" b="1" dirty="0" err="1" smtClean="0"/>
              <a:t>tả</a:t>
            </a:r>
            <a:r>
              <a:rPr lang="en-US" b="1" dirty="0" smtClean="0"/>
              <a:t> </a:t>
            </a:r>
            <a:r>
              <a:rPr lang="en-US" b="1" dirty="0" err="1" smtClean="0"/>
              <a:t>về</a:t>
            </a:r>
            <a:r>
              <a:rPr lang="en-US" b="1" dirty="0" smtClean="0"/>
              <a:t> </a:t>
            </a:r>
            <a:r>
              <a:rPr lang="en-US" b="1" dirty="0" err="1" smtClean="0"/>
              <a:t>dự</a:t>
            </a:r>
            <a:r>
              <a:rPr lang="en-US" b="1" dirty="0" smtClean="0"/>
              <a:t> </a:t>
            </a:r>
            <a:r>
              <a:rPr lang="en-US" b="1" dirty="0" err="1" smtClean="0"/>
              <a:t>án</a:t>
            </a:r>
            <a:r>
              <a:rPr lang="en-US" b="1" dirty="0" smtClean="0"/>
              <a:t> </a:t>
            </a:r>
          </a:p>
          <a:p>
            <a:r>
              <a:rPr lang="en-US" b="1" dirty="0" smtClean="0"/>
              <a:t>Package Name: </a:t>
            </a:r>
            <a:r>
              <a:rPr lang="en-US" b="1" dirty="0" err="1" smtClean="0"/>
              <a:t>Tên</a:t>
            </a:r>
            <a:r>
              <a:rPr lang="en-US" b="1" dirty="0" smtClean="0"/>
              <a:t> </a:t>
            </a:r>
            <a:r>
              <a:rPr lang="en-US" b="1" dirty="0" err="1" smtClean="0"/>
              <a:t>gói</a:t>
            </a:r>
            <a:r>
              <a:rPr lang="en-US" b="1" dirty="0" smtClean="0"/>
              <a:t> </a:t>
            </a:r>
            <a:r>
              <a:rPr lang="en-US" b="1" dirty="0" err="1" smtClean="0"/>
              <a:t>thư</a:t>
            </a:r>
            <a:r>
              <a:rPr lang="en-US" b="1" dirty="0" smtClean="0"/>
              <a:t> </a:t>
            </a:r>
            <a:r>
              <a:rPr lang="en-US" b="1" dirty="0" err="1" smtClean="0"/>
              <a:t>mục</a:t>
            </a:r>
            <a:r>
              <a:rPr lang="en-US" b="1" dirty="0" smtClean="0"/>
              <a:t> </a:t>
            </a:r>
            <a:r>
              <a:rPr lang="en-US" b="1" dirty="0" err="1" smtClean="0"/>
              <a:t>trùng</a:t>
            </a:r>
            <a:r>
              <a:rPr lang="en-US" b="1" dirty="0" smtClean="0"/>
              <a:t> </a:t>
            </a:r>
            <a:r>
              <a:rPr lang="en-US" b="1" dirty="0" err="1" smtClean="0"/>
              <a:t>với</a:t>
            </a:r>
            <a:r>
              <a:rPr lang="en-US" b="1" dirty="0" smtClean="0"/>
              <a:t> group</a:t>
            </a:r>
          </a:p>
          <a:p>
            <a:r>
              <a:rPr lang="en-US" b="1" dirty="0" smtClean="0"/>
              <a:t>Packaging:  </a:t>
            </a:r>
            <a:r>
              <a:rPr lang="en-US" b="1" dirty="0" err="1" smtClean="0"/>
              <a:t>Gói</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sau</a:t>
            </a:r>
            <a:r>
              <a:rPr lang="en-US" b="1" dirty="0" smtClean="0"/>
              <a:t> </a:t>
            </a:r>
            <a:r>
              <a:rPr lang="en-US" b="1" dirty="0" err="1" smtClean="0"/>
              <a:t>khi</a:t>
            </a:r>
            <a:r>
              <a:rPr lang="en-US" b="1" dirty="0" smtClean="0"/>
              <a:t> </a:t>
            </a:r>
            <a:r>
              <a:rPr lang="en-US" b="1" dirty="0" err="1" smtClean="0"/>
              <a:t>được</a:t>
            </a:r>
            <a:r>
              <a:rPr lang="en-US" b="1" dirty="0" smtClean="0"/>
              <a:t> build </a:t>
            </a:r>
            <a:r>
              <a:rPr lang="en-US" b="1" dirty="0" err="1" smtClean="0"/>
              <a:t>loại</a:t>
            </a:r>
            <a:r>
              <a:rPr lang="en-US" b="1" dirty="0" smtClean="0"/>
              <a:t> jar </a:t>
            </a:r>
            <a:r>
              <a:rPr lang="en-US" b="1" dirty="0" err="1" smtClean="0"/>
              <a:t>hoặc</a:t>
            </a:r>
            <a:r>
              <a:rPr lang="en-US" b="1" dirty="0" smtClean="0"/>
              <a:t> war</a:t>
            </a:r>
          </a:p>
          <a:p>
            <a:r>
              <a:rPr lang="en-US" b="1" dirty="0" smtClean="0"/>
              <a:t>Java: </a:t>
            </a:r>
            <a:r>
              <a:rPr lang="en-US" b="1" dirty="0" err="1" smtClean="0"/>
              <a:t>chỉ</a:t>
            </a:r>
            <a:r>
              <a:rPr lang="en-US" b="1" dirty="0" smtClean="0"/>
              <a:t> </a:t>
            </a:r>
            <a:r>
              <a:rPr lang="en-US" b="1" dirty="0" err="1" smtClean="0"/>
              <a:t>định</a:t>
            </a:r>
            <a:r>
              <a:rPr lang="en-US" b="1" dirty="0" smtClean="0"/>
              <a:t> </a:t>
            </a:r>
            <a:r>
              <a:rPr lang="en-US" b="1" dirty="0" err="1" smtClean="0"/>
              <a:t>phiên</a:t>
            </a:r>
            <a:r>
              <a:rPr lang="en-US" b="1" dirty="0" smtClean="0"/>
              <a:t> </a:t>
            </a:r>
            <a:r>
              <a:rPr lang="en-US" b="1" dirty="0" err="1" smtClean="0"/>
              <a:t>bản</a:t>
            </a:r>
            <a:r>
              <a:rPr lang="en-US" b="1" dirty="0" smtClean="0"/>
              <a:t> JVM </a:t>
            </a:r>
            <a:r>
              <a:rPr lang="en-US" b="1" dirty="0" err="1" smtClean="0"/>
              <a:t>muốn</a:t>
            </a:r>
            <a:r>
              <a:rPr lang="en-US" b="1" dirty="0" smtClean="0"/>
              <a:t> </a:t>
            </a:r>
            <a:r>
              <a:rPr lang="en-US" b="1" dirty="0" err="1" smtClean="0"/>
              <a:t>sử</a:t>
            </a:r>
            <a:r>
              <a:rPr lang="en-US" b="1" dirty="0" smtClean="0"/>
              <a:t> </a:t>
            </a:r>
            <a:r>
              <a:rPr lang="en-US" b="1" dirty="0" err="1" smtClean="0"/>
              <a:t>dụng</a:t>
            </a:r>
            <a:endParaRPr lang="en-US" dirty="0" smtClean="0"/>
          </a:p>
        </p:txBody>
      </p:sp>
    </p:spTree>
    <p:extLst>
      <p:ext uri="{BB962C8B-B14F-4D97-AF65-F5344CB8AC3E}">
        <p14:creationId xmlns:p14="http://schemas.microsoft.com/office/powerpoint/2010/main" val="284744355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8402119" cy="471048"/>
          </a:xfrm>
          <a:prstGeom prst="rect">
            <a:avLst/>
          </a:prstGeom>
          <a:noFill/>
          <a:ln/>
        </p:spPr>
        <p:txBody>
          <a:bodyPr wrap="square" lIns="0" tIns="0" rIns="0" bIns="0" rtlCol="0" anchor="t"/>
          <a:lstStyle/>
          <a:p>
            <a:r>
              <a:rPr lang="vi-VN" b="1" dirty="0"/>
              <a:t>Xây dựng và cấu hình ứng dụng Spring Boot</a:t>
            </a:r>
          </a:p>
          <a:p>
            <a:endParaRPr lang="en-US" dirty="0" smtClean="0"/>
          </a:p>
          <a:p>
            <a:r>
              <a:rPr lang="en-US" dirty="0" err="1" smtClean="0"/>
              <a:t>Nơi</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ứng</a:t>
            </a:r>
            <a:r>
              <a:rPr lang="en-US" dirty="0" smtClean="0"/>
              <a:t> </a:t>
            </a:r>
            <a:r>
              <a:rPr lang="en-US" dirty="0" err="1" smtClean="0"/>
              <a:t>dụng</a:t>
            </a:r>
            <a:r>
              <a:rPr lang="en-US" dirty="0" smtClean="0"/>
              <a:t> spring boot </a:t>
            </a:r>
            <a:r>
              <a:rPr lang="en-US" dirty="0" err="1" smtClean="0"/>
              <a:t>có</a:t>
            </a:r>
            <a:r>
              <a:rPr lang="en-US" dirty="0" smtClean="0"/>
              <a:t> </a:t>
            </a:r>
            <a:r>
              <a:rPr lang="en-US" dirty="0" err="1" smtClean="0"/>
              <a:t>đuôi</a:t>
            </a:r>
            <a:r>
              <a:rPr lang="en-US" dirty="0" smtClean="0"/>
              <a:t> file .properties </a:t>
            </a:r>
            <a:r>
              <a:rPr lang="en-US" dirty="0" err="1" smtClean="0"/>
              <a:t>hoặc</a:t>
            </a:r>
            <a:r>
              <a:rPr lang="en-US" dirty="0" smtClean="0"/>
              <a:t> .</a:t>
            </a:r>
            <a:r>
              <a:rPr lang="en-US" dirty="0" err="1" smtClean="0"/>
              <a:t>yml</a:t>
            </a:r>
            <a:endParaRPr lang="en-US" dirty="0" smtClean="0"/>
          </a:p>
          <a:p>
            <a:endParaRPr lang="en-US" dirty="0" smtClean="0"/>
          </a:p>
        </p:txBody>
      </p:sp>
      <p:pic>
        <p:nvPicPr>
          <p:cNvPr id="13" name="Picture 12"/>
          <p:cNvPicPr>
            <a:picLocks noChangeAspect="1"/>
          </p:cNvPicPr>
          <p:nvPr/>
        </p:nvPicPr>
        <p:blipFill>
          <a:blip r:embed="rId23"/>
          <a:stretch>
            <a:fillRect/>
          </a:stretch>
        </p:blipFill>
        <p:spPr>
          <a:xfrm>
            <a:off x="915567" y="1923967"/>
            <a:ext cx="8888065" cy="4048690"/>
          </a:xfrm>
          <a:prstGeom prst="rect">
            <a:avLst/>
          </a:prstGeom>
        </p:spPr>
      </p:pic>
    </p:spTree>
    <p:extLst>
      <p:ext uri="{BB962C8B-B14F-4D97-AF65-F5344CB8AC3E}">
        <p14:creationId xmlns:p14="http://schemas.microsoft.com/office/powerpoint/2010/main" val="153384743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8402119" cy="471048"/>
          </a:xfrm>
          <a:prstGeom prst="rect">
            <a:avLst/>
          </a:prstGeom>
          <a:noFill/>
          <a:ln/>
        </p:spPr>
        <p:txBody>
          <a:bodyPr wrap="square" lIns="0" tIns="0" rIns="0" bIns="0" rtlCol="0" anchor="t"/>
          <a:lstStyle/>
          <a:p>
            <a:r>
              <a:rPr lang="vi-VN" b="1" dirty="0"/>
              <a:t>Xây dựng và cấu hình ứng dụng Spring </a:t>
            </a:r>
            <a:r>
              <a:rPr lang="vi-VN" b="1" dirty="0" smtClean="0"/>
              <a:t>Boot</a:t>
            </a:r>
            <a:endParaRPr lang="en-US" dirty="0"/>
          </a:p>
          <a:p>
            <a:endParaRPr lang="en-US" dirty="0"/>
          </a:p>
        </p:txBody>
      </p:sp>
      <p:pic>
        <p:nvPicPr>
          <p:cNvPr id="13" name="Picture 12"/>
          <p:cNvPicPr>
            <a:picLocks noChangeAspect="1"/>
          </p:cNvPicPr>
          <p:nvPr/>
        </p:nvPicPr>
        <p:blipFill>
          <a:blip r:embed="rId23"/>
          <a:stretch>
            <a:fillRect/>
          </a:stretch>
        </p:blipFill>
        <p:spPr>
          <a:xfrm>
            <a:off x="924791" y="1779675"/>
            <a:ext cx="8994495" cy="4729958"/>
          </a:xfrm>
          <a:prstGeom prst="rect">
            <a:avLst/>
          </a:prstGeom>
        </p:spPr>
      </p:pic>
    </p:spTree>
    <p:extLst>
      <p:ext uri="{BB962C8B-B14F-4D97-AF65-F5344CB8AC3E}">
        <p14:creationId xmlns:p14="http://schemas.microsoft.com/office/powerpoint/2010/main" val="212444917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0" y="0"/>
            <a:ext cx="2651327" cy="2773013"/>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8477250" y="5210175"/>
            <a:ext cx="2219325" cy="2352675"/>
          </a:xfrm>
          <a:prstGeom prst="rect">
            <a:avLst/>
          </a:prstGeom>
        </p:spPr>
      </p:pic>
      <p:sp>
        <p:nvSpPr>
          <p:cNvPr id="4" name="Text 0">
            <a:extLst>
              <a:ext uri="{FF2B5EF4-FFF2-40B4-BE49-F238E27FC236}">
                <a16:creationId xmlns:a16="http://schemas.microsoft.com/office/drawing/2014/main" id="{A917F163-E962-4991-E21F-D55676A8FA27}"/>
              </a:ext>
            </a:extLst>
          </p:cNvPr>
          <p:cNvSpPr/>
          <p:nvPr/>
        </p:nvSpPr>
        <p:spPr>
          <a:xfrm>
            <a:off x="1799273" y="3499327"/>
            <a:ext cx="6789039" cy="471048"/>
          </a:xfrm>
          <a:prstGeom prst="rect">
            <a:avLst/>
          </a:prstGeom>
          <a:noFill/>
          <a:ln/>
        </p:spPr>
        <p:txBody>
          <a:bodyPr wrap="square" lIns="0" tIns="0" rIns="0" bIns="0" rtlCol="0" anchor="t"/>
          <a:lstStyle/>
          <a:p>
            <a:pPr marL="0" indent="0" algn="ctr">
              <a:lnSpc>
                <a:spcPts val="3000"/>
              </a:lnSpc>
              <a:buNone/>
            </a:pPr>
            <a:r>
              <a:rPr lang="en-US" sz="4000" b="1" dirty="0" smtClean="0">
                <a:solidFill>
                  <a:srgbClr val="1E1A52"/>
                </a:solidFill>
                <a:latin typeface="Times New Roman" panose="02020603050405020304" pitchFamily="18" charset="0"/>
                <a:cs typeface="Times New Roman" panose="02020603050405020304" pitchFamily="18" charset="0"/>
              </a:rPr>
              <a:t>THỰC HÀNH</a:t>
            </a:r>
            <a:endParaRPr lang="en-US" sz="4000" b="1" dirty="0">
              <a:solidFill>
                <a:srgbClr val="1E1A52"/>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438150" y="390525"/>
            <a:ext cx="9810750" cy="6781800"/>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438150" y="5262310"/>
            <a:ext cx="1590675" cy="1910015"/>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552575" y="1676400"/>
            <a:ext cx="8867775" cy="5648325"/>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76225" y="390525"/>
            <a:ext cx="8601075" cy="6315075"/>
          </a:xfrm>
          <a:prstGeom prst="rect">
            <a:avLst/>
          </a:prstGeom>
        </p:spPr>
      </p:pic>
      <p:sp>
        <p:nvSpPr>
          <p:cNvPr id="6" name="TextBox 5">
            <a:extLst>
              <a:ext uri="{FF2B5EF4-FFF2-40B4-BE49-F238E27FC236}">
                <a16:creationId xmlns:a16="http://schemas.microsoft.com/office/drawing/2014/main" id="{E90A7405-53D0-5832-4328-910F0F596B0B}"/>
              </a:ext>
            </a:extLst>
          </p:cNvPr>
          <p:cNvSpPr txBox="1"/>
          <p:nvPr/>
        </p:nvSpPr>
        <p:spPr>
          <a:xfrm>
            <a:off x="3469165" y="3196650"/>
            <a:ext cx="3344762" cy="584775"/>
          </a:xfrm>
          <a:prstGeom prst="rect">
            <a:avLst/>
          </a:prstGeom>
          <a:noFill/>
        </p:spPr>
        <p:txBody>
          <a:bodyPr wrap="none" rtlCol="0">
            <a:spAutoFit/>
          </a:bodyPr>
          <a:lstStyle/>
          <a:p>
            <a:r>
              <a:rPr lang="en-VN" sz="3200" b="1" dirty="0" smtClean="0">
                <a:solidFill>
                  <a:schemeClr val="bg1"/>
                </a:solidFill>
                <a:latin typeface="Times New Roman" panose="02020603050405020304" pitchFamily="18" charset="0"/>
                <a:cs typeface="Times New Roman" panose="02020603050405020304" pitchFamily="18" charset="0"/>
              </a:rPr>
              <a:t> </a:t>
            </a:r>
            <a:r>
              <a:rPr lang="en-VN" sz="3200" b="1" dirty="0">
                <a:solidFill>
                  <a:schemeClr val="bg1"/>
                </a:solidFill>
                <a:latin typeface="Times New Roman" panose="02020603050405020304" pitchFamily="18" charset="0"/>
                <a:cs typeface="Times New Roman" panose="02020603050405020304" pitchFamily="18" charset="0"/>
              </a:rPr>
              <a:t>Thảo luận chung</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442912" y="390525"/>
            <a:ext cx="9810750" cy="6781800"/>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438150" y="5262310"/>
            <a:ext cx="1590675" cy="1910015"/>
          </a:xfrm>
          <a:prstGeom prst="rect">
            <a:avLst/>
          </a:prstGeom>
        </p:spPr>
      </p:pic>
      <p:sp>
        <p:nvSpPr>
          <p:cNvPr id="6" name="TextBox 5">
            <a:extLst>
              <a:ext uri="{FF2B5EF4-FFF2-40B4-BE49-F238E27FC236}">
                <a16:creationId xmlns:a16="http://schemas.microsoft.com/office/drawing/2014/main" id="{9C1AF02D-E911-B8AF-EAEE-CE530CC393D2}"/>
              </a:ext>
            </a:extLst>
          </p:cNvPr>
          <p:cNvSpPr txBox="1"/>
          <p:nvPr/>
        </p:nvSpPr>
        <p:spPr>
          <a:xfrm>
            <a:off x="569981" y="717262"/>
            <a:ext cx="3778599" cy="584775"/>
          </a:xfrm>
          <a:prstGeom prst="rect">
            <a:avLst/>
          </a:prstGeom>
          <a:noFill/>
        </p:spPr>
        <p:txBody>
          <a:bodyPr wrap="none" rtlCol="0">
            <a:spAutoFit/>
          </a:bodyPr>
          <a:lstStyle/>
          <a:p>
            <a:r>
              <a:rPr lang="en-VN" sz="3200" b="1" dirty="0">
                <a:solidFill>
                  <a:schemeClr val="bg1"/>
                </a:solidFill>
                <a:latin typeface="Arial" panose="020B0604020202020204" pitchFamily="34" charset="0"/>
                <a:cs typeface="Arial" panose="020B0604020202020204" pitchFamily="34" charset="0"/>
              </a:rPr>
              <a:t>Nội dung </a:t>
            </a:r>
            <a:r>
              <a:rPr lang="en-US" sz="3200" b="1" dirty="0" err="1" smtClean="0">
                <a:solidFill>
                  <a:schemeClr val="bg1"/>
                </a:solidFill>
                <a:latin typeface="Arial" panose="020B0604020202020204" pitchFamily="34" charset="0"/>
                <a:cs typeface="Arial" panose="020B0604020202020204" pitchFamily="34" charset="0"/>
              </a:rPr>
              <a:t>buổi</a:t>
            </a:r>
            <a:r>
              <a:rPr lang="en-US" sz="3200" b="1" dirty="0" smtClean="0">
                <a:solidFill>
                  <a:schemeClr val="bg1"/>
                </a:solidFill>
                <a:latin typeface="Arial" panose="020B0604020202020204" pitchFamily="34" charset="0"/>
                <a:cs typeface="Arial" panose="020B0604020202020204" pitchFamily="34" charset="0"/>
              </a:rPr>
              <a:t> </a:t>
            </a:r>
            <a:r>
              <a:rPr lang="en-US" sz="3200" b="1" dirty="0" err="1" smtClean="0">
                <a:solidFill>
                  <a:schemeClr val="bg1"/>
                </a:solidFill>
                <a:latin typeface="Arial" panose="020B0604020202020204" pitchFamily="34" charset="0"/>
                <a:cs typeface="Arial" panose="020B0604020202020204" pitchFamily="34" charset="0"/>
              </a:rPr>
              <a:t>học</a:t>
            </a:r>
            <a:endParaRPr lang="en-VN" sz="3200" b="1"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D7EA26F-1D8B-6EAC-0894-355152049D38}"/>
              </a:ext>
            </a:extLst>
          </p:cNvPr>
          <p:cNvSpPr txBox="1"/>
          <p:nvPr/>
        </p:nvSpPr>
        <p:spPr>
          <a:xfrm>
            <a:off x="1233487" y="1351471"/>
            <a:ext cx="3197094" cy="369332"/>
          </a:xfrm>
          <a:prstGeom prst="rect">
            <a:avLst/>
          </a:prstGeom>
          <a:noFill/>
        </p:spPr>
        <p:txBody>
          <a:bodyPr wrap="square" rtlCol="0" anchor="t">
            <a:spAutoFit/>
          </a:bodyPr>
          <a:lstStyle/>
          <a:p>
            <a:r>
              <a:rPr lang="en-VN" b="1" dirty="0">
                <a:solidFill>
                  <a:schemeClr val="bg1"/>
                </a:solidFill>
                <a:latin typeface="Times New Roman" panose="02020603050405020304" pitchFamily="18" charset="0"/>
                <a:cs typeface="Times New Roman" panose="02020603050405020304" pitchFamily="18" charset="0"/>
              </a:rPr>
              <a:t>I. </a:t>
            </a:r>
            <a:r>
              <a:rPr lang="en-US" b="1" dirty="0" err="1" smtClean="0">
                <a:solidFill>
                  <a:schemeClr val="bg1"/>
                </a:solidFill>
                <a:latin typeface="Arial" panose="020B0604020202020204" pitchFamily="34" charset="0"/>
                <a:cs typeface="Arial" panose="020B0604020202020204" pitchFamily="34" charset="0"/>
              </a:rPr>
              <a:t>Tổng</a:t>
            </a:r>
            <a:r>
              <a:rPr lang="en-US" b="1" dirty="0" smtClean="0">
                <a:solidFill>
                  <a:schemeClr val="bg1"/>
                </a:solidFill>
                <a:latin typeface="Arial" panose="020B0604020202020204" pitchFamily="34" charset="0"/>
                <a:cs typeface="Arial" panose="020B0604020202020204" pitchFamily="34" charset="0"/>
              </a:rPr>
              <a:t> </a:t>
            </a:r>
            <a:r>
              <a:rPr lang="en-US" b="1" dirty="0" err="1" smtClean="0">
                <a:solidFill>
                  <a:schemeClr val="bg1"/>
                </a:solidFill>
                <a:latin typeface="Arial" panose="020B0604020202020204" pitchFamily="34" charset="0"/>
                <a:cs typeface="Arial" panose="020B0604020202020204" pitchFamily="34" charset="0"/>
              </a:rPr>
              <a:t>quan</a:t>
            </a:r>
            <a:r>
              <a:rPr lang="en-US" b="1" dirty="0" smtClean="0">
                <a:solidFill>
                  <a:schemeClr val="bg1"/>
                </a:solidFill>
                <a:latin typeface="Arial" panose="020B0604020202020204" pitchFamily="34" charset="0"/>
                <a:cs typeface="Arial" panose="020B0604020202020204" pitchFamily="34" charset="0"/>
              </a:rPr>
              <a:t> Spring boot</a:t>
            </a:r>
            <a:endParaRPr lang="en-US" b="1" dirty="0">
              <a:solidFill>
                <a:schemeClr val="bg1"/>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AE061E28-D578-4C10-B578-602AA9C77001}"/>
              </a:ext>
            </a:extLst>
          </p:cNvPr>
          <p:cNvSpPr txBox="1"/>
          <p:nvPr/>
        </p:nvSpPr>
        <p:spPr>
          <a:xfrm>
            <a:off x="1233487" y="2038244"/>
            <a:ext cx="3197094" cy="369332"/>
          </a:xfrm>
          <a:prstGeom prst="rect">
            <a:avLst/>
          </a:prstGeom>
          <a:noFill/>
        </p:spPr>
        <p:txBody>
          <a:bodyPr wrap="square" rtlCol="0" anchor="t">
            <a:spAutoFit/>
          </a:bodyPr>
          <a:lstStyle/>
          <a:p>
            <a:r>
              <a:rPr lang="en-VN" b="1" dirty="0">
                <a:solidFill>
                  <a:schemeClr val="bg1"/>
                </a:solidFill>
                <a:latin typeface="Arial" panose="020B0604020202020204" pitchFamily="34" charset="0"/>
                <a:cs typeface="Arial" panose="020B0604020202020204" pitchFamily="34" charset="0"/>
              </a:rPr>
              <a:t>I</a:t>
            </a:r>
            <a:r>
              <a:rPr lang="en-US" b="1" dirty="0">
                <a:solidFill>
                  <a:schemeClr val="bg1"/>
                </a:solidFill>
                <a:latin typeface="Arial" panose="020B0604020202020204" pitchFamily="34" charset="0"/>
                <a:cs typeface="Arial" panose="020B0604020202020204" pitchFamily="34" charset="0"/>
              </a:rPr>
              <a:t>I</a:t>
            </a:r>
            <a:r>
              <a:rPr lang="en-VN" b="1" dirty="0">
                <a:solidFill>
                  <a:schemeClr val="bg1"/>
                </a:solidFill>
                <a:latin typeface="Arial" panose="020B0604020202020204" pitchFamily="34" charset="0"/>
                <a:cs typeface="Arial" panose="020B0604020202020204" pitchFamily="34" charset="0"/>
              </a:rPr>
              <a:t>. </a:t>
            </a:r>
            <a:r>
              <a:rPr lang="en-US" b="1" dirty="0" smtClean="0">
                <a:solidFill>
                  <a:schemeClr val="bg1"/>
                </a:solidFill>
                <a:latin typeface="Arial" panose="020B0604020202020204" pitchFamily="34" charset="0"/>
                <a:cs typeface="Arial" panose="020B0604020202020204" pitchFamily="34" charset="0"/>
              </a:rPr>
              <a:t>Spring boot Annotation</a:t>
            </a:r>
            <a:endParaRPr lang="en-US" b="1" dirty="0">
              <a:solidFill>
                <a:schemeClr val="bg1"/>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E061E28-D578-4C10-B578-602AA9C77001}"/>
              </a:ext>
            </a:extLst>
          </p:cNvPr>
          <p:cNvSpPr txBox="1"/>
          <p:nvPr/>
        </p:nvSpPr>
        <p:spPr>
          <a:xfrm>
            <a:off x="1233487" y="2695164"/>
            <a:ext cx="3197094" cy="369332"/>
          </a:xfrm>
          <a:prstGeom prst="rect">
            <a:avLst/>
          </a:prstGeom>
          <a:noFill/>
        </p:spPr>
        <p:txBody>
          <a:bodyPr wrap="square" rtlCol="0" anchor="t">
            <a:spAutoFit/>
          </a:bodyPr>
          <a:lstStyle/>
          <a:p>
            <a:r>
              <a:rPr lang="en-VN" b="1" dirty="0" smtClean="0">
                <a:solidFill>
                  <a:schemeClr val="bg1"/>
                </a:solidFill>
                <a:latin typeface="Arial" panose="020B0604020202020204" pitchFamily="34" charset="0"/>
                <a:cs typeface="Arial" panose="020B0604020202020204" pitchFamily="34" charset="0"/>
              </a:rPr>
              <a:t>I</a:t>
            </a:r>
            <a:r>
              <a:rPr lang="en-US" b="1" dirty="0" smtClean="0">
                <a:solidFill>
                  <a:schemeClr val="bg1"/>
                </a:solidFill>
                <a:latin typeface="Arial" panose="020B0604020202020204" pitchFamily="34" charset="0"/>
                <a:cs typeface="Arial" panose="020B0604020202020204" pitchFamily="34" charset="0"/>
              </a:rPr>
              <a:t>II</a:t>
            </a:r>
            <a:r>
              <a:rPr lang="en-VN" b="1" dirty="0" smtClean="0">
                <a:solidFill>
                  <a:schemeClr val="bg1"/>
                </a:solidFill>
                <a:latin typeface="Arial" panose="020B0604020202020204" pitchFamily="34" charset="0"/>
                <a:cs typeface="Arial" panose="020B0604020202020204" pitchFamily="34" charset="0"/>
              </a:rPr>
              <a:t>. </a:t>
            </a:r>
            <a:r>
              <a:rPr lang="en-US" b="1" dirty="0">
                <a:solidFill>
                  <a:schemeClr val="bg1"/>
                </a:solidFill>
                <a:latin typeface="Arial" panose="020B0604020202020204" pitchFamily="34" charset="0"/>
                <a:cs typeface="Arial" panose="020B0604020202020204" pitchFamily="34" charset="0"/>
              </a:rPr>
              <a:t>Spring Bean Life Cycle</a:t>
            </a:r>
          </a:p>
        </p:txBody>
      </p:sp>
      <p:sp>
        <p:nvSpPr>
          <p:cNvPr id="15" name="TextBox 14">
            <a:extLst>
              <a:ext uri="{FF2B5EF4-FFF2-40B4-BE49-F238E27FC236}">
                <a16:creationId xmlns:a16="http://schemas.microsoft.com/office/drawing/2014/main" id="{AE061E28-D578-4C10-B578-602AA9C77001}"/>
              </a:ext>
            </a:extLst>
          </p:cNvPr>
          <p:cNvSpPr txBox="1"/>
          <p:nvPr/>
        </p:nvSpPr>
        <p:spPr>
          <a:xfrm>
            <a:off x="1233487" y="3302711"/>
            <a:ext cx="4876368" cy="646331"/>
          </a:xfrm>
          <a:prstGeom prst="rect">
            <a:avLst/>
          </a:prstGeom>
          <a:noFill/>
        </p:spPr>
        <p:txBody>
          <a:bodyPr wrap="square" rtlCol="0" anchor="t">
            <a:spAutoFit/>
          </a:bodyPr>
          <a:lstStyle/>
          <a:p>
            <a:r>
              <a:rPr lang="en-VN" b="1" dirty="0" smtClean="0">
                <a:solidFill>
                  <a:schemeClr val="bg1"/>
                </a:solidFill>
                <a:latin typeface="Arial" panose="020B0604020202020204" pitchFamily="34" charset="0"/>
                <a:cs typeface="Arial" panose="020B0604020202020204" pitchFamily="34" charset="0"/>
              </a:rPr>
              <a:t>I</a:t>
            </a:r>
            <a:r>
              <a:rPr lang="en-US" b="1" dirty="0" smtClean="0">
                <a:solidFill>
                  <a:schemeClr val="bg1"/>
                </a:solidFill>
                <a:latin typeface="Arial" panose="020B0604020202020204" pitchFamily="34" charset="0"/>
                <a:cs typeface="Arial" panose="020B0604020202020204" pitchFamily="34" charset="0"/>
              </a:rPr>
              <a:t>V</a:t>
            </a:r>
            <a:r>
              <a:rPr lang="en-VN" b="1" dirty="0" smtClean="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Luồng</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thực</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hiện</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trong</a:t>
            </a:r>
            <a:r>
              <a:rPr lang="en-US" b="1" dirty="0">
                <a:solidFill>
                  <a:schemeClr val="bg1"/>
                </a:solidFill>
                <a:latin typeface="Arial" panose="020B0604020202020204" pitchFamily="34" charset="0"/>
                <a:cs typeface="Arial" panose="020B0604020202020204" pitchFamily="34" charset="0"/>
              </a:rPr>
              <a:t> Spring Boot</a:t>
            </a:r>
          </a:p>
          <a:p>
            <a:endParaRPr lang="en-US" b="1" dirty="0">
              <a:solidFill>
                <a:schemeClr val="bg1"/>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E061E28-D578-4C10-B578-602AA9C77001}"/>
              </a:ext>
            </a:extLst>
          </p:cNvPr>
          <p:cNvSpPr txBox="1"/>
          <p:nvPr/>
        </p:nvSpPr>
        <p:spPr>
          <a:xfrm>
            <a:off x="1233487" y="3913178"/>
            <a:ext cx="5333568" cy="369332"/>
          </a:xfrm>
          <a:prstGeom prst="rect">
            <a:avLst/>
          </a:prstGeom>
          <a:noFill/>
        </p:spPr>
        <p:txBody>
          <a:bodyPr wrap="square" rtlCol="0" anchor="t">
            <a:spAutoFit/>
          </a:bodyPr>
          <a:lstStyle/>
          <a:p>
            <a:r>
              <a:rPr lang="en-US" b="1" dirty="0" smtClean="0">
                <a:solidFill>
                  <a:schemeClr val="bg1"/>
                </a:solidFill>
                <a:latin typeface="Arial" panose="020B0604020202020204" pitchFamily="34" charset="0"/>
                <a:cs typeface="Arial" panose="020B0604020202020204" pitchFamily="34" charset="0"/>
              </a:rPr>
              <a:t>V</a:t>
            </a:r>
            <a:r>
              <a:rPr lang="en-VN" b="1" dirty="0" smtClean="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Xây</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dựng</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và</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cấu</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hình</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ứng</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dụng</a:t>
            </a:r>
            <a:r>
              <a:rPr lang="en-US" b="1" dirty="0">
                <a:solidFill>
                  <a:schemeClr val="bg1"/>
                </a:solidFill>
                <a:latin typeface="Arial" panose="020B0604020202020204" pitchFamily="34" charset="0"/>
                <a:cs typeface="Arial" panose="020B0604020202020204" pitchFamily="34" charset="0"/>
              </a:rPr>
              <a:t> Spring Boot</a:t>
            </a:r>
          </a:p>
        </p:txBody>
      </p:sp>
    </p:spTree>
    <p:extLst>
      <p:ext uri="{BB962C8B-B14F-4D97-AF65-F5344CB8AC3E}">
        <p14:creationId xmlns:p14="http://schemas.microsoft.com/office/powerpoint/2010/main" val="73798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0" y="0"/>
            <a:ext cx="10696575" cy="7562850"/>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133975" y="0"/>
            <a:ext cx="5562600" cy="7562850"/>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2190750" y="2247900"/>
            <a:ext cx="5867400" cy="19050"/>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2190750" y="3981450"/>
            <a:ext cx="5867400" cy="19050"/>
          </a:xfrm>
          <a:prstGeom prst="rect">
            <a:avLst/>
          </a:prstGeom>
        </p:spPr>
      </p:pic>
      <p:sp>
        <p:nvSpPr>
          <p:cNvPr id="6" name="Text 0"/>
          <p:cNvSpPr/>
          <p:nvPr/>
        </p:nvSpPr>
        <p:spPr>
          <a:xfrm>
            <a:off x="2447925" y="3009900"/>
            <a:ext cx="5343525" cy="381000"/>
          </a:xfrm>
          <a:prstGeom prst="rect">
            <a:avLst/>
          </a:prstGeom>
          <a:noFill/>
          <a:ln/>
        </p:spPr>
        <p:txBody>
          <a:bodyPr wrap="square" lIns="0" tIns="0" rIns="0" bIns="0" rtlCol="0" anchor="t"/>
          <a:lstStyle/>
          <a:p>
            <a:pPr marL="0" indent="0" algn="l">
              <a:lnSpc>
                <a:spcPts val="3000"/>
              </a:lnSpc>
              <a:buNone/>
            </a:pPr>
            <a:r>
              <a:rPr lang="en-US" sz="7200" dirty="0">
                <a:solidFill>
                  <a:srgbClr val="FFFFFF"/>
                </a:solidFill>
                <a:latin typeface="SVN-Mont SemiBold" pitchFamily="34" charset="0"/>
                <a:ea typeface="SVN-Mont SemiBold" pitchFamily="34" charset="-122"/>
                <a:cs typeface="SVN-Mont SemiBold" pitchFamily="34" charset="-120"/>
              </a:rPr>
              <a:t>THANK YOU</a:t>
            </a:r>
            <a:endParaRPr lang="en-US" sz="7200" dirty="0"/>
          </a:p>
        </p:txBody>
      </p:sp>
      <p:sp>
        <p:nvSpPr>
          <p:cNvPr id="7" name="Text 1"/>
          <p:cNvSpPr/>
          <p:nvPr/>
        </p:nvSpPr>
        <p:spPr>
          <a:xfrm>
            <a:off x="4229100" y="4181475"/>
            <a:ext cx="1781175" cy="381000"/>
          </a:xfrm>
          <a:prstGeom prst="rect">
            <a:avLst/>
          </a:prstGeom>
          <a:noFill/>
          <a:ln/>
        </p:spPr>
        <p:txBody>
          <a:bodyPr wrap="square" lIns="0" tIns="0" rIns="0" bIns="0" rtlCol="0" anchor="t"/>
          <a:lstStyle/>
          <a:p>
            <a:pPr marL="0" indent="0" algn="l">
              <a:lnSpc>
                <a:spcPts val="3000"/>
              </a:lnSpc>
              <a:buNone/>
            </a:pPr>
            <a:r>
              <a:rPr lang="en-US" sz="1800" dirty="0">
                <a:solidFill>
                  <a:srgbClr val="FFFFFF"/>
                </a:solidFill>
                <a:latin typeface="SVN-Mont Book" pitchFamily="34" charset="0"/>
                <a:ea typeface="SVN-Mont Book" pitchFamily="34" charset="-122"/>
                <a:cs typeface="SVN-Mont Book" pitchFamily="34" charset="-120"/>
              </a:rPr>
              <a:t>FOR WATCHING</a:t>
            </a:r>
            <a:endParaRPr lang="en-US" sz="18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3" name="Rectangle 12"/>
          <p:cNvSpPr/>
          <p:nvPr/>
        </p:nvSpPr>
        <p:spPr>
          <a:xfrm>
            <a:off x="1025901" y="734291"/>
            <a:ext cx="8456013" cy="3416320"/>
          </a:xfrm>
          <a:prstGeom prst="rect">
            <a:avLst/>
          </a:prstGeom>
        </p:spPr>
        <p:txBody>
          <a:bodyPr wrap="square">
            <a:spAutoFit/>
          </a:bodyPr>
          <a:lstStyle/>
          <a:p>
            <a:r>
              <a:rPr lang="vi-VN" b="1" dirty="0">
                <a:latin typeface="+mj-lt"/>
              </a:rPr>
              <a:t>Tổng quan về Spring </a:t>
            </a:r>
            <a:r>
              <a:rPr lang="vi-VN" b="1" dirty="0" smtClean="0">
                <a:latin typeface="+mj-lt"/>
              </a:rPr>
              <a:t>Boot</a:t>
            </a:r>
            <a:endParaRPr lang="en-US" b="1" dirty="0" smtClean="0">
              <a:latin typeface="+mj-lt"/>
            </a:endParaRPr>
          </a:p>
          <a:p>
            <a:endParaRPr lang="en-US" b="1" dirty="0" smtClean="0">
              <a:latin typeface="+mj-lt"/>
            </a:endParaRPr>
          </a:p>
          <a:p>
            <a:r>
              <a:rPr lang="en-US" b="1" dirty="0">
                <a:latin typeface="+mj-lt"/>
              </a:rPr>
              <a:t>Spring Boot </a:t>
            </a:r>
            <a:r>
              <a:rPr lang="en-US" b="1" dirty="0" err="1">
                <a:latin typeface="+mj-lt"/>
              </a:rPr>
              <a:t>là</a:t>
            </a:r>
            <a:r>
              <a:rPr lang="en-US" b="1" dirty="0">
                <a:latin typeface="+mj-lt"/>
              </a:rPr>
              <a:t> </a:t>
            </a:r>
            <a:r>
              <a:rPr lang="en-US" b="1" dirty="0" err="1">
                <a:latin typeface="+mj-lt"/>
              </a:rPr>
              <a:t>Gì</a:t>
            </a:r>
            <a:r>
              <a:rPr lang="en-US" b="1" dirty="0">
                <a:latin typeface="+mj-lt"/>
              </a:rPr>
              <a:t>?</a:t>
            </a:r>
          </a:p>
          <a:p>
            <a:pPr marL="285750" lvl="1" indent="-285750">
              <a:buFont typeface="Arial" panose="020B0604020202020204" pitchFamily="34" charset="0"/>
              <a:buChar char="•"/>
            </a:pPr>
            <a:r>
              <a:rPr lang="en-US" dirty="0" err="1">
                <a:latin typeface="+mj-lt"/>
              </a:rPr>
              <a:t>Dự</a:t>
            </a:r>
            <a:r>
              <a:rPr lang="en-US" dirty="0">
                <a:latin typeface="+mj-lt"/>
              </a:rPr>
              <a:t> </a:t>
            </a:r>
            <a:r>
              <a:rPr lang="en-US" dirty="0" err="1">
                <a:latin typeface="+mj-lt"/>
              </a:rPr>
              <a:t>án</a:t>
            </a:r>
            <a:r>
              <a:rPr lang="en-US" dirty="0">
                <a:latin typeface="+mj-lt"/>
              </a:rPr>
              <a:t> con </a:t>
            </a:r>
            <a:r>
              <a:rPr lang="en-US" dirty="0" err="1">
                <a:latin typeface="+mj-lt"/>
              </a:rPr>
              <a:t>của</a:t>
            </a:r>
            <a:r>
              <a:rPr lang="en-US" dirty="0">
                <a:latin typeface="+mj-lt"/>
              </a:rPr>
              <a:t> Spring Framework, </a:t>
            </a:r>
            <a:r>
              <a:rPr lang="en-US" dirty="0" err="1">
                <a:latin typeface="+mj-lt"/>
              </a:rPr>
              <a:t>tập</a:t>
            </a:r>
            <a:r>
              <a:rPr lang="en-US" dirty="0">
                <a:latin typeface="+mj-lt"/>
              </a:rPr>
              <a:t> </a:t>
            </a:r>
            <a:r>
              <a:rPr lang="en-US" dirty="0" err="1">
                <a:latin typeface="+mj-lt"/>
              </a:rPr>
              <a:t>trung</a:t>
            </a:r>
            <a:r>
              <a:rPr lang="en-US" dirty="0">
                <a:latin typeface="+mj-lt"/>
              </a:rPr>
              <a:t> </a:t>
            </a:r>
            <a:r>
              <a:rPr lang="en-US" dirty="0" err="1">
                <a:latin typeface="+mj-lt"/>
              </a:rPr>
              <a:t>vào</a:t>
            </a:r>
            <a:r>
              <a:rPr lang="en-US" dirty="0">
                <a:latin typeface="+mj-lt"/>
              </a:rPr>
              <a:t> </a:t>
            </a:r>
            <a:r>
              <a:rPr lang="en-US" dirty="0" err="1">
                <a:latin typeface="+mj-lt"/>
              </a:rPr>
              <a:t>việc</a:t>
            </a:r>
            <a:r>
              <a:rPr lang="en-US" dirty="0">
                <a:latin typeface="+mj-lt"/>
              </a:rPr>
              <a:t> </a:t>
            </a:r>
            <a:r>
              <a:rPr lang="en-US" dirty="0" err="1">
                <a:latin typeface="+mj-lt"/>
              </a:rPr>
              <a:t>giảm</a:t>
            </a:r>
            <a:r>
              <a:rPr lang="en-US" dirty="0">
                <a:latin typeface="+mj-lt"/>
              </a:rPr>
              <a:t> </a:t>
            </a:r>
            <a:r>
              <a:rPr lang="en-US" dirty="0" err="1">
                <a:latin typeface="+mj-lt"/>
              </a:rPr>
              <a:t>độ</a:t>
            </a:r>
            <a:r>
              <a:rPr lang="en-US" dirty="0">
                <a:latin typeface="+mj-lt"/>
              </a:rPr>
              <a:t> </a:t>
            </a:r>
            <a:r>
              <a:rPr lang="en-US" dirty="0" err="1">
                <a:latin typeface="+mj-lt"/>
              </a:rPr>
              <a:t>phức</a:t>
            </a:r>
            <a:r>
              <a:rPr lang="en-US" dirty="0">
                <a:latin typeface="+mj-lt"/>
              </a:rPr>
              <a:t> </a:t>
            </a:r>
            <a:r>
              <a:rPr lang="en-US" dirty="0" err="1">
                <a:latin typeface="+mj-lt"/>
              </a:rPr>
              <a:t>tạp</a:t>
            </a:r>
            <a:r>
              <a:rPr lang="en-US" dirty="0">
                <a:latin typeface="+mj-lt"/>
              </a:rPr>
              <a:t> </a:t>
            </a:r>
            <a:r>
              <a:rPr lang="en-US" dirty="0" err="1">
                <a:latin typeface="+mj-lt"/>
              </a:rPr>
              <a:t>khi</a:t>
            </a:r>
            <a:r>
              <a:rPr lang="en-US" dirty="0">
                <a:latin typeface="+mj-lt"/>
              </a:rPr>
              <a:t> </a:t>
            </a:r>
            <a:r>
              <a:rPr lang="en-US" dirty="0" err="1">
                <a:latin typeface="+mj-lt"/>
              </a:rPr>
              <a:t>phát</a:t>
            </a:r>
            <a:r>
              <a:rPr lang="en-US" dirty="0">
                <a:latin typeface="+mj-lt"/>
              </a:rPr>
              <a:t> </a:t>
            </a:r>
            <a:r>
              <a:rPr lang="en-US" dirty="0" err="1">
                <a:latin typeface="+mj-lt"/>
              </a:rPr>
              <a:t>triển</a:t>
            </a:r>
            <a:r>
              <a:rPr lang="en-US" dirty="0">
                <a:latin typeface="+mj-lt"/>
              </a:rPr>
              <a:t> </a:t>
            </a:r>
            <a:r>
              <a:rPr lang="en-US" dirty="0" err="1">
                <a:latin typeface="+mj-lt"/>
              </a:rPr>
              <a:t>ứng</a:t>
            </a:r>
            <a:r>
              <a:rPr lang="en-US" dirty="0">
                <a:latin typeface="+mj-lt"/>
              </a:rPr>
              <a:t> </a:t>
            </a:r>
            <a:r>
              <a:rPr lang="en-US" dirty="0" err="1">
                <a:latin typeface="+mj-lt"/>
              </a:rPr>
              <a:t>dụng</a:t>
            </a:r>
            <a:r>
              <a:rPr lang="en-US" dirty="0">
                <a:latin typeface="+mj-lt"/>
              </a:rPr>
              <a:t> Java</a:t>
            </a:r>
            <a:r>
              <a:rPr lang="en-US" dirty="0" smtClean="0">
                <a:latin typeface="+mj-lt"/>
              </a:rPr>
              <a:t>.</a:t>
            </a:r>
          </a:p>
          <a:p>
            <a:pPr marL="285750" lvl="1" indent="-285750">
              <a:buFont typeface="Arial" panose="020B0604020202020204" pitchFamily="34" charset="0"/>
              <a:buChar char="•"/>
            </a:pPr>
            <a:endParaRPr lang="en-US" dirty="0">
              <a:latin typeface="+mj-lt"/>
            </a:endParaRPr>
          </a:p>
          <a:p>
            <a:r>
              <a:rPr lang="en-US" b="1" dirty="0" err="1">
                <a:latin typeface="+mj-lt"/>
              </a:rPr>
              <a:t>Tại</a:t>
            </a:r>
            <a:r>
              <a:rPr lang="en-US" b="1" dirty="0">
                <a:latin typeface="+mj-lt"/>
              </a:rPr>
              <a:t> Sao </a:t>
            </a:r>
            <a:r>
              <a:rPr lang="en-US" b="1" dirty="0" err="1">
                <a:latin typeface="+mj-lt"/>
              </a:rPr>
              <a:t>Sử</a:t>
            </a:r>
            <a:r>
              <a:rPr lang="en-US" b="1" dirty="0">
                <a:latin typeface="+mj-lt"/>
              </a:rPr>
              <a:t> </a:t>
            </a:r>
            <a:r>
              <a:rPr lang="en-US" b="1" dirty="0" err="1">
                <a:latin typeface="+mj-lt"/>
              </a:rPr>
              <a:t>Dụng</a:t>
            </a:r>
            <a:r>
              <a:rPr lang="en-US" b="1" dirty="0">
                <a:latin typeface="+mj-lt"/>
              </a:rPr>
              <a:t> Spring Boot?</a:t>
            </a:r>
          </a:p>
          <a:p>
            <a:pPr marL="285750" lvl="1" indent="-285750">
              <a:buFont typeface="Arial" panose="020B0604020202020204" pitchFamily="34" charset="0"/>
              <a:buChar char="•"/>
            </a:pPr>
            <a:r>
              <a:rPr lang="en-US" dirty="0" err="1">
                <a:latin typeface="+mj-lt"/>
              </a:rPr>
              <a:t>Tự</a:t>
            </a:r>
            <a:r>
              <a:rPr lang="en-US" dirty="0">
                <a:latin typeface="+mj-lt"/>
              </a:rPr>
              <a:t> </a:t>
            </a:r>
            <a:r>
              <a:rPr lang="en-US" dirty="0" err="1">
                <a:latin typeface="+mj-lt"/>
              </a:rPr>
              <a:t>cấu</a:t>
            </a:r>
            <a:r>
              <a:rPr lang="en-US" dirty="0">
                <a:latin typeface="+mj-lt"/>
              </a:rPr>
              <a:t> </a:t>
            </a:r>
            <a:r>
              <a:rPr lang="en-US" dirty="0" err="1">
                <a:latin typeface="+mj-lt"/>
              </a:rPr>
              <a:t>hình</a:t>
            </a:r>
            <a:r>
              <a:rPr lang="en-US" dirty="0">
                <a:latin typeface="+mj-lt"/>
              </a:rPr>
              <a:t> </a:t>
            </a:r>
            <a:r>
              <a:rPr lang="en-US" dirty="0" err="1">
                <a:latin typeface="+mj-lt"/>
              </a:rPr>
              <a:t>thông</a:t>
            </a:r>
            <a:r>
              <a:rPr lang="en-US" dirty="0">
                <a:latin typeface="+mj-lt"/>
              </a:rPr>
              <a:t> minh, </a:t>
            </a:r>
            <a:r>
              <a:rPr lang="en-US" dirty="0" err="1">
                <a:latin typeface="+mj-lt"/>
              </a:rPr>
              <a:t>giảm</a:t>
            </a:r>
            <a:r>
              <a:rPr lang="en-US" dirty="0">
                <a:latin typeface="+mj-lt"/>
              </a:rPr>
              <a:t> </a:t>
            </a:r>
            <a:r>
              <a:rPr lang="en-US" dirty="0" err="1">
                <a:latin typeface="+mj-lt"/>
              </a:rPr>
              <a:t>độ</a:t>
            </a:r>
            <a:r>
              <a:rPr lang="en-US" dirty="0">
                <a:latin typeface="+mj-lt"/>
              </a:rPr>
              <a:t> </a:t>
            </a:r>
            <a:r>
              <a:rPr lang="en-US" dirty="0" err="1">
                <a:latin typeface="+mj-lt"/>
              </a:rPr>
              <a:t>phức</a:t>
            </a:r>
            <a:r>
              <a:rPr lang="en-US" dirty="0">
                <a:latin typeface="+mj-lt"/>
              </a:rPr>
              <a:t> </a:t>
            </a:r>
            <a:r>
              <a:rPr lang="en-US" dirty="0" err="1">
                <a:latin typeface="+mj-lt"/>
              </a:rPr>
              <a:t>tạp</a:t>
            </a:r>
            <a:r>
              <a:rPr lang="en-US" dirty="0">
                <a:latin typeface="+mj-lt"/>
              </a:rPr>
              <a:t> </a:t>
            </a:r>
            <a:r>
              <a:rPr lang="en-US" dirty="0" err="1">
                <a:latin typeface="+mj-lt"/>
              </a:rPr>
              <a:t>cấu</a:t>
            </a:r>
            <a:r>
              <a:rPr lang="en-US" dirty="0">
                <a:latin typeface="+mj-lt"/>
              </a:rPr>
              <a:t> </a:t>
            </a:r>
            <a:r>
              <a:rPr lang="en-US" dirty="0" err="1">
                <a:latin typeface="+mj-lt"/>
              </a:rPr>
              <a:t>hình</a:t>
            </a:r>
            <a:r>
              <a:rPr lang="en-US" dirty="0">
                <a:latin typeface="+mj-lt"/>
              </a:rPr>
              <a:t>.</a:t>
            </a:r>
          </a:p>
          <a:p>
            <a:pPr marL="285750" lvl="1" indent="-285750">
              <a:buFont typeface="Arial" panose="020B0604020202020204" pitchFamily="34" charset="0"/>
              <a:buChar char="•"/>
            </a:pPr>
            <a:r>
              <a:rPr lang="en-US" dirty="0" err="1">
                <a:latin typeface="+mj-lt"/>
              </a:rPr>
              <a:t>Hỗ</a:t>
            </a:r>
            <a:r>
              <a:rPr lang="en-US" dirty="0">
                <a:latin typeface="+mj-lt"/>
              </a:rPr>
              <a:t> </a:t>
            </a:r>
            <a:r>
              <a:rPr lang="en-US" dirty="0" err="1">
                <a:latin typeface="+mj-lt"/>
              </a:rPr>
              <a:t>trợ</a:t>
            </a:r>
            <a:r>
              <a:rPr lang="en-US" dirty="0">
                <a:latin typeface="+mj-lt"/>
              </a:rPr>
              <a:t> server </a:t>
            </a:r>
            <a:r>
              <a:rPr lang="en-US" dirty="0" err="1">
                <a:latin typeface="+mj-lt"/>
              </a:rPr>
              <a:t>nhúng</a:t>
            </a:r>
            <a:r>
              <a:rPr lang="en-US" dirty="0">
                <a:latin typeface="+mj-lt"/>
              </a:rPr>
              <a:t>, </a:t>
            </a:r>
            <a:r>
              <a:rPr lang="en-US" dirty="0" err="1">
                <a:latin typeface="+mj-lt"/>
              </a:rPr>
              <a:t>giảm</a:t>
            </a:r>
            <a:r>
              <a:rPr lang="en-US" dirty="0">
                <a:latin typeface="+mj-lt"/>
              </a:rPr>
              <a:t> </a:t>
            </a:r>
            <a:r>
              <a:rPr lang="en-US" dirty="0" err="1">
                <a:latin typeface="+mj-lt"/>
              </a:rPr>
              <a:t>sự</a:t>
            </a:r>
            <a:r>
              <a:rPr lang="en-US" dirty="0">
                <a:latin typeface="+mj-lt"/>
              </a:rPr>
              <a:t> </a:t>
            </a:r>
            <a:r>
              <a:rPr lang="en-US" dirty="0" err="1">
                <a:latin typeface="+mj-lt"/>
              </a:rPr>
              <a:t>phụ</a:t>
            </a:r>
            <a:r>
              <a:rPr lang="en-US" dirty="0">
                <a:latin typeface="+mj-lt"/>
              </a:rPr>
              <a:t> </a:t>
            </a:r>
            <a:r>
              <a:rPr lang="en-US" dirty="0" err="1">
                <a:latin typeface="+mj-lt"/>
              </a:rPr>
              <a:t>thuộc</a:t>
            </a:r>
            <a:r>
              <a:rPr lang="en-US" dirty="0">
                <a:latin typeface="+mj-lt"/>
              </a:rPr>
              <a:t> </a:t>
            </a:r>
            <a:r>
              <a:rPr lang="en-US" dirty="0" err="1">
                <a:latin typeface="+mj-lt"/>
              </a:rPr>
              <a:t>vào</a:t>
            </a:r>
            <a:r>
              <a:rPr lang="en-US" dirty="0">
                <a:latin typeface="+mj-lt"/>
              </a:rPr>
              <a:t> </a:t>
            </a:r>
            <a:r>
              <a:rPr lang="en-US" dirty="0" err="1">
                <a:latin typeface="+mj-lt"/>
              </a:rPr>
              <a:t>các</a:t>
            </a:r>
            <a:r>
              <a:rPr lang="en-US" dirty="0">
                <a:latin typeface="+mj-lt"/>
              </a:rPr>
              <a:t> server </a:t>
            </a:r>
            <a:r>
              <a:rPr lang="en-US" dirty="0" err="1">
                <a:latin typeface="+mj-lt"/>
              </a:rPr>
              <a:t>bên</a:t>
            </a:r>
            <a:r>
              <a:rPr lang="en-US" dirty="0">
                <a:latin typeface="+mj-lt"/>
              </a:rPr>
              <a:t> </a:t>
            </a:r>
            <a:r>
              <a:rPr lang="en-US" dirty="0" err="1">
                <a:latin typeface="+mj-lt"/>
              </a:rPr>
              <a:t>ngoài</a:t>
            </a:r>
            <a:r>
              <a:rPr lang="en-US" dirty="0">
                <a:latin typeface="+mj-lt"/>
              </a:rPr>
              <a:t>.</a:t>
            </a:r>
          </a:p>
          <a:p>
            <a:pPr marL="285750" lvl="1" indent="-285750">
              <a:buFont typeface="Arial" panose="020B0604020202020204" pitchFamily="34" charset="0"/>
              <a:buChar char="•"/>
            </a:pPr>
            <a:r>
              <a:rPr lang="en-US" dirty="0" err="1">
                <a:latin typeface="+mj-lt"/>
              </a:rPr>
              <a:t>Sử</a:t>
            </a:r>
            <a:r>
              <a:rPr lang="en-US" dirty="0">
                <a:latin typeface="+mj-lt"/>
              </a:rPr>
              <a:t> </a:t>
            </a:r>
            <a:r>
              <a:rPr lang="en-US" dirty="0" err="1">
                <a:latin typeface="+mj-lt"/>
              </a:rPr>
              <a:t>dụng</a:t>
            </a:r>
            <a:r>
              <a:rPr lang="en-US" dirty="0">
                <a:latin typeface="+mj-lt"/>
              </a:rPr>
              <a:t> Starter </a:t>
            </a:r>
            <a:r>
              <a:rPr lang="en-US" dirty="0" err="1">
                <a:latin typeface="+mj-lt"/>
              </a:rPr>
              <a:t>để</a:t>
            </a:r>
            <a:r>
              <a:rPr lang="en-US" dirty="0">
                <a:latin typeface="+mj-lt"/>
              </a:rPr>
              <a:t> </a:t>
            </a:r>
            <a:r>
              <a:rPr lang="en-US" dirty="0" err="1">
                <a:latin typeface="+mj-lt"/>
              </a:rPr>
              <a:t>nhanh</a:t>
            </a:r>
            <a:r>
              <a:rPr lang="en-US" dirty="0">
                <a:latin typeface="+mj-lt"/>
              </a:rPr>
              <a:t> </a:t>
            </a:r>
            <a:r>
              <a:rPr lang="en-US" dirty="0" err="1">
                <a:latin typeface="+mj-lt"/>
              </a:rPr>
              <a:t>chóng</a:t>
            </a:r>
            <a:r>
              <a:rPr lang="en-US" dirty="0">
                <a:latin typeface="+mj-lt"/>
              </a:rPr>
              <a:t> </a:t>
            </a:r>
            <a:r>
              <a:rPr lang="en-US" dirty="0" err="1">
                <a:latin typeface="+mj-lt"/>
              </a:rPr>
              <a:t>bắt</a:t>
            </a:r>
            <a:r>
              <a:rPr lang="en-US" dirty="0">
                <a:latin typeface="+mj-lt"/>
              </a:rPr>
              <a:t> </a:t>
            </a:r>
            <a:r>
              <a:rPr lang="en-US" dirty="0" err="1">
                <a:latin typeface="+mj-lt"/>
              </a:rPr>
              <a:t>đầu</a:t>
            </a:r>
            <a:r>
              <a:rPr lang="en-US" dirty="0">
                <a:latin typeface="+mj-lt"/>
              </a:rPr>
              <a:t> </a:t>
            </a:r>
            <a:r>
              <a:rPr lang="en-US" dirty="0" err="1">
                <a:latin typeface="+mj-lt"/>
              </a:rPr>
              <a:t>với</a:t>
            </a:r>
            <a:r>
              <a:rPr lang="en-US" dirty="0">
                <a:latin typeface="+mj-lt"/>
              </a:rPr>
              <a:t> </a:t>
            </a:r>
            <a:r>
              <a:rPr lang="en-US" dirty="0" err="1">
                <a:latin typeface="+mj-lt"/>
              </a:rPr>
              <a:t>các</a:t>
            </a:r>
            <a:r>
              <a:rPr lang="en-US" dirty="0">
                <a:latin typeface="+mj-lt"/>
              </a:rPr>
              <a:t> </a:t>
            </a:r>
            <a:r>
              <a:rPr lang="en-US" dirty="0" err="1">
                <a:latin typeface="+mj-lt"/>
              </a:rPr>
              <a:t>công</a:t>
            </a:r>
            <a:r>
              <a:rPr lang="en-US" dirty="0">
                <a:latin typeface="+mj-lt"/>
              </a:rPr>
              <a:t> </a:t>
            </a:r>
            <a:r>
              <a:rPr lang="en-US" dirty="0" err="1">
                <a:latin typeface="+mj-lt"/>
              </a:rPr>
              <a:t>nghệ</a:t>
            </a:r>
            <a:r>
              <a:rPr lang="en-US" dirty="0">
                <a:latin typeface="+mj-lt"/>
              </a:rPr>
              <a:t> </a:t>
            </a:r>
            <a:r>
              <a:rPr lang="en-US" dirty="0" err="1">
                <a:latin typeface="+mj-lt"/>
              </a:rPr>
              <a:t>phổ</a:t>
            </a:r>
            <a:r>
              <a:rPr lang="en-US" dirty="0">
                <a:latin typeface="+mj-lt"/>
              </a:rPr>
              <a:t> </a:t>
            </a:r>
            <a:r>
              <a:rPr lang="en-US" dirty="0" err="1">
                <a:latin typeface="+mj-lt"/>
              </a:rPr>
              <a:t>biến</a:t>
            </a:r>
            <a:r>
              <a:rPr lang="en-US" dirty="0">
                <a:latin typeface="+mj-lt"/>
              </a:rPr>
              <a:t>.</a:t>
            </a:r>
          </a:p>
          <a:p>
            <a:pPr marL="285750" indent="-285750">
              <a:buFont typeface="Arial" panose="020B0604020202020204" pitchFamily="34" charset="0"/>
              <a:buChar char="•"/>
            </a:pPr>
            <a:endParaRPr lang="en-US" i="0" dirty="0" smtClean="0">
              <a:solidFill>
                <a:srgbClr val="374151"/>
              </a:solidFill>
              <a:effectLst/>
              <a:latin typeface="+mj-lt"/>
            </a:endParaRPr>
          </a:p>
          <a:p>
            <a:endParaRPr lang="vi-VN" b="0" i="0" dirty="0">
              <a:solidFill>
                <a:srgbClr val="374151"/>
              </a:solidFill>
              <a:effectLst/>
              <a:latin typeface="+mj-lt"/>
            </a:endParaRPr>
          </a:p>
        </p:txBody>
      </p:sp>
      <p:pic>
        <p:nvPicPr>
          <p:cNvPr id="12" name="Picture 11"/>
          <p:cNvPicPr>
            <a:picLocks noChangeAspect="1"/>
          </p:cNvPicPr>
          <p:nvPr/>
        </p:nvPicPr>
        <p:blipFill>
          <a:blip r:embed="rId23"/>
          <a:stretch>
            <a:fillRect/>
          </a:stretch>
        </p:blipFill>
        <p:spPr>
          <a:xfrm>
            <a:off x="2159694" y="4086863"/>
            <a:ext cx="6188426" cy="2522915"/>
          </a:xfrm>
          <a:prstGeom prst="rect">
            <a:avLst/>
          </a:prstGeom>
        </p:spPr>
      </p:pic>
    </p:spTree>
    <p:extLst>
      <p:ext uri="{BB962C8B-B14F-4D97-AF65-F5344CB8AC3E}">
        <p14:creationId xmlns:p14="http://schemas.microsoft.com/office/powerpoint/2010/main" val="168497789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3" name="Rectangle 12"/>
          <p:cNvSpPr/>
          <p:nvPr/>
        </p:nvSpPr>
        <p:spPr>
          <a:xfrm>
            <a:off x="1025901" y="734291"/>
            <a:ext cx="8456013" cy="3416320"/>
          </a:xfrm>
          <a:prstGeom prst="rect">
            <a:avLst/>
          </a:prstGeom>
        </p:spPr>
        <p:txBody>
          <a:bodyPr wrap="square">
            <a:spAutoFit/>
          </a:bodyPr>
          <a:lstStyle/>
          <a:p>
            <a:r>
              <a:rPr lang="vi-VN" b="1" dirty="0">
                <a:latin typeface="+mj-lt"/>
              </a:rPr>
              <a:t>Tổng quan về Spring </a:t>
            </a:r>
            <a:r>
              <a:rPr lang="vi-VN" b="1" dirty="0" smtClean="0">
                <a:latin typeface="+mj-lt"/>
              </a:rPr>
              <a:t>Boot</a:t>
            </a:r>
            <a:endParaRPr lang="en-US" b="1" dirty="0" smtClean="0">
              <a:latin typeface="+mj-lt"/>
            </a:endParaRPr>
          </a:p>
          <a:p>
            <a:endParaRPr lang="en-US" b="1" dirty="0" smtClean="0">
              <a:latin typeface="+mj-lt"/>
            </a:endParaRPr>
          </a:p>
          <a:p>
            <a:r>
              <a:rPr lang="en-US" dirty="0">
                <a:solidFill>
                  <a:srgbClr val="374151"/>
                </a:solidFill>
                <a:latin typeface="Times New Roman" panose="02020603050405020304" pitchFamily="18" charset="0"/>
                <a:cs typeface="Times New Roman" panose="02020603050405020304" pitchFamily="18" charset="0"/>
              </a:rPr>
              <a:t>4 </a:t>
            </a:r>
            <a:r>
              <a:rPr lang="en-US" dirty="0" err="1">
                <a:solidFill>
                  <a:srgbClr val="374151"/>
                </a:solidFill>
                <a:latin typeface="Times New Roman" panose="02020603050405020304" pitchFamily="18" charset="0"/>
                <a:cs typeface="Times New Roman" panose="02020603050405020304" pitchFamily="18" charset="0"/>
              </a:rPr>
              <a:t>thành</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phần</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chính</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của</a:t>
            </a:r>
            <a:r>
              <a:rPr lang="en-US" dirty="0">
                <a:solidFill>
                  <a:srgbClr val="374151"/>
                </a:solidFill>
                <a:latin typeface="Times New Roman" panose="02020603050405020304" pitchFamily="18" charset="0"/>
                <a:cs typeface="Times New Roman" panose="02020603050405020304" pitchFamily="18" charset="0"/>
              </a:rPr>
              <a:t> spring boot</a:t>
            </a:r>
          </a:p>
          <a:p>
            <a:r>
              <a:rPr lang="en-US" dirty="0">
                <a:solidFill>
                  <a:srgbClr val="374151"/>
                </a:solidFill>
                <a:latin typeface="+mj-lt"/>
              </a:rPr>
              <a:t>- </a:t>
            </a:r>
            <a:r>
              <a:rPr lang="vi-VN" dirty="0">
                <a:solidFill>
                  <a:srgbClr val="374151"/>
                </a:solidFill>
                <a:latin typeface="+mj-lt"/>
              </a:rPr>
              <a:t>Spring Boot </a:t>
            </a:r>
            <a:r>
              <a:rPr lang="vi-VN" dirty="0">
                <a:solidFill>
                  <a:srgbClr val="374151"/>
                </a:solidFill>
                <a:latin typeface="+mj-lt"/>
              </a:rPr>
              <a:t>Starter</a:t>
            </a:r>
            <a:r>
              <a:rPr lang="en-US" dirty="0">
                <a:solidFill>
                  <a:srgbClr val="374151"/>
                </a:solidFill>
                <a:latin typeface="+mj-lt"/>
              </a:rPr>
              <a:t>:</a:t>
            </a:r>
            <a:r>
              <a:rPr lang="vi-VN" dirty="0">
                <a:solidFill>
                  <a:srgbClr val="374151"/>
                </a:solidFill>
                <a:latin typeface="+mj-lt"/>
              </a:rPr>
              <a:t> </a:t>
            </a:r>
            <a:r>
              <a:rPr lang="vi-VN" dirty="0">
                <a:solidFill>
                  <a:srgbClr val="374151"/>
                </a:solidFill>
                <a:latin typeface="+mj-lt"/>
              </a:rPr>
              <a:t>là một tập hợp các dependency được đóng gói lại để giúp bạn nhanh chóng bắt đầu với một loại công nghệ cụ thể hoặc một loại ứng dụng.</a:t>
            </a:r>
            <a:endParaRPr lang="en-US" dirty="0">
              <a:solidFill>
                <a:srgbClr val="374151"/>
              </a:solidFill>
              <a:latin typeface="+mj-lt"/>
            </a:endParaRPr>
          </a:p>
          <a:p>
            <a:r>
              <a:rPr lang="en-US" dirty="0">
                <a:solidFill>
                  <a:srgbClr val="374151"/>
                </a:solidFill>
                <a:latin typeface="+mj-lt"/>
              </a:rPr>
              <a:t>- </a:t>
            </a:r>
            <a:r>
              <a:rPr lang="en-US" dirty="0">
                <a:solidFill>
                  <a:srgbClr val="374151"/>
                </a:solidFill>
                <a:latin typeface="Times New Roman" panose="02020603050405020304" pitchFamily="18" charset="0"/>
                <a:cs typeface="Times New Roman" panose="02020603050405020304" pitchFamily="18" charset="0"/>
              </a:rPr>
              <a:t>Spring boot </a:t>
            </a:r>
            <a:r>
              <a:rPr lang="en-US" dirty="0" err="1">
                <a:solidFill>
                  <a:srgbClr val="374151"/>
                </a:solidFill>
                <a:latin typeface="Times New Roman" panose="02020603050405020304" pitchFamily="18" charset="0"/>
                <a:cs typeface="Times New Roman" panose="02020603050405020304" pitchFamily="18" charset="0"/>
              </a:rPr>
              <a:t>AutoConfigurator</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là</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thành</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phần</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tự</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động</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cấu</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hình</a:t>
            </a:r>
            <a:r>
              <a:rPr lang="en-US" dirty="0">
                <a:solidFill>
                  <a:srgbClr val="374151"/>
                </a:solidFill>
                <a:latin typeface="Times New Roman" panose="02020603050405020304" pitchFamily="18" charset="0"/>
                <a:cs typeface="Times New Roman" panose="02020603050405020304" pitchFamily="18" charset="0"/>
              </a:rPr>
              <a:t> </a:t>
            </a:r>
          </a:p>
          <a:p>
            <a:pPr indent="-285750">
              <a:buFontTx/>
              <a:buChar char="-"/>
            </a:pPr>
            <a:endParaRPr lang="vi-VN" dirty="0">
              <a:solidFill>
                <a:srgbClr val="374151"/>
              </a:solidFill>
              <a:latin typeface="+mj-lt"/>
            </a:endParaRPr>
          </a:p>
          <a:p>
            <a:r>
              <a:rPr lang="en-US" dirty="0">
                <a:solidFill>
                  <a:srgbClr val="374151"/>
                </a:solidFill>
                <a:latin typeface="+mj-lt"/>
              </a:rPr>
              <a:t>- </a:t>
            </a:r>
            <a:r>
              <a:rPr lang="vi-VN" dirty="0">
                <a:solidFill>
                  <a:srgbClr val="374151"/>
                </a:solidFill>
                <a:latin typeface="+mj-lt"/>
              </a:rPr>
              <a:t>Spring </a:t>
            </a:r>
            <a:r>
              <a:rPr lang="vi-VN" dirty="0">
                <a:solidFill>
                  <a:srgbClr val="374151"/>
                </a:solidFill>
                <a:latin typeface="+mj-lt"/>
              </a:rPr>
              <a:t>Boot CLI (Command Line Interface) là một công cụ dòng lệnh được cung cấp bởi dự án Spring Boot để hỗ trợ phát triển ứng dụng Spring Boot một cách nhanh chóng và tiện lợi.</a:t>
            </a:r>
            <a:endParaRPr lang="en-US" dirty="0">
              <a:solidFill>
                <a:srgbClr val="374151"/>
              </a:solidFill>
              <a:latin typeface="+mj-lt"/>
            </a:endParaRPr>
          </a:p>
          <a:p>
            <a:r>
              <a:rPr lang="en-US" dirty="0">
                <a:solidFill>
                  <a:srgbClr val="374151"/>
                </a:solidFill>
                <a:latin typeface="+mj-lt"/>
              </a:rPr>
              <a:t>- </a:t>
            </a:r>
            <a:r>
              <a:rPr lang="en-US" dirty="0">
                <a:solidFill>
                  <a:srgbClr val="374151"/>
                </a:solidFill>
                <a:latin typeface="+mj-lt"/>
              </a:rPr>
              <a:t> </a:t>
            </a:r>
            <a:r>
              <a:rPr lang="en-US" dirty="0">
                <a:solidFill>
                  <a:srgbClr val="374151"/>
                </a:solidFill>
                <a:latin typeface="Times New Roman" panose="02020603050405020304" pitchFamily="18" charset="0"/>
                <a:cs typeface="Times New Roman" panose="02020603050405020304" pitchFamily="18" charset="0"/>
              </a:rPr>
              <a:t>Spring Boot Actuator </a:t>
            </a:r>
            <a:r>
              <a:rPr lang="en-US" dirty="0" err="1">
                <a:solidFill>
                  <a:srgbClr val="374151"/>
                </a:solidFill>
                <a:latin typeface="Times New Roman" panose="02020603050405020304" pitchFamily="18" charset="0"/>
                <a:cs typeface="Times New Roman" panose="02020603050405020304" pitchFamily="18" charset="0"/>
              </a:rPr>
              <a:t>là</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một</a:t>
            </a:r>
            <a:r>
              <a:rPr lang="en-US" dirty="0">
                <a:solidFill>
                  <a:srgbClr val="374151"/>
                </a:solidFill>
                <a:latin typeface="Times New Roman" panose="02020603050405020304" pitchFamily="18" charset="0"/>
                <a:cs typeface="Times New Roman" panose="02020603050405020304" pitchFamily="18" charset="0"/>
              </a:rPr>
              <a:t> module </a:t>
            </a:r>
            <a:r>
              <a:rPr lang="en-US" dirty="0" err="1">
                <a:solidFill>
                  <a:srgbClr val="374151"/>
                </a:solidFill>
                <a:latin typeface="Times New Roman" panose="02020603050405020304" pitchFamily="18" charset="0"/>
                <a:cs typeface="Times New Roman" panose="02020603050405020304" pitchFamily="18" charset="0"/>
              </a:rPr>
              <a:t>của</a:t>
            </a:r>
            <a:r>
              <a:rPr lang="en-US" dirty="0">
                <a:solidFill>
                  <a:srgbClr val="374151"/>
                </a:solidFill>
                <a:latin typeface="Times New Roman" panose="02020603050405020304" pitchFamily="18" charset="0"/>
                <a:cs typeface="Times New Roman" panose="02020603050405020304" pitchFamily="18" charset="0"/>
              </a:rPr>
              <a:t> Spring Boot </a:t>
            </a:r>
            <a:r>
              <a:rPr lang="en-US" dirty="0" err="1">
                <a:solidFill>
                  <a:srgbClr val="374151"/>
                </a:solidFill>
                <a:latin typeface="Times New Roman" panose="02020603050405020304" pitchFamily="18" charset="0"/>
                <a:cs typeface="Times New Roman" panose="02020603050405020304" pitchFamily="18" charset="0"/>
              </a:rPr>
              <a:t>cung</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cấp</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các</a:t>
            </a:r>
            <a:r>
              <a:rPr lang="en-US" dirty="0">
                <a:solidFill>
                  <a:srgbClr val="374151"/>
                </a:solidFill>
                <a:latin typeface="Times New Roman" panose="02020603050405020304" pitchFamily="18" charset="0"/>
                <a:cs typeface="Times New Roman" panose="02020603050405020304" pitchFamily="18" charset="0"/>
              </a:rPr>
              <a:t> endpoints </a:t>
            </a:r>
            <a:r>
              <a:rPr lang="en-US" dirty="0" err="1">
                <a:solidFill>
                  <a:srgbClr val="374151"/>
                </a:solidFill>
                <a:latin typeface="Times New Roman" panose="02020603050405020304" pitchFamily="18" charset="0"/>
                <a:cs typeface="Times New Roman" panose="02020603050405020304" pitchFamily="18" charset="0"/>
              </a:rPr>
              <a:t>và</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các</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tính</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năng</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khác</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để</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quản</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lý</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và</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giám</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sát</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ứng</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dụng</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một</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cách</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dễ</a:t>
            </a:r>
            <a:r>
              <a:rPr lang="en-US" dirty="0">
                <a:solidFill>
                  <a:srgbClr val="374151"/>
                </a:solidFill>
                <a:latin typeface="Times New Roman" panose="02020603050405020304" pitchFamily="18" charset="0"/>
                <a:cs typeface="Times New Roman" panose="02020603050405020304" pitchFamily="18" charset="0"/>
              </a:rPr>
              <a:t> </a:t>
            </a:r>
            <a:r>
              <a:rPr lang="en-US" dirty="0" err="1">
                <a:solidFill>
                  <a:srgbClr val="374151"/>
                </a:solidFill>
                <a:latin typeface="Times New Roman" panose="02020603050405020304" pitchFamily="18" charset="0"/>
                <a:cs typeface="Times New Roman" panose="02020603050405020304" pitchFamily="18" charset="0"/>
              </a:rPr>
              <a:t>dàng</a:t>
            </a:r>
            <a:endParaRPr lang="vi-VN"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843567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3" name="Rectangle 12"/>
          <p:cNvSpPr/>
          <p:nvPr/>
        </p:nvSpPr>
        <p:spPr>
          <a:xfrm>
            <a:off x="1025901" y="734291"/>
            <a:ext cx="8456013" cy="1754326"/>
          </a:xfrm>
          <a:prstGeom prst="rect">
            <a:avLst/>
          </a:prstGeom>
        </p:spPr>
        <p:txBody>
          <a:bodyPr wrap="square">
            <a:spAutoFit/>
          </a:bodyPr>
          <a:lstStyle/>
          <a:p>
            <a:r>
              <a:rPr lang="vi-VN" b="1" dirty="0">
                <a:latin typeface="+mj-lt"/>
              </a:rPr>
              <a:t>Tổng quan về Spring </a:t>
            </a:r>
            <a:r>
              <a:rPr lang="vi-VN" b="1" dirty="0" smtClean="0">
                <a:latin typeface="+mj-lt"/>
              </a:rPr>
              <a:t>Boot</a:t>
            </a:r>
            <a:endParaRPr lang="en-US" b="1" dirty="0" smtClean="0">
              <a:latin typeface="+mj-lt"/>
            </a:endParaRPr>
          </a:p>
          <a:p>
            <a:endParaRPr lang="en-US" b="1" dirty="0" smtClean="0">
              <a:latin typeface="+mj-lt"/>
            </a:endParaRPr>
          </a:p>
          <a:p>
            <a:r>
              <a:rPr lang="en-US" b="1" dirty="0" smtClean="0">
                <a:latin typeface="+mj-lt"/>
              </a:rPr>
              <a:t>Spring Boot Starter</a:t>
            </a:r>
          </a:p>
          <a:p>
            <a:endParaRPr lang="en-US" dirty="0">
              <a:latin typeface="+mj-lt"/>
            </a:endParaRPr>
          </a:p>
          <a:p>
            <a:pPr marL="285750" indent="-285750">
              <a:buFont typeface="Arial" panose="020B0604020202020204" pitchFamily="34" charset="0"/>
              <a:buChar char="•"/>
            </a:pPr>
            <a:endParaRPr lang="en-US" i="0" dirty="0" smtClean="0">
              <a:solidFill>
                <a:srgbClr val="374151"/>
              </a:solidFill>
              <a:effectLst/>
              <a:latin typeface="+mj-lt"/>
            </a:endParaRPr>
          </a:p>
          <a:p>
            <a:endParaRPr lang="vi-VN" b="0" i="0" dirty="0">
              <a:solidFill>
                <a:srgbClr val="374151"/>
              </a:solidFill>
              <a:effectLst/>
              <a:latin typeface="+mj-lt"/>
            </a:endParaRPr>
          </a:p>
        </p:txBody>
      </p:sp>
      <p:pic>
        <p:nvPicPr>
          <p:cNvPr id="14" name="Picture 13"/>
          <p:cNvPicPr>
            <a:picLocks noChangeAspect="1"/>
          </p:cNvPicPr>
          <p:nvPr/>
        </p:nvPicPr>
        <p:blipFill>
          <a:blip r:embed="rId23"/>
          <a:stretch>
            <a:fillRect/>
          </a:stretch>
        </p:blipFill>
        <p:spPr>
          <a:xfrm>
            <a:off x="2423931" y="2080527"/>
            <a:ext cx="5659952" cy="1368507"/>
          </a:xfrm>
          <a:prstGeom prst="rect">
            <a:avLst/>
          </a:prstGeom>
        </p:spPr>
      </p:pic>
      <p:pic>
        <p:nvPicPr>
          <p:cNvPr id="15" name="Picture 14"/>
          <p:cNvPicPr>
            <a:picLocks noChangeAspect="1"/>
          </p:cNvPicPr>
          <p:nvPr/>
        </p:nvPicPr>
        <p:blipFill>
          <a:blip r:embed="rId24"/>
          <a:stretch>
            <a:fillRect/>
          </a:stretch>
        </p:blipFill>
        <p:spPr>
          <a:xfrm>
            <a:off x="2182091" y="3626703"/>
            <a:ext cx="6545200" cy="3157252"/>
          </a:xfrm>
          <a:prstGeom prst="rect">
            <a:avLst/>
          </a:prstGeom>
        </p:spPr>
      </p:pic>
    </p:spTree>
    <p:extLst>
      <p:ext uri="{BB962C8B-B14F-4D97-AF65-F5344CB8AC3E}">
        <p14:creationId xmlns:p14="http://schemas.microsoft.com/office/powerpoint/2010/main" val="184340103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3" name="Rectangle 12"/>
          <p:cNvSpPr/>
          <p:nvPr/>
        </p:nvSpPr>
        <p:spPr>
          <a:xfrm>
            <a:off x="1025901" y="734291"/>
            <a:ext cx="8456013" cy="923330"/>
          </a:xfrm>
          <a:prstGeom prst="rect">
            <a:avLst/>
          </a:prstGeom>
        </p:spPr>
        <p:txBody>
          <a:bodyPr wrap="square">
            <a:spAutoFit/>
          </a:bodyPr>
          <a:lstStyle/>
          <a:p>
            <a:r>
              <a:rPr lang="vi-VN" b="1" dirty="0">
                <a:latin typeface="+mj-lt"/>
              </a:rPr>
              <a:t>Tổng quan về Spring </a:t>
            </a:r>
            <a:r>
              <a:rPr lang="vi-VN" b="1" dirty="0" smtClean="0">
                <a:latin typeface="+mj-lt"/>
              </a:rPr>
              <a:t>Boot</a:t>
            </a:r>
            <a:endParaRPr lang="en-US" b="1" dirty="0" smtClean="0">
              <a:latin typeface="+mj-lt"/>
            </a:endParaRPr>
          </a:p>
          <a:p>
            <a:endParaRPr lang="en-US" b="1" dirty="0" smtClean="0">
              <a:latin typeface="+mj-lt"/>
            </a:endParaRPr>
          </a:p>
          <a:p>
            <a:r>
              <a:rPr lang="en-US" b="1" dirty="0" smtClean="0">
                <a:latin typeface="+mj-lt"/>
              </a:rPr>
              <a:t>Spring Boot </a:t>
            </a:r>
            <a:r>
              <a:rPr lang="en-US" b="1" dirty="0" err="1" smtClean="0">
                <a:latin typeface="+mj-lt"/>
              </a:rPr>
              <a:t>AutoConfigurator</a:t>
            </a:r>
            <a:r>
              <a:rPr lang="en-US" b="1" dirty="0" smtClean="0">
                <a:latin typeface="+mj-lt"/>
              </a:rPr>
              <a:t> </a:t>
            </a:r>
            <a:endParaRPr lang="vi-VN" b="0" i="0" dirty="0">
              <a:solidFill>
                <a:srgbClr val="374151"/>
              </a:solidFill>
              <a:effectLst/>
              <a:latin typeface="+mj-lt"/>
            </a:endParaRPr>
          </a:p>
        </p:txBody>
      </p:sp>
      <p:pic>
        <p:nvPicPr>
          <p:cNvPr id="14" name="Picture 13"/>
          <p:cNvPicPr>
            <a:picLocks noChangeAspect="1"/>
          </p:cNvPicPr>
          <p:nvPr/>
        </p:nvPicPr>
        <p:blipFill>
          <a:blip r:embed="rId23"/>
          <a:stretch>
            <a:fillRect/>
          </a:stretch>
        </p:blipFill>
        <p:spPr>
          <a:xfrm>
            <a:off x="1165213" y="1723896"/>
            <a:ext cx="8870028" cy="4362900"/>
          </a:xfrm>
          <a:prstGeom prst="rect">
            <a:avLst/>
          </a:prstGeom>
        </p:spPr>
      </p:pic>
    </p:spTree>
    <p:extLst>
      <p:ext uri="{BB962C8B-B14F-4D97-AF65-F5344CB8AC3E}">
        <p14:creationId xmlns:p14="http://schemas.microsoft.com/office/powerpoint/2010/main" val="18288061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3" name="Rectangle 12"/>
          <p:cNvSpPr/>
          <p:nvPr/>
        </p:nvSpPr>
        <p:spPr>
          <a:xfrm>
            <a:off x="1025901" y="734291"/>
            <a:ext cx="8456013" cy="923330"/>
          </a:xfrm>
          <a:prstGeom prst="rect">
            <a:avLst/>
          </a:prstGeom>
        </p:spPr>
        <p:txBody>
          <a:bodyPr wrap="square">
            <a:spAutoFit/>
          </a:bodyPr>
          <a:lstStyle/>
          <a:p>
            <a:r>
              <a:rPr lang="vi-VN" b="1" dirty="0">
                <a:latin typeface="+mj-lt"/>
              </a:rPr>
              <a:t>Tổng quan về Spring </a:t>
            </a:r>
            <a:r>
              <a:rPr lang="vi-VN" b="1" dirty="0" smtClean="0">
                <a:latin typeface="+mj-lt"/>
              </a:rPr>
              <a:t>Boot</a:t>
            </a:r>
            <a:endParaRPr lang="en-US" b="1" dirty="0" smtClean="0">
              <a:latin typeface="+mj-lt"/>
            </a:endParaRPr>
          </a:p>
          <a:p>
            <a:endParaRPr lang="en-US" b="1" dirty="0" smtClean="0">
              <a:latin typeface="+mj-lt"/>
            </a:endParaRPr>
          </a:p>
          <a:p>
            <a:r>
              <a:rPr lang="en-US" b="1" dirty="0" smtClean="0">
                <a:latin typeface="+mj-lt"/>
              </a:rPr>
              <a:t>Spring Boot CLI</a:t>
            </a:r>
            <a:endParaRPr lang="vi-VN" b="0" i="0" dirty="0">
              <a:solidFill>
                <a:srgbClr val="374151"/>
              </a:solidFill>
              <a:effectLst/>
              <a:latin typeface="+mj-lt"/>
            </a:endParaRPr>
          </a:p>
        </p:txBody>
      </p:sp>
      <p:pic>
        <p:nvPicPr>
          <p:cNvPr id="12" name="Picture 11"/>
          <p:cNvPicPr>
            <a:picLocks noChangeAspect="1"/>
          </p:cNvPicPr>
          <p:nvPr/>
        </p:nvPicPr>
        <p:blipFill>
          <a:blip r:embed="rId23"/>
          <a:stretch>
            <a:fillRect/>
          </a:stretch>
        </p:blipFill>
        <p:spPr>
          <a:xfrm>
            <a:off x="1148542" y="1863674"/>
            <a:ext cx="7941368" cy="3459158"/>
          </a:xfrm>
          <a:prstGeom prst="rect">
            <a:avLst/>
          </a:prstGeom>
        </p:spPr>
      </p:pic>
    </p:spTree>
    <p:extLst>
      <p:ext uri="{BB962C8B-B14F-4D97-AF65-F5344CB8AC3E}">
        <p14:creationId xmlns:p14="http://schemas.microsoft.com/office/powerpoint/2010/main" val="332330574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3" name="Rectangle 12"/>
          <p:cNvSpPr/>
          <p:nvPr/>
        </p:nvSpPr>
        <p:spPr>
          <a:xfrm>
            <a:off x="1025901" y="734291"/>
            <a:ext cx="8456013" cy="923330"/>
          </a:xfrm>
          <a:prstGeom prst="rect">
            <a:avLst/>
          </a:prstGeom>
        </p:spPr>
        <p:txBody>
          <a:bodyPr wrap="square">
            <a:spAutoFit/>
          </a:bodyPr>
          <a:lstStyle/>
          <a:p>
            <a:r>
              <a:rPr lang="vi-VN" b="1" dirty="0">
                <a:latin typeface="+mj-lt"/>
              </a:rPr>
              <a:t>Tổng quan về Spring </a:t>
            </a:r>
            <a:r>
              <a:rPr lang="vi-VN" b="1" dirty="0" smtClean="0">
                <a:latin typeface="+mj-lt"/>
              </a:rPr>
              <a:t>Boot</a:t>
            </a:r>
            <a:endParaRPr lang="en-US" b="1" dirty="0" smtClean="0">
              <a:latin typeface="+mj-lt"/>
            </a:endParaRPr>
          </a:p>
          <a:p>
            <a:endParaRPr lang="en-US" b="1" dirty="0" smtClean="0">
              <a:latin typeface="+mj-lt"/>
            </a:endParaRPr>
          </a:p>
          <a:p>
            <a:r>
              <a:rPr lang="en-US" b="1" dirty="0" smtClean="0">
                <a:latin typeface="+mj-lt"/>
              </a:rPr>
              <a:t>Spring Boot Actuator</a:t>
            </a:r>
            <a:endParaRPr lang="vi-VN" b="0" i="0" dirty="0">
              <a:solidFill>
                <a:srgbClr val="374151"/>
              </a:solidFill>
              <a:effectLst/>
              <a:latin typeface="+mj-lt"/>
            </a:endParaRPr>
          </a:p>
        </p:txBody>
      </p:sp>
      <p:pic>
        <p:nvPicPr>
          <p:cNvPr id="14" name="Picture 13"/>
          <p:cNvPicPr>
            <a:picLocks noChangeAspect="1"/>
          </p:cNvPicPr>
          <p:nvPr/>
        </p:nvPicPr>
        <p:blipFill>
          <a:blip r:embed="rId23"/>
          <a:stretch>
            <a:fillRect/>
          </a:stretch>
        </p:blipFill>
        <p:spPr>
          <a:xfrm>
            <a:off x="680385" y="2028580"/>
            <a:ext cx="9335803" cy="3505689"/>
          </a:xfrm>
          <a:prstGeom prst="rect">
            <a:avLst/>
          </a:prstGeom>
        </p:spPr>
      </p:pic>
    </p:spTree>
    <p:extLst>
      <p:ext uri="{BB962C8B-B14F-4D97-AF65-F5344CB8AC3E}">
        <p14:creationId xmlns:p14="http://schemas.microsoft.com/office/powerpoint/2010/main" val="360048267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xmlns=""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asvg="http://schemas.microsoft.com/office/drawing/2016/SVG/main" xmlns=""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asvg="http://schemas.microsoft.com/office/drawing/2016/SVG/main" xmlns=""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asvg="http://schemas.microsoft.com/office/drawing/2016/SVG/main" xmlns="" r:embed="rId22"/>
              </a:ext>
            </a:extLst>
          </a:blip>
          <a:srcRect/>
          <a:stretch/>
        </p:blipFill>
        <p:spPr>
          <a:xfrm>
            <a:off x="0" y="0"/>
            <a:ext cx="628650" cy="7562850"/>
          </a:xfrm>
          <a:prstGeom prst="rect">
            <a:avLst/>
          </a:prstGeom>
        </p:spPr>
      </p:pic>
      <p:sp>
        <p:nvSpPr>
          <p:cNvPr id="18" name="Rectangle 5"/>
          <p:cNvSpPr>
            <a:spLocks noChangeArrowheads="1"/>
          </p:cNvSpPr>
          <p:nvPr/>
        </p:nvSpPr>
        <p:spPr bwMode="auto">
          <a:xfrm>
            <a:off x="1025901" y="686963"/>
            <a:ext cx="745308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Söhne"/>
              </a:rPr>
              <a:t>Spring Boot Annotation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Spring Boot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sử</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dụng</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các</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Annotation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để</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đánh</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dấu</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và</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cấu</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hình</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các</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thành</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phần</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trong</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ứng</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dụng</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Annotation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giúp</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quản</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lý</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các</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bean,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xác</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định</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các</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điểm</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kết</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nối</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và</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cấu</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hình</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nhiều</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khía</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cạnh</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của</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ứng</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dụng</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Các</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Annotation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như</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RestController</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Autowired</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và</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@Configuration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giúp</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đơn</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giản</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hóa</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việc</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phát</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triển</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và</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tối</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ưu</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hóa</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việc</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cấu</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hình</a:t>
            </a:r>
            <a:r>
              <a:rPr kumimoji="0" lang="en-US" altLang="en-US" sz="160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a:t>
            </a:r>
            <a:endPar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1025901" y="2371208"/>
            <a:ext cx="6995737" cy="1754326"/>
          </a:xfrm>
          <a:prstGeom prst="rect">
            <a:avLst/>
          </a:prstGeom>
        </p:spPr>
        <p:txBody>
          <a:bodyPr wrap="square">
            <a:spAutoFit/>
          </a:bodyPr>
          <a:lstStyle/>
          <a:p>
            <a:r>
              <a:rPr lang="vi-VN" dirty="0"/>
              <a:t>Một số annotation core như sau :</a:t>
            </a:r>
          </a:p>
          <a:p>
            <a:r>
              <a:rPr lang="vi-VN" dirty="0"/>
              <a:t>Core Spring annotation: @Autowired,@Configurable, @Required</a:t>
            </a:r>
          </a:p>
          <a:p>
            <a:r>
              <a:rPr lang="vi-VN" dirty="0"/>
              <a:t>Stereotyping annotation: @Component,@Service,@Repository,@Controller</a:t>
            </a:r>
          </a:p>
          <a:p>
            <a:r>
              <a:rPr lang="vi-VN" dirty="0"/>
              <a:t>Spring MVC annotation: @RequestMapping,@RequestParam,@RequestBody</a:t>
            </a:r>
          </a:p>
        </p:txBody>
      </p:sp>
    </p:spTree>
    <p:extLst>
      <p:ext uri="{BB962C8B-B14F-4D97-AF65-F5344CB8AC3E}">
        <p14:creationId xmlns:p14="http://schemas.microsoft.com/office/powerpoint/2010/main" val="19289492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1569</TotalTime>
  <Words>1100</Words>
  <Application>Microsoft Office PowerPoint</Application>
  <PresentationFormat>Custom</PresentationFormat>
  <Paragraphs>158</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Söhne</vt:lpstr>
      <vt:lpstr>SVN-Mont Book</vt:lpstr>
      <vt:lpstr>SVN-Mont SemiBold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Nguyễn Công Hoàn</cp:lastModifiedBy>
  <cp:revision>59</cp:revision>
  <dcterms:created xsi:type="dcterms:W3CDTF">2023-06-16T10:26:38Z</dcterms:created>
  <dcterms:modified xsi:type="dcterms:W3CDTF">2023-12-26T19:23:45Z</dcterms:modified>
</cp:coreProperties>
</file>