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7562850" cx="10696575"/>
  <p:notesSz cx="7562850" cy="106965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jt6ZOgmd/77WXFXC61yVCyyCcu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260725" y="802225"/>
            <a:ext cx="5042150" cy="4011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6275" y="5080850"/>
            <a:ext cx="6050275" cy="48134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 name="Shape 7"/>
        <p:cNvGrpSpPr/>
        <p:nvPr/>
      </p:nvGrpSpPr>
      <p:grpSpPr>
        <a:xfrm>
          <a:off x="0" y="0"/>
          <a:ext cx="0" cy="0"/>
          <a:chOff x="0" y="0"/>
          <a:chExt cx="0" cy="0"/>
        </a:xfrm>
      </p:grpSpPr>
      <p:sp>
        <p:nvSpPr>
          <p:cNvPr id="8" name="Google Shape;8;p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 name="Google Shape;9;p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0" name="Google Shape;10;p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1" name="Google Shape;151;p1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52" name="Google Shape;152;p10: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8" name="Google Shape;168;p1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69" name="Google Shape;169;p1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p1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85" name="Google Shape;185;p1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0" name="Google Shape;200;p1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01" name="Google Shape;201;p1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7" name="Google Shape;217;p1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18" name="Google Shape;218;p1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3" name="Google Shape;233;p1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34" name="Google Shape;234;p1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6: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1" name="Google Shape;241;p1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42" name="Google Shape;242;p1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7: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1" name="Google Shape;251;p17: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52" name="Google Shape;252;p17: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 name="Shape 21"/>
        <p:cNvGrpSpPr/>
        <p:nvPr/>
      </p:nvGrpSpPr>
      <p:grpSpPr>
        <a:xfrm>
          <a:off x="0" y="0"/>
          <a:ext cx="0" cy="0"/>
          <a:chOff x="0" y="0"/>
          <a:chExt cx="0" cy="0"/>
        </a:xfrm>
      </p:grpSpPr>
      <p:sp>
        <p:nvSpPr>
          <p:cNvPr id="22" name="Google Shape;22;p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 name="Google Shape;23;p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4" name="Google Shape;24;p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 name="Google Shape;32;p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3" name="Google Shape;33;p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 name="Google Shape;48;p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9" name="Google Shape;49;p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 name="Google Shape;65;p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6" name="Google Shape;66;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6: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 name="Google Shape;81;p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2" name="Google Shape;82;p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7: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 name="Google Shape;99;p7: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00" name="Google Shape;100;p7: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8" name="Google Shape;118;p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19" name="Google Shape;119;p8: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p9: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36" name="Google Shape;136;p9: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6" name="Shape 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 Id="rId4" Type="http://schemas.openxmlformats.org/officeDocument/2006/relationships/image" Target="../media/image31.png"/><Relationship Id="rId5" Type="http://schemas.openxmlformats.org/officeDocument/2006/relationships/image" Target="../media/image7.png"/><Relationship Id="rId6" Type="http://schemas.openxmlformats.org/officeDocument/2006/relationships/image" Target="../media/image17.png"/><Relationship Id="rId7" Type="http://schemas.openxmlformats.org/officeDocument/2006/relationships/image" Target="../media/image2.png"/><Relationship Id="rId8" Type="http://schemas.openxmlformats.org/officeDocument/2006/relationships/image" Target="../media/image6.png"/></Relationships>
</file>

<file path=ppt/slides/_rels/slide10.xml.rels><?xml version="1.0" encoding="UTF-8" standalone="yes"?><Relationships xmlns="http://schemas.openxmlformats.org/package/2006/relationships"><Relationship Id="rId11" Type="http://schemas.openxmlformats.org/officeDocument/2006/relationships/image" Target="../media/image23.png"/><Relationship Id="rId10" Type="http://schemas.openxmlformats.org/officeDocument/2006/relationships/image" Target="../media/image15.png"/><Relationship Id="rId13" Type="http://schemas.openxmlformats.org/officeDocument/2006/relationships/image" Target="../media/image29.png"/><Relationship Id="rId12"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8.png"/><Relationship Id="rId9"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image" Target="../media/image26.png"/><Relationship Id="rId7" Type="http://schemas.openxmlformats.org/officeDocument/2006/relationships/image" Target="../media/image1.png"/><Relationship Id="rId8" Type="http://schemas.openxmlformats.org/officeDocument/2006/relationships/image" Target="../media/image5.png"/></Relationships>
</file>

<file path=ppt/slides/_rels/slide11.xml.rels><?xml version="1.0" encoding="UTF-8" standalone="yes"?><Relationships xmlns="http://schemas.openxmlformats.org/package/2006/relationships"><Relationship Id="rId11" Type="http://schemas.openxmlformats.org/officeDocument/2006/relationships/image" Target="../media/image23.png"/><Relationship Id="rId10" Type="http://schemas.openxmlformats.org/officeDocument/2006/relationships/image" Target="../media/image15.png"/><Relationship Id="rId12"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8.png"/><Relationship Id="rId9"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image" Target="../media/image26.png"/><Relationship Id="rId7" Type="http://schemas.openxmlformats.org/officeDocument/2006/relationships/image" Target="../media/image1.png"/><Relationship Id="rId8" Type="http://schemas.openxmlformats.org/officeDocument/2006/relationships/image" Target="../media/image5.png"/></Relationships>
</file>

<file path=ppt/slides/_rels/slide12.xml.rels><?xml version="1.0" encoding="UTF-8" standalone="yes"?><Relationships xmlns="http://schemas.openxmlformats.org/package/2006/relationships"><Relationship Id="rId11" Type="http://schemas.openxmlformats.org/officeDocument/2006/relationships/image" Target="../media/image23.png"/><Relationship Id="rId10" Type="http://schemas.openxmlformats.org/officeDocument/2006/relationships/image" Target="../media/image15.png"/><Relationship Id="rId12"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8.png"/><Relationship Id="rId9"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image" Target="../media/image26.png"/><Relationship Id="rId7" Type="http://schemas.openxmlformats.org/officeDocument/2006/relationships/image" Target="../media/image1.png"/><Relationship Id="rId8" Type="http://schemas.openxmlformats.org/officeDocument/2006/relationships/image" Target="../media/image5.png"/></Relationships>
</file>

<file path=ppt/slides/_rels/slide13.xml.rels><?xml version="1.0" encoding="UTF-8" standalone="yes"?><Relationships xmlns="http://schemas.openxmlformats.org/package/2006/relationships"><Relationship Id="rId11" Type="http://schemas.openxmlformats.org/officeDocument/2006/relationships/image" Target="../media/image23.png"/><Relationship Id="rId10" Type="http://schemas.openxmlformats.org/officeDocument/2006/relationships/image" Target="../media/image15.png"/><Relationship Id="rId12"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8.png"/><Relationship Id="rId9"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image" Target="../media/image26.png"/><Relationship Id="rId7" Type="http://schemas.openxmlformats.org/officeDocument/2006/relationships/image" Target="../media/image1.png"/><Relationship Id="rId8" Type="http://schemas.openxmlformats.org/officeDocument/2006/relationships/image" Target="../media/image5.png"/></Relationships>
</file>

<file path=ppt/slides/_rels/slide14.xml.rels><?xml version="1.0" encoding="UTF-8" standalone="yes"?><Relationships xmlns="http://schemas.openxmlformats.org/package/2006/relationships"><Relationship Id="rId11" Type="http://schemas.openxmlformats.org/officeDocument/2006/relationships/image" Target="../media/image23.png"/><Relationship Id="rId10" Type="http://schemas.openxmlformats.org/officeDocument/2006/relationships/image" Target="../media/image15.png"/><Relationship Id="rId12"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8.png"/><Relationship Id="rId9"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image" Target="../media/image26.png"/><Relationship Id="rId7" Type="http://schemas.openxmlformats.org/officeDocument/2006/relationships/image" Target="../media/image1.png"/><Relationship Id="rId8"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3.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7.png"/><Relationship Id="rId4" Type="http://schemas.openxmlformats.org/officeDocument/2006/relationships/image" Target="../media/image22.png"/><Relationship Id="rId5" Type="http://schemas.openxmlformats.org/officeDocument/2006/relationships/image" Target="../media/image7.png"/><Relationship Id="rId6"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6.png"/><Relationship Id="rId4" Type="http://schemas.openxmlformats.org/officeDocument/2006/relationships/image" Target="../media/image34.png"/><Relationship Id="rId5"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7.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8.png"/><Relationship Id="rId11" Type="http://schemas.openxmlformats.org/officeDocument/2006/relationships/image" Target="../media/image23.png"/><Relationship Id="rId10" Type="http://schemas.openxmlformats.org/officeDocument/2006/relationships/image" Target="../media/image15.png"/><Relationship Id="rId12" Type="http://schemas.openxmlformats.org/officeDocument/2006/relationships/image" Target="../media/image19.png"/><Relationship Id="rId9"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image" Target="../media/image26.png"/><Relationship Id="rId7" Type="http://schemas.openxmlformats.org/officeDocument/2006/relationships/image" Target="../media/image1.png"/><Relationship Id="rId8"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8.png"/><Relationship Id="rId11" Type="http://schemas.openxmlformats.org/officeDocument/2006/relationships/image" Target="../media/image23.png"/><Relationship Id="rId10" Type="http://schemas.openxmlformats.org/officeDocument/2006/relationships/image" Target="../media/image15.png"/><Relationship Id="rId12" Type="http://schemas.openxmlformats.org/officeDocument/2006/relationships/image" Target="../media/image19.png"/><Relationship Id="rId9"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image" Target="../media/image26.png"/><Relationship Id="rId7" Type="http://schemas.openxmlformats.org/officeDocument/2006/relationships/image" Target="../media/image1.png"/><Relationship Id="rId8"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8.png"/><Relationship Id="rId11" Type="http://schemas.openxmlformats.org/officeDocument/2006/relationships/image" Target="../media/image23.png"/><Relationship Id="rId10" Type="http://schemas.openxmlformats.org/officeDocument/2006/relationships/image" Target="../media/image15.png"/><Relationship Id="rId12" Type="http://schemas.openxmlformats.org/officeDocument/2006/relationships/image" Target="../media/image19.png"/><Relationship Id="rId9"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image" Target="../media/image26.png"/><Relationship Id="rId7" Type="http://schemas.openxmlformats.org/officeDocument/2006/relationships/image" Target="../media/image1.png"/><Relationship Id="rId8"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8.png"/><Relationship Id="rId11" Type="http://schemas.openxmlformats.org/officeDocument/2006/relationships/image" Target="../media/image23.png"/><Relationship Id="rId10" Type="http://schemas.openxmlformats.org/officeDocument/2006/relationships/image" Target="../media/image15.png"/><Relationship Id="rId12" Type="http://schemas.openxmlformats.org/officeDocument/2006/relationships/image" Target="../media/image19.png"/><Relationship Id="rId9"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image" Target="../media/image26.png"/><Relationship Id="rId7" Type="http://schemas.openxmlformats.org/officeDocument/2006/relationships/image" Target="../media/image1.png"/><Relationship Id="rId8"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8.png"/><Relationship Id="rId11" Type="http://schemas.openxmlformats.org/officeDocument/2006/relationships/image" Target="../media/image23.png"/><Relationship Id="rId10" Type="http://schemas.openxmlformats.org/officeDocument/2006/relationships/image" Target="../media/image15.png"/><Relationship Id="rId12" Type="http://schemas.openxmlformats.org/officeDocument/2006/relationships/image" Target="../media/image19.png"/><Relationship Id="rId9"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image" Target="../media/image26.png"/><Relationship Id="rId7" Type="http://schemas.openxmlformats.org/officeDocument/2006/relationships/image" Target="../media/image1.png"/><Relationship Id="rId8"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8.png"/><Relationship Id="rId11" Type="http://schemas.openxmlformats.org/officeDocument/2006/relationships/image" Target="../media/image23.png"/><Relationship Id="rId10" Type="http://schemas.openxmlformats.org/officeDocument/2006/relationships/image" Target="../media/image15.png"/><Relationship Id="rId12" Type="http://schemas.openxmlformats.org/officeDocument/2006/relationships/image" Target="../media/image19.png"/><Relationship Id="rId9"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image" Target="../media/image26.png"/><Relationship Id="rId7" Type="http://schemas.openxmlformats.org/officeDocument/2006/relationships/image" Target="../media/image1.png"/><Relationship Id="rId8"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8.png"/><Relationship Id="rId11" Type="http://schemas.openxmlformats.org/officeDocument/2006/relationships/image" Target="../media/image23.png"/><Relationship Id="rId10" Type="http://schemas.openxmlformats.org/officeDocument/2006/relationships/image" Target="../media/image15.png"/><Relationship Id="rId12" Type="http://schemas.openxmlformats.org/officeDocument/2006/relationships/image" Target="../media/image19.png"/><Relationship Id="rId9"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image" Target="../media/image26.png"/><Relationship Id="rId7" Type="http://schemas.openxmlformats.org/officeDocument/2006/relationships/image" Target="../media/image1.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 name="Shape 11"/>
        <p:cNvGrpSpPr/>
        <p:nvPr/>
      </p:nvGrpSpPr>
      <p:grpSpPr>
        <a:xfrm>
          <a:off x="0" y="0"/>
          <a:ext cx="0" cy="0"/>
          <a:chOff x="0" y="0"/>
          <a:chExt cx="0" cy="0"/>
        </a:xfrm>
      </p:grpSpPr>
      <p:pic>
        <p:nvPicPr>
          <p:cNvPr descr="preencoded.png" id="12" name="Google Shape;12;p1"/>
          <p:cNvPicPr preferRelativeResize="0"/>
          <p:nvPr/>
        </p:nvPicPr>
        <p:blipFill rotWithShape="1">
          <a:blip r:embed="rId3">
            <a:alphaModFix/>
          </a:blip>
          <a:srcRect b="0" l="0" r="0" t="0"/>
          <a:stretch/>
        </p:blipFill>
        <p:spPr>
          <a:xfrm>
            <a:off x="9274321" y="0"/>
            <a:ext cx="1422254" cy="1992984"/>
          </a:xfrm>
          <a:prstGeom prst="rect">
            <a:avLst/>
          </a:prstGeom>
          <a:noFill/>
          <a:ln>
            <a:noFill/>
          </a:ln>
        </p:spPr>
      </p:pic>
      <p:pic>
        <p:nvPicPr>
          <p:cNvPr descr="preencoded.png" id="13" name="Google Shape;13;p1"/>
          <p:cNvPicPr preferRelativeResize="0"/>
          <p:nvPr/>
        </p:nvPicPr>
        <p:blipFill rotWithShape="1">
          <a:blip r:embed="rId4">
            <a:alphaModFix/>
          </a:blip>
          <a:srcRect b="0" l="0" r="0" t="0"/>
          <a:stretch/>
        </p:blipFill>
        <p:spPr>
          <a:xfrm>
            <a:off x="5485" y="5924630"/>
            <a:ext cx="1425183" cy="1638220"/>
          </a:xfrm>
          <a:prstGeom prst="rect">
            <a:avLst/>
          </a:prstGeom>
          <a:noFill/>
          <a:ln>
            <a:noFill/>
          </a:ln>
        </p:spPr>
      </p:pic>
      <p:pic>
        <p:nvPicPr>
          <p:cNvPr descr="preencoded.png" id="14" name="Google Shape;14;p1"/>
          <p:cNvPicPr preferRelativeResize="0"/>
          <p:nvPr/>
        </p:nvPicPr>
        <p:blipFill rotWithShape="1">
          <a:blip r:embed="rId5">
            <a:alphaModFix/>
          </a:blip>
          <a:srcRect b="0" l="0" r="0" t="0"/>
          <a:stretch/>
        </p:blipFill>
        <p:spPr>
          <a:xfrm>
            <a:off x="1552575" y="1676400"/>
            <a:ext cx="8867775" cy="5648325"/>
          </a:xfrm>
          <a:prstGeom prst="rect">
            <a:avLst/>
          </a:prstGeom>
          <a:noFill/>
          <a:ln>
            <a:noFill/>
          </a:ln>
        </p:spPr>
      </p:pic>
      <p:pic>
        <p:nvPicPr>
          <p:cNvPr descr="preencoded.png" id="15" name="Google Shape;15;p1"/>
          <p:cNvPicPr preferRelativeResize="0"/>
          <p:nvPr/>
        </p:nvPicPr>
        <p:blipFill rotWithShape="1">
          <a:blip r:embed="rId6">
            <a:alphaModFix/>
          </a:blip>
          <a:srcRect b="0" l="0" r="0" t="0"/>
          <a:stretch/>
        </p:blipFill>
        <p:spPr>
          <a:xfrm>
            <a:off x="219075" y="238125"/>
            <a:ext cx="3943350" cy="6315075"/>
          </a:xfrm>
          <a:prstGeom prst="rect">
            <a:avLst/>
          </a:prstGeom>
          <a:noFill/>
          <a:ln>
            <a:noFill/>
          </a:ln>
        </p:spPr>
      </p:pic>
      <p:pic>
        <p:nvPicPr>
          <p:cNvPr descr="preencoded.png" id="16" name="Google Shape;16;p1"/>
          <p:cNvPicPr preferRelativeResize="0"/>
          <p:nvPr/>
        </p:nvPicPr>
        <p:blipFill rotWithShape="1">
          <a:blip r:embed="rId7">
            <a:alphaModFix/>
          </a:blip>
          <a:srcRect b="0" l="0" r="0" t="0"/>
          <a:stretch/>
        </p:blipFill>
        <p:spPr>
          <a:xfrm>
            <a:off x="0" y="0"/>
            <a:ext cx="1790700" cy="2114550"/>
          </a:xfrm>
          <a:prstGeom prst="rect">
            <a:avLst/>
          </a:prstGeom>
          <a:noFill/>
          <a:ln>
            <a:noFill/>
          </a:ln>
        </p:spPr>
      </p:pic>
      <p:pic>
        <p:nvPicPr>
          <p:cNvPr descr="preencoded.png" id="17" name="Google Shape;17;p1"/>
          <p:cNvPicPr preferRelativeResize="0"/>
          <p:nvPr/>
        </p:nvPicPr>
        <p:blipFill rotWithShape="1">
          <a:blip r:embed="rId8">
            <a:alphaModFix/>
          </a:blip>
          <a:srcRect b="0" l="0" r="0" t="0"/>
          <a:stretch/>
        </p:blipFill>
        <p:spPr>
          <a:xfrm>
            <a:off x="6374606" y="240506"/>
            <a:ext cx="2786063" cy="14288"/>
          </a:xfrm>
          <a:prstGeom prst="rect">
            <a:avLst/>
          </a:prstGeom>
          <a:noFill/>
          <a:ln>
            <a:noFill/>
          </a:ln>
        </p:spPr>
      </p:pic>
      <p:sp>
        <p:nvSpPr>
          <p:cNvPr id="18" name="Google Shape;18;p1"/>
          <p:cNvSpPr/>
          <p:nvPr/>
        </p:nvSpPr>
        <p:spPr>
          <a:xfrm>
            <a:off x="4162426" y="57150"/>
            <a:ext cx="2212180" cy="381000"/>
          </a:xfrm>
          <a:prstGeom prst="rect">
            <a:avLst/>
          </a:prstGeom>
          <a:noFill/>
          <a:ln>
            <a:noFill/>
          </a:ln>
        </p:spPr>
        <p:txBody>
          <a:bodyPr anchorCtr="0" anchor="t" bIns="0" lIns="0" spcFirstLastPara="1" rIns="0" wrap="square" tIns="0">
            <a:noAutofit/>
          </a:bodyPr>
          <a:lstStyle/>
          <a:p>
            <a:pPr indent="0" lvl="0" marL="0" marR="0" rtl="0" algn="ctr">
              <a:lnSpc>
                <a:spcPct val="166666"/>
              </a:lnSpc>
              <a:spcBef>
                <a:spcPts val="0"/>
              </a:spcBef>
              <a:spcAft>
                <a:spcPts val="0"/>
              </a:spcAft>
              <a:buClr>
                <a:srgbClr val="1E1A52"/>
              </a:buClr>
              <a:buSzPts val="1800"/>
              <a:buFont typeface="Calibri"/>
              <a:buNone/>
            </a:pPr>
            <a:r>
              <a:rPr b="1" i="0" lang="en-US" sz="1800" u="none" cap="none" strike="noStrike">
                <a:solidFill>
                  <a:srgbClr val="1E1A52"/>
                </a:solidFill>
                <a:latin typeface="Calibri"/>
                <a:ea typeface="Calibri"/>
                <a:cs typeface="Calibri"/>
                <a:sym typeface="Calibri"/>
              </a:rPr>
              <a:t>LSD TECHNOLOGY</a:t>
            </a:r>
            <a:endParaRPr/>
          </a:p>
        </p:txBody>
      </p:sp>
      <p:sp>
        <p:nvSpPr>
          <p:cNvPr id="19" name="Google Shape;19;p1"/>
          <p:cNvSpPr txBox="1"/>
          <p:nvPr/>
        </p:nvSpPr>
        <p:spPr>
          <a:xfrm>
            <a:off x="2432808" y="2717512"/>
            <a:ext cx="596887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SPRING BOOT FRAMEWORK</a:t>
            </a:r>
            <a:endParaRPr b="1" sz="3200">
              <a:solidFill>
                <a:schemeClr val="dk1"/>
              </a:solidFill>
              <a:latin typeface="Times New Roman"/>
              <a:ea typeface="Times New Roman"/>
              <a:cs typeface="Times New Roman"/>
              <a:sym typeface="Times New Roman"/>
            </a:endParaRPr>
          </a:p>
        </p:txBody>
      </p:sp>
      <p:sp>
        <p:nvSpPr>
          <p:cNvPr id="20" name="Google Shape;20;p1"/>
          <p:cNvSpPr txBox="1"/>
          <p:nvPr/>
        </p:nvSpPr>
        <p:spPr>
          <a:xfrm>
            <a:off x="4009998" y="6661963"/>
            <a:ext cx="248452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200">
                <a:solidFill>
                  <a:schemeClr val="dk1"/>
                </a:solidFill>
                <a:latin typeface="Times New Roman"/>
                <a:ea typeface="Times New Roman"/>
                <a:cs typeface="Times New Roman"/>
                <a:sym typeface="Times New Roman"/>
              </a:rPr>
              <a:t>Hà Nội, ngày 11 tháng 10 năm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descr="preencoded.png" id="154" name="Google Shape;154;p10"/>
          <p:cNvPicPr preferRelativeResize="0"/>
          <p:nvPr/>
        </p:nvPicPr>
        <p:blipFill rotWithShape="1">
          <a:blip r:embed="rId3">
            <a:alphaModFix/>
          </a:blip>
          <a:srcRect b="0" l="0" r="0" t="0"/>
          <a:stretch/>
        </p:blipFill>
        <p:spPr>
          <a:xfrm>
            <a:off x="3069641" y="6429375"/>
            <a:ext cx="7154925" cy="1133475"/>
          </a:xfrm>
          <a:prstGeom prst="rect">
            <a:avLst/>
          </a:prstGeom>
          <a:noFill/>
          <a:ln>
            <a:noFill/>
          </a:ln>
        </p:spPr>
      </p:pic>
      <p:pic>
        <p:nvPicPr>
          <p:cNvPr descr="preencoded.png" id="155" name="Google Shape;155;p10"/>
          <p:cNvPicPr preferRelativeResize="0"/>
          <p:nvPr/>
        </p:nvPicPr>
        <p:blipFill rotWithShape="1">
          <a:blip r:embed="rId4">
            <a:alphaModFix/>
          </a:blip>
          <a:srcRect b="0" l="0" r="0" t="0"/>
          <a:stretch/>
        </p:blipFill>
        <p:spPr>
          <a:xfrm>
            <a:off x="525270" y="0"/>
            <a:ext cx="6764399" cy="807281"/>
          </a:xfrm>
          <a:prstGeom prst="rect">
            <a:avLst/>
          </a:prstGeom>
          <a:noFill/>
          <a:ln>
            <a:noFill/>
          </a:ln>
        </p:spPr>
      </p:pic>
      <p:pic>
        <p:nvPicPr>
          <p:cNvPr descr="preencoded.png" id="156" name="Google Shape;156;p10"/>
          <p:cNvPicPr preferRelativeResize="0"/>
          <p:nvPr/>
        </p:nvPicPr>
        <p:blipFill rotWithShape="1">
          <a:blip r:embed="rId5">
            <a:alphaModFix/>
          </a:blip>
          <a:srcRect b="0" l="0" r="0" t="0"/>
          <a:stretch/>
        </p:blipFill>
        <p:spPr>
          <a:xfrm>
            <a:off x="1353945" y="6790181"/>
            <a:ext cx="5206461" cy="772669"/>
          </a:xfrm>
          <a:prstGeom prst="rect">
            <a:avLst/>
          </a:prstGeom>
          <a:noFill/>
          <a:ln>
            <a:noFill/>
          </a:ln>
        </p:spPr>
      </p:pic>
      <p:pic>
        <p:nvPicPr>
          <p:cNvPr descr="preencoded.png" id="157" name="Google Shape;157;p10"/>
          <p:cNvPicPr preferRelativeResize="0"/>
          <p:nvPr/>
        </p:nvPicPr>
        <p:blipFill rotWithShape="1">
          <a:blip r:embed="rId6">
            <a:alphaModFix/>
          </a:blip>
          <a:srcRect b="0" l="0" r="0" t="0"/>
          <a:stretch/>
        </p:blipFill>
        <p:spPr>
          <a:xfrm>
            <a:off x="2515996" y="0"/>
            <a:ext cx="5206461" cy="851874"/>
          </a:xfrm>
          <a:prstGeom prst="rect">
            <a:avLst/>
          </a:prstGeom>
          <a:noFill/>
          <a:ln>
            <a:noFill/>
          </a:ln>
        </p:spPr>
      </p:pic>
      <p:pic>
        <p:nvPicPr>
          <p:cNvPr descr="preencoded.png" id="158" name="Google Shape;158;p10"/>
          <p:cNvPicPr preferRelativeResize="0"/>
          <p:nvPr/>
        </p:nvPicPr>
        <p:blipFill rotWithShape="1">
          <a:blip r:embed="rId7">
            <a:alphaModFix/>
          </a:blip>
          <a:srcRect b="0" l="0" r="0" t="0"/>
          <a:stretch/>
        </p:blipFill>
        <p:spPr>
          <a:xfrm>
            <a:off x="9269741" y="7140232"/>
            <a:ext cx="212173" cy="212213"/>
          </a:xfrm>
          <a:prstGeom prst="rect">
            <a:avLst/>
          </a:prstGeom>
          <a:noFill/>
          <a:ln>
            <a:noFill/>
          </a:ln>
        </p:spPr>
      </p:pic>
      <p:pic>
        <p:nvPicPr>
          <p:cNvPr descr="preencoded.png" id="159" name="Google Shape;159;p10"/>
          <p:cNvPicPr preferRelativeResize="0"/>
          <p:nvPr/>
        </p:nvPicPr>
        <p:blipFill rotWithShape="1">
          <a:blip r:embed="rId8">
            <a:alphaModFix/>
          </a:blip>
          <a:srcRect b="0" l="0" r="0" t="0"/>
          <a:stretch/>
        </p:blipFill>
        <p:spPr>
          <a:xfrm>
            <a:off x="9673077" y="6528569"/>
            <a:ext cx="261111" cy="281343"/>
          </a:xfrm>
          <a:prstGeom prst="rect">
            <a:avLst/>
          </a:prstGeom>
          <a:noFill/>
          <a:ln>
            <a:noFill/>
          </a:ln>
        </p:spPr>
      </p:pic>
      <p:pic>
        <p:nvPicPr>
          <p:cNvPr descr="preencoded.png" id="160" name="Google Shape;160;p10"/>
          <p:cNvPicPr preferRelativeResize="0"/>
          <p:nvPr/>
        </p:nvPicPr>
        <p:blipFill rotWithShape="1">
          <a:blip r:embed="rId9">
            <a:alphaModFix/>
          </a:blip>
          <a:srcRect b="0" l="0" r="0" t="0"/>
          <a:stretch/>
        </p:blipFill>
        <p:spPr>
          <a:xfrm>
            <a:off x="1390651" y="361950"/>
            <a:ext cx="180975" cy="190500"/>
          </a:xfrm>
          <a:prstGeom prst="rect">
            <a:avLst/>
          </a:prstGeom>
          <a:noFill/>
          <a:ln>
            <a:noFill/>
          </a:ln>
        </p:spPr>
      </p:pic>
      <p:pic>
        <p:nvPicPr>
          <p:cNvPr descr="preencoded.png" id="161" name="Google Shape;161;p10"/>
          <p:cNvPicPr preferRelativeResize="0"/>
          <p:nvPr/>
        </p:nvPicPr>
        <p:blipFill rotWithShape="1">
          <a:blip r:embed="rId10">
            <a:alphaModFix/>
          </a:blip>
          <a:srcRect b="0" l="0" r="0" t="0"/>
          <a:stretch/>
        </p:blipFill>
        <p:spPr>
          <a:xfrm>
            <a:off x="1025901" y="399655"/>
            <a:ext cx="139312" cy="151423"/>
          </a:xfrm>
          <a:prstGeom prst="rect">
            <a:avLst/>
          </a:prstGeom>
          <a:noFill/>
          <a:ln>
            <a:noFill/>
          </a:ln>
        </p:spPr>
      </p:pic>
      <p:pic>
        <p:nvPicPr>
          <p:cNvPr descr="preencoded.png" id="162" name="Google Shape;162;p10"/>
          <p:cNvPicPr preferRelativeResize="0"/>
          <p:nvPr/>
        </p:nvPicPr>
        <p:blipFill rotWithShape="1">
          <a:blip r:embed="rId11">
            <a:alphaModFix/>
          </a:blip>
          <a:srcRect b="0" l="0" r="0" t="0"/>
          <a:stretch/>
        </p:blipFill>
        <p:spPr>
          <a:xfrm>
            <a:off x="9274321" y="0"/>
            <a:ext cx="1422254" cy="1992985"/>
          </a:xfrm>
          <a:prstGeom prst="rect">
            <a:avLst/>
          </a:prstGeom>
          <a:noFill/>
          <a:ln>
            <a:noFill/>
          </a:ln>
        </p:spPr>
      </p:pic>
      <p:pic>
        <p:nvPicPr>
          <p:cNvPr descr="preencoded.png" id="163" name="Google Shape;163;p10"/>
          <p:cNvPicPr preferRelativeResize="0"/>
          <p:nvPr/>
        </p:nvPicPr>
        <p:blipFill rotWithShape="1">
          <a:blip r:embed="rId12">
            <a:alphaModFix/>
          </a:blip>
          <a:srcRect b="0" l="0" r="0" t="0"/>
          <a:stretch/>
        </p:blipFill>
        <p:spPr>
          <a:xfrm>
            <a:off x="0" y="0"/>
            <a:ext cx="628650" cy="7562850"/>
          </a:xfrm>
          <a:prstGeom prst="rect">
            <a:avLst/>
          </a:prstGeom>
          <a:noFill/>
          <a:ln>
            <a:noFill/>
          </a:ln>
        </p:spPr>
      </p:pic>
      <p:sp>
        <p:nvSpPr>
          <p:cNvPr id="164" name="Google Shape;164;p10"/>
          <p:cNvSpPr/>
          <p:nvPr/>
        </p:nvSpPr>
        <p:spPr>
          <a:xfrm>
            <a:off x="1025899" y="661373"/>
            <a:ext cx="6789039" cy="199298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REST API</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REST API (Application Programming Interface) là một phương thức cho phép các ứng dụng giao tiếp và truy cập vào dữ liệu hoặc các chức năng của ứng dụng khác. Nó tuân theo các nguyên tắc của kiến trúc REST và sử dụng các giao thức tiêu chuẩn như HTTP để truyền tải dữ liệu</a:t>
            </a:r>
            <a:endParaRPr sz="1800">
              <a:solidFill>
                <a:schemeClr val="dk1"/>
              </a:solidFill>
              <a:latin typeface="Calibri"/>
              <a:ea typeface="Calibri"/>
              <a:cs typeface="Calibri"/>
              <a:sym typeface="Calibri"/>
            </a:endParaRPr>
          </a:p>
        </p:txBody>
      </p:sp>
      <p:pic>
        <p:nvPicPr>
          <p:cNvPr id="165" name="Google Shape;165;p10"/>
          <p:cNvPicPr preferRelativeResize="0"/>
          <p:nvPr/>
        </p:nvPicPr>
        <p:blipFill rotWithShape="1">
          <a:blip r:embed="rId13">
            <a:alphaModFix/>
          </a:blip>
          <a:srcRect b="0" l="0" r="0" t="0"/>
          <a:stretch/>
        </p:blipFill>
        <p:spPr>
          <a:xfrm>
            <a:off x="1025901" y="3129533"/>
            <a:ext cx="7116168" cy="2905530"/>
          </a:xfrm>
          <a:prstGeom prst="rect">
            <a:avLst/>
          </a:prstGeom>
          <a:noFill/>
          <a:ln>
            <a:noFill/>
          </a:ln>
        </p:spPr>
      </p:pic>
    </p:spTree>
  </p:cSld>
  <p:clrMapOvr>
    <a:masterClrMapping/>
  </p:clrMapOvr>
  <mc:AlternateContent>
    <mc:Choice Requires="p14">
      <p:transition spd="slow" p14:dur="3400">
        <p14:reveal dir="l"/>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descr="preencoded.png" id="171" name="Google Shape;171;p11"/>
          <p:cNvPicPr preferRelativeResize="0"/>
          <p:nvPr/>
        </p:nvPicPr>
        <p:blipFill rotWithShape="1">
          <a:blip r:embed="rId3">
            <a:alphaModFix/>
          </a:blip>
          <a:srcRect b="0" l="0" r="0" t="0"/>
          <a:stretch/>
        </p:blipFill>
        <p:spPr>
          <a:xfrm>
            <a:off x="3069641" y="6429375"/>
            <a:ext cx="7154925" cy="1133475"/>
          </a:xfrm>
          <a:prstGeom prst="rect">
            <a:avLst/>
          </a:prstGeom>
          <a:noFill/>
          <a:ln>
            <a:noFill/>
          </a:ln>
        </p:spPr>
      </p:pic>
      <p:pic>
        <p:nvPicPr>
          <p:cNvPr descr="preencoded.png" id="172" name="Google Shape;172;p11"/>
          <p:cNvPicPr preferRelativeResize="0"/>
          <p:nvPr/>
        </p:nvPicPr>
        <p:blipFill rotWithShape="1">
          <a:blip r:embed="rId4">
            <a:alphaModFix/>
          </a:blip>
          <a:srcRect b="0" l="0" r="0" t="0"/>
          <a:stretch/>
        </p:blipFill>
        <p:spPr>
          <a:xfrm>
            <a:off x="525270" y="0"/>
            <a:ext cx="6764399" cy="807281"/>
          </a:xfrm>
          <a:prstGeom prst="rect">
            <a:avLst/>
          </a:prstGeom>
          <a:noFill/>
          <a:ln>
            <a:noFill/>
          </a:ln>
        </p:spPr>
      </p:pic>
      <p:pic>
        <p:nvPicPr>
          <p:cNvPr descr="preencoded.png" id="173" name="Google Shape;173;p11"/>
          <p:cNvPicPr preferRelativeResize="0"/>
          <p:nvPr/>
        </p:nvPicPr>
        <p:blipFill rotWithShape="1">
          <a:blip r:embed="rId5">
            <a:alphaModFix/>
          </a:blip>
          <a:srcRect b="0" l="0" r="0" t="0"/>
          <a:stretch/>
        </p:blipFill>
        <p:spPr>
          <a:xfrm>
            <a:off x="1353945" y="6790181"/>
            <a:ext cx="5206461" cy="772669"/>
          </a:xfrm>
          <a:prstGeom prst="rect">
            <a:avLst/>
          </a:prstGeom>
          <a:noFill/>
          <a:ln>
            <a:noFill/>
          </a:ln>
        </p:spPr>
      </p:pic>
      <p:pic>
        <p:nvPicPr>
          <p:cNvPr descr="preencoded.png" id="174" name="Google Shape;174;p11"/>
          <p:cNvPicPr preferRelativeResize="0"/>
          <p:nvPr/>
        </p:nvPicPr>
        <p:blipFill rotWithShape="1">
          <a:blip r:embed="rId6">
            <a:alphaModFix/>
          </a:blip>
          <a:srcRect b="0" l="0" r="0" t="0"/>
          <a:stretch/>
        </p:blipFill>
        <p:spPr>
          <a:xfrm>
            <a:off x="2515996" y="0"/>
            <a:ext cx="5206461" cy="851874"/>
          </a:xfrm>
          <a:prstGeom prst="rect">
            <a:avLst/>
          </a:prstGeom>
          <a:noFill/>
          <a:ln>
            <a:noFill/>
          </a:ln>
        </p:spPr>
      </p:pic>
      <p:pic>
        <p:nvPicPr>
          <p:cNvPr descr="preencoded.png" id="175" name="Google Shape;175;p11"/>
          <p:cNvPicPr preferRelativeResize="0"/>
          <p:nvPr/>
        </p:nvPicPr>
        <p:blipFill rotWithShape="1">
          <a:blip r:embed="rId7">
            <a:alphaModFix/>
          </a:blip>
          <a:srcRect b="0" l="0" r="0" t="0"/>
          <a:stretch/>
        </p:blipFill>
        <p:spPr>
          <a:xfrm>
            <a:off x="9269741" y="7140232"/>
            <a:ext cx="212173" cy="212213"/>
          </a:xfrm>
          <a:prstGeom prst="rect">
            <a:avLst/>
          </a:prstGeom>
          <a:noFill/>
          <a:ln>
            <a:noFill/>
          </a:ln>
        </p:spPr>
      </p:pic>
      <p:pic>
        <p:nvPicPr>
          <p:cNvPr descr="preencoded.png" id="176" name="Google Shape;176;p11"/>
          <p:cNvPicPr preferRelativeResize="0"/>
          <p:nvPr/>
        </p:nvPicPr>
        <p:blipFill rotWithShape="1">
          <a:blip r:embed="rId8">
            <a:alphaModFix/>
          </a:blip>
          <a:srcRect b="0" l="0" r="0" t="0"/>
          <a:stretch/>
        </p:blipFill>
        <p:spPr>
          <a:xfrm>
            <a:off x="9673077" y="6528569"/>
            <a:ext cx="261111" cy="281343"/>
          </a:xfrm>
          <a:prstGeom prst="rect">
            <a:avLst/>
          </a:prstGeom>
          <a:noFill/>
          <a:ln>
            <a:noFill/>
          </a:ln>
        </p:spPr>
      </p:pic>
      <p:pic>
        <p:nvPicPr>
          <p:cNvPr descr="preencoded.png" id="177" name="Google Shape;177;p11"/>
          <p:cNvPicPr preferRelativeResize="0"/>
          <p:nvPr/>
        </p:nvPicPr>
        <p:blipFill rotWithShape="1">
          <a:blip r:embed="rId9">
            <a:alphaModFix/>
          </a:blip>
          <a:srcRect b="0" l="0" r="0" t="0"/>
          <a:stretch/>
        </p:blipFill>
        <p:spPr>
          <a:xfrm>
            <a:off x="1390651" y="361950"/>
            <a:ext cx="180975" cy="190500"/>
          </a:xfrm>
          <a:prstGeom prst="rect">
            <a:avLst/>
          </a:prstGeom>
          <a:noFill/>
          <a:ln>
            <a:noFill/>
          </a:ln>
        </p:spPr>
      </p:pic>
      <p:pic>
        <p:nvPicPr>
          <p:cNvPr descr="preencoded.png" id="178" name="Google Shape;178;p11"/>
          <p:cNvPicPr preferRelativeResize="0"/>
          <p:nvPr/>
        </p:nvPicPr>
        <p:blipFill rotWithShape="1">
          <a:blip r:embed="rId10">
            <a:alphaModFix/>
          </a:blip>
          <a:srcRect b="0" l="0" r="0" t="0"/>
          <a:stretch/>
        </p:blipFill>
        <p:spPr>
          <a:xfrm>
            <a:off x="1025901" y="399655"/>
            <a:ext cx="139312" cy="151423"/>
          </a:xfrm>
          <a:prstGeom prst="rect">
            <a:avLst/>
          </a:prstGeom>
          <a:noFill/>
          <a:ln>
            <a:noFill/>
          </a:ln>
        </p:spPr>
      </p:pic>
      <p:pic>
        <p:nvPicPr>
          <p:cNvPr descr="preencoded.png" id="179" name="Google Shape;179;p11"/>
          <p:cNvPicPr preferRelativeResize="0"/>
          <p:nvPr/>
        </p:nvPicPr>
        <p:blipFill rotWithShape="1">
          <a:blip r:embed="rId11">
            <a:alphaModFix/>
          </a:blip>
          <a:srcRect b="0" l="0" r="0" t="0"/>
          <a:stretch/>
        </p:blipFill>
        <p:spPr>
          <a:xfrm>
            <a:off x="9274321" y="0"/>
            <a:ext cx="1422254" cy="1992985"/>
          </a:xfrm>
          <a:prstGeom prst="rect">
            <a:avLst/>
          </a:prstGeom>
          <a:noFill/>
          <a:ln>
            <a:noFill/>
          </a:ln>
        </p:spPr>
      </p:pic>
      <p:pic>
        <p:nvPicPr>
          <p:cNvPr descr="preencoded.png" id="180" name="Google Shape;180;p11"/>
          <p:cNvPicPr preferRelativeResize="0"/>
          <p:nvPr/>
        </p:nvPicPr>
        <p:blipFill rotWithShape="1">
          <a:blip r:embed="rId12">
            <a:alphaModFix/>
          </a:blip>
          <a:srcRect b="0" l="0" r="0" t="0"/>
          <a:stretch/>
        </p:blipFill>
        <p:spPr>
          <a:xfrm>
            <a:off x="0" y="0"/>
            <a:ext cx="628650" cy="7562850"/>
          </a:xfrm>
          <a:prstGeom prst="rect">
            <a:avLst/>
          </a:prstGeom>
          <a:noFill/>
          <a:ln>
            <a:noFill/>
          </a:ln>
        </p:spPr>
      </p:pic>
      <p:sp>
        <p:nvSpPr>
          <p:cNvPr id="181" name="Google Shape;181;p11"/>
          <p:cNvSpPr/>
          <p:nvPr/>
        </p:nvSpPr>
        <p:spPr>
          <a:xfrm>
            <a:off x="1025901" y="628258"/>
            <a:ext cx="6789039" cy="47104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HTTP Methods in RESTful API</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Trong RESTful API, các phương thức HTTP được sử dụng để thực hiện các thao tác trên nguồn thông tin. Các phương thức phổ biến nhất bao gồm:</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GET:</a:t>
            </a:r>
            <a:r>
              <a:rPr lang="en-US" sz="1800">
                <a:solidFill>
                  <a:schemeClr val="dk1"/>
                </a:solidFill>
                <a:latin typeface="Calibri"/>
                <a:ea typeface="Calibri"/>
                <a:cs typeface="Calibri"/>
                <a:sym typeface="Calibri"/>
              </a:rPr>
              <a:t> Truy vấn thông tin từ nguồn thông tin. Không gây thay đổi trạng thái của nguồn thông tin.</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POST:</a:t>
            </a:r>
            <a:r>
              <a:rPr lang="en-US" sz="1800">
                <a:solidFill>
                  <a:schemeClr val="dk1"/>
                </a:solidFill>
                <a:latin typeface="Calibri"/>
                <a:ea typeface="Calibri"/>
                <a:cs typeface="Calibri"/>
                <a:sym typeface="Calibri"/>
              </a:rPr>
              <a:t> Tạo mới nguồn thông tin hoặc thực hiện các thao tác xử lý trên nguồn thông tin. Có thể thay đổi trạng thái của nguồn thông tin.</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PUT:</a:t>
            </a:r>
            <a:r>
              <a:rPr lang="en-US" sz="1800">
                <a:solidFill>
                  <a:schemeClr val="dk1"/>
                </a:solidFill>
                <a:latin typeface="Calibri"/>
                <a:ea typeface="Calibri"/>
                <a:cs typeface="Calibri"/>
                <a:sym typeface="Calibri"/>
              </a:rPr>
              <a:t> Cập nhật hoặc tạo mới nguồn thông tin. Đối với tài nguyên đã tồn tại, nó thường cập nhật toàn bộ thông tin; đối với tài nguyên mới, nó tạo mới tài nguyên.</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DELETE:</a:t>
            </a:r>
            <a:r>
              <a:rPr lang="en-US" sz="1800">
                <a:solidFill>
                  <a:schemeClr val="dk1"/>
                </a:solidFill>
                <a:latin typeface="Calibri"/>
                <a:ea typeface="Calibri"/>
                <a:cs typeface="Calibri"/>
                <a:sym typeface="Calibri"/>
              </a:rPr>
              <a:t> Xóa nguồn thông tin.</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PATCH:</a:t>
            </a:r>
            <a:r>
              <a:rPr lang="en-US" sz="1800">
                <a:solidFill>
                  <a:schemeClr val="dk1"/>
                </a:solidFill>
                <a:latin typeface="Calibri"/>
                <a:ea typeface="Calibri"/>
                <a:cs typeface="Calibri"/>
                <a:sym typeface="Calibri"/>
              </a:rPr>
              <a:t> Cập nhật một phần nhỏ của nguồn thông tin.</a:t>
            </a:r>
            <a:endParaRPr/>
          </a:p>
        </p:txBody>
      </p:sp>
    </p:spTree>
  </p:cSld>
  <p:clrMapOvr>
    <a:masterClrMapping/>
  </p:clrMapOvr>
  <p:transition p14:dur="100">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descr="preencoded.png" id="187" name="Google Shape;187;p12"/>
          <p:cNvPicPr preferRelativeResize="0"/>
          <p:nvPr/>
        </p:nvPicPr>
        <p:blipFill rotWithShape="1">
          <a:blip r:embed="rId3">
            <a:alphaModFix/>
          </a:blip>
          <a:srcRect b="0" l="0" r="0" t="0"/>
          <a:stretch/>
        </p:blipFill>
        <p:spPr>
          <a:xfrm>
            <a:off x="3069641" y="6429375"/>
            <a:ext cx="7154925" cy="1133475"/>
          </a:xfrm>
          <a:prstGeom prst="rect">
            <a:avLst/>
          </a:prstGeom>
          <a:noFill/>
          <a:ln>
            <a:noFill/>
          </a:ln>
        </p:spPr>
      </p:pic>
      <p:pic>
        <p:nvPicPr>
          <p:cNvPr descr="preencoded.png" id="188" name="Google Shape;188;p12"/>
          <p:cNvPicPr preferRelativeResize="0"/>
          <p:nvPr/>
        </p:nvPicPr>
        <p:blipFill rotWithShape="1">
          <a:blip r:embed="rId4">
            <a:alphaModFix/>
          </a:blip>
          <a:srcRect b="0" l="0" r="0" t="0"/>
          <a:stretch/>
        </p:blipFill>
        <p:spPr>
          <a:xfrm>
            <a:off x="525270" y="0"/>
            <a:ext cx="6764399" cy="807281"/>
          </a:xfrm>
          <a:prstGeom prst="rect">
            <a:avLst/>
          </a:prstGeom>
          <a:noFill/>
          <a:ln>
            <a:noFill/>
          </a:ln>
        </p:spPr>
      </p:pic>
      <p:pic>
        <p:nvPicPr>
          <p:cNvPr descr="preencoded.png" id="189" name="Google Shape;189;p12"/>
          <p:cNvPicPr preferRelativeResize="0"/>
          <p:nvPr/>
        </p:nvPicPr>
        <p:blipFill rotWithShape="1">
          <a:blip r:embed="rId5">
            <a:alphaModFix/>
          </a:blip>
          <a:srcRect b="0" l="0" r="0" t="0"/>
          <a:stretch/>
        </p:blipFill>
        <p:spPr>
          <a:xfrm>
            <a:off x="1353945" y="6790181"/>
            <a:ext cx="5206461" cy="772669"/>
          </a:xfrm>
          <a:prstGeom prst="rect">
            <a:avLst/>
          </a:prstGeom>
          <a:noFill/>
          <a:ln>
            <a:noFill/>
          </a:ln>
        </p:spPr>
      </p:pic>
      <p:pic>
        <p:nvPicPr>
          <p:cNvPr descr="preencoded.png" id="190" name="Google Shape;190;p12"/>
          <p:cNvPicPr preferRelativeResize="0"/>
          <p:nvPr/>
        </p:nvPicPr>
        <p:blipFill rotWithShape="1">
          <a:blip r:embed="rId6">
            <a:alphaModFix/>
          </a:blip>
          <a:srcRect b="0" l="0" r="0" t="0"/>
          <a:stretch/>
        </p:blipFill>
        <p:spPr>
          <a:xfrm>
            <a:off x="2515996" y="0"/>
            <a:ext cx="5206461" cy="851874"/>
          </a:xfrm>
          <a:prstGeom prst="rect">
            <a:avLst/>
          </a:prstGeom>
          <a:noFill/>
          <a:ln>
            <a:noFill/>
          </a:ln>
        </p:spPr>
      </p:pic>
      <p:pic>
        <p:nvPicPr>
          <p:cNvPr descr="preencoded.png" id="191" name="Google Shape;191;p12"/>
          <p:cNvPicPr preferRelativeResize="0"/>
          <p:nvPr/>
        </p:nvPicPr>
        <p:blipFill rotWithShape="1">
          <a:blip r:embed="rId7">
            <a:alphaModFix/>
          </a:blip>
          <a:srcRect b="0" l="0" r="0" t="0"/>
          <a:stretch/>
        </p:blipFill>
        <p:spPr>
          <a:xfrm>
            <a:off x="9269741" y="7140232"/>
            <a:ext cx="212173" cy="212213"/>
          </a:xfrm>
          <a:prstGeom prst="rect">
            <a:avLst/>
          </a:prstGeom>
          <a:noFill/>
          <a:ln>
            <a:noFill/>
          </a:ln>
        </p:spPr>
      </p:pic>
      <p:pic>
        <p:nvPicPr>
          <p:cNvPr descr="preencoded.png" id="192" name="Google Shape;192;p12"/>
          <p:cNvPicPr preferRelativeResize="0"/>
          <p:nvPr/>
        </p:nvPicPr>
        <p:blipFill rotWithShape="1">
          <a:blip r:embed="rId8">
            <a:alphaModFix/>
          </a:blip>
          <a:srcRect b="0" l="0" r="0" t="0"/>
          <a:stretch/>
        </p:blipFill>
        <p:spPr>
          <a:xfrm>
            <a:off x="9673077" y="6528569"/>
            <a:ext cx="261111" cy="281343"/>
          </a:xfrm>
          <a:prstGeom prst="rect">
            <a:avLst/>
          </a:prstGeom>
          <a:noFill/>
          <a:ln>
            <a:noFill/>
          </a:ln>
        </p:spPr>
      </p:pic>
      <p:pic>
        <p:nvPicPr>
          <p:cNvPr descr="preencoded.png" id="193" name="Google Shape;193;p12"/>
          <p:cNvPicPr preferRelativeResize="0"/>
          <p:nvPr/>
        </p:nvPicPr>
        <p:blipFill rotWithShape="1">
          <a:blip r:embed="rId9">
            <a:alphaModFix/>
          </a:blip>
          <a:srcRect b="0" l="0" r="0" t="0"/>
          <a:stretch/>
        </p:blipFill>
        <p:spPr>
          <a:xfrm>
            <a:off x="1390651" y="361950"/>
            <a:ext cx="180975" cy="190500"/>
          </a:xfrm>
          <a:prstGeom prst="rect">
            <a:avLst/>
          </a:prstGeom>
          <a:noFill/>
          <a:ln>
            <a:noFill/>
          </a:ln>
        </p:spPr>
      </p:pic>
      <p:pic>
        <p:nvPicPr>
          <p:cNvPr descr="preencoded.png" id="194" name="Google Shape;194;p12"/>
          <p:cNvPicPr preferRelativeResize="0"/>
          <p:nvPr/>
        </p:nvPicPr>
        <p:blipFill rotWithShape="1">
          <a:blip r:embed="rId10">
            <a:alphaModFix/>
          </a:blip>
          <a:srcRect b="0" l="0" r="0" t="0"/>
          <a:stretch/>
        </p:blipFill>
        <p:spPr>
          <a:xfrm>
            <a:off x="1025901" y="399655"/>
            <a:ext cx="139312" cy="151423"/>
          </a:xfrm>
          <a:prstGeom prst="rect">
            <a:avLst/>
          </a:prstGeom>
          <a:noFill/>
          <a:ln>
            <a:noFill/>
          </a:ln>
        </p:spPr>
      </p:pic>
      <p:pic>
        <p:nvPicPr>
          <p:cNvPr descr="preencoded.png" id="195" name="Google Shape;195;p12"/>
          <p:cNvPicPr preferRelativeResize="0"/>
          <p:nvPr/>
        </p:nvPicPr>
        <p:blipFill rotWithShape="1">
          <a:blip r:embed="rId11">
            <a:alphaModFix/>
          </a:blip>
          <a:srcRect b="0" l="0" r="0" t="0"/>
          <a:stretch/>
        </p:blipFill>
        <p:spPr>
          <a:xfrm>
            <a:off x="9274321" y="0"/>
            <a:ext cx="1422254" cy="1992985"/>
          </a:xfrm>
          <a:prstGeom prst="rect">
            <a:avLst/>
          </a:prstGeom>
          <a:noFill/>
          <a:ln>
            <a:noFill/>
          </a:ln>
        </p:spPr>
      </p:pic>
      <p:pic>
        <p:nvPicPr>
          <p:cNvPr descr="preencoded.png" id="196" name="Google Shape;196;p12"/>
          <p:cNvPicPr preferRelativeResize="0"/>
          <p:nvPr/>
        </p:nvPicPr>
        <p:blipFill rotWithShape="1">
          <a:blip r:embed="rId12">
            <a:alphaModFix/>
          </a:blip>
          <a:srcRect b="0" l="0" r="0" t="0"/>
          <a:stretch/>
        </p:blipFill>
        <p:spPr>
          <a:xfrm>
            <a:off x="0" y="0"/>
            <a:ext cx="628650" cy="7562850"/>
          </a:xfrm>
          <a:prstGeom prst="rect">
            <a:avLst/>
          </a:prstGeom>
          <a:noFill/>
          <a:ln>
            <a:noFill/>
          </a:ln>
        </p:spPr>
      </p:pic>
      <p:sp>
        <p:nvSpPr>
          <p:cNvPr id="197" name="Google Shape;197;p12"/>
          <p:cNvSpPr/>
          <p:nvPr/>
        </p:nvSpPr>
        <p:spPr>
          <a:xfrm>
            <a:off x="1025901" y="628258"/>
            <a:ext cx="6789039" cy="47104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Header: Authentication và quy định kiểu dữ liệu trả về</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Hãy nhớ rằng REST API là stateless. Mỗi một request không hề biết bất kỳ thông tin gì trước đó. Khác với khi chúng ta truy cập web, trình duyệt sẽ có session và cookie để hỗ trợ phân biệt request đấy là của ai, thông tin trước đó là gì.</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Trong REST, nếu một request cần xác thực quyền truy cập, chúng sẽ phải dùng thêm thông tin trong header. Ví dụ như thông tin Authorization sẽ mang theo một user token. Hiện có 3 cơ chế Authentication chính:</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HTTP Basic</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JSON Web Token (JWT)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OAuth2</a:t>
            </a:r>
            <a:endParaRPr/>
          </a:p>
        </p:txBody>
      </p:sp>
    </p:spTree>
  </p:cSld>
  <p:clrMapOvr>
    <a:masterClrMapping/>
  </p:clrMapOvr>
  <p:transition p14:dur="100">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descr="preencoded.png" id="203" name="Google Shape;203;p13"/>
          <p:cNvPicPr preferRelativeResize="0"/>
          <p:nvPr/>
        </p:nvPicPr>
        <p:blipFill rotWithShape="1">
          <a:blip r:embed="rId3">
            <a:alphaModFix/>
          </a:blip>
          <a:srcRect b="0" l="0" r="0" t="0"/>
          <a:stretch/>
        </p:blipFill>
        <p:spPr>
          <a:xfrm>
            <a:off x="3069641" y="6429375"/>
            <a:ext cx="7154925" cy="1133475"/>
          </a:xfrm>
          <a:prstGeom prst="rect">
            <a:avLst/>
          </a:prstGeom>
          <a:noFill/>
          <a:ln>
            <a:noFill/>
          </a:ln>
        </p:spPr>
      </p:pic>
      <p:pic>
        <p:nvPicPr>
          <p:cNvPr descr="preencoded.png" id="204" name="Google Shape;204;p13"/>
          <p:cNvPicPr preferRelativeResize="0"/>
          <p:nvPr/>
        </p:nvPicPr>
        <p:blipFill rotWithShape="1">
          <a:blip r:embed="rId4">
            <a:alphaModFix/>
          </a:blip>
          <a:srcRect b="0" l="0" r="0" t="0"/>
          <a:stretch/>
        </p:blipFill>
        <p:spPr>
          <a:xfrm>
            <a:off x="525270" y="0"/>
            <a:ext cx="6764399" cy="807281"/>
          </a:xfrm>
          <a:prstGeom prst="rect">
            <a:avLst/>
          </a:prstGeom>
          <a:noFill/>
          <a:ln>
            <a:noFill/>
          </a:ln>
        </p:spPr>
      </p:pic>
      <p:pic>
        <p:nvPicPr>
          <p:cNvPr descr="preencoded.png" id="205" name="Google Shape;205;p13"/>
          <p:cNvPicPr preferRelativeResize="0"/>
          <p:nvPr/>
        </p:nvPicPr>
        <p:blipFill rotWithShape="1">
          <a:blip r:embed="rId5">
            <a:alphaModFix/>
          </a:blip>
          <a:srcRect b="0" l="0" r="0" t="0"/>
          <a:stretch/>
        </p:blipFill>
        <p:spPr>
          <a:xfrm>
            <a:off x="1353945" y="6790181"/>
            <a:ext cx="5206461" cy="772669"/>
          </a:xfrm>
          <a:prstGeom prst="rect">
            <a:avLst/>
          </a:prstGeom>
          <a:noFill/>
          <a:ln>
            <a:noFill/>
          </a:ln>
        </p:spPr>
      </p:pic>
      <p:pic>
        <p:nvPicPr>
          <p:cNvPr descr="preencoded.png" id="206" name="Google Shape;206;p13"/>
          <p:cNvPicPr preferRelativeResize="0"/>
          <p:nvPr/>
        </p:nvPicPr>
        <p:blipFill rotWithShape="1">
          <a:blip r:embed="rId6">
            <a:alphaModFix/>
          </a:blip>
          <a:srcRect b="0" l="0" r="0" t="0"/>
          <a:stretch/>
        </p:blipFill>
        <p:spPr>
          <a:xfrm>
            <a:off x="2515996" y="0"/>
            <a:ext cx="5206461" cy="851874"/>
          </a:xfrm>
          <a:prstGeom prst="rect">
            <a:avLst/>
          </a:prstGeom>
          <a:noFill/>
          <a:ln>
            <a:noFill/>
          </a:ln>
        </p:spPr>
      </p:pic>
      <p:pic>
        <p:nvPicPr>
          <p:cNvPr descr="preencoded.png" id="207" name="Google Shape;207;p13"/>
          <p:cNvPicPr preferRelativeResize="0"/>
          <p:nvPr/>
        </p:nvPicPr>
        <p:blipFill rotWithShape="1">
          <a:blip r:embed="rId7">
            <a:alphaModFix/>
          </a:blip>
          <a:srcRect b="0" l="0" r="0" t="0"/>
          <a:stretch/>
        </p:blipFill>
        <p:spPr>
          <a:xfrm>
            <a:off x="9269741" y="7140232"/>
            <a:ext cx="212173" cy="212213"/>
          </a:xfrm>
          <a:prstGeom prst="rect">
            <a:avLst/>
          </a:prstGeom>
          <a:noFill/>
          <a:ln>
            <a:noFill/>
          </a:ln>
        </p:spPr>
      </p:pic>
      <p:pic>
        <p:nvPicPr>
          <p:cNvPr descr="preencoded.png" id="208" name="Google Shape;208;p13"/>
          <p:cNvPicPr preferRelativeResize="0"/>
          <p:nvPr/>
        </p:nvPicPr>
        <p:blipFill rotWithShape="1">
          <a:blip r:embed="rId8">
            <a:alphaModFix/>
          </a:blip>
          <a:srcRect b="0" l="0" r="0" t="0"/>
          <a:stretch/>
        </p:blipFill>
        <p:spPr>
          <a:xfrm>
            <a:off x="9673077" y="6528569"/>
            <a:ext cx="261111" cy="281343"/>
          </a:xfrm>
          <a:prstGeom prst="rect">
            <a:avLst/>
          </a:prstGeom>
          <a:noFill/>
          <a:ln>
            <a:noFill/>
          </a:ln>
        </p:spPr>
      </p:pic>
      <p:pic>
        <p:nvPicPr>
          <p:cNvPr descr="preencoded.png" id="209" name="Google Shape;209;p13"/>
          <p:cNvPicPr preferRelativeResize="0"/>
          <p:nvPr/>
        </p:nvPicPr>
        <p:blipFill rotWithShape="1">
          <a:blip r:embed="rId9">
            <a:alphaModFix/>
          </a:blip>
          <a:srcRect b="0" l="0" r="0" t="0"/>
          <a:stretch/>
        </p:blipFill>
        <p:spPr>
          <a:xfrm>
            <a:off x="1390651" y="361950"/>
            <a:ext cx="180975" cy="190500"/>
          </a:xfrm>
          <a:prstGeom prst="rect">
            <a:avLst/>
          </a:prstGeom>
          <a:noFill/>
          <a:ln>
            <a:noFill/>
          </a:ln>
        </p:spPr>
      </p:pic>
      <p:pic>
        <p:nvPicPr>
          <p:cNvPr descr="preencoded.png" id="210" name="Google Shape;210;p13"/>
          <p:cNvPicPr preferRelativeResize="0"/>
          <p:nvPr/>
        </p:nvPicPr>
        <p:blipFill rotWithShape="1">
          <a:blip r:embed="rId10">
            <a:alphaModFix/>
          </a:blip>
          <a:srcRect b="0" l="0" r="0" t="0"/>
          <a:stretch/>
        </p:blipFill>
        <p:spPr>
          <a:xfrm>
            <a:off x="1025901" y="399655"/>
            <a:ext cx="139312" cy="151423"/>
          </a:xfrm>
          <a:prstGeom prst="rect">
            <a:avLst/>
          </a:prstGeom>
          <a:noFill/>
          <a:ln>
            <a:noFill/>
          </a:ln>
        </p:spPr>
      </p:pic>
      <p:pic>
        <p:nvPicPr>
          <p:cNvPr descr="preencoded.png" id="211" name="Google Shape;211;p13"/>
          <p:cNvPicPr preferRelativeResize="0"/>
          <p:nvPr/>
        </p:nvPicPr>
        <p:blipFill rotWithShape="1">
          <a:blip r:embed="rId11">
            <a:alphaModFix/>
          </a:blip>
          <a:srcRect b="0" l="0" r="0" t="0"/>
          <a:stretch/>
        </p:blipFill>
        <p:spPr>
          <a:xfrm>
            <a:off x="9274321" y="0"/>
            <a:ext cx="1422254" cy="1992985"/>
          </a:xfrm>
          <a:prstGeom prst="rect">
            <a:avLst/>
          </a:prstGeom>
          <a:noFill/>
          <a:ln>
            <a:noFill/>
          </a:ln>
        </p:spPr>
      </p:pic>
      <p:pic>
        <p:nvPicPr>
          <p:cNvPr descr="preencoded.png" id="212" name="Google Shape;212;p13"/>
          <p:cNvPicPr preferRelativeResize="0"/>
          <p:nvPr/>
        </p:nvPicPr>
        <p:blipFill rotWithShape="1">
          <a:blip r:embed="rId12">
            <a:alphaModFix/>
          </a:blip>
          <a:srcRect b="0" l="0" r="0" t="0"/>
          <a:stretch/>
        </p:blipFill>
        <p:spPr>
          <a:xfrm>
            <a:off x="0" y="0"/>
            <a:ext cx="628650" cy="7562850"/>
          </a:xfrm>
          <a:prstGeom prst="rect">
            <a:avLst/>
          </a:prstGeom>
          <a:noFill/>
          <a:ln>
            <a:noFill/>
          </a:ln>
        </p:spPr>
      </p:pic>
      <p:sp>
        <p:nvSpPr>
          <p:cNvPr id="213" name="Google Shape;213;p13"/>
          <p:cNvSpPr/>
          <p:nvPr/>
        </p:nvSpPr>
        <p:spPr>
          <a:xfrm>
            <a:off x="1025900" y="760968"/>
            <a:ext cx="6789039" cy="47104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Status Code trong RESTful API</a:t>
            </a:r>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
        <p:nvSpPr>
          <p:cNvPr id="214" name="Google Shape;214;p13"/>
          <p:cNvSpPr/>
          <p:nvPr/>
        </p:nvSpPr>
        <p:spPr>
          <a:xfrm>
            <a:off x="904009" y="1312046"/>
            <a:ext cx="9393382"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Một số status phổ biến: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200 OK – Trả về thành công cho những phương thức GET, PUT, PATCH hoặc DELETE.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201 Created – Trả về khi một Resouce vừa được tạo thành công.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204 No Content – Trả về khi Resource xoá thành công.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304 Not Modified – Client có thể sử dụng dữ liệu cache, resource server không đổi gì.</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400 Bad Request – Request không hợp lệ</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401 Unauthorized – Request cần có xác thực.</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403 Forbidden – bị từ chối không cho phép.</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404 Not Found – Không tìm thấy resource từ URI</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405 Method Not Allowed – Phương thức không cho phép với user hiện tại.</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410 Gone – Resource không còn tồn tại, Version cũ đã không còn hỗ trợ.</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415 Unsupported Media Type – Không hỗ trợ kiểu Resource này.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422 Unprocessable Entity – Dữ liệu không được xác thực</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429 Too Many Requests – Request bị từ chối do bị giới hạn</a:t>
            </a:r>
            <a:endParaRPr sz="1800">
              <a:solidFill>
                <a:schemeClr val="dk1"/>
              </a:solidFill>
              <a:latin typeface="Calibri"/>
              <a:ea typeface="Calibri"/>
              <a:cs typeface="Calibri"/>
              <a:sym typeface="Calibri"/>
            </a:endParaRPr>
          </a:p>
        </p:txBody>
      </p:sp>
    </p:spTree>
  </p:cSld>
  <p:clrMapOvr>
    <a:masterClrMapping/>
  </p:clrMapOvr>
  <p:transition p14:dur="100">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descr="preencoded.png" id="220" name="Google Shape;220;p14"/>
          <p:cNvPicPr preferRelativeResize="0"/>
          <p:nvPr/>
        </p:nvPicPr>
        <p:blipFill rotWithShape="1">
          <a:blip r:embed="rId3">
            <a:alphaModFix/>
          </a:blip>
          <a:srcRect b="0" l="0" r="0" t="0"/>
          <a:stretch/>
        </p:blipFill>
        <p:spPr>
          <a:xfrm>
            <a:off x="3069641" y="6429375"/>
            <a:ext cx="7154925" cy="1133475"/>
          </a:xfrm>
          <a:prstGeom prst="rect">
            <a:avLst/>
          </a:prstGeom>
          <a:noFill/>
          <a:ln>
            <a:noFill/>
          </a:ln>
        </p:spPr>
      </p:pic>
      <p:pic>
        <p:nvPicPr>
          <p:cNvPr descr="preencoded.png" id="221" name="Google Shape;221;p14"/>
          <p:cNvPicPr preferRelativeResize="0"/>
          <p:nvPr/>
        </p:nvPicPr>
        <p:blipFill rotWithShape="1">
          <a:blip r:embed="rId4">
            <a:alphaModFix/>
          </a:blip>
          <a:srcRect b="0" l="0" r="0" t="0"/>
          <a:stretch/>
        </p:blipFill>
        <p:spPr>
          <a:xfrm>
            <a:off x="525270" y="0"/>
            <a:ext cx="6764399" cy="807281"/>
          </a:xfrm>
          <a:prstGeom prst="rect">
            <a:avLst/>
          </a:prstGeom>
          <a:noFill/>
          <a:ln>
            <a:noFill/>
          </a:ln>
        </p:spPr>
      </p:pic>
      <p:pic>
        <p:nvPicPr>
          <p:cNvPr descr="preencoded.png" id="222" name="Google Shape;222;p14"/>
          <p:cNvPicPr preferRelativeResize="0"/>
          <p:nvPr/>
        </p:nvPicPr>
        <p:blipFill rotWithShape="1">
          <a:blip r:embed="rId5">
            <a:alphaModFix/>
          </a:blip>
          <a:srcRect b="0" l="0" r="0" t="0"/>
          <a:stretch/>
        </p:blipFill>
        <p:spPr>
          <a:xfrm>
            <a:off x="1353945" y="6790181"/>
            <a:ext cx="5206461" cy="772669"/>
          </a:xfrm>
          <a:prstGeom prst="rect">
            <a:avLst/>
          </a:prstGeom>
          <a:noFill/>
          <a:ln>
            <a:noFill/>
          </a:ln>
        </p:spPr>
      </p:pic>
      <p:pic>
        <p:nvPicPr>
          <p:cNvPr descr="preencoded.png" id="223" name="Google Shape;223;p14"/>
          <p:cNvPicPr preferRelativeResize="0"/>
          <p:nvPr/>
        </p:nvPicPr>
        <p:blipFill rotWithShape="1">
          <a:blip r:embed="rId6">
            <a:alphaModFix/>
          </a:blip>
          <a:srcRect b="0" l="0" r="0" t="0"/>
          <a:stretch/>
        </p:blipFill>
        <p:spPr>
          <a:xfrm>
            <a:off x="2515996" y="0"/>
            <a:ext cx="5206461" cy="851874"/>
          </a:xfrm>
          <a:prstGeom prst="rect">
            <a:avLst/>
          </a:prstGeom>
          <a:noFill/>
          <a:ln>
            <a:noFill/>
          </a:ln>
        </p:spPr>
      </p:pic>
      <p:pic>
        <p:nvPicPr>
          <p:cNvPr descr="preencoded.png" id="224" name="Google Shape;224;p14"/>
          <p:cNvPicPr preferRelativeResize="0"/>
          <p:nvPr/>
        </p:nvPicPr>
        <p:blipFill rotWithShape="1">
          <a:blip r:embed="rId7">
            <a:alphaModFix/>
          </a:blip>
          <a:srcRect b="0" l="0" r="0" t="0"/>
          <a:stretch/>
        </p:blipFill>
        <p:spPr>
          <a:xfrm>
            <a:off x="9269741" y="7140232"/>
            <a:ext cx="212173" cy="212213"/>
          </a:xfrm>
          <a:prstGeom prst="rect">
            <a:avLst/>
          </a:prstGeom>
          <a:noFill/>
          <a:ln>
            <a:noFill/>
          </a:ln>
        </p:spPr>
      </p:pic>
      <p:pic>
        <p:nvPicPr>
          <p:cNvPr descr="preencoded.png" id="225" name="Google Shape;225;p14"/>
          <p:cNvPicPr preferRelativeResize="0"/>
          <p:nvPr/>
        </p:nvPicPr>
        <p:blipFill rotWithShape="1">
          <a:blip r:embed="rId8">
            <a:alphaModFix/>
          </a:blip>
          <a:srcRect b="0" l="0" r="0" t="0"/>
          <a:stretch/>
        </p:blipFill>
        <p:spPr>
          <a:xfrm>
            <a:off x="9673077" y="6528569"/>
            <a:ext cx="261111" cy="281343"/>
          </a:xfrm>
          <a:prstGeom prst="rect">
            <a:avLst/>
          </a:prstGeom>
          <a:noFill/>
          <a:ln>
            <a:noFill/>
          </a:ln>
        </p:spPr>
      </p:pic>
      <p:pic>
        <p:nvPicPr>
          <p:cNvPr descr="preencoded.png" id="226" name="Google Shape;226;p14"/>
          <p:cNvPicPr preferRelativeResize="0"/>
          <p:nvPr/>
        </p:nvPicPr>
        <p:blipFill rotWithShape="1">
          <a:blip r:embed="rId9">
            <a:alphaModFix/>
          </a:blip>
          <a:srcRect b="0" l="0" r="0" t="0"/>
          <a:stretch/>
        </p:blipFill>
        <p:spPr>
          <a:xfrm>
            <a:off x="1390651" y="361950"/>
            <a:ext cx="180975" cy="190500"/>
          </a:xfrm>
          <a:prstGeom prst="rect">
            <a:avLst/>
          </a:prstGeom>
          <a:noFill/>
          <a:ln>
            <a:noFill/>
          </a:ln>
        </p:spPr>
      </p:pic>
      <p:pic>
        <p:nvPicPr>
          <p:cNvPr descr="preencoded.png" id="227" name="Google Shape;227;p14"/>
          <p:cNvPicPr preferRelativeResize="0"/>
          <p:nvPr/>
        </p:nvPicPr>
        <p:blipFill rotWithShape="1">
          <a:blip r:embed="rId10">
            <a:alphaModFix/>
          </a:blip>
          <a:srcRect b="0" l="0" r="0" t="0"/>
          <a:stretch/>
        </p:blipFill>
        <p:spPr>
          <a:xfrm>
            <a:off x="1025901" y="399655"/>
            <a:ext cx="139312" cy="151423"/>
          </a:xfrm>
          <a:prstGeom prst="rect">
            <a:avLst/>
          </a:prstGeom>
          <a:noFill/>
          <a:ln>
            <a:noFill/>
          </a:ln>
        </p:spPr>
      </p:pic>
      <p:pic>
        <p:nvPicPr>
          <p:cNvPr descr="preencoded.png" id="228" name="Google Shape;228;p14"/>
          <p:cNvPicPr preferRelativeResize="0"/>
          <p:nvPr/>
        </p:nvPicPr>
        <p:blipFill rotWithShape="1">
          <a:blip r:embed="rId11">
            <a:alphaModFix/>
          </a:blip>
          <a:srcRect b="0" l="0" r="0" t="0"/>
          <a:stretch/>
        </p:blipFill>
        <p:spPr>
          <a:xfrm>
            <a:off x="9274321" y="0"/>
            <a:ext cx="1422254" cy="1992985"/>
          </a:xfrm>
          <a:prstGeom prst="rect">
            <a:avLst/>
          </a:prstGeom>
          <a:noFill/>
          <a:ln>
            <a:noFill/>
          </a:ln>
        </p:spPr>
      </p:pic>
      <p:pic>
        <p:nvPicPr>
          <p:cNvPr descr="preencoded.png" id="229" name="Google Shape;229;p14"/>
          <p:cNvPicPr preferRelativeResize="0"/>
          <p:nvPr/>
        </p:nvPicPr>
        <p:blipFill rotWithShape="1">
          <a:blip r:embed="rId12">
            <a:alphaModFix/>
          </a:blip>
          <a:srcRect b="0" l="0" r="0" t="0"/>
          <a:stretch/>
        </p:blipFill>
        <p:spPr>
          <a:xfrm>
            <a:off x="0" y="0"/>
            <a:ext cx="628650" cy="7562850"/>
          </a:xfrm>
          <a:prstGeom prst="rect">
            <a:avLst/>
          </a:prstGeom>
          <a:noFill/>
          <a:ln>
            <a:noFill/>
          </a:ln>
        </p:spPr>
      </p:pic>
      <p:sp>
        <p:nvSpPr>
          <p:cNvPr id="230" name="Google Shape;230;p14"/>
          <p:cNvSpPr/>
          <p:nvPr/>
        </p:nvSpPr>
        <p:spPr>
          <a:xfrm>
            <a:off x="1025899" y="661374"/>
            <a:ext cx="6789039" cy="47104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Xây Dựng RESTful API - CRUD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Việc xây dựng RESTful API thường tuân theo các nguyên tắc CRUD (Create, Read, Update, Delete). Dưới đây là một ví dụ cơ bản về cách xây dựng RESTful API cho việc quản lý người dùng:</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+Tạo Người Dùng (Create):</a:t>
            </a:r>
            <a:endParaRPr sz="1800">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Phương thức: POST</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Đường dẫn: /users</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Dữ liệu đầu vào: Thông tin người dùng mới.</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+Đọc Người Dùng (Read):</a:t>
            </a:r>
            <a:endParaRPr sz="1800">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Phương thức: GET</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Đường dẫn: /users/{userId}</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Dữ liệu đầu ra: Thông tin người dùng với ID tương ứng.</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+Cập Nhật Người Dùng (Update):</a:t>
            </a:r>
            <a:endParaRPr sz="1800">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Phương thức: PUT</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Đường dẫn: /users/{userId}</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Dữ liệu đầu vào: Thông tin người dùng cập nhật.</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+Xóa Người Dùng (Delete):</a:t>
            </a:r>
            <a:endParaRPr sz="1800">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Phương thức: DELETE</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Đường dẫn: /users/{userId}</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Dữ liệu đầu ra: Thông báo xác nhận xóa.</a:t>
            </a:r>
            <a:endParaRPr/>
          </a:p>
        </p:txBody>
      </p:sp>
    </p:spTree>
  </p:cSld>
  <p:clrMapOvr>
    <a:masterClrMapping/>
  </p:clrMapOvr>
  <p:transition spd="slow">
    <p:wipe dir="l"/>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descr="preencoded.png" id="236" name="Google Shape;236;p15"/>
          <p:cNvPicPr preferRelativeResize="0"/>
          <p:nvPr/>
        </p:nvPicPr>
        <p:blipFill rotWithShape="1">
          <a:blip r:embed="rId3">
            <a:alphaModFix/>
          </a:blip>
          <a:srcRect b="0" l="0" r="0" t="0"/>
          <a:stretch/>
        </p:blipFill>
        <p:spPr>
          <a:xfrm>
            <a:off x="0" y="0"/>
            <a:ext cx="2651327" cy="2773013"/>
          </a:xfrm>
          <a:prstGeom prst="rect">
            <a:avLst/>
          </a:prstGeom>
          <a:noFill/>
          <a:ln>
            <a:noFill/>
          </a:ln>
        </p:spPr>
      </p:pic>
      <p:pic>
        <p:nvPicPr>
          <p:cNvPr descr="preencoded.png" id="237" name="Google Shape;237;p15"/>
          <p:cNvPicPr preferRelativeResize="0"/>
          <p:nvPr/>
        </p:nvPicPr>
        <p:blipFill rotWithShape="1">
          <a:blip r:embed="rId4">
            <a:alphaModFix/>
          </a:blip>
          <a:srcRect b="0" l="0" r="0" t="0"/>
          <a:stretch/>
        </p:blipFill>
        <p:spPr>
          <a:xfrm>
            <a:off x="8477250" y="5210175"/>
            <a:ext cx="2219325" cy="2352675"/>
          </a:xfrm>
          <a:prstGeom prst="rect">
            <a:avLst/>
          </a:prstGeom>
          <a:noFill/>
          <a:ln>
            <a:noFill/>
          </a:ln>
        </p:spPr>
      </p:pic>
      <p:sp>
        <p:nvSpPr>
          <p:cNvPr id="238" name="Google Shape;238;p15"/>
          <p:cNvSpPr/>
          <p:nvPr/>
        </p:nvSpPr>
        <p:spPr>
          <a:xfrm>
            <a:off x="1799273" y="3499327"/>
            <a:ext cx="6789039" cy="471048"/>
          </a:xfrm>
          <a:prstGeom prst="rect">
            <a:avLst/>
          </a:prstGeom>
          <a:noFill/>
          <a:ln>
            <a:noFill/>
          </a:ln>
        </p:spPr>
        <p:txBody>
          <a:bodyPr anchorCtr="0" anchor="t" bIns="0" lIns="0" spcFirstLastPara="1" rIns="0" wrap="square" tIns="0">
            <a:noAutofit/>
          </a:bodyPr>
          <a:lstStyle/>
          <a:p>
            <a:pPr indent="0" lvl="0" marL="0" marR="0" rtl="0" algn="ctr">
              <a:lnSpc>
                <a:spcPct val="75000"/>
              </a:lnSpc>
              <a:spcBef>
                <a:spcPts val="0"/>
              </a:spcBef>
              <a:spcAft>
                <a:spcPts val="0"/>
              </a:spcAft>
              <a:buClr>
                <a:srgbClr val="1E1A52"/>
              </a:buClr>
              <a:buSzPts val="4000"/>
              <a:buFont typeface="Times New Roman"/>
              <a:buNone/>
            </a:pPr>
            <a:r>
              <a:rPr b="1" lang="en-US" sz="4000">
                <a:solidFill>
                  <a:srgbClr val="1E1A52"/>
                </a:solidFill>
                <a:latin typeface="Times New Roman"/>
                <a:ea typeface="Times New Roman"/>
                <a:cs typeface="Times New Roman"/>
                <a:sym typeface="Times New Roman"/>
              </a:rPr>
              <a:t>THỰC HÀNH</a:t>
            </a:r>
            <a:endParaRPr b="1" sz="4000">
              <a:solidFill>
                <a:srgbClr val="1E1A52"/>
              </a:solidFill>
              <a:latin typeface="Times New Roman"/>
              <a:ea typeface="Times New Roman"/>
              <a:cs typeface="Times New Roman"/>
              <a:sym typeface="Times New Roman"/>
            </a:endParaRPr>
          </a:p>
        </p:txBody>
      </p:sp>
    </p:spTree>
  </p:cSld>
  <p:clrMapOvr>
    <a:masterClrMapping/>
  </p:clrMapOvr>
  <p:transition spd="slow">
    <p:wipe dir="l"/>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3" name="Shape 243"/>
        <p:cNvGrpSpPr/>
        <p:nvPr/>
      </p:nvGrpSpPr>
      <p:grpSpPr>
        <a:xfrm>
          <a:off x="0" y="0"/>
          <a:ext cx="0" cy="0"/>
          <a:chOff x="0" y="0"/>
          <a:chExt cx="0" cy="0"/>
        </a:xfrm>
      </p:grpSpPr>
      <p:pic>
        <p:nvPicPr>
          <p:cNvPr descr="preencoded.png" id="244" name="Google Shape;244;p16"/>
          <p:cNvPicPr preferRelativeResize="0"/>
          <p:nvPr/>
        </p:nvPicPr>
        <p:blipFill rotWithShape="1">
          <a:blip r:embed="rId3">
            <a:alphaModFix/>
          </a:blip>
          <a:srcRect b="0" l="0" r="0" t="0"/>
          <a:stretch/>
        </p:blipFill>
        <p:spPr>
          <a:xfrm>
            <a:off x="438150" y="390525"/>
            <a:ext cx="9810750" cy="6781800"/>
          </a:xfrm>
          <a:prstGeom prst="rect">
            <a:avLst/>
          </a:prstGeom>
          <a:noFill/>
          <a:ln>
            <a:noFill/>
          </a:ln>
        </p:spPr>
      </p:pic>
      <p:pic>
        <p:nvPicPr>
          <p:cNvPr descr="preencoded.png" id="245" name="Google Shape;245;p16"/>
          <p:cNvPicPr preferRelativeResize="0"/>
          <p:nvPr/>
        </p:nvPicPr>
        <p:blipFill rotWithShape="1">
          <a:blip r:embed="rId4">
            <a:alphaModFix/>
          </a:blip>
          <a:srcRect b="0" l="0" r="0" t="0"/>
          <a:stretch/>
        </p:blipFill>
        <p:spPr>
          <a:xfrm>
            <a:off x="438150" y="5262310"/>
            <a:ext cx="1590675" cy="1910015"/>
          </a:xfrm>
          <a:prstGeom prst="rect">
            <a:avLst/>
          </a:prstGeom>
          <a:noFill/>
          <a:ln>
            <a:noFill/>
          </a:ln>
        </p:spPr>
      </p:pic>
      <p:pic>
        <p:nvPicPr>
          <p:cNvPr descr="preencoded.png" id="246" name="Google Shape;246;p16"/>
          <p:cNvPicPr preferRelativeResize="0"/>
          <p:nvPr/>
        </p:nvPicPr>
        <p:blipFill rotWithShape="1">
          <a:blip r:embed="rId5">
            <a:alphaModFix/>
          </a:blip>
          <a:srcRect b="0" l="0" r="0" t="0"/>
          <a:stretch/>
        </p:blipFill>
        <p:spPr>
          <a:xfrm>
            <a:off x="1552575" y="1676400"/>
            <a:ext cx="8867775" cy="5648325"/>
          </a:xfrm>
          <a:prstGeom prst="rect">
            <a:avLst/>
          </a:prstGeom>
          <a:noFill/>
          <a:ln>
            <a:noFill/>
          </a:ln>
        </p:spPr>
      </p:pic>
      <p:pic>
        <p:nvPicPr>
          <p:cNvPr descr="preencoded.png" id="247" name="Google Shape;247;p16"/>
          <p:cNvPicPr preferRelativeResize="0"/>
          <p:nvPr/>
        </p:nvPicPr>
        <p:blipFill rotWithShape="1">
          <a:blip r:embed="rId6">
            <a:alphaModFix/>
          </a:blip>
          <a:srcRect b="0" l="0" r="0" t="0"/>
          <a:stretch/>
        </p:blipFill>
        <p:spPr>
          <a:xfrm>
            <a:off x="276225" y="390525"/>
            <a:ext cx="8601075" cy="6315075"/>
          </a:xfrm>
          <a:prstGeom prst="rect">
            <a:avLst/>
          </a:prstGeom>
          <a:noFill/>
          <a:ln>
            <a:noFill/>
          </a:ln>
        </p:spPr>
      </p:pic>
      <p:sp>
        <p:nvSpPr>
          <p:cNvPr id="248" name="Google Shape;248;p16"/>
          <p:cNvSpPr txBox="1"/>
          <p:nvPr/>
        </p:nvSpPr>
        <p:spPr>
          <a:xfrm>
            <a:off x="3469165" y="3196650"/>
            <a:ext cx="314701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Times New Roman"/>
                <a:ea typeface="Times New Roman"/>
                <a:cs typeface="Times New Roman"/>
                <a:sym typeface="Times New Roman"/>
              </a:rPr>
              <a:t>Thảo luận chung</a:t>
            </a:r>
            <a:endParaRPr/>
          </a:p>
        </p:txBody>
      </p:sp>
    </p:spTree>
  </p:cSld>
  <p:clrMapOvr>
    <a:masterClrMapping/>
  </p:clrMapOvr>
  <p:transition spd="slow" p14:dur="1500">
    <p:split orient="ver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descr="preencoded.png" id="254" name="Google Shape;254;p17"/>
          <p:cNvPicPr preferRelativeResize="0"/>
          <p:nvPr/>
        </p:nvPicPr>
        <p:blipFill rotWithShape="1">
          <a:blip r:embed="rId3">
            <a:alphaModFix/>
          </a:blip>
          <a:srcRect b="0" l="0" r="0" t="0"/>
          <a:stretch/>
        </p:blipFill>
        <p:spPr>
          <a:xfrm>
            <a:off x="0" y="0"/>
            <a:ext cx="10696575" cy="7562850"/>
          </a:xfrm>
          <a:prstGeom prst="rect">
            <a:avLst/>
          </a:prstGeom>
          <a:noFill/>
          <a:ln>
            <a:noFill/>
          </a:ln>
        </p:spPr>
      </p:pic>
      <p:pic>
        <p:nvPicPr>
          <p:cNvPr descr="preencoded.png" id="255" name="Google Shape;255;p17"/>
          <p:cNvPicPr preferRelativeResize="0"/>
          <p:nvPr/>
        </p:nvPicPr>
        <p:blipFill rotWithShape="1">
          <a:blip r:embed="rId4">
            <a:alphaModFix/>
          </a:blip>
          <a:srcRect b="0" l="0" r="0" t="0"/>
          <a:stretch/>
        </p:blipFill>
        <p:spPr>
          <a:xfrm>
            <a:off x="5133975" y="0"/>
            <a:ext cx="5562600" cy="7562850"/>
          </a:xfrm>
          <a:prstGeom prst="rect">
            <a:avLst/>
          </a:prstGeom>
          <a:noFill/>
          <a:ln>
            <a:noFill/>
          </a:ln>
        </p:spPr>
      </p:pic>
      <p:pic>
        <p:nvPicPr>
          <p:cNvPr descr="preencoded.png" id="256" name="Google Shape;256;p17"/>
          <p:cNvPicPr preferRelativeResize="0"/>
          <p:nvPr/>
        </p:nvPicPr>
        <p:blipFill rotWithShape="1">
          <a:blip r:embed="rId5">
            <a:alphaModFix/>
          </a:blip>
          <a:srcRect b="0" l="0" r="0" t="0"/>
          <a:stretch/>
        </p:blipFill>
        <p:spPr>
          <a:xfrm>
            <a:off x="2190750" y="2247900"/>
            <a:ext cx="5867400" cy="19050"/>
          </a:xfrm>
          <a:prstGeom prst="rect">
            <a:avLst/>
          </a:prstGeom>
          <a:noFill/>
          <a:ln>
            <a:noFill/>
          </a:ln>
        </p:spPr>
      </p:pic>
      <p:pic>
        <p:nvPicPr>
          <p:cNvPr descr="preencoded.png" id="257" name="Google Shape;257;p17"/>
          <p:cNvPicPr preferRelativeResize="0"/>
          <p:nvPr/>
        </p:nvPicPr>
        <p:blipFill rotWithShape="1">
          <a:blip r:embed="rId5">
            <a:alphaModFix/>
          </a:blip>
          <a:srcRect b="0" l="0" r="0" t="0"/>
          <a:stretch/>
        </p:blipFill>
        <p:spPr>
          <a:xfrm>
            <a:off x="2190750" y="3981450"/>
            <a:ext cx="5867400" cy="19050"/>
          </a:xfrm>
          <a:prstGeom prst="rect">
            <a:avLst/>
          </a:prstGeom>
          <a:noFill/>
          <a:ln>
            <a:noFill/>
          </a:ln>
        </p:spPr>
      </p:pic>
      <p:sp>
        <p:nvSpPr>
          <p:cNvPr id="258" name="Google Shape;258;p17"/>
          <p:cNvSpPr/>
          <p:nvPr/>
        </p:nvSpPr>
        <p:spPr>
          <a:xfrm>
            <a:off x="2447925" y="3009900"/>
            <a:ext cx="5343525" cy="381000"/>
          </a:xfrm>
          <a:prstGeom prst="rect">
            <a:avLst/>
          </a:prstGeom>
          <a:noFill/>
          <a:ln>
            <a:noFill/>
          </a:ln>
        </p:spPr>
        <p:txBody>
          <a:bodyPr anchorCtr="0" anchor="t" bIns="0" lIns="0" spcFirstLastPara="1" rIns="0" wrap="square" tIns="0">
            <a:noAutofit/>
          </a:bodyPr>
          <a:lstStyle/>
          <a:p>
            <a:pPr indent="0" lvl="0" marL="0" marR="0" rtl="0" algn="l">
              <a:lnSpc>
                <a:spcPct val="41666"/>
              </a:lnSpc>
              <a:spcBef>
                <a:spcPts val="0"/>
              </a:spcBef>
              <a:spcAft>
                <a:spcPts val="0"/>
              </a:spcAft>
              <a:buClr>
                <a:srgbClr val="FFFFFF"/>
              </a:buClr>
              <a:buSzPts val="7200"/>
              <a:buFont typeface="Arial"/>
              <a:buNone/>
            </a:pPr>
            <a:r>
              <a:rPr lang="en-US" sz="7200">
                <a:solidFill>
                  <a:srgbClr val="FFFFFF"/>
                </a:solidFill>
                <a:latin typeface="Arial"/>
                <a:ea typeface="Arial"/>
                <a:cs typeface="Arial"/>
                <a:sym typeface="Arial"/>
              </a:rPr>
              <a:t>THANK YOU</a:t>
            </a:r>
            <a:endParaRPr sz="7200">
              <a:solidFill>
                <a:schemeClr val="dk1"/>
              </a:solidFill>
              <a:latin typeface="Calibri"/>
              <a:ea typeface="Calibri"/>
              <a:cs typeface="Calibri"/>
              <a:sym typeface="Calibri"/>
            </a:endParaRPr>
          </a:p>
        </p:txBody>
      </p:sp>
      <p:sp>
        <p:nvSpPr>
          <p:cNvPr id="259" name="Google Shape;259;p17"/>
          <p:cNvSpPr/>
          <p:nvPr/>
        </p:nvSpPr>
        <p:spPr>
          <a:xfrm>
            <a:off x="4229100" y="4181475"/>
            <a:ext cx="1781175" cy="381000"/>
          </a:xfrm>
          <a:prstGeom prst="rect">
            <a:avLst/>
          </a:prstGeom>
          <a:noFill/>
          <a:ln>
            <a:noFill/>
          </a:ln>
        </p:spPr>
        <p:txBody>
          <a:bodyPr anchorCtr="0" anchor="t" bIns="0" lIns="0" spcFirstLastPara="1" rIns="0" wrap="square" tIns="0">
            <a:noAutofit/>
          </a:bodyPr>
          <a:lstStyle/>
          <a:p>
            <a:pPr indent="0" lvl="0" marL="0" marR="0" rtl="0" algn="l">
              <a:lnSpc>
                <a:spcPct val="166666"/>
              </a:lnSpc>
              <a:spcBef>
                <a:spcPts val="0"/>
              </a:spcBef>
              <a:spcAft>
                <a:spcPts val="0"/>
              </a:spcAft>
              <a:buClr>
                <a:srgbClr val="FFFFFF"/>
              </a:buClr>
              <a:buSzPts val="1800"/>
              <a:buFont typeface="Arial"/>
              <a:buNone/>
            </a:pPr>
            <a:r>
              <a:rPr lang="en-US" sz="1800">
                <a:solidFill>
                  <a:srgbClr val="FFFFFF"/>
                </a:solidFill>
                <a:latin typeface="Arial"/>
                <a:ea typeface="Arial"/>
                <a:cs typeface="Arial"/>
                <a:sym typeface="Arial"/>
              </a:rPr>
              <a:t>FOR WATCHING</a:t>
            </a:r>
            <a:endParaRPr sz="1800">
              <a:solidFill>
                <a:schemeClr val="dk1"/>
              </a:solidFill>
              <a:latin typeface="Calibri"/>
              <a:ea typeface="Calibri"/>
              <a:cs typeface="Calibri"/>
              <a:sym typeface="Calibri"/>
            </a:endParaRPr>
          </a:p>
        </p:txBody>
      </p:sp>
    </p:spTree>
  </p:cSld>
  <p:clrMapOvr>
    <a:masterClrMapping/>
  </p:clrMapOvr>
  <p:transition spd="slow" p14:dur="1500">
    <p:split orient="ver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 name="Shape 25"/>
        <p:cNvGrpSpPr/>
        <p:nvPr/>
      </p:nvGrpSpPr>
      <p:grpSpPr>
        <a:xfrm>
          <a:off x="0" y="0"/>
          <a:ext cx="0" cy="0"/>
          <a:chOff x="0" y="0"/>
          <a:chExt cx="0" cy="0"/>
        </a:xfrm>
      </p:grpSpPr>
      <p:pic>
        <p:nvPicPr>
          <p:cNvPr descr="preencoded.png" id="26" name="Google Shape;26;p2"/>
          <p:cNvPicPr preferRelativeResize="0"/>
          <p:nvPr/>
        </p:nvPicPr>
        <p:blipFill rotWithShape="1">
          <a:blip r:embed="rId3">
            <a:alphaModFix/>
          </a:blip>
          <a:srcRect b="0" l="0" r="0" t="0"/>
          <a:stretch/>
        </p:blipFill>
        <p:spPr>
          <a:xfrm>
            <a:off x="442912" y="390525"/>
            <a:ext cx="9810750" cy="6781800"/>
          </a:xfrm>
          <a:prstGeom prst="rect">
            <a:avLst/>
          </a:prstGeom>
          <a:noFill/>
          <a:ln>
            <a:noFill/>
          </a:ln>
        </p:spPr>
      </p:pic>
      <p:pic>
        <p:nvPicPr>
          <p:cNvPr descr="preencoded.png" id="27" name="Google Shape;27;p2"/>
          <p:cNvPicPr preferRelativeResize="0"/>
          <p:nvPr/>
        </p:nvPicPr>
        <p:blipFill rotWithShape="1">
          <a:blip r:embed="rId4">
            <a:alphaModFix/>
          </a:blip>
          <a:srcRect b="0" l="0" r="0" t="0"/>
          <a:stretch/>
        </p:blipFill>
        <p:spPr>
          <a:xfrm>
            <a:off x="438150" y="5262310"/>
            <a:ext cx="1590675" cy="1910015"/>
          </a:xfrm>
          <a:prstGeom prst="rect">
            <a:avLst/>
          </a:prstGeom>
          <a:noFill/>
          <a:ln>
            <a:noFill/>
          </a:ln>
        </p:spPr>
      </p:pic>
      <p:sp>
        <p:nvSpPr>
          <p:cNvPr id="28" name="Google Shape;28;p2"/>
          <p:cNvSpPr txBox="1"/>
          <p:nvPr/>
        </p:nvSpPr>
        <p:spPr>
          <a:xfrm>
            <a:off x="569981" y="717262"/>
            <a:ext cx="377859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Arial"/>
                <a:ea typeface="Arial"/>
                <a:cs typeface="Arial"/>
                <a:sym typeface="Arial"/>
              </a:rPr>
              <a:t>Nội dung buổi học</a:t>
            </a:r>
            <a:endParaRPr b="1" sz="3200">
              <a:solidFill>
                <a:schemeClr val="lt1"/>
              </a:solidFill>
              <a:latin typeface="Arial"/>
              <a:ea typeface="Arial"/>
              <a:cs typeface="Arial"/>
              <a:sym typeface="Arial"/>
            </a:endParaRPr>
          </a:p>
        </p:txBody>
      </p:sp>
      <p:sp>
        <p:nvSpPr>
          <p:cNvPr id="29" name="Google Shape;29;p2"/>
          <p:cNvSpPr txBox="1"/>
          <p:nvPr/>
        </p:nvSpPr>
        <p:spPr>
          <a:xfrm>
            <a:off x="1233486" y="1351471"/>
            <a:ext cx="5395913"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Times New Roman"/>
                <a:ea typeface="Times New Roman"/>
                <a:cs typeface="Times New Roman"/>
                <a:sym typeface="Times New Roman"/>
              </a:rPr>
              <a:t>I. </a:t>
            </a:r>
            <a:r>
              <a:rPr b="1" lang="en-US" sz="1800">
                <a:solidFill>
                  <a:schemeClr val="lt1"/>
                </a:solidFill>
                <a:latin typeface="Arial"/>
                <a:ea typeface="Arial"/>
                <a:cs typeface="Arial"/>
                <a:sym typeface="Arial"/>
              </a:rPr>
              <a:t>Kiến trúc REST					</a:t>
            </a:r>
            <a:endParaRPr/>
          </a:p>
          <a:p>
            <a:pPr indent="0" lvl="0" marL="0" marR="0" rtl="0" algn="l">
              <a:spcBef>
                <a:spcPts val="0"/>
              </a:spcBef>
              <a:spcAft>
                <a:spcPts val="0"/>
              </a:spcAft>
              <a:buNone/>
            </a:pPr>
            <a:r>
              <a:rPr b="1" lang="en-US" sz="1800">
                <a:solidFill>
                  <a:schemeClr val="lt1"/>
                </a:solidFill>
                <a:latin typeface="Arial"/>
                <a:ea typeface="Arial"/>
                <a:cs typeface="Arial"/>
                <a:sym typeface="Arial"/>
              </a:rPr>
              <a:t>II. REST API					</a:t>
            </a:r>
            <a:endParaRPr/>
          </a:p>
          <a:p>
            <a:pPr indent="0" lvl="0" marL="0" marR="0" rtl="0" algn="l">
              <a:spcBef>
                <a:spcPts val="0"/>
              </a:spcBef>
              <a:spcAft>
                <a:spcPts val="0"/>
              </a:spcAft>
              <a:buNone/>
            </a:pPr>
            <a:r>
              <a:rPr b="1" lang="en-US" sz="1800">
                <a:solidFill>
                  <a:schemeClr val="lt1"/>
                </a:solidFill>
                <a:latin typeface="Arial"/>
                <a:ea typeface="Arial"/>
                <a:cs typeface="Arial"/>
                <a:sym typeface="Arial"/>
              </a:rPr>
              <a:t>III. HTTP methods in RESTful API					</a:t>
            </a:r>
            <a:endParaRPr/>
          </a:p>
          <a:p>
            <a:pPr indent="0" lvl="0" marL="0" marR="0" rtl="0" algn="l">
              <a:spcBef>
                <a:spcPts val="0"/>
              </a:spcBef>
              <a:spcAft>
                <a:spcPts val="0"/>
              </a:spcAft>
              <a:buNone/>
            </a:pPr>
            <a:r>
              <a:rPr b="1" lang="en-US" sz="1800">
                <a:solidFill>
                  <a:schemeClr val="lt1"/>
                </a:solidFill>
                <a:latin typeface="Arial"/>
                <a:ea typeface="Arial"/>
                <a:cs typeface="Arial"/>
                <a:sym typeface="Arial"/>
              </a:rPr>
              <a:t>IV. Xây dựng RESTful API - CRUD					</a:t>
            </a:r>
            <a:endParaRPr/>
          </a:p>
          <a:p>
            <a:pPr indent="0" lvl="0" marL="0" marR="0" rtl="0" algn="l">
              <a:spcBef>
                <a:spcPts val="0"/>
              </a:spcBef>
              <a:spcAft>
                <a:spcPts val="0"/>
              </a:spcAft>
              <a:buNone/>
            </a:pPr>
            <a:r>
              <a:t/>
            </a:r>
            <a:endParaRPr b="1" sz="1800">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pic>
        <p:nvPicPr>
          <p:cNvPr descr="preencoded.png" id="35" name="Google Shape;35;p3"/>
          <p:cNvPicPr preferRelativeResize="0"/>
          <p:nvPr/>
        </p:nvPicPr>
        <p:blipFill rotWithShape="1">
          <a:blip r:embed="rId3">
            <a:alphaModFix/>
          </a:blip>
          <a:srcRect b="0" l="0" r="0" t="0"/>
          <a:stretch/>
        </p:blipFill>
        <p:spPr>
          <a:xfrm>
            <a:off x="3069641" y="6429375"/>
            <a:ext cx="7154925" cy="1133475"/>
          </a:xfrm>
          <a:prstGeom prst="rect">
            <a:avLst/>
          </a:prstGeom>
          <a:noFill/>
          <a:ln>
            <a:noFill/>
          </a:ln>
        </p:spPr>
      </p:pic>
      <p:pic>
        <p:nvPicPr>
          <p:cNvPr descr="preencoded.png" id="36" name="Google Shape;36;p3"/>
          <p:cNvPicPr preferRelativeResize="0"/>
          <p:nvPr/>
        </p:nvPicPr>
        <p:blipFill rotWithShape="1">
          <a:blip r:embed="rId4">
            <a:alphaModFix/>
          </a:blip>
          <a:srcRect b="0" l="0" r="0" t="0"/>
          <a:stretch/>
        </p:blipFill>
        <p:spPr>
          <a:xfrm>
            <a:off x="525270" y="-12879"/>
            <a:ext cx="6764399" cy="807281"/>
          </a:xfrm>
          <a:prstGeom prst="rect">
            <a:avLst/>
          </a:prstGeom>
          <a:noFill/>
          <a:ln>
            <a:noFill/>
          </a:ln>
        </p:spPr>
      </p:pic>
      <p:pic>
        <p:nvPicPr>
          <p:cNvPr descr="preencoded.png" id="37" name="Google Shape;37;p3"/>
          <p:cNvPicPr preferRelativeResize="0"/>
          <p:nvPr/>
        </p:nvPicPr>
        <p:blipFill rotWithShape="1">
          <a:blip r:embed="rId5">
            <a:alphaModFix/>
          </a:blip>
          <a:srcRect b="0" l="0" r="0" t="0"/>
          <a:stretch/>
        </p:blipFill>
        <p:spPr>
          <a:xfrm>
            <a:off x="1353945" y="6790181"/>
            <a:ext cx="5206461" cy="772669"/>
          </a:xfrm>
          <a:prstGeom prst="rect">
            <a:avLst/>
          </a:prstGeom>
          <a:noFill/>
          <a:ln>
            <a:noFill/>
          </a:ln>
        </p:spPr>
      </p:pic>
      <p:pic>
        <p:nvPicPr>
          <p:cNvPr descr="preencoded.png" id="38" name="Google Shape;38;p3"/>
          <p:cNvPicPr preferRelativeResize="0"/>
          <p:nvPr/>
        </p:nvPicPr>
        <p:blipFill rotWithShape="1">
          <a:blip r:embed="rId6">
            <a:alphaModFix/>
          </a:blip>
          <a:srcRect b="0" l="0" r="0" t="0"/>
          <a:stretch/>
        </p:blipFill>
        <p:spPr>
          <a:xfrm>
            <a:off x="2515996" y="0"/>
            <a:ext cx="5206461" cy="851874"/>
          </a:xfrm>
          <a:prstGeom prst="rect">
            <a:avLst/>
          </a:prstGeom>
          <a:noFill/>
          <a:ln>
            <a:noFill/>
          </a:ln>
        </p:spPr>
      </p:pic>
      <p:pic>
        <p:nvPicPr>
          <p:cNvPr descr="preencoded.png" id="39" name="Google Shape;39;p3"/>
          <p:cNvPicPr preferRelativeResize="0"/>
          <p:nvPr/>
        </p:nvPicPr>
        <p:blipFill rotWithShape="1">
          <a:blip r:embed="rId7">
            <a:alphaModFix/>
          </a:blip>
          <a:srcRect b="0" l="0" r="0" t="0"/>
          <a:stretch/>
        </p:blipFill>
        <p:spPr>
          <a:xfrm>
            <a:off x="9269741" y="7140232"/>
            <a:ext cx="212173" cy="212213"/>
          </a:xfrm>
          <a:prstGeom prst="rect">
            <a:avLst/>
          </a:prstGeom>
          <a:noFill/>
          <a:ln>
            <a:noFill/>
          </a:ln>
        </p:spPr>
      </p:pic>
      <p:pic>
        <p:nvPicPr>
          <p:cNvPr descr="preencoded.png" id="40" name="Google Shape;40;p3"/>
          <p:cNvPicPr preferRelativeResize="0"/>
          <p:nvPr/>
        </p:nvPicPr>
        <p:blipFill rotWithShape="1">
          <a:blip r:embed="rId8">
            <a:alphaModFix/>
          </a:blip>
          <a:srcRect b="0" l="0" r="0" t="0"/>
          <a:stretch/>
        </p:blipFill>
        <p:spPr>
          <a:xfrm>
            <a:off x="9673077" y="6528569"/>
            <a:ext cx="261111" cy="281343"/>
          </a:xfrm>
          <a:prstGeom prst="rect">
            <a:avLst/>
          </a:prstGeom>
          <a:noFill/>
          <a:ln>
            <a:noFill/>
          </a:ln>
        </p:spPr>
      </p:pic>
      <p:pic>
        <p:nvPicPr>
          <p:cNvPr descr="preencoded.png" id="41" name="Google Shape;41;p3"/>
          <p:cNvPicPr preferRelativeResize="0"/>
          <p:nvPr/>
        </p:nvPicPr>
        <p:blipFill rotWithShape="1">
          <a:blip r:embed="rId9">
            <a:alphaModFix/>
          </a:blip>
          <a:srcRect b="0" l="0" r="0" t="0"/>
          <a:stretch/>
        </p:blipFill>
        <p:spPr>
          <a:xfrm>
            <a:off x="1390651" y="361950"/>
            <a:ext cx="180975" cy="190500"/>
          </a:xfrm>
          <a:prstGeom prst="rect">
            <a:avLst/>
          </a:prstGeom>
          <a:noFill/>
          <a:ln>
            <a:noFill/>
          </a:ln>
        </p:spPr>
      </p:pic>
      <p:pic>
        <p:nvPicPr>
          <p:cNvPr descr="preencoded.png" id="42" name="Google Shape;42;p3"/>
          <p:cNvPicPr preferRelativeResize="0"/>
          <p:nvPr/>
        </p:nvPicPr>
        <p:blipFill rotWithShape="1">
          <a:blip r:embed="rId10">
            <a:alphaModFix/>
          </a:blip>
          <a:srcRect b="0" l="0" r="0" t="0"/>
          <a:stretch/>
        </p:blipFill>
        <p:spPr>
          <a:xfrm>
            <a:off x="1025901" y="399655"/>
            <a:ext cx="139312" cy="151423"/>
          </a:xfrm>
          <a:prstGeom prst="rect">
            <a:avLst/>
          </a:prstGeom>
          <a:noFill/>
          <a:ln>
            <a:noFill/>
          </a:ln>
        </p:spPr>
      </p:pic>
      <p:pic>
        <p:nvPicPr>
          <p:cNvPr descr="preencoded.png" id="43" name="Google Shape;43;p3"/>
          <p:cNvPicPr preferRelativeResize="0"/>
          <p:nvPr/>
        </p:nvPicPr>
        <p:blipFill rotWithShape="1">
          <a:blip r:embed="rId11">
            <a:alphaModFix/>
          </a:blip>
          <a:srcRect b="0" l="0" r="0" t="0"/>
          <a:stretch/>
        </p:blipFill>
        <p:spPr>
          <a:xfrm>
            <a:off x="9274321" y="0"/>
            <a:ext cx="1422254" cy="1992985"/>
          </a:xfrm>
          <a:prstGeom prst="rect">
            <a:avLst/>
          </a:prstGeom>
          <a:noFill/>
          <a:ln>
            <a:noFill/>
          </a:ln>
        </p:spPr>
      </p:pic>
      <p:pic>
        <p:nvPicPr>
          <p:cNvPr descr="preencoded.png" id="44" name="Google Shape;44;p3"/>
          <p:cNvPicPr preferRelativeResize="0"/>
          <p:nvPr/>
        </p:nvPicPr>
        <p:blipFill rotWithShape="1">
          <a:blip r:embed="rId12">
            <a:alphaModFix/>
          </a:blip>
          <a:srcRect b="0" l="0" r="0" t="0"/>
          <a:stretch/>
        </p:blipFill>
        <p:spPr>
          <a:xfrm>
            <a:off x="0" y="0"/>
            <a:ext cx="628650" cy="7562850"/>
          </a:xfrm>
          <a:prstGeom prst="rect">
            <a:avLst/>
          </a:prstGeom>
          <a:noFill/>
          <a:ln>
            <a:noFill/>
          </a:ln>
        </p:spPr>
      </p:pic>
      <p:sp>
        <p:nvSpPr>
          <p:cNvPr id="45" name="Google Shape;45;p3"/>
          <p:cNvSpPr/>
          <p:nvPr/>
        </p:nvSpPr>
        <p:spPr>
          <a:xfrm>
            <a:off x="1025899" y="661374"/>
            <a:ext cx="8456015" cy="204246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br>
              <a:rPr b="1" lang="en-US" sz="1800">
                <a:solidFill>
                  <a:schemeClr val="dk1"/>
                </a:solidFill>
                <a:latin typeface="Calibri"/>
                <a:ea typeface="Calibri"/>
                <a:cs typeface="Calibri"/>
                <a:sym typeface="Calibri"/>
              </a:rPr>
            </a:br>
            <a:r>
              <a:rPr b="1" lang="en-US" sz="1800">
                <a:solidFill>
                  <a:schemeClr val="dk1"/>
                </a:solidFill>
                <a:latin typeface="Calibri"/>
                <a:ea typeface="Calibri"/>
                <a:cs typeface="Calibri"/>
                <a:sym typeface="Calibri"/>
              </a:rPr>
              <a:t>Kiến Trúc REST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Kiến trúc Representational State Transfer (REST) là một kiến trúc phần mềm được thiết kế để tận dụng các giao thức web hiện tại và tạo ra các ứng dụng có khả năng mở rộng, đơn giản, và tương tác một cách hiệu quả. REST chú trọng vào sự tương tác giữa các nguồn thông tin (resources) và mô tả trạng thái của nguồn thông tin đó.</a:t>
            </a:r>
            <a:endParaRPr/>
          </a:p>
        </p:txBody>
      </p:sp>
    </p:spTree>
  </p:cSld>
  <p:clrMapOvr>
    <a:masterClrMapping/>
  </p:clrMapOvr>
  <p:transition spd="slow">
    <p:wipe dir="l"/>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pic>
        <p:nvPicPr>
          <p:cNvPr descr="preencoded.png" id="51" name="Google Shape;51;p4"/>
          <p:cNvPicPr preferRelativeResize="0"/>
          <p:nvPr/>
        </p:nvPicPr>
        <p:blipFill rotWithShape="1">
          <a:blip r:embed="rId3">
            <a:alphaModFix/>
          </a:blip>
          <a:srcRect b="0" l="0" r="0" t="0"/>
          <a:stretch/>
        </p:blipFill>
        <p:spPr>
          <a:xfrm>
            <a:off x="3069641" y="6429375"/>
            <a:ext cx="7154925" cy="1133475"/>
          </a:xfrm>
          <a:prstGeom prst="rect">
            <a:avLst/>
          </a:prstGeom>
          <a:noFill/>
          <a:ln>
            <a:noFill/>
          </a:ln>
        </p:spPr>
      </p:pic>
      <p:pic>
        <p:nvPicPr>
          <p:cNvPr descr="preencoded.png" id="52" name="Google Shape;52;p4"/>
          <p:cNvPicPr preferRelativeResize="0"/>
          <p:nvPr/>
        </p:nvPicPr>
        <p:blipFill rotWithShape="1">
          <a:blip r:embed="rId4">
            <a:alphaModFix/>
          </a:blip>
          <a:srcRect b="0" l="0" r="0" t="0"/>
          <a:stretch/>
        </p:blipFill>
        <p:spPr>
          <a:xfrm>
            <a:off x="525270" y="-12879"/>
            <a:ext cx="6764399" cy="807281"/>
          </a:xfrm>
          <a:prstGeom prst="rect">
            <a:avLst/>
          </a:prstGeom>
          <a:noFill/>
          <a:ln>
            <a:noFill/>
          </a:ln>
        </p:spPr>
      </p:pic>
      <p:pic>
        <p:nvPicPr>
          <p:cNvPr descr="preencoded.png" id="53" name="Google Shape;53;p4"/>
          <p:cNvPicPr preferRelativeResize="0"/>
          <p:nvPr/>
        </p:nvPicPr>
        <p:blipFill rotWithShape="1">
          <a:blip r:embed="rId5">
            <a:alphaModFix/>
          </a:blip>
          <a:srcRect b="0" l="0" r="0" t="0"/>
          <a:stretch/>
        </p:blipFill>
        <p:spPr>
          <a:xfrm>
            <a:off x="1353945" y="6790181"/>
            <a:ext cx="5206461" cy="772669"/>
          </a:xfrm>
          <a:prstGeom prst="rect">
            <a:avLst/>
          </a:prstGeom>
          <a:noFill/>
          <a:ln>
            <a:noFill/>
          </a:ln>
        </p:spPr>
      </p:pic>
      <p:pic>
        <p:nvPicPr>
          <p:cNvPr descr="preencoded.png" id="54" name="Google Shape;54;p4"/>
          <p:cNvPicPr preferRelativeResize="0"/>
          <p:nvPr/>
        </p:nvPicPr>
        <p:blipFill rotWithShape="1">
          <a:blip r:embed="rId6">
            <a:alphaModFix/>
          </a:blip>
          <a:srcRect b="0" l="0" r="0" t="0"/>
          <a:stretch/>
        </p:blipFill>
        <p:spPr>
          <a:xfrm>
            <a:off x="2515996" y="0"/>
            <a:ext cx="5206461" cy="851874"/>
          </a:xfrm>
          <a:prstGeom prst="rect">
            <a:avLst/>
          </a:prstGeom>
          <a:noFill/>
          <a:ln>
            <a:noFill/>
          </a:ln>
        </p:spPr>
      </p:pic>
      <p:pic>
        <p:nvPicPr>
          <p:cNvPr descr="preencoded.png" id="55" name="Google Shape;55;p4"/>
          <p:cNvPicPr preferRelativeResize="0"/>
          <p:nvPr/>
        </p:nvPicPr>
        <p:blipFill rotWithShape="1">
          <a:blip r:embed="rId7">
            <a:alphaModFix/>
          </a:blip>
          <a:srcRect b="0" l="0" r="0" t="0"/>
          <a:stretch/>
        </p:blipFill>
        <p:spPr>
          <a:xfrm>
            <a:off x="9269741" y="7140232"/>
            <a:ext cx="212173" cy="212213"/>
          </a:xfrm>
          <a:prstGeom prst="rect">
            <a:avLst/>
          </a:prstGeom>
          <a:noFill/>
          <a:ln>
            <a:noFill/>
          </a:ln>
        </p:spPr>
      </p:pic>
      <p:pic>
        <p:nvPicPr>
          <p:cNvPr descr="preencoded.png" id="56" name="Google Shape;56;p4"/>
          <p:cNvPicPr preferRelativeResize="0"/>
          <p:nvPr/>
        </p:nvPicPr>
        <p:blipFill rotWithShape="1">
          <a:blip r:embed="rId8">
            <a:alphaModFix/>
          </a:blip>
          <a:srcRect b="0" l="0" r="0" t="0"/>
          <a:stretch/>
        </p:blipFill>
        <p:spPr>
          <a:xfrm>
            <a:off x="9673077" y="6528569"/>
            <a:ext cx="261111" cy="281343"/>
          </a:xfrm>
          <a:prstGeom prst="rect">
            <a:avLst/>
          </a:prstGeom>
          <a:noFill/>
          <a:ln>
            <a:noFill/>
          </a:ln>
        </p:spPr>
      </p:pic>
      <p:pic>
        <p:nvPicPr>
          <p:cNvPr descr="preencoded.png" id="57" name="Google Shape;57;p4"/>
          <p:cNvPicPr preferRelativeResize="0"/>
          <p:nvPr/>
        </p:nvPicPr>
        <p:blipFill rotWithShape="1">
          <a:blip r:embed="rId9">
            <a:alphaModFix/>
          </a:blip>
          <a:srcRect b="0" l="0" r="0" t="0"/>
          <a:stretch/>
        </p:blipFill>
        <p:spPr>
          <a:xfrm>
            <a:off x="1390651" y="361950"/>
            <a:ext cx="180975" cy="190500"/>
          </a:xfrm>
          <a:prstGeom prst="rect">
            <a:avLst/>
          </a:prstGeom>
          <a:noFill/>
          <a:ln>
            <a:noFill/>
          </a:ln>
        </p:spPr>
      </p:pic>
      <p:pic>
        <p:nvPicPr>
          <p:cNvPr descr="preencoded.png" id="58" name="Google Shape;58;p4"/>
          <p:cNvPicPr preferRelativeResize="0"/>
          <p:nvPr/>
        </p:nvPicPr>
        <p:blipFill rotWithShape="1">
          <a:blip r:embed="rId10">
            <a:alphaModFix/>
          </a:blip>
          <a:srcRect b="0" l="0" r="0" t="0"/>
          <a:stretch/>
        </p:blipFill>
        <p:spPr>
          <a:xfrm>
            <a:off x="1025901" y="399655"/>
            <a:ext cx="139312" cy="151423"/>
          </a:xfrm>
          <a:prstGeom prst="rect">
            <a:avLst/>
          </a:prstGeom>
          <a:noFill/>
          <a:ln>
            <a:noFill/>
          </a:ln>
        </p:spPr>
      </p:pic>
      <p:pic>
        <p:nvPicPr>
          <p:cNvPr descr="preencoded.png" id="59" name="Google Shape;59;p4"/>
          <p:cNvPicPr preferRelativeResize="0"/>
          <p:nvPr/>
        </p:nvPicPr>
        <p:blipFill rotWithShape="1">
          <a:blip r:embed="rId11">
            <a:alphaModFix/>
          </a:blip>
          <a:srcRect b="0" l="0" r="0" t="0"/>
          <a:stretch/>
        </p:blipFill>
        <p:spPr>
          <a:xfrm>
            <a:off x="9274321" y="0"/>
            <a:ext cx="1422254" cy="1992985"/>
          </a:xfrm>
          <a:prstGeom prst="rect">
            <a:avLst/>
          </a:prstGeom>
          <a:noFill/>
          <a:ln>
            <a:noFill/>
          </a:ln>
        </p:spPr>
      </p:pic>
      <p:pic>
        <p:nvPicPr>
          <p:cNvPr descr="preencoded.png" id="60" name="Google Shape;60;p4"/>
          <p:cNvPicPr preferRelativeResize="0"/>
          <p:nvPr/>
        </p:nvPicPr>
        <p:blipFill rotWithShape="1">
          <a:blip r:embed="rId12">
            <a:alphaModFix/>
          </a:blip>
          <a:srcRect b="0" l="0" r="0" t="0"/>
          <a:stretch/>
        </p:blipFill>
        <p:spPr>
          <a:xfrm>
            <a:off x="0" y="0"/>
            <a:ext cx="628650" cy="7562850"/>
          </a:xfrm>
          <a:prstGeom prst="rect">
            <a:avLst/>
          </a:prstGeom>
          <a:noFill/>
          <a:ln>
            <a:noFill/>
          </a:ln>
        </p:spPr>
      </p:pic>
      <p:sp>
        <p:nvSpPr>
          <p:cNvPr id="61" name="Google Shape;61;p4"/>
          <p:cNvSpPr/>
          <p:nvPr/>
        </p:nvSpPr>
        <p:spPr>
          <a:xfrm>
            <a:off x="1025899" y="661374"/>
            <a:ext cx="8456015" cy="204246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br>
              <a:rPr b="1" lang="en-US" sz="1800">
                <a:solidFill>
                  <a:schemeClr val="dk1"/>
                </a:solidFill>
                <a:latin typeface="Calibri"/>
                <a:ea typeface="Calibri"/>
                <a:cs typeface="Calibri"/>
                <a:sym typeface="Calibri"/>
              </a:rPr>
            </a:br>
            <a:r>
              <a:rPr b="1" lang="en-US" sz="1800">
                <a:solidFill>
                  <a:schemeClr val="dk1"/>
                </a:solidFill>
                <a:latin typeface="Calibri"/>
                <a:ea typeface="Calibri"/>
                <a:cs typeface="Calibri"/>
                <a:sym typeface="Calibri"/>
              </a:rPr>
              <a:t>Nguyên Tắc Cơ Bản Trong kiến trúc REST:</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Tài Nguyên (Resources):</a:t>
            </a:r>
            <a:endParaRPr sz="1800">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Trong kiến trúc REST, mọi thứ được xem như một tài nguyên. Một tài nguyên có thể là đối tượng, dịch vụ, hoặc bất cứ thứ gì mà bạn muốn tương tác với nó.</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Định Dạng Biểu Diễn (Representation):</a:t>
            </a:r>
            <a:endParaRPr sz="1800">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Mỗi tài nguyên được biểu diễn dưới dạng dữ liệu, thường là JSON hoặc XML. Biểu diễn của một tài nguyên nên chứa đủ thông tin để hiểu và thực hiện các thao tác với tài nguyên đó.</a:t>
            </a:r>
            <a:endParaRPr/>
          </a:p>
        </p:txBody>
      </p:sp>
      <p:sp>
        <p:nvSpPr>
          <p:cNvPr id="62" name="Google Shape;62;p4"/>
          <p:cNvSpPr/>
          <p:nvPr/>
        </p:nvSpPr>
        <p:spPr>
          <a:xfrm>
            <a:off x="1165213" y="4061050"/>
            <a:ext cx="5346700"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Ví dụ tài nguyên “sách”: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"id": 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"title": "Spring in Action",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"author": "Craig Walls",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"publicationYear": 2021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spTree>
  </p:cSld>
  <p:clrMapOvr>
    <a:masterClrMapping/>
  </p:clrMapOvr>
  <p:transition spd="slow">
    <p:wipe dir="l"/>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descr="preencoded.png" id="68" name="Google Shape;68;p5"/>
          <p:cNvPicPr preferRelativeResize="0"/>
          <p:nvPr/>
        </p:nvPicPr>
        <p:blipFill rotWithShape="1">
          <a:blip r:embed="rId3">
            <a:alphaModFix/>
          </a:blip>
          <a:srcRect b="0" l="0" r="0" t="0"/>
          <a:stretch/>
        </p:blipFill>
        <p:spPr>
          <a:xfrm>
            <a:off x="3069641" y="6429375"/>
            <a:ext cx="7154925" cy="1133475"/>
          </a:xfrm>
          <a:prstGeom prst="rect">
            <a:avLst/>
          </a:prstGeom>
          <a:noFill/>
          <a:ln>
            <a:noFill/>
          </a:ln>
        </p:spPr>
      </p:pic>
      <p:pic>
        <p:nvPicPr>
          <p:cNvPr descr="preencoded.png" id="69" name="Google Shape;69;p5"/>
          <p:cNvPicPr preferRelativeResize="0"/>
          <p:nvPr/>
        </p:nvPicPr>
        <p:blipFill rotWithShape="1">
          <a:blip r:embed="rId4">
            <a:alphaModFix/>
          </a:blip>
          <a:srcRect b="0" l="0" r="0" t="0"/>
          <a:stretch/>
        </p:blipFill>
        <p:spPr>
          <a:xfrm>
            <a:off x="525270" y="-12879"/>
            <a:ext cx="6764399" cy="807281"/>
          </a:xfrm>
          <a:prstGeom prst="rect">
            <a:avLst/>
          </a:prstGeom>
          <a:noFill/>
          <a:ln>
            <a:noFill/>
          </a:ln>
        </p:spPr>
      </p:pic>
      <p:pic>
        <p:nvPicPr>
          <p:cNvPr descr="preencoded.png" id="70" name="Google Shape;70;p5"/>
          <p:cNvPicPr preferRelativeResize="0"/>
          <p:nvPr/>
        </p:nvPicPr>
        <p:blipFill rotWithShape="1">
          <a:blip r:embed="rId5">
            <a:alphaModFix/>
          </a:blip>
          <a:srcRect b="0" l="0" r="0" t="0"/>
          <a:stretch/>
        </p:blipFill>
        <p:spPr>
          <a:xfrm>
            <a:off x="1353945" y="6790181"/>
            <a:ext cx="5206461" cy="772669"/>
          </a:xfrm>
          <a:prstGeom prst="rect">
            <a:avLst/>
          </a:prstGeom>
          <a:noFill/>
          <a:ln>
            <a:noFill/>
          </a:ln>
        </p:spPr>
      </p:pic>
      <p:pic>
        <p:nvPicPr>
          <p:cNvPr descr="preencoded.png" id="71" name="Google Shape;71;p5"/>
          <p:cNvPicPr preferRelativeResize="0"/>
          <p:nvPr/>
        </p:nvPicPr>
        <p:blipFill rotWithShape="1">
          <a:blip r:embed="rId6">
            <a:alphaModFix/>
          </a:blip>
          <a:srcRect b="0" l="0" r="0" t="0"/>
          <a:stretch/>
        </p:blipFill>
        <p:spPr>
          <a:xfrm>
            <a:off x="2515996" y="0"/>
            <a:ext cx="5206461" cy="851874"/>
          </a:xfrm>
          <a:prstGeom prst="rect">
            <a:avLst/>
          </a:prstGeom>
          <a:noFill/>
          <a:ln>
            <a:noFill/>
          </a:ln>
        </p:spPr>
      </p:pic>
      <p:pic>
        <p:nvPicPr>
          <p:cNvPr descr="preencoded.png" id="72" name="Google Shape;72;p5"/>
          <p:cNvPicPr preferRelativeResize="0"/>
          <p:nvPr/>
        </p:nvPicPr>
        <p:blipFill rotWithShape="1">
          <a:blip r:embed="rId7">
            <a:alphaModFix/>
          </a:blip>
          <a:srcRect b="0" l="0" r="0" t="0"/>
          <a:stretch/>
        </p:blipFill>
        <p:spPr>
          <a:xfrm>
            <a:off x="9269741" y="7140232"/>
            <a:ext cx="212173" cy="212213"/>
          </a:xfrm>
          <a:prstGeom prst="rect">
            <a:avLst/>
          </a:prstGeom>
          <a:noFill/>
          <a:ln>
            <a:noFill/>
          </a:ln>
        </p:spPr>
      </p:pic>
      <p:pic>
        <p:nvPicPr>
          <p:cNvPr descr="preencoded.png" id="73" name="Google Shape;73;p5"/>
          <p:cNvPicPr preferRelativeResize="0"/>
          <p:nvPr/>
        </p:nvPicPr>
        <p:blipFill rotWithShape="1">
          <a:blip r:embed="rId8">
            <a:alphaModFix/>
          </a:blip>
          <a:srcRect b="0" l="0" r="0" t="0"/>
          <a:stretch/>
        </p:blipFill>
        <p:spPr>
          <a:xfrm>
            <a:off x="9673077" y="6528569"/>
            <a:ext cx="261111" cy="281343"/>
          </a:xfrm>
          <a:prstGeom prst="rect">
            <a:avLst/>
          </a:prstGeom>
          <a:noFill/>
          <a:ln>
            <a:noFill/>
          </a:ln>
        </p:spPr>
      </p:pic>
      <p:pic>
        <p:nvPicPr>
          <p:cNvPr descr="preencoded.png" id="74" name="Google Shape;74;p5"/>
          <p:cNvPicPr preferRelativeResize="0"/>
          <p:nvPr/>
        </p:nvPicPr>
        <p:blipFill rotWithShape="1">
          <a:blip r:embed="rId9">
            <a:alphaModFix/>
          </a:blip>
          <a:srcRect b="0" l="0" r="0" t="0"/>
          <a:stretch/>
        </p:blipFill>
        <p:spPr>
          <a:xfrm>
            <a:off x="1390651" y="361950"/>
            <a:ext cx="180975" cy="190500"/>
          </a:xfrm>
          <a:prstGeom prst="rect">
            <a:avLst/>
          </a:prstGeom>
          <a:noFill/>
          <a:ln>
            <a:noFill/>
          </a:ln>
        </p:spPr>
      </p:pic>
      <p:pic>
        <p:nvPicPr>
          <p:cNvPr descr="preencoded.png" id="75" name="Google Shape;75;p5"/>
          <p:cNvPicPr preferRelativeResize="0"/>
          <p:nvPr/>
        </p:nvPicPr>
        <p:blipFill rotWithShape="1">
          <a:blip r:embed="rId10">
            <a:alphaModFix/>
          </a:blip>
          <a:srcRect b="0" l="0" r="0" t="0"/>
          <a:stretch/>
        </p:blipFill>
        <p:spPr>
          <a:xfrm>
            <a:off x="1025901" y="399655"/>
            <a:ext cx="139312" cy="151423"/>
          </a:xfrm>
          <a:prstGeom prst="rect">
            <a:avLst/>
          </a:prstGeom>
          <a:noFill/>
          <a:ln>
            <a:noFill/>
          </a:ln>
        </p:spPr>
      </p:pic>
      <p:pic>
        <p:nvPicPr>
          <p:cNvPr descr="preencoded.png" id="76" name="Google Shape;76;p5"/>
          <p:cNvPicPr preferRelativeResize="0"/>
          <p:nvPr/>
        </p:nvPicPr>
        <p:blipFill rotWithShape="1">
          <a:blip r:embed="rId11">
            <a:alphaModFix/>
          </a:blip>
          <a:srcRect b="0" l="0" r="0" t="0"/>
          <a:stretch/>
        </p:blipFill>
        <p:spPr>
          <a:xfrm>
            <a:off x="9274321" y="0"/>
            <a:ext cx="1422254" cy="1992985"/>
          </a:xfrm>
          <a:prstGeom prst="rect">
            <a:avLst/>
          </a:prstGeom>
          <a:noFill/>
          <a:ln>
            <a:noFill/>
          </a:ln>
        </p:spPr>
      </p:pic>
      <p:pic>
        <p:nvPicPr>
          <p:cNvPr descr="preencoded.png" id="77" name="Google Shape;77;p5"/>
          <p:cNvPicPr preferRelativeResize="0"/>
          <p:nvPr/>
        </p:nvPicPr>
        <p:blipFill rotWithShape="1">
          <a:blip r:embed="rId12">
            <a:alphaModFix/>
          </a:blip>
          <a:srcRect b="0" l="0" r="0" t="0"/>
          <a:stretch/>
        </p:blipFill>
        <p:spPr>
          <a:xfrm>
            <a:off x="0" y="0"/>
            <a:ext cx="628650" cy="7562850"/>
          </a:xfrm>
          <a:prstGeom prst="rect">
            <a:avLst/>
          </a:prstGeom>
          <a:noFill/>
          <a:ln>
            <a:noFill/>
          </a:ln>
        </p:spPr>
      </p:pic>
      <p:sp>
        <p:nvSpPr>
          <p:cNvPr id="78" name="Google Shape;78;p5"/>
          <p:cNvSpPr/>
          <p:nvPr/>
        </p:nvSpPr>
        <p:spPr>
          <a:xfrm>
            <a:off x="1025899" y="661374"/>
            <a:ext cx="8456015" cy="204246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br>
              <a:rPr b="1" lang="en-US" sz="1800">
                <a:solidFill>
                  <a:schemeClr val="dk1"/>
                </a:solidFill>
                <a:latin typeface="Calibri"/>
                <a:ea typeface="Calibri"/>
                <a:cs typeface="Calibri"/>
                <a:sym typeface="Calibri"/>
              </a:rPr>
            </a:br>
            <a:r>
              <a:rPr b="1" lang="en-US" sz="1800">
                <a:solidFill>
                  <a:schemeClr val="dk1"/>
                </a:solidFill>
                <a:latin typeface="Calibri"/>
                <a:ea typeface="Calibri"/>
                <a:cs typeface="Calibri"/>
                <a:sym typeface="Calibri"/>
              </a:rPr>
              <a:t>Nguyên Tắc Cơ Bản Trong kiến trúc REST:</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Quy Trình Stateless (Stateless):</a:t>
            </a:r>
            <a:endParaRPr sz="1800">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Mọi yêu cầu từ client đều chứa đủ thông tin cần thiết để server hiểu và xử lý yêu cầu đó. Server không lưu trạng thái của client giữa các yêu cầu. Mỗi yêu cầu là độc lập và có thể được xử lý mà không cần thông tin từ yêu cầu trước đó.</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Các Thao Tác Thường Dùng (CRUD Operations):</a:t>
            </a:r>
            <a:endParaRPr sz="1800">
              <a:solidFill>
                <a:schemeClr val="dk1"/>
              </a:solidFill>
              <a:latin typeface="Calibri"/>
              <a:ea typeface="Calibri"/>
              <a:cs typeface="Calibri"/>
              <a:sym typeface="Calibri"/>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REST sử dụng các phương thức HTTP như GET, POST, PUT, và DELETE để thực hiện các thao tác cơ bản trên tài nguyên. Điều này tương ứng với các thao tác CRUD: đọc (Read), tạo (Create), cập nhật (Update), và xoá (Delete).</a:t>
            </a:r>
            <a:endParaRPr/>
          </a:p>
        </p:txBody>
      </p:sp>
    </p:spTree>
  </p:cSld>
  <p:clrMapOvr>
    <a:masterClrMapping/>
  </p:clrMapOvr>
  <p:transition spd="slow">
    <p:wipe dir="l"/>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preencoded.png" id="84" name="Google Shape;84;p6"/>
          <p:cNvPicPr preferRelativeResize="0"/>
          <p:nvPr/>
        </p:nvPicPr>
        <p:blipFill rotWithShape="1">
          <a:blip r:embed="rId3">
            <a:alphaModFix/>
          </a:blip>
          <a:srcRect b="0" l="0" r="0" t="0"/>
          <a:stretch/>
        </p:blipFill>
        <p:spPr>
          <a:xfrm>
            <a:off x="3069641" y="6429375"/>
            <a:ext cx="7154925" cy="1133475"/>
          </a:xfrm>
          <a:prstGeom prst="rect">
            <a:avLst/>
          </a:prstGeom>
          <a:noFill/>
          <a:ln>
            <a:noFill/>
          </a:ln>
        </p:spPr>
      </p:pic>
      <p:pic>
        <p:nvPicPr>
          <p:cNvPr descr="preencoded.png" id="85" name="Google Shape;85;p6"/>
          <p:cNvPicPr preferRelativeResize="0"/>
          <p:nvPr/>
        </p:nvPicPr>
        <p:blipFill rotWithShape="1">
          <a:blip r:embed="rId4">
            <a:alphaModFix/>
          </a:blip>
          <a:srcRect b="0" l="0" r="0" t="0"/>
          <a:stretch/>
        </p:blipFill>
        <p:spPr>
          <a:xfrm>
            <a:off x="525270" y="-12879"/>
            <a:ext cx="6764399" cy="807281"/>
          </a:xfrm>
          <a:prstGeom prst="rect">
            <a:avLst/>
          </a:prstGeom>
          <a:noFill/>
          <a:ln>
            <a:noFill/>
          </a:ln>
        </p:spPr>
      </p:pic>
      <p:pic>
        <p:nvPicPr>
          <p:cNvPr descr="preencoded.png" id="86" name="Google Shape;86;p6"/>
          <p:cNvPicPr preferRelativeResize="0"/>
          <p:nvPr/>
        </p:nvPicPr>
        <p:blipFill rotWithShape="1">
          <a:blip r:embed="rId5">
            <a:alphaModFix/>
          </a:blip>
          <a:srcRect b="0" l="0" r="0" t="0"/>
          <a:stretch/>
        </p:blipFill>
        <p:spPr>
          <a:xfrm>
            <a:off x="1353945" y="6790181"/>
            <a:ext cx="5206461" cy="772669"/>
          </a:xfrm>
          <a:prstGeom prst="rect">
            <a:avLst/>
          </a:prstGeom>
          <a:noFill/>
          <a:ln>
            <a:noFill/>
          </a:ln>
        </p:spPr>
      </p:pic>
      <p:pic>
        <p:nvPicPr>
          <p:cNvPr descr="preencoded.png" id="87" name="Google Shape;87;p6"/>
          <p:cNvPicPr preferRelativeResize="0"/>
          <p:nvPr/>
        </p:nvPicPr>
        <p:blipFill rotWithShape="1">
          <a:blip r:embed="rId6">
            <a:alphaModFix/>
          </a:blip>
          <a:srcRect b="0" l="0" r="0" t="0"/>
          <a:stretch/>
        </p:blipFill>
        <p:spPr>
          <a:xfrm>
            <a:off x="2515996" y="0"/>
            <a:ext cx="5206461" cy="851874"/>
          </a:xfrm>
          <a:prstGeom prst="rect">
            <a:avLst/>
          </a:prstGeom>
          <a:noFill/>
          <a:ln>
            <a:noFill/>
          </a:ln>
        </p:spPr>
      </p:pic>
      <p:pic>
        <p:nvPicPr>
          <p:cNvPr descr="preencoded.png" id="88" name="Google Shape;88;p6"/>
          <p:cNvPicPr preferRelativeResize="0"/>
          <p:nvPr/>
        </p:nvPicPr>
        <p:blipFill rotWithShape="1">
          <a:blip r:embed="rId7">
            <a:alphaModFix/>
          </a:blip>
          <a:srcRect b="0" l="0" r="0" t="0"/>
          <a:stretch/>
        </p:blipFill>
        <p:spPr>
          <a:xfrm>
            <a:off x="9269741" y="7140232"/>
            <a:ext cx="212173" cy="212213"/>
          </a:xfrm>
          <a:prstGeom prst="rect">
            <a:avLst/>
          </a:prstGeom>
          <a:noFill/>
          <a:ln>
            <a:noFill/>
          </a:ln>
        </p:spPr>
      </p:pic>
      <p:pic>
        <p:nvPicPr>
          <p:cNvPr descr="preencoded.png" id="89" name="Google Shape;89;p6"/>
          <p:cNvPicPr preferRelativeResize="0"/>
          <p:nvPr/>
        </p:nvPicPr>
        <p:blipFill rotWithShape="1">
          <a:blip r:embed="rId8">
            <a:alphaModFix/>
          </a:blip>
          <a:srcRect b="0" l="0" r="0" t="0"/>
          <a:stretch/>
        </p:blipFill>
        <p:spPr>
          <a:xfrm>
            <a:off x="9673077" y="6528569"/>
            <a:ext cx="261111" cy="281343"/>
          </a:xfrm>
          <a:prstGeom prst="rect">
            <a:avLst/>
          </a:prstGeom>
          <a:noFill/>
          <a:ln>
            <a:noFill/>
          </a:ln>
        </p:spPr>
      </p:pic>
      <p:pic>
        <p:nvPicPr>
          <p:cNvPr descr="preencoded.png" id="90" name="Google Shape;90;p6"/>
          <p:cNvPicPr preferRelativeResize="0"/>
          <p:nvPr/>
        </p:nvPicPr>
        <p:blipFill rotWithShape="1">
          <a:blip r:embed="rId9">
            <a:alphaModFix/>
          </a:blip>
          <a:srcRect b="0" l="0" r="0" t="0"/>
          <a:stretch/>
        </p:blipFill>
        <p:spPr>
          <a:xfrm>
            <a:off x="1390651" y="361950"/>
            <a:ext cx="180975" cy="190500"/>
          </a:xfrm>
          <a:prstGeom prst="rect">
            <a:avLst/>
          </a:prstGeom>
          <a:noFill/>
          <a:ln>
            <a:noFill/>
          </a:ln>
        </p:spPr>
      </p:pic>
      <p:pic>
        <p:nvPicPr>
          <p:cNvPr descr="preencoded.png" id="91" name="Google Shape;91;p6"/>
          <p:cNvPicPr preferRelativeResize="0"/>
          <p:nvPr/>
        </p:nvPicPr>
        <p:blipFill rotWithShape="1">
          <a:blip r:embed="rId10">
            <a:alphaModFix/>
          </a:blip>
          <a:srcRect b="0" l="0" r="0" t="0"/>
          <a:stretch/>
        </p:blipFill>
        <p:spPr>
          <a:xfrm>
            <a:off x="1025901" y="399655"/>
            <a:ext cx="139312" cy="151423"/>
          </a:xfrm>
          <a:prstGeom prst="rect">
            <a:avLst/>
          </a:prstGeom>
          <a:noFill/>
          <a:ln>
            <a:noFill/>
          </a:ln>
        </p:spPr>
      </p:pic>
      <p:pic>
        <p:nvPicPr>
          <p:cNvPr descr="preencoded.png" id="92" name="Google Shape;92;p6"/>
          <p:cNvPicPr preferRelativeResize="0"/>
          <p:nvPr/>
        </p:nvPicPr>
        <p:blipFill rotWithShape="1">
          <a:blip r:embed="rId11">
            <a:alphaModFix/>
          </a:blip>
          <a:srcRect b="0" l="0" r="0" t="0"/>
          <a:stretch/>
        </p:blipFill>
        <p:spPr>
          <a:xfrm>
            <a:off x="9274321" y="0"/>
            <a:ext cx="1422254" cy="1992985"/>
          </a:xfrm>
          <a:prstGeom prst="rect">
            <a:avLst/>
          </a:prstGeom>
          <a:noFill/>
          <a:ln>
            <a:noFill/>
          </a:ln>
        </p:spPr>
      </p:pic>
      <p:pic>
        <p:nvPicPr>
          <p:cNvPr descr="preencoded.png" id="93" name="Google Shape;93;p6"/>
          <p:cNvPicPr preferRelativeResize="0"/>
          <p:nvPr/>
        </p:nvPicPr>
        <p:blipFill rotWithShape="1">
          <a:blip r:embed="rId12">
            <a:alphaModFix/>
          </a:blip>
          <a:srcRect b="0" l="0" r="0" t="0"/>
          <a:stretch/>
        </p:blipFill>
        <p:spPr>
          <a:xfrm>
            <a:off x="0" y="0"/>
            <a:ext cx="628650" cy="7562850"/>
          </a:xfrm>
          <a:prstGeom prst="rect">
            <a:avLst/>
          </a:prstGeom>
          <a:noFill/>
          <a:ln>
            <a:noFill/>
          </a:ln>
        </p:spPr>
      </p:pic>
      <p:sp>
        <p:nvSpPr>
          <p:cNvPr id="94" name="Google Shape;94;p6"/>
          <p:cNvSpPr/>
          <p:nvPr/>
        </p:nvSpPr>
        <p:spPr>
          <a:xfrm>
            <a:off x="1025899" y="661374"/>
            <a:ext cx="8456015" cy="204246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br>
              <a:rPr b="1" lang="en-US" sz="1800">
                <a:solidFill>
                  <a:schemeClr val="dk1"/>
                </a:solidFill>
                <a:latin typeface="Calibri"/>
                <a:ea typeface="Calibri"/>
                <a:cs typeface="Calibri"/>
                <a:sym typeface="Calibri"/>
              </a:rPr>
            </a:br>
            <a:r>
              <a:rPr b="1" lang="en-US" sz="1800">
                <a:solidFill>
                  <a:schemeClr val="dk1"/>
                </a:solidFill>
                <a:latin typeface="Calibri"/>
                <a:ea typeface="Calibri"/>
                <a:cs typeface="Calibri"/>
                <a:sym typeface="Calibri"/>
              </a:rPr>
              <a:t>Nguyên Tắc Cơ Bản Trong kiến trúc REST:</a:t>
            </a:r>
            <a:endParaRPr b="1" sz="1800">
              <a:solidFill>
                <a:schemeClr val="dk1"/>
              </a:solidFill>
              <a:latin typeface="Calibri"/>
              <a:ea typeface="Calibri"/>
              <a:cs typeface="Calibri"/>
              <a:sym typeface="Calibri"/>
            </a:endParaRPr>
          </a:p>
        </p:txBody>
      </p:sp>
      <p:sp>
        <p:nvSpPr>
          <p:cNvPr id="95" name="Google Shape;95;p6"/>
          <p:cNvSpPr/>
          <p:nvPr/>
        </p:nvSpPr>
        <p:spPr>
          <a:xfrm>
            <a:off x="1025899" y="1398182"/>
            <a:ext cx="5346700" cy="2031325"/>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rgbClr val="374151"/>
              </a:buClr>
              <a:buSzPts val="1800"/>
              <a:buFont typeface="Arial"/>
              <a:buChar char="•"/>
            </a:pPr>
            <a:r>
              <a:rPr b="1" lang="en-US" sz="1800">
                <a:solidFill>
                  <a:srgbClr val="374151"/>
                </a:solidFill>
                <a:latin typeface="Arial"/>
                <a:ea typeface="Arial"/>
                <a:cs typeface="Arial"/>
                <a:sym typeface="Arial"/>
              </a:rPr>
              <a:t>GET /books:</a:t>
            </a:r>
            <a:endParaRPr sz="1800">
              <a:solidFill>
                <a:srgbClr val="374151"/>
              </a:solidFill>
              <a:latin typeface="Arial"/>
              <a:ea typeface="Arial"/>
              <a:cs typeface="Arial"/>
              <a:sym typeface="Arial"/>
            </a:endParaRPr>
          </a:p>
          <a:p>
            <a:pPr indent="-285750" lvl="1" marL="742950" marR="0" rtl="0" algn="l">
              <a:spcBef>
                <a:spcPts val="0"/>
              </a:spcBef>
              <a:spcAft>
                <a:spcPts val="0"/>
              </a:spcAft>
              <a:buClr>
                <a:srgbClr val="374151"/>
              </a:buClr>
              <a:buSzPts val="1800"/>
              <a:buFont typeface="Arial"/>
              <a:buChar char="•"/>
            </a:pPr>
            <a:r>
              <a:rPr b="0" i="0" lang="en-US" sz="1800" u="none" cap="none" strike="noStrike">
                <a:solidFill>
                  <a:srgbClr val="374151"/>
                </a:solidFill>
                <a:latin typeface="Arial"/>
                <a:ea typeface="Arial"/>
                <a:cs typeface="Arial"/>
                <a:sym typeface="Arial"/>
              </a:rPr>
              <a:t>Lấy danh sách tất cả các sách.</a:t>
            </a:r>
            <a:endParaRPr/>
          </a:p>
          <a:p>
            <a:pPr indent="-114300" lvl="0" marL="0" marR="0" rtl="0" algn="l">
              <a:spcBef>
                <a:spcPts val="0"/>
              </a:spcBef>
              <a:spcAft>
                <a:spcPts val="0"/>
              </a:spcAft>
              <a:buClr>
                <a:srgbClr val="374151"/>
              </a:buClr>
              <a:buSzPts val="1800"/>
              <a:buFont typeface="Arial"/>
              <a:buChar char="•"/>
            </a:pPr>
            <a:r>
              <a:rPr b="1" lang="en-US" sz="1800">
                <a:solidFill>
                  <a:srgbClr val="374151"/>
                </a:solidFill>
                <a:latin typeface="Arial"/>
                <a:ea typeface="Arial"/>
                <a:cs typeface="Arial"/>
                <a:sym typeface="Arial"/>
              </a:rPr>
              <a:t>GET /books/1:</a:t>
            </a:r>
            <a:endParaRPr sz="1800">
              <a:solidFill>
                <a:srgbClr val="374151"/>
              </a:solidFill>
              <a:latin typeface="Arial"/>
              <a:ea typeface="Arial"/>
              <a:cs typeface="Arial"/>
              <a:sym typeface="Arial"/>
            </a:endParaRPr>
          </a:p>
          <a:p>
            <a:pPr indent="-285750" lvl="1" marL="742950" marR="0" rtl="0" algn="l">
              <a:spcBef>
                <a:spcPts val="0"/>
              </a:spcBef>
              <a:spcAft>
                <a:spcPts val="0"/>
              </a:spcAft>
              <a:buClr>
                <a:srgbClr val="374151"/>
              </a:buClr>
              <a:buSzPts val="1800"/>
              <a:buFont typeface="Arial"/>
              <a:buChar char="•"/>
            </a:pPr>
            <a:r>
              <a:rPr b="0" i="0" lang="en-US" sz="1800" u="none" cap="none" strike="noStrike">
                <a:solidFill>
                  <a:srgbClr val="374151"/>
                </a:solidFill>
                <a:latin typeface="Arial"/>
                <a:ea typeface="Arial"/>
                <a:cs typeface="Arial"/>
                <a:sym typeface="Arial"/>
              </a:rPr>
              <a:t>Lấy thông tin sách có ID là 1.</a:t>
            </a:r>
            <a:endParaRPr/>
          </a:p>
          <a:p>
            <a:pPr indent="-114300" lvl="0" marL="0" marR="0" rtl="0" algn="l">
              <a:spcBef>
                <a:spcPts val="0"/>
              </a:spcBef>
              <a:spcAft>
                <a:spcPts val="0"/>
              </a:spcAft>
              <a:buClr>
                <a:srgbClr val="374151"/>
              </a:buClr>
              <a:buSzPts val="1800"/>
              <a:buFont typeface="Arial"/>
              <a:buChar char="•"/>
            </a:pPr>
            <a:r>
              <a:rPr b="1" lang="en-US" sz="1800">
                <a:solidFill>
                  <a:srgbClr val="374151"/>
                </a:solidFill>
                <a:latin typeface="Arial"/>
                <a:ea typeface="Arial"/>
                <a:cs typeface="Arial"/>
                <a:sym typeface="Arial"/>
              </a:rPr>
              <a:t>POST /books:</a:t>
            </a:r>
            <a:endParaRPr sz="1800">
              <a:solidFill>
                <a:srgbClr val="374151"/>
              </a:solidFill>
              <a:latin typeface="Arial"/>
              <a:ea typeface="Arial"/>
              <a:cs typeface="Arial"/>
              <a:sym typeface="Arial"/>
            </a:endParaRPr>
          </a:p>
          <a:p>
            <a:pPr indent="-285750" lvl="1" marL="742950" marR="0" rtl="0" algn="l">
              <a:spcBef>
                <a:spcPts val="0"/>
              </a:spcBef>
              <a:spcAft>
                <a:spcPts val="0"/>
              </a:spcAft>
              <a:buClr>
                <a:srgbClr val="374151"/>
              </a:buClr>
              <a:buSzPts val="1800"/>
              <a:buFont typeface="Arial"/>
              <a:buChar char="•"/>
            </a:pPr>
            <a:r>
              <a:rPr b="0" i="0" lang="en-US" sz="1800" u="none" cap="none" strike="noStrike">
                <a:solidFill>
                  <a:srgbClr val="374151"/>
                </a:solidFill>
                <a:latin typeface="Arial"/>
                <a:ea typeface="Arial"/>
                <a:cs typeface="Arial"/>
                <a:sym typeface="Arial"/>
              </a:rPr>
              <a:t>Tạo mới một sách. Dữ liệu đầu vào có thể là:</a:t>
            </a:r>
            <a:endParaRPr b="0" i="0" sz="1800" u="none" cap="none" strike="noStrike">
              <a:solidFill>
                <a:srgbClr val="374151"/>
              </a:solidFill>
              <a:latin typeface="Arial"/>
              <a:ea typeface="Arial"/>
              <a:cs typeface="Arial"/>
              <a:sym typeface="Arial"/>
            </a:endParaRPr>
          </a:p>
        </p:txBody>
      </p:sp>
      <p:sp>
        <p:nvSpPr>
          <p:cNvPr id="96" name="Google Shape;96;p6"/>
          <p:cNvSpPr/>
          <p:nvPr/>
        </p:nvSpPr>
        <p:spPr>
          <a:xfrm>
            <a:off x="1165213" y="3386249"/>
            <a:ext cx="53467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"title": "RESTful Web Services",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"author": "Leonard Richardson",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"publicationYear": 2007</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spTree>
  </p:cSld>
  <p:clrMapOvr>
    <a:masterClrMapping/>
  </p:clrMapOvr>
  <p:transition spd="slow">
    <p:wipe dir="l"/>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descr="preencoded.png" id="102" name="Google Shape;102;p7"/>
          <p:cNvPicPr preferRelativeResize="0"/>
          <p:nvPr/>
        </p:nvPicPr>
        <p:blipFill rotWithShape="1">
          <a:blip r:embed="rId3">
            <a:alphaModFix/>
          </a:blip>
          <a:srcRect b="0" l="0" r="0" t="0"/>
          <a:stretch/>
        </p:blipFill>
        <p:spPr>
          <a:xfrm>
            <a:off x="3069641" y="6429375"/>
            <a:ext cx="7154925" cy="1133475"/>
          </a:xfrm>
          <a:prstGeom prst="rect">
            <a:avLst/>
          </a:prstGeom>
          <a:noFill/>
          <a:ln>
            <a:noFill/>
          </a:ln>
        </p:spPr>
      </p:pic>
      <p:pic>
        <p:nvPicPr>
          <p:cNvPr descr="preencoded.png" id="103" name="Google Shape;103;p7"/>
          <p:cNvPicPr preferRelativeResize="0"/>
          <p:nvPr/>
        </p:nvPicPr>
        <p:blipFill rotWithShape="1">
          <a:blip r:embed="rId4">
            <a:alphaModFix/>
          </a:blip>
          <a:srcRect b="0" l="0" r="0" t="0"/>
          <a:stretch/>
        </p:blipFill>
        <p:spPr>
          <a:xfrm>
            <a:off x="525270" y="-12879"/>
            <a:ext cx="6764399" cy="807281"/>
          </a:xfrm>
          <a:prstGeom prst="rect">
            <a:avLst/>
          </a:prstGeom>
          <a:noFill/>
          <a:ln>
            <a:noFill/>
          </a:ln>
        </p:spPr>
      </p:pic>
      <p:pic>
        <p:nvPicPr>
          <p:cNvPr descr="preencoded.png" id="104" name="Google Shape;104;p7"/>
          <p:cNvPicPr preferRelativeResize="0"/>
          <p:nvPr/>
        </p:nvPicPr>
        <p:blipFill rotWithShape="1">
          <a:blip r:embed="rId5">
            <a:alphaModFix/>
          </a:blip>
          <a:srcRect b="0" l="0" r="0" t="0"/>
          <a:stretch/>
        </p:blipFill>
        <p:spPr>
          <a:xfrm>
            <a:off x="1353945" y="6790181"/>
            <a:ext cx="5206461" cy="772669"/>
          </a:xfrm>
          <a:prstGeom prst="rect">
            <a:avLst/>
          </a:prstGeom>
          <a:noFill/>
          <a:ln>
            <a:noFill/>
          </a:ln>
        </p:spPr>
      </p:pic>
      <p:pic>
        <p:nvPicPr>
          <p:cNvPr descr="preencoded.png" id="105" name="Google Shape;105;p7"/>
          <p:cNvPicPr preferRelativeResize="0"/>
          <p:nvPr/>
        </p:nvPicPr>
        <p:blipFill rotWithShape="1">
          <a:blip r:embed="rId6">
            <a:alphaModFix/>
          </a:blip>
          <a:srcRect b="0" l="0" r="0" t="0"/>
          <a:stretch/>
        </p:blipFill>
        <p:spPr>
          <a:xfrm>
            <a:off x="2515996" y="0"/>
            <a:ext cx="5206461" cy="851874"/>
          </a:xfrm>
          <a:prstGeom prst="rect">
            <a:avLst/>
          </a:prstGeom>
          <a:noFill/>
          <a:ln>
            <a:noFill/>
          </a:ln>
        </p:spPr>
      </p:pic>
      <p:pic>
        <p:nvPicPr>
          <p:cNvPr descr="preencoded.png" id="106" name="Google Shape;106;p7"/>
          <p:cNvPicPr preferRelativeResize="0"/>
          <p:nvPr/>
        </p:nvPicPr>
        <p:blipFill rotWithShape="1">
          <a:blip r:embed="rId7">
            <a:alphaModFix/>
          </a:blip>
          <a:srcRect b="0" l="0" r="0" t="0"/>
          <a:stretch/>
        </p:blipFill>
        <p:spPr>
          <a:xfrm>
            <a:off x="9269741" y="7140232"/>
            <a:ext cx="212173" cy="212213"/>
          </a:xfrm>
          <a:prstGeom prst="rect">
            <a:avLst/>
          </a:prstGeom>
          <a:noFill/>
          <a:ln>
            <a:noFill/>
          </a:ln>
        </p:spPr>
      </p:pic>
      <p:pic>
        <p:nvPicPr>
          <p:cNvPr descr="preencoded.png" id="107" name="Google Shape;107;p7"/>
          <p:cNvPicPr preferRelativeResize="0"/>
          <p:nvPr/>
        </p:nvPicPr>
        <p:blipFill rotWithShape="1">
          <a:blip r:embed="rId8">
            <a:alphaModFix/>
          </a:blip>
          <a:srcRect b="0" l="0" r="0" t="0"/>
          <a:stretch/>
        </p:blipFill>
        <p:spPr>
          <a:xfrm>
            <a:off x="9673077" y="6528569"/>
            <a:ext cx="261111" cy="281343"/>
          </a:xfrm>
          <a:prstGeom prst="rect">
            <a:avLst/>
          </a:prstGeom>
          <a:noFill/>
          <a:ln>
            <a:noFill/>
          </a:ln>
        </p:spPr>
      </p:pic>
      <p:pic>
        <p:nvPicPr>
          <p:cNvPr descr="preencoded.png" id="108" name="Google Shape;108;p7"/>
          <p:cNvPicPr preferRelativeResize="0"/>
          <p:nvPr/>
        </p:nvPicPr>
        <p:blipFill rotWithShape="1">
          <a:blip r:embed="rId9">
            <a:alphaModFix/>
          </a:blip>
          <a:srcRect b="0" l="0" r="0" t="0"/>
          <a:stretch/>
        </p:blipFill>
        <p:spPr>
          <a:xfrm>
            <a:off x="1390651" y="361950"/>
            <a:ext cx="180975" cy="190500"/>
          </a:xfrm>
          <a:prstGeom prst="rect">
            <a:avLst/>
          </a:prstGeom>
          <a:noFill/>
          <a:ln>
            <a:noFill/>
          </a:ln>
        </p:spPr>
      </p:pic>
      <p:pic>
        <p:nvPicPr>
          <p:cNvPr descr="preencoded.png" id="109" name="Google Shape;109;p7"/>
          <p:cNvPicPr preferRelativeResize="0"/>
          <p:nvPr/>
        </p:nvPicPr>
        <p:blipFill rotWithShape="1">
          <a:blip r:embed="rId10">
            <a:alphaModFix/>
          </a:blip>
          <a:srcRect b="0" l="0" r="0" t="0"/>
          <a:stretch/>
        </p:blipFill>
        <p:spPr>
          <a:xfrm>
            <a:off x="1025901" y="399655"/>
            <a:ext cx="139312" cy="151423"/>
          </a:xfrm>
          <a:prstGeom prst="rect">
            <a:avLst/>
          </a:prstGeom>
          <a:noFill/>
          <a:ln>
            <a:noFill/>
          </a:ln>
        </p:spPr>
      </p:pic>
      <p:pic>
        <p:nvPicPr>
          <p:cNvPr descr="preencoded.png" id="110" name="Google Shape;110;p7"/>
          <p:cNvPicPr preferRelativeResize="0"/>
          <p:nvPr/>
        </p:nvPicPr>
        <p:blipFill rotWithShape="1">
          <a:blip r:embed="rId11">
            <a:alphaModFix/>
          </a:blip>
          <a:srcRect b="0" l="0" r="0" t="0"/>
          <a:stretch/>
        </p:blipFill>
        <p:spPr>
          <a:xfrm>
            <a:off x="9274321" y="0"/>
            <a:ext cx="1422254" cy="1992985"/>
          </a:xfrm>
          <a:prstGeom prst="rect">
            <a:avLst/>
          </a:prstGeom>
          <a:noFill/>
          <a:ln>
            <a:noFill/>
          </a:ln>
        </p:spPr>
      </p:pic>
      <p:pic>
        <p:nvPicPr>
          <p:cNvPr descr="preencoded.png" id="111" name="Google Shape;111;p7"/>
          <p:cNvPicPr preferRelativeResize="0"/>
          <p:nvPr/>
        </p:nvPicPr>
        <p:blipFill rotWithShape="1">
          <a:blip r:embed="rId12">
            <a:alphaModFix/>
          </a:blip>
          <a:srcRect b="0" l="0" r="0" t="0"/>
          <a:stretch/>
        </p:blipFill>
        <p:spPr>
          <a:xfrm>
            <a:off x="0" y="0"/>
            <a:ext cx="628650" cy="7562850"/>
          </a:xfrm>
          <a:prstGeom prst="rect">
            <a:avLst/>
          </a:prstGeom>
          <a:noFill/>
          <a:ln>
            <a:noFill/>
          </a:ln>
        </p:spPr>
      </p:pic>
      <p:sp>
        <p:nvSpPr>
          <p:cNvPr id="112" name="Google Shape;112;p7"/>
          <p:cNvSpPr/>
          <p:nvPr/>
        </p:nvSpPr>
        <p:spPr>
          <a:xfrm>
            <a:off x="1025899" y="661374"/>
            <a:ext cx="8456015" cy="204246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br>
              <a:rPr b="1" lang="en-US" sz="1800">
                <a:solidFill>
                  <a:schemeClr val="dk1"/>
                </a:solidFill>
                <a:latin typeface="Calibri"/>
                <a:ea typeface="Calibri"/>
                <a:cs typeface="Calibri"/>
                <a:sym typeface="Calibri"/>
              </a:rPr>
            </a:br>
            <a:r>
              <a:rPr b="1" lang="en-US" sz="1800">
                <a:solidFill>
                  <a:schemeClr val="dk1"/>
                </a:solidFill>
                <a:latin typeface="Calibri"/>
                <a:ea typeface="Calibri"/>
                <a:cs typeface="Calibri"/>
                <a:sym typeface="Calibri"/>
              </a:rPr>
              <a:t>Nguyên Tắc Cơ Bản Trong kiến trúc REST:</a:t>
            </a:r>
            <a:endParaRPr b="1" sz="1800">
              <a:solidFill>
                <a:schemeClr val="dk1"/>
              </a:solidFill>
              <a:latin typeface="Calibri"/>
              <a:ea typeface="Calibri"/>
              <a:cs typeface="Calibri"/>
              <a:sym typeface="Calibri"/>
            </a:endParaRPr>
          </a:p>
        </p:txBody>
      </p:sp>
      <p:sp>
        <p:nvSpPr>
          <p:cNvPr id="113" name="Google Shape;113;p7"/>
          <p:cNvSpPr/>
          <p:nvPr/>
        </p:nvSpPr>
        <p:spPr>
          <a:xfrm>
            <a:off x="1025899" y="1617329"/>
            <a:ext cx="53467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74151"/>
                </a:solidFill>
                <a:latin typeface="Arial"/>
                <a:ea typeface="Arial"/>
                <a:cs typeface="Arial"/>
                <a:sym typeface="Arial"/>
              </a:rPr>
              <a:t>PUT /books/1:</a:t>
            </a:r>
            <a:endParaRPr sz="1800">
              <a:solidFill>
                <a:srgbClr val="374151"/>
              </a:solidFill>
              <a:latin typeface="Arial"/>
              <a:ea typeface="Arial"/>
              <a:cs typeface="Arial"/>
              <a:sym typeface="Arial"/>
            </a:endParaRPr>
          </a:p>
          <a:p>
            <a:pPr indent="-114300" lvl="0" marL="0" marR="0" rtl="0" algn="l">
              <a:spcBef>
                <a:spcPts val="0"/>
              </a:spcBef>
              <a:spcAft>
                <a:spcPts val="0"/>
              </a:spcAft>
              <a:buClr>
                <a:srgbClr val="374151"/>
              </a:buClr>
              <a:buSzPts val="1800"/>
              <a:buFont typeface="Arial"/>
              <a:buChar char="•"/>
            </a:pPr>
            <a:r>
              <a:rPr lang="en-US" sz="1800">
                <a:solidFill>
                  <a:srgbClr val="374151"/>
                </a:solidFill>
                <a:latin typeface="Arial"/>
                <a:ea typeface="Arial"/>
                <a:cs typeface="Arial"/>
                <a:sym typeface="Arial"/>
              </a:rPr>
              <a:t>Cập nhật thông tin sách có ID là 1. Dữ liệu đầu vào có thể là:</a:t>
            </a:r>
            <a:endParaRPr b="0" i="0" sz="1800">
              <a:solidFill>
                <a:srgbClr val="374151"/>
              </a:solidFill>
              <a:latin typeface="Arial"/>
              <a:ea typeface="Arial"/>
              <a:cs typeface="Arial"/>
              <a:sym typeface="Arial"/>
            </a:endParaRPr>
          </a:p>
        </p:txBody>
      </p:sp>
      <p:sp>
        <p:nvSpPr>
          <p:cNvPr id="114" name="Google Shape;114;p7"/>
          <p:cNvSpPr/>
          <p:nvPr/>
        </p:nvSpPr>
        <p:spPr>
          <a:xfrm>
            <a:off x="1025899" y="2522362"/>
            <a:ext cx="53467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"title": "RESTful Web Services (Updated Edition)",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"author": "Leonard Richardson",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"publicationYear": 2021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115" name="Google Shape;115;p7"/>
          <p:cNvSpPr/>
          <p:nvPr/>
        </p:nvSpPr>
        <p:spPr>
          <a:xfrm>
            <a:off x="1025899" y="4243443"/>
            <a:ext cx="53467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74151"/>
                </a:solidFill>
                <a:latin typeface="Arial"/>
                <a:ea typeface="Arial"/>
                <a:cs typeface="Arial"/>
                <a:sym typeface="Arial"/>
              </a:rPr>
              <a:t>DELETE /books/1:</a:t>
            </a:r>
            <a:endParaRPr sz="1800">
              <a:solidFill>
                <a:srgbClr val="374151"/>
              </a:solidFill>
              <a:latin typeface="Arial"/>
              <a:ea typeface="Arial"/>
              <a:cs typeface="Arial"/>
              <a:sym typeface="Arial"/>
            </a:endParaRPr>
          </a:p>
          <a:p>
            <a:pPr indent="-114300" lvl="0" marL="0" marR="0" rtl="0" algn="l">
              <a:spcBef>
                <a:spcPts val="0"/>
              </a:spcBef>
              <a:spcAft>
                <a:spcPts val="0"/>
              </a:spcAft>
              <a:buClr>
                <a:srgbClr val="374151"/>
              </a:buClr>
              <a:buSzPts val="1800"/>
              <a:buFont typeface="Arial"/>
              <a:buChar char="•"/>
            </a:pPr>
            <a:r>
              <a:rPr lang="en-US" sz="1800">
                <a:solidFill>
                  <a:srgbClr val="374151"/>
                </a:solidFill>
                <a:latin typeface="Arial"/>
                <a:ea typeface="Arial"/>
                <a:cs typeface="Arial"/>
                <a:sym typeface="Arial"/>
              </a:rPr>
              <a:t>Xoá sách có ID là 1.</a:t>
            </a:r>
            <a:endParaRPr b="0" i="0" sz="1800">
              <a:solidFill>
                <a:srgbClr val="374151"/>
              </a:solidFill>
              <a:latin typeface="Arial"/>
              <a:ea typeface="Arial"/>
              <a:cs typeface="Arial"/>
              <a:sym typeface="Arial"/>
            </a:endParaRPr>
          </a:p>
        </p:txBody>
      </p:sp>
    </p:spTree>
  </p:cSld>
  <p:clrMapOvr>
    <a:masterClrMapping/>
  </p:clrMapOvr>
  <p:transition spd="slow">
    <p:wipe dir="l"/>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descr="preencoded.png" id="121" name="Google Shape;121;p8"/>
          <p:cNvPicPr preferRelativeResize="0"/>
          <p:nvPr/>
        </p:nvPicPr>
        <p:blipFill rotWithShape="1">
          <a:blip r:embed="rId3">
            <a:alphaModFix/>
          </a:blip>
          <a:srcRect b="0" l="0" r="0" t="0"/>
          <a:stretch/>
        </p:blipFill>
        <p:spPr>
          <a:xfrm>
            <a:off x="3069641" y="6429375"/>
            <a:ext cx="7154925" cy="1133475"/>
          </a:xfrm>
          <a:prstGeom prst="rect">
            <a:avLst/>
          </a:prstGeom>
          <a:noFill/>
          <a:ln>
            <a:noFill/>
          </a:ln>
        </p:spPr>
      </p:pic>
      <p:pic>
        <p:nvPicPr>
          <p:cNvPr descr="preencoded.png" id="122" name="Google Shape;122;p8"/>
          <p:cNvPicPr preferRelativeResize="0"/>
          <p:nvPr/>
        </p:nvPicPr>
        <p:blipFill rotWithShape="1">
          <a:blip r:embed="rId4">
            <a:alphaModFix/>
          </a:blip>
          <a:srcRect b="0" l="0" r="0" t="0"/>
          <a:stretch/>
        </p:blipFill>
        <p:spPr>
          <a:xfrm>
            <a:off x="525270" y="-12879"/>
            <a:ext cx="6764399" cy="807281"/>
          </a:xfrm>
          <a:prstGeom prst="rect">
            <a:avLst/>
          </a:prstGeom>
          <a:noFill/>
          <a:ln>
            <a:noFill/>
          </a:ln>
        </p:spPr>
      </p:pic>
      <p:pic>
        <p:nvPicPr>
          <p:cNvPr descr="preencoded.png" id="123" name="Google Shape;123;p8"/>
          <p:cNvPicPr preferRelativeResize="0"/>
          <p:nvPr/>
        </p:nvPicPr>
        <p:blipFill rotWithShape="1">
          <a:blip r:embed="rId5">
            <a:alphaModFix/>
          </a:blip>
          <a:srcRect b="0" l="0" r="0" t="0"/>
          <a:stretch/>
        </p:blipFill>
        <p:spPr>
          <a:xfrm>
            <a:off x="1353945" y="6790181"/>
            <a:ext cx="5206461" cy="772669"/>
          </a:xfrm>
          <a:prstGeom prst="rect">
            <a:avLst/>
          </a:prstGeom>
          <a:noFill/>
          <a:ln>
            <a:noFill/>
          </a:ln>
        </p:spPr>
      </p:pic>
      <p:pic>
        <p:nvPicPr>
          <p:cNvPr descr="preencoded.png" id="124" name="Google Shape;124;p8"/>
          <p:cNvPicPr preferRelativeResize="0"/>
          <p:nvPr/>
        </p:nvPicPr>
        <p:blipFill rotWithShape="1">
          <a:blip r:embed="rId6">
            <a:alphaModFix/>
          </a:blip>
          <a:srcRect b="0" l="0" r="0" t="0"/>
          <a:stretch/>
        </p:blipFill>
        <p:spPr>
          <a:xfrm>
            <a:off x="2515996" y="0"/>
            <a:ext cx="5206461" cy="851874"/>
          </a:xfrm>
          <a:prstGeom prst="rect">
            <a:avLst/>
          </a:prstGeom>
          <a:noFill/>
          <a:ln>
            <a:noFill/>
          </a:ln>
        </p:spPr>
      </p:pic>
      <p:pic>
        <p:nvPicPr>
          <p:cNvPr descr="preencoded.png" id="125" name="Google Shape;125;p8"/>
          <p:cNvPicPr preferRelativeResize="0"/>
          <p:nvPr/>
        </p:nvPicPr>
        <p:blipFill rotWithShape="1">
          <a:blip r:embed="rId7">
            <a:alphaModFix/>
          </a:blip>
          <a:srcRect b="0" l="0" r="0" t="0"/>
          <a:stretch/>
        </p:blipFill>
        <p:spPr>
          <a:xfrm>
            <a:off x="9269741" y="7140232"/>
            <a:ext cx="212173" cy="212213"/>
          </a:xfrm>
          <a:prstGeom prst="rect">
            <a:avLst/>
          </a:prstGeom>
          <a:noFill/>
          <a:ln>
            <a:noFill/>
          </a:ln>
        </p:spPr>
      </p:pic>
      <p:pic>
        <p:nvPicPr>
          <p:cNvPr descr="preencoded.png" id="126" name="Google Shape;126;p8"/>
          <p:cNvPicPr preferRelativeResize="0"/>
          <p:nvPr/>
        </p:nvPicPr>
        <p:blipFill rotWithShape="1">
          <a:blip r:embed="rId8">
            <a:alphaModFix/>
          </a:blip>
          <a:srcRect b="0" l="0" r="0" t="0"/>
          <a:stretch/>
        </p:blipFill>
        <p:spPr>
          <a:xfrm>
            <a:off x="9673077" y="6528569"/>
            <a:ext cx="261111" cy="281343"/>
          </a:xfrm>
          <a:prstGeom prst="rect">
            <a:avLst/>
          </a:prstGeom>
          <a:noFill/>
          <a:ln>
            <a:noFill/>
          </a:ln>
        </p:spPr>
      </p:pic>
      <p:pic>
        <p:nvPicPr>
          <p:cNvPr descr="preencoded.png" id="127" name="Google Shape;127;p8"/>
          <p:cNvPicPr preferRelativeResize="0"/>
          <p:nvPr/>
        </p:nvPicPr>
        <p:blipFill rotWithShape="1">
          <a:blip r:embed="rId9">
            <a:alphaModFix/>
          </a:blip>
          <a:srcRect b="0" l="0" r="0" t="0"/>
          <a:stretch/>
        </p:blipFill>
        <p:spPr>
          <a:xfrm>
            <a:off x="1390651" y="361950"/>
            <a:ext cx="180975" cy="190500"/>
          </a:xfrm>
          <a:prstGeom prst="rect">
            <a:avLst/>
          </a:prstGeom>
          <a:noFill/>
          <a:ln>
            <a:noFill/>
          </a:ln>
        </p:spPr>
      </p:pic>
      <p:pic>
        <p:nvPicPr>
          <p:cNvPr descr="preencoded.png" id="128" name="Google Shape;128;p8"/>
          <p:cNvPicPr preferRelativeResize="0"/>
          <p:nvPr/>
        </p:nvPicPr>
        <p:blipFill rotWithShape="1">
          <a:blip r:embed="rId10">
            <a:alphaModFix/>
          </a:blip>
          <a:srcRect b="0" l="0" r="0" t="0"/>
          <a:stretch/>
        </p:blipFill>
        <p:spPr>
          <a:xfrm>
            <a:off x="1025901" y="399655"/>
            <a:ext cx="139312" cy="151423"/>
          </a:xfrm>
          <a:prstGeom prst="rect">
            <a:avLst/>
          </a:prstGeom>
          <a:noFill/>
          <a:ln>
            <a:noFill/>
          </a:ln>
        </p:spPr>
      </p:pic>
      <p:pic>
        <p:nvPicPr>
          <p:cNvPr descr="preencoded.png" id="129" name="Google Shape;129;p8"/>
          <p:cNvPicPr preferRelativeResize="0"/>
          <p:nvPr/>
        </p:nvPicPr>
        <p:blipFill rotWithShape="1">
          <a:blip r:embed="rId11">
            <a:alphaModFix/>
          </a:blip>
          <a:srcRect b="0" l="0" r="0" t="0"/>
          <a:stretch/>
        </p:blipFill>
        <p:spPr>
          <a:xfrm>
            <a:off x="9274321" y="0"/>
            <a:ext cx="1422254" cy="1992985"/>
          </a:xfrm>
          <a:prstGeom prst="rect">
            <a:avLst/>
          </a:prstGeom>
          <a:noFill/>
          <a:ln>
            <a:noFill/>
          </a:ln>
        </p:spPr>
      </p:pic>
      <p:pic>
        <p:nvPicPr>
          <p:cNvPr descr="preencoded.png" id="130" name="Google Shape;130;p8"/>
          <p:cNvPicPr preferRelativeResize="0"/>
          <p:nvPr/>
        </p:nvPicPr>
        <p:blipFill rotWithShape="1">
          <a:blip r:embed="rId12">
            <a:alphaModFix/>
          </a:blip>
          <a:srcRect b="0" l="0" r="0" t="0"/>
          <a:stretch/>
        </p:blipFill>
        <p:spPr>
          <a:xfrm>
            <a:off x="0" y="0"/>
            <a:ext cx="628650" cy="7562850"/>
          </a:xfrm>
          <a:prstGeom prst="rect">
            <a:avLst/>
          </a:prstGeom>
          <a:noFill/>
          <a:ln>
            <a:noFill/>
          </a:ln>
        </p:spPr>
      </p:pic>
      <p:sp>
        <p:nvSpPr>
          <p:cNvPr id="131" name="Google Shape;131;p8"/>
          <p:cNvSpPr/>
          <p:nvPr/>
        </p:nvSpPr>
        <p:spPr>
          <a:xfrm>
            <a:off x="1025899" y="661374"/>
            <a:ext cx="8456015" cy="204246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br>
              <a:rPr b="1" lang="en-US" sz="1800">
                <a:solidFill>
                  <a:schemeClr val="dk1"/>
                </a:solidFill>
                <a:latin typeface="Calibri"/>
                <a:ea typeface="Calibri"/>
                <a:cs typeface="Calibri"/>
                <a:sym typeface="Calibri"/>
              </a:rPr>
            </a:br>
            <a:r>
              <a:rPr b="1" lang="en-US" sz="1800">
                <a:solidFill>
                  <a:schemeClr val="dk1"/>
                </a:solidFill>
                <a:latin typeface="Calibri"/>
                <a:ea typeface="Calibri"/>
                <a:cs typeface="Calibri"/>
                <a:sym typeface="Calibri"/>
              </a:rPr>
              <a:t>Nguyên Tắc Cơ Bản Trong kiến trúc REST:</a:t>
            </a:r>
            <a:endParaRPr b="1" sz="1800">
              <a:solidFill>
                <a:schemeClr val="dk1"/>
              </a:solidFill>
              <a:latin typeface="Calibri"/>
              <a:ea typeface="Calibri"/>
              <a:cs typeface="Calibri"/>
              <a:sym typeface="Calibri"/>
            </a:endParaRPr>
          </a:p>
        </p:txBody>
      </p:sp>
      <p:sp>
        <p:nvSpPr>
          <p:cNvPr id="132" name="Google Shape;132;p8"/>
          <p:cNvSpPr/>
          <p:nvPr/>
        </p:nvSpPr>
        <p:spPr>
          <a:xfrm>
            <a:off x="1025899" y="1478151"/>
            <a:ext cx="8720774"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Giao Tiếp Hệ Thống (Stateless Communication): </a:t>
            </a:r>
            <a:r>
              <a:rPr lang="en-US" sz="1800">
                <a:solidFill>
                  <a:schemeClr val="dk1"/>
                </a:solidFill>
                <a:latin typeface="Calibri"/>
                <a:ea typeface="Calibri"/>
                <a:cs typeface="Calibri"/>
                <a:sym typeface="Calibri"/>
              </a:rPr>
              <a:t>Các thành phần trong hệ thống REST giao tiếp thông qua giao thức HTTP. REST không giữ trạng thái của truyền thông giữa các yêu cầu, điều này giúp tăng tính linh hoạt và mở rộng.</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URI (Uniform Resource Identifier): </a:t>
            </a:r>
            <a:r>
              <a:rPr lang="en-US" sz="1800">
                <a:solidFill>
                  <a:schemeClr val="dk1"/>
                </a:solidFill>
                <a:latin typeface="Calibri"/>
                <a:ea typeface="Calibri"/>
                <a:cs typeface="Calibri"/>
                <a:sym typeface="Calibri"/>
              </a:rPr>
              <a:t>Mỗi tài nguyên được định danh thông qua một URI (URL là một dạng của URI). URI được sử dụng để xác định một cách duy nhất đến tài nguyên.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Mỗi loại tài nguyên sẽ có một endpoint riêng. Ví dụ:</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`/books` để thao tác với tất cả sách.</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`/books/{id}` để thao tác với sách cụ thể theo ID.</a:t>
            </a:r>
            <a:endParaRPr sz="18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descr="preencoded.png" id="138" name="Google Shape;138;p9"/>
          <p:cNvPicPr preferRelativeResize="0"/>
          <p:nvPr/>
        </p:nvPicPr>
        <p:blipFill rotWithShape="1">
          <a:blip r:embed="rId3">
            <a:alphaModFix/>
          </a:blip>
          <a:srcRect b="0" l="0" r="0" t="0"/>
          <a:stretch/>
        </p:blipFill>
        <p:spPr>
          <a:xfrm>
            <a:off x="3069641" y="6429375"/>
            <a:ext cx="7154925" cy="1133475"/>
          </a:xfrm>
          <a:prstGeom prst="rect">
            <a:avLst/>
          </a:prstGeom>
          <a:noFill/>
          <a:ln>
            <a:noFill/>
          </a:ln>
        </p:spPr>
      </p:pic>
      <p:pic>
        <p:nvPicPr>
          <p:cNvPr descr="preencoded.png" id="139" name="Google Shape;139;p9"/>
          <p:cNvPicPr preferRelativeResize="0"/>
          <p:nvPr/>
        </p:nvPicPr>
        <p:blipFill rotWithShape="1">
          <a:blip r:embed="rId4">
            <a:alphaModFix/>
          </a:blip>
          <a:srcRect b="0" l="0" r="0" t="0"/>
          <a:stretch/>
        </p:blipFill>
        <p:spPr>
          <a:xfrm>
            <a:off x="525270" y="-12879"/>
            <a:ext cx="6764399" cy="807281"/>
          </a:xfrm>
          <a:prstGeom prst="rect">
            <a:avLst/>
          </a:prstGeom>
          <a:noFill/>
          <a:ln>
            <a:noFill/>
          </a:ln>
        </p:spPr>
      </p:pic>
      <p:pic>
        <p:nvPicPr>
          <p:cNvPr descr="preencoded.png" id="140" name="Google Shape;140;p9"/>
          <p:cNvPicPr preferRelativeResize="0"/>
          <p:nvPr/>
        </p:nvPicPr>
        <p:blipFill rotWithShape="1">
          <a:blip r:embed="rId5">
            <a:alphaModFix/>
          </a:blip>
          <a:srcRect b="0" l="0" r="0" t="0"/>
          <a:stretch/>
        </p:blipFill>
        <p:spPr>
          <a:xfrm>
            <a:off x="1353945" y="6790181"/>
            <a:ext cx="5206461" cy="772669"/>
          </a:xfrm>
          <a:prstGeom prst="rect">
            <a:avLst/>
          </a:prstGeom>
          <a:noFill/>
          <a:ln>
            <a:noFill/>
          </a:ln>
        </p:spPr>
      </p:pic>
      <p:pic>
        <p:nvPicPr>
          <p:cNvPr descr="preencoded.png" id="141" name="Google Shape;141;p9"/>
          <p:cNvPicPr preferRelativeResize="0"/>
          <p:nvPr/>
        </p:nvPicPr>
        <p:blipFill rotWithShape="1">
          <a:blip r:embed="rId6">
            <a:alphaModFix/>
          </a:blip>
          <a:srcRect b="0" l="0" r="0" t="0"/>
          <a:stretch/>
        </p:blipFill>
        <p:spPr>
          <a:xfrm>
            <a:off x="2515996" y="0"/>
            <a:ext cx="5206461" cy="851874"/>
          </a:xfrm>
          <a:prstGeom prst="rect">
            <a:avLst/>
          </a:prstGeom>
          <a:noFill/>
          <a:ln>
            <a:noFill/>
          </a:ln>
        </p:spPr>
      </p:pic>
      <p:pic>
        <p:nvPicPr>
          <p:cNvPr descr="preencoded.png" id="142" name="Google Shape;142;p9"/>
          <p:cNvPicPr preferRelativeResize="0"/>
          <p:nvPr/>
        </p:nvPicPr>
        <p:blipFill rotWithShape="1">
          <a:blip r:embed="rId7">
            <a:alphaModFix/>
          </a:blip>
          <a:srcRect b="0" l="0" r="0" t="0"/>
          <a:stretch/>
        </p:blipFill>
        <p:spPr>
          <a:xfrm>
            <a:off x="9269741" y="7140232"/>
            <a:ext cx="212173" cy="212213"/>
          </a:xfrm>
          <a:prstGeom prst="rect">
            <a:avLst/>
          </a:prstGeom>
          <a:noFill/>
          <a:ln>
            <a:noFill/>
          </a:ln>
        </p:spPr>
      </p:pic>
      <p:pic>
        <p:nvPicPr>
          <p:cNvPr descr="preencoded.png" id="143" name="Google Shape;143;p9"/>
          <p:cNvPicPr preferRelativeResize="0"/>
          <p:nvPr/>
        </p:nvPicPr>
        <p:blipFill rotWithShape="1">
          <a:blip r:embed="rId8">
            <a:alphaModFix/>
          </a:blip>
          <a:srcRect b="0" l="0" r="0" t="0"/>
          <a:stretch/>
        </p:blipFill>
        <p:spPr>
          <a:xfrm>
            <a:off x="9673077" y="6528569"/>
            <a:ext cx="261111" cy="281343"/>
          </a:xfrm>
          <a:prstGeom prst="rect">
            <a:avLst/>
          </a:prstGeom>
          <a:noFill/>
          <a:ln>
            <a:noFill/>
          </a:ln>
        </p:spPr>
      </p:pic>
      <p:pic>
        <p:nvPicPr>
          <p:cNvPr descr="preencoded.png" id="144" name="Google Shape;144;p9"/>
          <p:cNvPicPr preferRelativeResize="0"/>
          <p:nvPr/>
        </p:nvPicPr>
        <p:blipFill rotWithShape="1">
          <a:blip r:embed="rId9">
            <a:alphaModFix/>
          </a:blip>
          <a:srcRect b="0" l="0" r="0" t="0"/>
          <a:stretch/>
        </p:blipFill>
        <p:spPr>
          <a:xfrm>
            <a:off x="1390651" y="361950"/>
            <a:ext cx="180975" cy="190500"/>
          </a:xfrm>
          <a:prstGeom prst="rect">
            <a:avLst/>
          </a:prstGeom>
          <a:noFill/>
          <a:ln>
            <a:noFill/>
          </a:ln>
        </p:spPr>
      </p:pic>
      <p:pic>
        <p:nvPicPr>
          <p:cNvPr descr="preencoded.png" id="145" name="Google Shape;145;p9"/>
          <p:cNvPicPr preferRelativeResize="0"/>
          <p:nvPr/>
        </p:nvPicPr>
        <p:blipFill rotWithShape="1">
          <a:blip r:embed="rId10">
            <a:alphaModFix/>
          </a:blip>
          <a:srcRect b="0" l="0" r="0" t="0"/>
          <a:stretch/>
        </p:blipFill>
        <p:spPr>
          <a:xfrm>
            <a:off x="1025901" y="399655"/>
            <a:ext cx="139312" cy="151423"/>
          </a:xfrm>
          <a:prstGeom prst="rect">
            <a:avLst/>
          </a:prstGeom>
          <a:noFill/>
          <a:ln>
            <a:noFill/>
          </a:ln>
        </p:spPr>
      </p:pic>
      <p:pic>
        <p:nvPicPr>
          <p:cNvPr descr="preencoded.png" id="146" name="Google Shape;146;p9"/>
          <p:cNvPicPr preferRelativeResize="0"/>
          <p:nvPr/>
        </p:nvPicPr>
        <p:blipFill rotWithShape="1">
          <a:blip r:embed="rId11">
            <a:alphaModFix/>
          </a:blip>
          <a:srcRect b="0" l="0" r="0" t="0"/>
          <a:stretch/>
        </p:blipFill>
        <p:spPr>
          <a:xfrm>
            <a:off x="9274321" y="0"/>
            <a:ext cx="1422254" cy="1992985"/>
          </a:xfrm>
          <a:prstGeom prst="rect">
            <a:avLst/>
          </a:prstGeom>
          <a:noFill/>
          <a:ln>
            <a:noFill/>
          </a:ln>
        </p:spPr>
      </p:pic>
      <p:pic>
        <p:nvPicPr>
          <p:cNvPr descr="preencoded.png" id="147" name="Google Shape;147;p9"/>
          <p:cNvPicPr preferRelativeResize="0"/>
          <p:nvPr/>
        </p:nvPicPr>
        <p:blipFill rotWithShape="1">
          <a:blip r:embed="rId12">
            <a:alphaModFix/>
          </a:blip>
          <a:srcRect b="0" l="0" r="0" t="0"/>
          <a:stretch/>
        </p:blipFill>
        <p:spPr>
          <a:xfrm>
            <a:off x="0" y="0"/>
            <a:ext cx="628650" cy="7562850"/>
          </a:xfrm>
          <a:prstGeom prst="rect">
            <a:avLst/>
          </a:prstGeom>
          <a:noFill/>
          <a:ln>
            <a:noFill/>
          </a:ln>
        </p:spPr>
      </p:pic>
      <p:sp>
        <p:nvSpPr>
          <p:cNvPr id="148" name="Google Shape;148;p9"/>
          <p:cNvSpPr/>
          <p:nvPr/>
        </p:nvSpPr>
        <p:spPr>
          <a:xfrm>
            <a:off x="883227" y="794402"/>
            <a:ext cx="8386514"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Lợi Ích Của REST:</a:t>
            </a:r>
            <a:endParaRPr/>
          </a:p>
          <a:p>
            <a:pPr indent="-114300" lvl="0" marL="0" marR="0" rtl="0" algn="l">
              <a:spcBef>
                <a:spcPts val="0"/>
              </a:spcBef>
              <a:spcAft>
                <a:spcPts val="0"/>
              </a:spcAft>
              <a:buClr>
                <a:srgbClr val="374151"/>
              </a:buClr>
              <a:buSzPts val="1800"/>
              <a:buFont typeface="Arial"/>
              <a:buChar char="•"/>
            </a:pPr>
            <a:r>
              <a:rPr b="1" lang="en-US" sz="1800">
                <a:solidFill>
                  <a:srgbClr val="374151"/>
                </a:solidFill>
                <a:latin typeface="Arial"/>
                <a:ea typeface="Arial"/>
                <a:cs typeface="Arial"/>
                <a:sym typeface="Arial"/>
              </a:rPr>
              <a:t>Khả Năng Tương Thích (Interoperability):</a:t>
            </a:r>
            <a:endParaRPr sz="1800">
              <a:solidFill>
                <a:srgbClr val="374151"/>
              </a:solidFill>
              <a:latin typeface="Arial"/>
              <a:ea typeface="Arial"/>
              <a:cs typeface="Arial"/>
              <a:sym typeface="Arial"/>
            </a:endParaRPr>
          </a:p>
          <a:p>
            <a:pPr indent="-285750" lvl="1" marL="742950" marR="0" rtl="0" algn="l">
              <a:spcBef>
                <a:spcPts val="0"/>
              </a:spcBef>
              <a:spcAft>
                <a:spcPts val="0"/>
              </a:spcAft>
              <a:buClr>
                <a:srgbClr val="374151"/>
              </a:buClr>
              <a:buSzPts val="1800"/>
              <a:buFont typeface="Arial"/>
              <a:buChar char="•"/>
            </a:pPr>
            <a:r>
              <a:rPr b="0" i="0" lang="en-US" sz="1800" u="none" cap="none" strike="noStrike">
                <a:solidFill>
                  <a:srgbClr val="374151"/>
                </a:solidFill>
                <a:latin typeface="Arial"/>
                <a:ea typeface="Arial"/>
                <a:cs typeface="Arial"/>
                <a:sym typeface="Arial"/>
              </a:rPr>
              <a:t>REST sử dụng các giao thức chuẩn như HTTP, làm cho nó tương thích với nhiều ngôn ngữ lập trình và nền tảng.</a:t>
            </a:r>
            <a:endParaRPr/>
          </a:p>
          <a:p>
            <a:pPr indent="-114300" lvl="0" marL="0" marR="0" rtl="0" algn="l">
              <a:spcBef>
                <a:spcPts val="0"/>
              </a:spcBef>
              <a:spcAft>
                <a:spcPts val="0"/>
              </a:spcAft>
              <a:buClr>
                <a:srgbClr val="374151"/>
              </a:buClr>
              <a:buSzPts val="1800"/>
              <a:buFont typeface="Arial"/>
              <a:buChar char="•"/>
            </a:pPr>
            <a:r>
              <a:rPr b="1" lang="en-US" sz="1800">
                <a:solidFill>
                  <a:srgbClr val="374151"/>
                </a:solidFill>
                <a:latin typeface="Arial"/>
                <a:ea typeface="Arial"/>
                <a:cs typeface="Arial"/>
                <a:sym typeface="Arial"/>
              </a:rPr>
              <a:t>Tính Dễ Dàng Hiểu (Ease of Understanding):</a:t>
            </a:r>
            <a:endParaRPr sz="1800">
              <a:solidFill>
                <a:srgbClr val="374151"/>
              </a:solidFill>
              <a:latin typeface="Arial"/>
              <a:ea typeface="Arial"/>
              <a:cs typeface="Arial"/>
              <a:sym typeface="Arial"/>
            </a:endParaRPr>
          </a:p>
          <a:p>
            <a:pPr indent="-285750" lvl="1" marL="742950" marR="0" rtl="0" algn="l">
              <a:spcBef>
                <a:spcPts val="0"/>
              </a:spcBef>
              <a:spcAft>
                <a:spcPts val="0"/>
              </a:spcAft>
              <a:buClr>
                <a:srgbClr val="374151"/>
              </a:buClr>
              <a:buSzPts val="1800"/>
              <a:buFont typeface="Arial"/>
              <a:buChar char="•"/>
            </a:pPr>
            <a:r>
              <a:rPr b="0" i="0" lang="en-US" sz="1800" u="none" cap="none" strike="noStrike">
                <a:solidFill>
                  <a:srgbClr val="374151"/>
                </a:solidFill>
                <a:latin typeface="Arial"/>
                <a:ea typeface="Arial"/>
                <a:cs typeface="Arial"/>
                <a:sym typeface="Arial"/>
              </a:rPr>
              <a:t>Cấu trúc đơn giản và nguyên tắc thiết kế rõ ràng làm cho REST dễ hiểu và triển khai.</a:t>
            </a:r>
            <a:endParaRPr/>
          </a:p>
          <a:p>
            <a:pPr indent="-114300" lvl="0" marL="0" marR="0" rtl="0" algn="l">
              <a:spcBef>
                <a:spcPts val="0"/>
              </a:spcBef>
              <a:spcAft>
                <a:spcPts val="0"/>
              </a:spcAft>
              <a:buClr>
                <a:srgbClr val="374151"/>
              </a:buClr>
              <a:buSzPts val="1800"/>
              <a:buFont typeface="Arial"/>
              <a:buChar char="•"/>
            </a:pPr>
            <a:r>
              <a:rPr b="1" lang="en-US" sz="1800">
                <a:solidFill>
                  <a:srgbClr val="374151"/>
                </a:solidFill>
                <a:latin typeface="Arial"/>
                <a:ea typeface="Arial"/>
                <a:cs typeface="Arial"/>
                <a:sym typeface="Arial"/>
              </a:rPr>
              <a:t>Tính Mở Rộng (Scalability):</a:t>
            </a:r>
            <a:endParaRPr sz="1800">
              <a:solidFill>
                <a:srgbClr val="374151"/>
              </a:solidFill>
              <a:latin typeface="Arial"/>
              <a:ea typeface="Arial"/>
              <a:cs typeface="Arial"/>
              <a:sym typeface="Arial"/>
            </a:endParaRPr>
          </a:p>
          <a:p>
            <a:pPr indent="-285750" lvl="1" marL="742950" marR="0" rtl="0" algn="l">
              <a:spcBef>
                <a:spcPts val="0"/>
              </a:spcBef>
              <a:spcAft>
                <a:spcPts val="0"/>
              </a:spcAft>
              <a:buClr>
                <a:srgbClr val="374151"/>
              </a:buClr>
              <a:buSzPts val="1800"/>
              <a:buFont typeface="Arial"/>
              <a:buChar char="•"/>
            </a:pPr>
            <a:r>
              <a:rPr b="0" i="0" lang="en-US" sz="1800" u="none" cap="none" strike="noStrike">
                <a:solidFill>
                  <a:srgbClr val="374151"/>
                </a:solidFill>
                <a:latin typeface="Arial"/>
                <a:ea typeface="Arial"/>
                <a:cs typeface="Arial"/>
                <a:sym typeface="Arial"/>
              </a:rPr>
              <a:t>Stateless communication và sự độc lập giữa các yêu cầu giúp hệ thống dễ mở rộng.</a:t>
            </a:r>
            <a:endParaRPr/>
          </a:p>
          <a:p>
            <a:pPr indent="-114300" lvl="0" marL="0" marR="0" rtl="0" algn="l">
              <a:spcBef>
                <a:spcPts val="0"/>
              </a:spcBef>
              <a:spcAft>
                <a:spcPts val="0"/>
              </a:spcAft>
              <a:buClr>
                <a:srgbClr val="374151"/>
              </a:buClr>
              <a:buSzPts val="1800"/>
              <a:buFont typeface="Arial"/>
              <a:buChar char="•"/>
            </a:pPr>
            <a:r>
              <a:rPr b="1" lang="en-US" sz="1800">
                <a:solidFill>
                  <a:srgbClr val="374151"/>
                </a:solidFill>
                <a:latin typeface="Arial"/>
                <a:ea typeface="Arial"/>
                <a:cs typeface="Arial"/>
                <a:sym typeface="Arial"/>
              </a:rPr>
              <a:t>Tính Linh Hoạt (Flexibility):</a:t>
            </a:r>
            <a:endParaRPr sz="1800">
              <a:solidFill>
                <a:srgbClr val="374151"/>
              </a:solidFill>
              <a:latin typeface="Arial"/>
              <a:ea typeface="Arial"/>
              <a:cs typeface="Arial"/>
              <a:sym typeface="Arial"/>
            </a:endParaRPr>
          </a:p>
          <a:p>
            <a:pPr indent="-285750" lvl="1" marL="742950" marR="0" rtl="0" algn="l">
              <a:spcBef>
                <a:spcPts val="0"/>
              </a:spcBef>
              <a:spcAft>
                <a:spcPts val="0"/>
              </a:spcAft>
              <a:buClr>
                <a:srgbClr val="374151"/>
              </a:buClr>
              <a:buSzPts val="1800"/>
              <a:buFont typeface="Arial"/>
              <a:buChar char="•"/>
            </a:pPr>
            <a:r>
              <a:rPr b="0" i="0" lang="en-US" sz="1800" u="none" cap="none" strike="noStrike">
                <a:solidFill>
                  <a:srgbClr val="374151"/>
                </a:solidFill>
                <a:latin typeface="Arial"/>
                <a:ea typeface="Arial"/>
                <a:cs typeface="Arial"/>
                <a:sym typeface="Arial"/>
              </a:rPr>
              <a:t>REST không bị ràng buộc bởi một số quy tắc cứng nhắc, giúp linh hoạt trong thiết kế hệ thống.</a:t>
            </a:r>
            <a:endParaRPr b="0" i="0" sz="1800" u="none" cap="none" strike="noStrike">
              <a:solidFill>
                <a:srgbClr val="374151"/>
              </a:solidFill>
              <a:latin typeface="Arial"/>
              <a:ea typeface="Arial"/>
              <a:cs typeface="Arial"/>
              <a:sym typeface="Arial"/>
            </a:endParaRPr>
          </a:p>
        </p:txBody>
      </p:sp>
    </p:spTree>
  </p:cSld>
  <p:clrMapOvr>
    <a:masterClrMapping/>
  </p:clrMapOvr>
  <p:transition spd="slow">
    <p:wipe dir="l"/>
  </p:transition>
</p:sld>
</file>

<file path=ppt/theme/theme1.xml><?xml version="1.0" encoding="utf-8"?>
<a:theme xmlns:a="http://schemas.openxmlformats.org/drawingml/2006/main" xmlns:r="http://schemas.openxmlformats.org/officeDocument/2006/relationships" name="Office Theme 2013 - 2022">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2023-06-16T10:26:38Z</dcterms:created>
  <dc:creator>PptxGenJS</dc:creator>
</cp:coreProperties>
</file>