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2" r:id="rId3"/>
    <p:sldId id="273" r:id="rId4"/>
    <p:sldId id="277" r:id="rId5"/>
    <p:sldId id="278" r:id="rId6"/>
    <p:sldId id="279" r:id="rId7"/>
    <p:sldId id="274" r:id="rId8"/>
    <p:sldId id="280" r:id="rId9"/>
    <p:sldId id="281" r:id="rId10"/>
    <p:sldId id="282" r:id="rId11"/>
    <p:sldId id="283" r:id="rId12"/>
    <p:sldId id="284" r:id="rId13"/>
    <p:sldId id="286" r:id="rId14"/>
    <p:sldId id="287" r:id="rId15"/>
    <p:sldId id="275" r:id="rId16"/>
    <p:sldId id="276" r:id="rId17"/>
    <p:sldId id="265" r:id="rId18"/>
    <p:sldId id="271" r:id="rId19"/>
  </p:sldIdLst>
  <p:sldSz cx="10696575" cy="7562850"/>
  <p:notesSz cx="7562850" cy="1069657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A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10"/>
  </p:normalViewPr>
  <p:slideViewPr>
    <p:cSldViewPr snapToGrid="0" snapToObjects="1">
      <p:cViewPr varScale="1">
        <p:scale>
          <a:sx n="74" d="100"/>
          <a:sy n="74" d="100"/>
        </p:scale>
        <p:origin x="13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66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377591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57549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66002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42201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719411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223994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959750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2593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9637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861360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48965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795732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55848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255415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115262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0.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0.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1.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1.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2.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2.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0.svg"/><Relationship Id="rId5" Type="http://schemas.openxmlformats.org/officeDocument/2006/relationships/image" Target="../media/image24.png"/><Relationship Id="rId4" Type="http://schemas.openxmlformats.org/officeDocument/2006/relationships/image" Target="../media/image38.svg"/></Relationships>
</file>

<file path=ppt/slides/_rels/slide1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10" Type="http://schemas.openxmlformats.org/officeDocument/2006/relationships/image" Target="../media/image58.svg"/><Relationship Id="rId4" Type="http://schemas.openxmlformats.org/officeDocument/2006/relationships/image" Target="../media/image14.sv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2.svg"/><Relationship Id="rId5" Type="http://schemas.openxmlformats.org/officeDocument/2006/relationships/image" Target="../media/image27.png"/><Relationship Id="rId4" Type="http://schemas.openxmlformats.org/officeDocument/2006/relationships/image" Target="../media/image6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8.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9.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9274321" y="0"/>
            <a:ext cx="1422254" cy="1992984"/>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485" y="5924630"/>
            <a:ext cx="1425183" cy="1638220"/>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552575" y="1676400"/>
            <a:ext cx="8867775" cy="5648325"/>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19075" y="238125"/>
            <a:ext cx="3943350" cy="6315075"/>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0" y="0"/>
            <a:ext cx="1790700" cy="2114550"/>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6374606" y="240506"/>
            <a:ext cx="2786063" cy="14288"/>
          </a:xfrm>
          <a:prstGeom prst="rect">
            <a:avLst/>
          </a:prstGeom>
        </p:spPr>
      </p:pic>
      <p:sp>
        <p:nvSpPr>
          <p:cNvPr id="8" name="Text 0"/>
          <p:cNvSpPr/>
          <p:nvPr/>
        </p:nvSpPr>
        <p:spPr>
          <a:xfrm>
            <a:off x="4162426" y="57150"/>
            <a:ext cx="2212180" cy="381000"/>
          </a:xfrm>
          <a:prstGeom prst="rect">
            <a:avLst/>
          </a:prstGeom>
          <a:noFill/>
          <a:ln/>
        </p:spPr>
        <p:txBody>
          <a:bodyPr wrap="square" lIns="0" tIns="0" rIns="0" bIns="0" rtlCol="0" anchor="t"/>
          <a:lstStyle/>
          <a:p>
            <a:pPr marL="0" indent="0" algn="ctr">
              <a:lnSpc>
                <a:spcPts val="3000"/>
              </a:lnSpc>
              <a:buNone/>
            </a:pPr>
            <a:r>
              <a:rPr lang="en-US" b="1" dirty="0">
                <a:solidFill>
                  <a:srgbClr val="1E1A52"/>
                </a:solidFill>
              </a:rPr>
              <a:t>LSD TECHNOLOGY</a:t>
            </a:r>
          </a:p>
        </p:txBody>
      </p:sp>
      <p:sp>
        <p:nvSpPr>
          <p:cNvPr id="9" name="TextBox 8">
            <a:extLst>
              <a:ext uri="{FF2B5EF4-FFF2-40B4-BE49-F238E27FC236}">
                <a16:creationId xmlns:a16="http://schemas.microsoft.com/office/drawing/2014/main" id="{BB15936F-FAB2-3862-1812-23C990213FB8}"/>
              </a:ext>
            </a:extLst>
          </p:cNvPr>
          <p:cNvSpPr txBox="1"/>
          <p:nvPr/>
        </p:nvSpPr>
        <p:spPr>
          <a:xfrm>
            <a:off x="3803211" y="3525065"/>
            <a:ext cx="2930610"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b="1" dirty="0" smtClean="0">
                <a:latin typeface="Times New Roman" panose="02020603050405020304" pitchFamily="18" charset="0"/>
                <a:cs typeface="Times New Roman" panose="02020603050405020304" pitchFamily="18" charset="0"/>
              </a:rPr>
              <a:t>Spring Security</a:t>
            </a:r>
            <a:endParaRPr lang="en-V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D632199-7C6D-598F-ECA2-AC8181F02952}"/>
              </a:ext>
            </a:extLst>
          </p:cNvPr>
          <p:cNvSpPr txBox="1"/>
          <p:nvPr/>
        </p:nvSpPr>
        <p:spPr>
          <a:xfrm>
            <a:off x="2432808" y="2717512"/>
            <a:ext cx="596887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SPRING BOOT </a:t>
            </a:r>
            <a:r>
              <a:rPr lang="en-US" sz="3200" b="1" dirty="0">
                <a:latin typeface="Times New Roman" panose="02020603050405020304" pitchFamily="18" charset="0"/>
                <a:cs typeface="Times New Roman" panose="02020603050405020304" pitchFamily="18" charset="0"/>
              </a:rPr>
              <a:t>FRAMEWORK</a:t>
            </a:r>
            <a:endParaRPr lang="en-VN" sz="32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16F481-9069-1D51-4675-4C2549CB51C1}"/>
              </a:ext>
            </a:extLst>
          </p:cNvPr>
          <p:cNvSpPr txBox="1"/>
          <p:nvPr/>
        </p:nvSpPr>
        <p:spPr>
          <a:xfrm>
            <a:off x="4009998" y="6661963"/>
            <a:ext cx="2484526" cy="276999"/>
          </a:xfrm>
          <a:prstGeom prst="rect">
            <a:avLst/>
          </a:prstGeom>
          <a:noFill/>
        </p:spPr>
        <p:txBody>
          <a:bodyPr wrap="none" rtlCol="0">
            <a:spAutoFit/>
          </a:bodyPr>
          <a:lstStyle/>
          <a:p>
            <a:r>
              <a:rPr lang="en-VN" sz="1200" b="1" i="1" dirty="0">
                <a:latin typeface="Times New Roman" panose="02020603050405020304" pitchFamily="18" charset="0"/>
                <a:cs typeface="Times New Roman" panose="02020603050405020304" pitchFamily="18" charset="0"/>
              </a:rPr>
              <a:t>Hà Nội, ngày </a:t>
            </a:r>
            <a:r>
              <a:rPr lang="en-US" sz="1200" b="1" i="1" dirty="0">
                <a:latin typeface="Times New Roman" panose="02020603050405020304" pitchFamily="18" charset="0"/>
                <a:cs typeface="Times New Roman" panose="02020603050405020304" pitchFamily="18" charset="0"/>
              </a:rPr>
              <a:t>11</a:t>
            </a:r>
            <a:r>
              <a:rPr lang="en-VN" sz="1200" b="1" i="1" dirty="0">
                <a:latin typeface="Times New Roman" panose="02020603050405020304" pitchFamily="18" charset="0"/>
                <a:cs typeface="Times New Roman" panose="02020603050405020304" pitchFamily="18" charset="0"/>
              </a:rPr>
              <a:t> tháng </a:t>
            </a:r>
            <a:r>
              <a:rPr lang="en-US" sz="1200" b="1" i="1" dirty="0">
                <a:latin typeface="Times New Roman" panose="02020603050405020304" pitchFamily="18" charset="0"/>
                <a:cs typeface="Times New Roman" panose="02020603050405020304" pitchFamily="18" charset="0"/>
              </a:rPr>
              <a:t>10 </a:t>
            </a:r>
            <a:r>
              <a:rPr lang="en-VN" sz="1200" b="1" i="1" dirty="0">
                <a:latin typeface="Times New Roman" panose="02020603050405020304" pitchFamily="18" charset="0"/>
                <a:cs typeface="Times New Roman" panose="02020603050405020304" pitchFamily="18" charset="0"/>
              </a:rPr>
              <a:t>năm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3"/>
            <a:ext cx="6789039" cy="1992985"/>
          </a:xfrm>
          <a:prstGeom prst="rect">
            <a:avLst/>
          </a:prstGeom>
          <a:noFill/>
          <a:ln/>
        </p:spPr>
        <p:txBody>
          <a:bodyPr wrap="square" lIns="0" tIns="0" rIns="0" bIns="0" rtlCol="0" anchor="t"/>
          <a:lstStyle/>
          <a:p>
            <a:endParaRPr lang="en-US" dirty="0" smtClean="0"/>
          </a:p>
          <a:p>
            <a:endParaRPr lang="vi-VN" dirty="0"/>
          </a:p>
        </p:txBody>
      </p:sp>
      <p:sp>
        <p:nvSpPr>
          <p:cNvPr id="16" name="Rectangle 15"/>
          <p:cNvSpPr/>
          <p:nvPr/>
        </p:nvSpPr>
        <p:spPr>
          <a:xfrm>
            <a:off x="974035" y="661373"/>
            <a:ext cx="8642074" cy="2031325"/>
          </a:xfrm>
          <a:prstGeom prst="rect">
            <a:avLst/>
          </a:prstGeom>
        </p:spPr>
        <p:txBody>
          <a:bodyPr wrap="square">
            <a:spAutoFit/>
          </a:bodyPr>
          <a:lstStyle/>
          <a:p>
            <a:r>
              <a:rPr lang="vi-VN" b="1" dirty="0">
                <a:latin typeface="+mj-lt"/>
              </a:rPr>
              <a:t>Các thành phần Spring Security:</a:t>
            </a:r>
          </a:p>
          <a:p>
            <a:r>
              <a:rPr lang="vi-VN" b="1" dirty="0" smtClean="0">
                <a:latin typeface="+mj-lt"/>
              </a:rPr>
              <a:t>Authorization </a:t>
            </a:r>
            <a:r>
              <a:rPr lang="vi-VN" b="1" dirty="0">
                <a:latin typeface="+mj-lt"/>
              </a:rPr>
              <a:t>(Ủy quyền</a:t>
            </a:r>
            <a:r>
              <a:rPr lang="vi-VN" b="1" dirty="0" smtClean="0">
                <a:latin typeface="+mj-lt"/>
              </a:rPr>
              <a:t>):</a:t>
            </a:r>
            <a:endParaRPr lang="en-US" b="1" dirty="0" smtClean="0">
              <a:latin typeface="+mj-lt"/>
            </a:endParaRPr>
          </a:p>
          <a:p>
            <a:endParaRPr lang="en-US" b="1" dirty="0">
              <a:latin typeface="+mj-lt"/>
            </a:endParaRPr>
          </a:p>
          <a:p>
            <a:r>
              <a:rPr lang="vi-VN" b="1" dirty="0"/>
              <a:t>Authorization</a:t>
            </a:r>
            <a:r>
              <a:rPr lang="vi-VN" dirty="0"/>
              <a:t> là quá trình xác định quyền truy cập của người dùng đối với các tài nguyên trong ứng dụng. Khi người dùng truy cập vào một tài nguyên, </a:t>
            </a:r>
            <a:r>
              <a:rPr lang="vi-VN" b="1" dirty="0"/>
              <a:t>Spring Security </a:t>
            </a:r>
            <a:r>
              <a:rPr lang="vi-VN" dirty="0"/>
              <a:t>sẽ kiểm tra xem người dùng có được phép truy cập vào tài nguyên đó hay không hoặc thực hiện một hành động nào đó trong hệ thống.</a:t>
            </a:r>
            <a:endParaRPr lang="vi-VN" b="1" dirty="0">
              <a:latin typeface="+mj-lt"/>
            </a:endParaRPr>
          </a:p>
        </p:txBody>
      </p:sp>
      <p:pic>
        <p:nvPicPr>
          <p:cNvPr id="13" name="Picture 12"/>
          <p:cNvPicPr>
            <a:picLocks noChangeAspect="1"/>
          </p:cNvPicPr>
          <p:nvPr/>
        </p:nvPicPr>
        <p:blipFill>
          <a:blip r:embed="rId23"/>
          <a:stretch>
            <a:fillRect/>
          </a:stretch>
        </p:blipFill>
        <p:spPr>
          <a:xfrm>
            <a:off x="2515996" y="2687605"/>
            <a:ext cx="4919673" cy="2773083"/>
          </a:xfrm>
          <a:prstGeom prst="rect">
            <a:avLst/>
          </a:prstGeom>
        </p:spPr>
      </p:pic>
      <p:sp>
        <p:nvSpPr>
          <p:cNvPr id="15" name="Rectangle 14"/>
          <p:cNvSpPr/>
          <p:nvPr/>
        </p:nvSpPr>
        <p:spPr>
          <a:xfrm>
            <a:off x="974035" y="5460688"/>
            <a:ext cx="8118099" cy="1200329"/>
          </a:xfrm>
          <a:prstGeom prst="rect">
            <a:avLst/>
          </a:prstGeom>
        </p:spPr>
        <p:txBody>
          <a:bodyPr wrap="square">
            <a:spAutoFit/>
          </a:bodyPr>
          <a:lstStyle/>
          <a:p>
            <a:r>
              <a:rPr lang="vi-VN" dirty="0"/>
              <a:t>Authorization thường dựa trên các thông tin về vai trò (role), nhóm (group), quyền hạn (permission), chính sách (policy). Ngoài ra, còn giúp đảm bảo rằng chỉ những người dùng hoặc ứng dụng có quyền thích hợp mới có thể truy cập vào tài nguyên hoặc thực hiện hành động được bảo vệ.</a:t>
            </a:r>
            <a:endParaRPr lang="en-US" dirty="0"/>
          </a:p>
        </p:txBody>
      </p:sp>
    </p:spTree>
    <p:extLst>
      <p:ext uri="{BB962C8B-B14F-4D97-AF65-F5344CB8AC3E}">
        <p14:creationId xmlns:p14="http://schemas.microsoft.com/office/powerpoint/2010/main" val="457148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3"/>
            <a:ext cx="6789039" cy="1992985"/>
          </a:xfrm>
          <a:prstGeom prst="rect">
            <a:avLst/>
          </a:prstGeom>
          <a:noFill/>
          <a:ln/>
        </p:spPr>
        <p:txBody>
          <a:bodyPr wrap="square" lIns="0" tIns="0" rIns="0" bIns="0" rtlCol="0" anchor="t"/>
          <a:lstStyle/>
          <a:p>
            <a:endParaRPr lang="en-US" dirty="0" smtClean="0"/>
          </a:p>
          <a:p>
            <a:endParaRPr lang="vi-VN" dirty="0"/>
          </a:p>
        </p:txBody>
      </p:sp>
      <p:sp>
        <p:nvSpPr>
          <p:cNvPr id="16" name="Rectangle 15"/>
          <p:cNvSpPr/>
          <p:nvPr/>
        </p:nvSpPr>
        <p:spPr>
          <a:xfrm>
            <a:off x="974035" y="661373"/>
            <a:ext cx="8642074" cy="369332"/>
          </a:xfrm>
          <a:prstGeom prst="rect">
            <a:avLst/>
          </a:prstGeom>
        </p:spPr>
        <p:txBody>
          <a:bodyPr wrap="square">
            <a:spAutoFit/>
          </a:bodyPr>
          <a:lstStyle/>
          <a:p>
            <a:r>
              <a:rPr lang="vi-VN" b="1" dirty="0">
                <a:latin typeface="+mj-lt"/>
              </a:rPr>
              <a:t>Các thành phần Spring Security</a:t>
            </a:r>
            <a:r>
              <a:rPr lang="vi-VN" b="1" dirty="0" smtClean="0">
                <a:latin typeface="+mj-lt"/>
              </a:rPr>
              <a:t>:</a:t>
            </a:r>
            <a:endParaRPr lang="vi-VN" b="1" dirty="0">
              <a:latin typeface="+mj-lt"/>
            </a:endParaRPr>
          </a:p>
        </p:txBody>
      </p:sp>
      <p:sp>
        <p:nvSpPr>
          <p:cNvPr id="14" name="Rectangle 13"/>
          <p:cNvSpPr/>
          <p:nvPr/>
        </p:nvSpPr>
        <p:spPr>
          <a:xfrm>
            <a:off x="1025901" y="1168087"/>
            <a:ext cx="8243840" cy="3693319"/>
          </a:xfrm>
          <a:prstGeom prst="rect">
            <a:avLst/>
          </a:prstGeom>
        </p:spPr>
        <p:txBody>
          <a:bodyPr wrap="square">
            <a:spAutoFit/>
          </a:bodyPr>
          <a:lstStyle/>
          <a:p>
            <a:r>
              <a:rPr lang="vi-VN" dirty="0"/>
              <a:t>Phân quyền ứng dụng web với Spring Security</a:t>
            </a:r>
          </a:p>
          <a:p>
            <a:r>
              <a:rPr lang="vi-VN" dirty="0"/>
              <a:t>Spring Security hỗ trợ phân quyền ứng dụng web bằng cách sử dụng các annotation hoặc XML để định nghĩa các quyền truy cập cho người dùng. Các quyền truy cập này được áp dụng cho các tài nguyên trong ứng dụng, chẳng hạn như trang web hoặc API.</a:t>
            </a:r>
          </a:p>
          <a:p>
            <a:endParaRPr lang="vi-VN" dirty="0"/>
          </a:p>
          <a:p>
            <a:r>
              <a:rPr lang="vi-VN" dirty="0"/>
              <a:t>Spring Security hỗ trợ phân quyền bằng cách sử dụng các thành phần sau:</a:t>
            </a:r>
          </a:p>
          <a:p>
            <a:endParaRPr lang="vi-VN" dirty="0"/>
          </a:p>
          <a:p>
            <a:r>
              <a:rPr lang="vi-VN" dirty="0"/>
              <a:t>AccessDecisionManager: là một interface định nghĩa phương thức decide() để kiểm tra quyền của người dùng hoặc ứng dụng khi truy cập vào một tài nguyên hoặc thực hiện một hành động nào đó. AccessDecisionManager có thể được cài đặt bởi các lớp con như AffirmativeBased, ConsensusBased, UnanimousBased,..</a:t>
            </a:r>
            <a:endParaRPr lang="en-US" dirty="0"/>
          </a:p>
        </p:txBody>
      </p:sp>
      <p:pic>
        <p:nvPicPr>
          <p:cNvPr id="15" name="Picture 14"/>
          <p:cNvPicPr>
            <a:picLocks noChangeAspect="1"/>
          </p:cNvPicPr>
          <p:nvPr/>
        </p:nvPicPr>
        <p:blipFill>
          <a:blip r:embed="rId23"/>
          <a:stretch>
            <a:fillRect/>
          </a:stretch>
        </p:blipFill>
        <p:spPr>
          <a:xfrm>
            <a:off x="1390651" y="4856623"/>
            <a:ext cx="7389995" cy="2188454"/>
          </a:xfrm>
          <a:prstGeom prst="rect">
            <a:avLst/>
          </a:prstGeom>
        </p:spPr>
      </p:pic>
    </p:spTree>
    <p:extLst>
      <p:ext uri="{BB962C8B-B14F-4D97-AF65-F5344CB8AC3E}">
        <p14:creationId xmlns:p14="http://schemas.microsoft.com/office/powerpoint/2010/main" val="42047292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3"/>
            <a:ext cx="6789039" cy="1992985"/>
          </a:xfrm>
          <a:prstGeom prst="rect">
            <a:avLst/>
          </a:prstGeom>
          <a:noFill/>
          <a:ln/>
        </p:spPr>
        <p:txBody>
          <a:bodyPr wrap="square" lIns="0" tIns="0" rIns="0" bIns="0" rtlCol="0" anchor="t"/>
          <a:lstStyle/>
          <a:p>
            <a:endParaRPr lang="en-US" dirty="0" smtClean="0"/>
          </a:p>
          <a:p>
            <a:endParaRPr lang="vi-VN" dirty="0"/>
          </a:p>
        </p:txBody>
      </p:sp>
      <p:sp>
        <p:nvSpPr>
          <p:cNvPr id="16" name="Rectangle 15"/>
          <p:cNvSpPr/>
          <p:nvPr/>
        </p:nvSpPr>
        <p:spPr>
          <a:xfrm>
            <a:off x="974035" y="661373"/>
            <a:ext cx="8642074" cy="923330"/>
          </a:xfrm>
          <a:prstGeom prst="rect">
            <a:avLst/>
          </a:prstGeom>
        </p:spPr>
        <p:txBody>
          <a:bodyPr wrap="square">
            <a:spAutoFit/>
          </a:bodyPr>
          <a:lstStyle/>
          <a:p>
            <a:r>
              <a:rPr lang="vi-VN" b="1" dirty="0">
                <a:latin typeface="+mj-lt"/>
              </a:rPr>
              <a:t>Các thành phần Spring Security</a:t>
            </a:r>
            <a:r>
              <a:rPr lang="vi-VN" b="1" dirty="0" smtClean="0">
                <a:latin typeface="+mj-lt"/>
              </a:rPr>
              <a:t>:</a:t>
            </a:r>
            <a:endParaRPr lang="en-US" b="1" dirty="0" smtClean="0">
              <a:latin typeface="+mj-lt"/>
            </a:endParaRPr>
          </a:p>
          <a:p>
            <a:endParaRPr lang="en-US" b="1" dirty="0">
              <a:latin typeface="+mj-lt"/>
            </a:endParaRPr>
          </a:p>
          <a:p>
            <a:endParaRPr lang="vi-VN" b="1" dirty="0">
              <a:latin typeface="+mj-lt"/>
            </a:endParaRPr>
          </a:p>
        </p:txBody>
      </p:sp>
      <p:sp>
        <p:nvSpPr>
          <p:cNvPr id="21" name="Rectangle 20"/>
          <p:cNvSpPr/>
          <p:nvPr/>
        </p:nvSpPr>
        <p:spPr>
          <a:xfrm>
            <a:off x="1025899" y="1168088"/>
            <a:ext cx="7703431" cy="1754326"/>
          </a:xfrm>
          <a:prstGeom prst="rect">
            <a:avLst/>
          </a:prstGeom>
        </p:spPr>
        <p:txBody>
          <a:bodyPr wrap="square">
            <a:spAutoFit/>
          </a:bodyPr>
          <a:lstStyle/>
          <a:p>
            <a:r>
              <a:rPr lang="vi-VN" dirty="0"/>
              <a:t>AccessDecisionVoter: là một interface định nghĩa phương thức vote() để đưa ra quyết định về quyền hạn của người dùng hoặc ứng dụng. AccessDecisionVoter cũng định nghĩa phương thức supports() để kiểm tra xem một loại tài nguyên hoặc hành động có được hỗ trợ hay không. AccessDecisionVoter có thể được cài đặt bởi các lớp con như RoleVoter, AuthenticatedVoter, WebExpressionVoter.</a:t>
            </a:r>
            <a:endParaRPr lang="en-US" dirty="0"/>
          </a:p>
        </p:txBody>
      </p:sp>
      <p:pic>
        <p:nvPicPr>
          <p:cNvPr id="22" name="Picture 21"/>
          <p:cNvPicPr>
            <a:picLocks noChangeAspect="1"/>
          </p:cNvPicPr>
          <p:nvPr/>
        </p:nvPicPr>
        <p:blipFill>
          <a:blip r:embed="rId23"/>
          <a:stretch>
            <a:fillRect/>
          </a:stretch>
        </p:blipFill>
        <p:spPr>
          <a:xfrm>
            <a:off x="1165213" y="3129845"/>
            <a:ext cx="8109107" cy="3299530"/>
          </a:xfrm>
          <a:prstGeom prst="rect">
            <a:avLst/>
          </a:prstGeom>
        </p:spPr>
      </p:pic>
    </p:spTree>
    <p:extLst>
      <p:ext uri="{BB962C8B-B14F-4D97-AF65-F5344CB8AC3E}">
        <p14:creationId xmlns:p14="http://schemas.microsoft.com/office/powerpoint/2010/main" val="32601995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3"/>
            <a:ext cx="6789039" cy="1992985"/>
          </a:xfrm>
          <a:prstGeom prst="rect">
            <a:avLst/>
          </a:prstGeom>
          <a:noFill/>
          <a:ln/>
        </p:spPr>
        <p:txBody>
          <a:bodyPr wrap="square" lIns="0" tIns="0" rIns="0" bIns="0" rtlCol="0" anchor="t"/>
          <a:lstStyle/>
          <a:p>
            <a:endParaRPr lang="en-US" dirty="0" smtClean="0"/>
          </a:p>
          <a:p>
            <a:endParaRPr lang="vi-VN" dirty="0"/>
          </a:p>
        </p:txBody>
      </p:sp>
      <p:sp>
        <p:nvSpPr>
          <p:cNvPr id="16" name="Rectangle 15"/>
          <p:cNvSpPr/>
          <p:nvPr/>
        </p:nvSpPr>
        <p:spPr>
          <a:xfrm>
            <a:off x="974035" y="661373"/>
            <a:ext cx="8642074" cy="369332"/>
          </a:xfrm>
          <a:prstGeom prst="rect">
            <a:avLst/>
          </a:prstGeom>
        </p:spPr>
        <p:txBody>
          <a:bodyPr wrap="square">
            <a:spAutoFit/>
          </a:bodyPr>
          <a:lstStyle/>
          <a:p>
            <a:r>
              <a:rPr lang="vi-VN" b="1" dirty="0">
                <a:latin typeface="+mj-lt"/>
              </a:rPr>
              <a:t>Các thành phần Spring Security</a:t>
            </a:r>
            <a:r>
              <a:rPr lang="vi-VN" b="1" dirty="0" smtClean="0">
                <a:latin typeface="+mj-lt"/>
              </a:rPr>
              <a:t>:</a:t>
            </a:r>
            <a:endParaRPr lang="vi-VN" b="1" dirty="0">
              <a:latin typeface="+mj-lt"/>
            </a:endParaRPr>
          </a:p>
        </p:txBody>
      </p:sp>
      <p:sp>
        <p:nvSpPr>
          <p:cNvPr id="17" name="Rectangle 16"/>
          <p:cNvSpPr/>
          <p:nvPr/>
        </p:nvSpPr>
        <p:spPr>
          <a:xfrm>
            <a:off x="1025901" y="1213823"/>
            <a:ext cx="8248420" cy="3139321"/>
          </a:xfrm>
          <a:prstGeom prst="rect">
            <a:avLst/>
          </a:prstGeom>
        </p:spPr>
        <p:txBody>
          <a:bodyPr wrap="square">
            <a:spAutoFit/>
          </a:bodyPr>
          <a:lstStyle/>
          <a:p>
            <a:r>
              <a:rPr lang="vi-VN" dirty="0"/>
              <a:t> Authentication Provider</a:t>
            </a:r>
          </a:p>
          <a:p>
            <a:r>
              <a:rPr lang="vi-VN" dirty="0"/>
              <a:t>Authentication Provider là một thành phần quan trọng trong Spring Security chịu trách nhiệm xác minh thông tin xác thực của người dùng hoặc ứng dụng. Ví dụ, khi một người dùng đăng nhập vào hệ thống, Authentication Provider sẽ kiểm tra thông tin đăng nhập của người dùng và trả về kết quả xác thực.</a:t>
            </a:r>
          </a:p>
          <a:p>
            <a:endParaRPr lang="vi-VN" dirty="0"/>
          </a:p>
          <a:p>
            <a:r>
              <a:rPr lang="vi-VN" dirty="0"/>
              <a:t>Authentication Provider được sử dụng bởi Authentication Manager để xử lý yêu cầu xác thực từ người dùng hoặc ứng dụng. Mỗi Authentication Provider chỉ hỗ trợ một loại Authentication cụ thể, ví dụ như UsernamePasswordAuthenticationToken, JwtAuthenticationToken, PreAuthenticatedAuthenticationToken,..</a:t>
            </a:r>
            <a:endParaRPr lang="en-US" dirty="0"/>
          </a:p>
        </p:txBody>
      </p:sp>
    </p:spTree>
    <p:extLst>
      <p:ext uri="{BB962C8B-B14F-4D97-AF65-F5344CB8AC3E}">
        <p14:creationId xmlns:p14="http://schemas.microsoft.com/office/powerpoint/2010/main" val="834367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3"/>
            <a:ext cx="6789039" cy="1992985"/>
          </a:xfrm>
          <a:prstGeom prst="rect">
            <a:avLst/>
          </a:prstGeom>
          <a:noFill/>
          <a:ln/>
        </p:spPr>
        <p:txBody>
          <a:bodyPr wrap="square" lIns="0" tIns="0" rIns="0" bIns="0" rtlCol="0" anchor="t"/>
          <a:lstStyle/>
          <a:p>
            <a:endParaRPr lang="en-US" dirty="0" smtClean="0"/>
          </a:p>
          <a:p>
            <a:endParaRPr lang="vi-VN" dirty="0"/>
          </a:p>
        </p:txBody>
      </p:sp>
      <p:sp>
        <p:nvSpPr>
          <p:cNvPr id="16" name="Rectangle 15"/>
          <p:cNvSpPr/>
          <p:nvPr/>
        </p:nvSpPr>
        <p:spPr>
          <a:xfrm>
            <a:off x="974035" y="661373"/>
            <a:ext cx="8699042" cy="3416320"/>
          </a:xfrm>
          <a:prstGeom prst="rect">
            <a:avLst/>
          </a:prstGeom>
        </p:spPr>
        <p:txBody>
          <a:bodyPr wrap="square">
            <a:spAutoFit/>
          </a:bodyPr>
          <a:lstStyle/>
          <a:p>
            <a:r>
              <a:rPr lang="vi-VN" b="1" dirty="0">
                <a:latin typeface="+mj-lt"/>
              </a:rPr>
              <a:t>Các tính năng nâng cao của Spring </a:t>
            </a:r>
            <a:r>
              <a:rPr lang="vi-VN" b="1" dirty="0" smtClean="0">
                <a:latin typeface="+mj-lt"/>
              </a:rPr>
              <a:t>Security</a:t>
            </a:r>
            <a:endParaRPr lang="en-US" b="1" dirty="0">
              <a:latin typeface="+mj-lt"/>
            </a:endParaRPr>
          </a:p>
          <a:p>
            <a:endParaRPr lang="vi-VN" b="1" dirty="0">
              <a:latin typeface="+mj-lt"/>
            </a:endParaRPr>
          </a:p>
          <a:p>
            <a:r>
              <a:rPr lang="vi-VN" b="1" dirty="0">
                <a:latin typeface="+mj-lt"/>
              </a:rPr>
              <a:t>Spring Security không chỉ hỗ trợ xác thực và phân quyền cơ bản, mà còn cung cấp nhiều tính năng nâng cao để bảo vệ ứng dụng web của bạn. Một số tính năng nâng cao của Spring Security bao gồm</a:t>
            </a:r>
          </a:p>
          <a:p>
            <a:pPr marL="285750" indent="-285750">
              <a:buFont typeface="Arial" panose="020B0604020202020204" pitchFamily="34" charset="0"/>
              <a:buChar char="•"/>
            </a:pPr>
            <a:endParaRPr lang="vi-VN" dirty="0">
              <a:latin typeface="+mj-lt"/>
            </a:endParaRPr>
          </a:p>
          <a:p>
            <a:pPr marL="285750" indent="-285750">
              <a:buFont typeface="Arial" panose="020B0604020202020204" pitchFamily="34" charset="0"/>
              <a:buChar char="•"/>
            </a:pPr>
            <a:r>
              <a:rPr lang="vi-VN" dirty="0">
                <a:latin typeface="+mj-lt"/>
              </a:rPr>
              <a:t>CSRF protection (bảo vệ chống lại tấn công CSRF)</a:t>
            </a:r>
          </a:p>
          <a:p>
            <a:pPr marL="285750" indent="-285750">
              <a:buFont typeface="Arial" panose="020B0604020202020204" pitchFamily="34" charset="0"/>
              <a:buChar char="•"/>
            </a:pPr>
            <a:r>
              <a:rPr lang="vi-VN" dirty="0">
                <a:latin typeface="+mj-lt"/>
              </a:rPr>
              <a:t>Session management (quản lý phiên)</a:t>
            </a:r>
          </a:p>
          <a:p>
            <a:pPr marL="285750" indent="-285750">
              <a:buFont typeface="Arial" panose="020B0604020202020204" pitchFamily="34" charset="0"/>
              <a:buChar char="•"/>
            </a:pPr>
            <a:r>
              <a:rPr lang="vi-VN" dirty="0">
                <a:latin typeface="+mj-lt"/>
              </a:rPr>
              <a:t>Password encoding (mã hóa mật khẩu</a:t>
            </a:r>
            <a:r>
              <a:rPr lang="vi-VN" dirty="0" smtClean="0">
                <a:latin typeface="+mj-lt"/>
              </a:rPr>
              <a:t>)</a:t>
            </a:r>
            <a:endParaRPr lang="en-US" dirty="0" smtClean="0">
              <a:latin typeface="+mj-lt"/>
            </a:endParaRPr>
          </a:p>
          <a:p>
            <a:endParaRPr lang="vi-VN" dirty="0">
              <a:latin typeface="+mj-lt"/>
            </a:endParaRPr>
          </a:p>
          <a:p>
            <a:r>
              <a:rPr lang="vi-VN" b="1" dirty="0">
                <a:latin typeface="+mj-lt"/>
              </a:rPr>
              <a:t>Chúng ta có thể kích hoạt và tùy chỉnh các tính năng nâng cao này thông qua các annotation, XML, hoặc Java configuration trong Spring Security.</a:t>
            </a:r>
            <a:endParaRPr lang="vi-VN" b="1" dirty="0">
              <a:latin typeface="+mj-lt"/>
            </a:endParaRPr>
          </a:p>
        </p:txBody>
      </p:sp>
    </p:spTree>
    <p:extLst>
      <p:ext uri="{BB962C8B-B14F-4D97-AF65-F5344CB8AC3E}">
        <p14:creationId xmlns:p14="http://schemas.microsoft.com/office/powerpoint/2010/main" val="6613251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901" y="628258"/>
            <a:ext cx="6789039" cy="471048"/>
          </a:xfrm>
          <a:prstGeom prst="rect">
            <a:avLst/>
          </a:prstGeom>
          <a:noFill/>
          <a:ln/>
        </p:spPr>
        <p:txBody>
          <a:bodyPr wrap="square" lIns="0" tIns="0" rIns="0" bIns="0" rtlCol="0" anchor="t"/>
          <a:lstStyle/>
          <a:p>
            <a:pPr>
              <a:lnSpc>
                <a:spcPts val="3000"/>
              </a:lnSpc>
            </a:pPr>
            <a:r>
              <a:rPr lang="en-US" b="1" dirty="0" err="1">
                <a:solidFill>
                  <a:srgbClr val="1E1A52"/>
                </a:solidFill>
                <a:latin typeface="Times New Roman" panose="02020603050405020304" pitchFamily="18" charset="0"/>
                <a:cs typeface="Times New Roman" panose="02020603050405020304" pitchFamily="18" charset="0"/>
              </a:rPr>
              <a:t>Cấu</a:t>
            </a:r>
            <a:r>
              <a:rPr lang="en-US" b="1" dirty="0">
                <a:solidFill>
                  <a:srgbClr val="1E1A52"/>
                </a:solidFill>
                <a:latin typeface="Times New Roman" panose="02020603050405020304" pitchFamily="18" charset="0"/>
                <a:cs typeface="Times New Roman" panose="02020603050405020304" pitchFamily="18" charset="0"/>
              </a:rPr>
              <a:t> </a:t>
            </a:r>
            <a:r>
              <a:rPr lang="en-US" b="1" dirty="0" err="1">
                <a:solidFill>
                  <a:srgbClr val="1E1A52"/>
                </a:solidFill>
                <a:latin typeface="Times New Roman" panose="02020603050405020304" pitchFamily="18" charset="0"/>
                <a:cs typeface="Times New Roman" panose="02020603050405020304" pitchFamily="18" charset="0"/>
              </a:rPr>
              <a:t>hình</a:t>
            </a:r>
            <a:r>
              <a:rPr lang="en-US" b="1" dirty="0">
                <a:solidFill>
                  <a:srgbClr val="1E1A52"/>
                </a:solidFill>
                <a:latin typeface="Times New Roman" panose="02020603050405020304" pitchFamily="18" charset="0"/>
                <a:cs typeface="Times New Roman" panose="02020603050405020304" pitchFamily="18" charset="0"/>
              </a:rPr>
              <a:t> </a:t>
            </a:r>
            <a:r>
              <a:rPr lang="en-US" b="1" dirty="0" err="1">
                <a:solidFill>
                  <a:srgbClr val="1E1A52"/>
                </a:solidFill>
                <a:latin typeface="Times New Roman" panose="02020603050405020304" pitchFamily="18" charset="0"/>
                <a:cs typeface="Times New Roman" panose="02020603050405020304" pitchFamily="18" charset="0"/>
              </a:rPr>
              <a:t>và</a:t>
            </a:r>
            <a:r>
              <a:rPr lang="en-US" b="1" dirty="0">
                <a:solidFill>
                  <a:srgbClr val="1E1A52"/>
                </a:solidFill>
                <a:latin typeface="Times New Roman" panose="02020603050405020304" pitchFamily="18" charset="0"/>
                <a:cs typeface="Times New Roman" panose="02020603050405020304" pitchFamily="18" charset="0"/>
              </a:rPr>
              <a:t> </a:t>
            </a:r>
            <a:r>
              <a:rPr lang="en-US" b="1" dirty="0" err="1">
                <a:solidFill>
                  <a:srgbClr val="1E1A52"/>
                </a:solidFill>
                <a:latin typeface="Times New Roman" panose="02020603050405020304" pitchFamily="18" charset="0"/>
                <a:cs typeface="Times New Roman" panose="02020603050405020304" pitchFamily="18" charset="0"/>
              </a:rPr>
              <a:t>sử</a:t>
            </a:r>
            <a:r>
              <a:rPr lang="en-US" b="1" dirty="0">
                <a:solidFill>
                  <a:srgbClr val="1E1A52"/>
                </a:solidFill>
                <a:latin typeface="Times New Roman" panose="02020603050405020304" pitchFamily="18" charset="0"/>
                <a:cs typeface="Times New Roman" panose="02020603050405020304" pitchFamily="18" charset="0"/>
              </a:rPr>
              <a:t> </a:t>
            </a:r>
            <a:r>
              <a:rPr lang="en-US" b="1" dirty="0" err="1">
                <a:solidFill>
                  <a:srgbClr val="1E1A52"/>
                </a:solidFill>
                <a:latin typeface="Times New Roman" panose="02020603050405020304" pitchFamily="18" charset="0"/>
                <a:cs typeface="Times New Roman" panose="02020603050405020304" pitchFamily="18" charset="0"/>
              </a:rPr>
              <a:t>dụng</a:t>
            </a:r>
            <a:r>
              <a:rPr lang="en-US" b="1" dirty="0">
                <a:solidFill>
                  <a:srgbClr val="1E1A52"/>
                </a:solidFill>
                <a:latin typeface="Times New Roman" panose="02020603050405020304" pitchFamily="18" charset="0"/>
                <a:cs typeface="Times New Roman" panose="02020603050405020304" pitchFamily="18" charset="0"/>
              </a:rPr>
              <a:t> Spring Boot - Spring </a:t>
            </a:r>
            <a:r>
              <a:rPr lang="en-US" b="1" dirty="0" smtClean="0">
                <a:solidFill>
                  <a:srgbClr val="1E1A52"/>
                </a:solidFill>
                <a:latin typeface="Times New Roman" panose="02020603050405020304" pitchFamily="18" charset="0"/>
                <a:cs typeface="Times New Roman" panose="02020603050405020304" pitchFamily="18" charset="0"/>
              </a:rPr>
              <a:t>Security</a:t>
            </a:r>
          </a:p>
          <a:p>
            <a:pPr>
              <a:lnSpc>
                <a:spcPts val="3000"/>
              </a:lnSpc>
            </a:pPr>
            <a:r>
              <a:rPr lang="en-US" b="1" dirty="0">
                <a:solidFill>
                  <a:srgbClr val="1E1A52"/>
                </a:solidFill>
                <a:latin typeface="Times New Roman" panose="02020603050405020304" pitchFamily="18" charset="0"/>
                <a:cs typeface="Times New Roman" panose="02020603050405020304" pitchFamily="18" charset="0"/>
              </a:rPr>
              <a:t>	</a:t>
            </a:r>
          </a:p>
        </p:txBody>
      </p:sp>
      <p:sp>
        <p:nvSpPr>
          <p:cNvPr id="18" name="Rectangle 17"/>
          <p:cNvSpPr/>
          <p:nvPr/>
        </p:nvSpPr>
        <p:spPr>
          <a:xfrm>
            <a:off x="1025901" y="1727564"/>
            <a:ext cx="5346700" cy="1477328"/>
          </a:xfrm>
          <a:prstGeom prst="rect">
            <a:avLst/>
          </a:prstGeom>
        </p:spPr>
        <p:txBody>
          <a:bodyPr>
            <a:spAutoFit/>
          </a:bodyPr>
          <a:lstStyle/>
          <a:p>
            <a:r>
              <a:rPr lang="en-US" dirty="0"/>
              <a:t>&lt;!-- Pom.xml --&gt;</a:t>
            </a:r>
          </a:p>
          <a:p>
            <a:r>
              <a:rPr lang="en-US" dirty="0"/>
              <a:t>&lt;dependency&gt;</a:t>
            </a:r>
          </a:p>
          <a:p>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    &lt;</a:t>
            </a:r>
            <a:r>
              <a:rPr lang="en-US" dirty="0" err="1"/>
              <a:t>artifactId</a:t>
            </a:r>
            <a:r>
              <a:rPr lang="en-US" dirty="0"/>
              <a:t>&gt;spring-boot-starter-security&lt;/</a:t>
            </a:r>
            <a:r>
              <a:rPr lang="en-US" dirty="0" err="1"/>
              <a:t>artifactId</a:t>
            </a:r>
            <a:r>
              <a:rPr lang="en-US" dirty="0"/>
              <a:t>&gt;</a:t>
            </a:r>
          </a:p>
          <a:p>
            <a:r>
              <a:rPr lang="en-US" dirty="0"/>
              <a:t>&lt;/dependency&gt;</a:t>
            </a:r>
          </a:p>
        </p:txBody>
      </p:sp>
      <p:sp>
        <p:nvSpPr>
          <p:cNvPr id="20" name="Rectangle 19"/>
          <p:cNvSpPr/>
          <p:nvPr/>
        </p:nvSpPr>
        <p:spPr>
          <a:xfrm>
            <a:off x="990550" y="1295466"/>
            <a:ext cx="5499069" cy="369332"/>
          </a:xfrm>
          <a:prstGeom prst="rect">
            <a:avLst/>
          </a:prstGeom>
        </p:spPr>
        <p:txBody>
          <a:bodyPr wrap="none">
            <a:spAutoFit/>
          </a:bodyPr>
          <a:lstStyle/>
          <a:p>
            <a:r>
              <a:rPr lang="en-US" dirty="0" smtClean="0"/>
              <a:t>1 </a:t>
            </a:r>
            <a:r>
              <a:rPr lang="en-US" dirty="0" err="1" smtClean="0"/>
              <a:t>Thêm</a:t>
            </a:r>
            <a:r>
              <a:rPr lang="en-US" dirty="0" smtClean="0"/>
              <a:t> </a:t>
            </a:r>
            <a:r>
              <a:rPr lang="en-US" dirty="0"/>
              <a:t>dependency </a:t>
            </a:r>
            <a:r>
              <a:rPr lang="en-US" dirty="0" err="1"/>
              <a:t>trong</a:t>
            </a:r>
            <a:r>
              <a:rPr lang="en-US" dirty="0"/>
              <a:t> file pom.xml </a:t>
            </a:r>
            <a:r>
              <a:rPr lang="en-US" dirty="0" err="1"/>
              <a:t>hoặc</a:t>
            </a:r>
            <a:r>
              <a:rPr lang="en-US" dirty="0"/>
              <a:t> </a:t>
            </a:r>
            <a:r>
              <a:rPr lang="en-US" dirty="0" err="1"/>
              <a:t>build.gradle</a:t>
            </a:r>
            <a:endParaRPr lang="en-US" dirty="0"/>
          </a:p>
        </p:txBody>
      </p:sp>
      <p:sp>
        <p:nvSpPr>
          <p:cNvPr id="22" name="Rectangle 21"/>
          <p:cNvSpPr/>
          <p:nvPr/>
        </p:nvSpPr>
        <p:spPr>
          <a:xfrm>
            <a:off x="990549" y="3283001"/>
            <a:ext cx="7498823" cy="1754326"/>
          </a:xfrm>
          <a:prstGeom prst="rect">
            <a:avLst/>
          </a:prstGeom>
        </p:spPr>
        <p:txBody>
          <a:bodyPr wrap="square">
            <a:spAutoFit/>
          </a:bodyPr>
          <a:lstStyle/>
          <a:p>
            <a:r>
              <a:rPr lang="en-US" dirty="0" smtClean="0"/>
              <a:t>2 </a:t>
            </a:r>
            <a:r>
              <a:rPr lang="en-US" dirty="0" err="1" smtClean="0"/>
              <a:t>Cấu</a:t>
            </a:r>
            <a:r>
              <a:rPr lang="en-US" dirty="0" smtClean="0"/>
              <a:t> </a:t>
            </a:r>
            <a:r>
              <a:rPr lang="en-US" dirty="0" err="1"/>
              <a:t>hình</a:t>
            </a:r>
            <a:r>
              <a:rPr lang="en-US" dirty="0"/>
              <a:t> Security </a:t>
            </a:r>
            <a:r>
              <a:rPr lang="en-US" dirty="0" err="1"/>
              <a:t>trong</a:t>
            </a:r>
            <a:r>
              <a:rPr lang="en-US" dirty="0"/>
              <a:t> file </a:t>
            </a:r>
            <a:r>
              <a:rPr lang="en-US" dirty="0" err="1"/>
              <a:t>application.properties</a:t>
            </a:r>
            <a:r>
              <a:rPr lang="en-US" dirty="0"/>
              <a:t> </a:t>
            </a:r>
            <a:r>
              <a:rPr lang="en-US" dirty="0" err="1"/>
              <a:t>hoặc</a:t>
            </a:r>
            <a:r>
              <a:rPr lang="en-US" dirty="0"/>
              <a:t> </a:t>
            </a:r>
            <a:r>
              <a:rPr lang="en-US" dirty="0" err="1" smtClean="0"/>
              <a:t>application.yml</a:t>
            </a:r>
            <a:endParaRPr lang="en-US" dirty="0"/>
          </a:p>
          <a:p>
            <a:r>
              <a:rPr lang="en-US" dirty="0" smtClean="0"/>
              <a:t>- properties</a:t>
            </a:r>
            <a:endParaRPr lang="en-US" dirty="0"/>
          </a:p>
          <a:p>
            <a:r>
              <a:rPr lang="en-US" dirty="0" smtClean="0"/>
              <a:t># </a:t>
            </a:r>
            <a:r>
              <a:rPr lang="en-US" dirty="0" err="1"/>
              <a:t>application.properties</a:t>
            </a:r>
            <a:endParaRPr lang="en-US" dirty="0"/>
          </a:p>
          <a:p>
            <a:r>
              <a:rPr lang="en-US" dirty="0"/>
              <a:t>spring.security.user.name=admin</a:t>
            </a:r>
          </a:p>
          <a:p>
            <a:r>
              <a:rPr lang="en-US" dirty="0" err="1"/>
              <a:t>spring.security.user.password</a:t>
            </a:r>
            <a:r>
              <a:rPr lang="en-US" dirty="0"/>
              <a:t>=admin-password</a:t>
            </a:r>
          </a:p>
          <a:p>
            <a:r>
              <a:rPr lang="en-US" dirty="0" err="1"/>
              <a:t>spring.security.user.roles</a:t>
            </a:r>
            <a:r>
              <a:rPr lang="en-US" dirty="0"/>
              <a:t>=USER</a:t>
            </a:r>
          </a:p>
        </p:txBody>
      </p:sp>
      <p:sp>
        <p:nvSpPr>
          <p:cNvPr id="24" name="Rectangle 23"/>
          <p:cNvSpPr/>
          <p:nvPr/>
        </p:nvSpPr>
        <p:spPr>
          <a:xfrm>
            <a:off x="1025900" y="5134305"/>
            <a:ext cx="7785591" cy="369332"/>
          </a:xfrm>
          <a:prstGeom prst="rect">
            <a:avLst/>
          </a:prstGeom>
        </p:spPr>
        <p:txBody>
          <a:bodyPr wrap="square">
            <a:spAutoFit/>
          </a:bodyPr>
          <a:lstStyle/>
          <a:p>
            <a:r>
              <a:rPr lang="en-US" dirty="0" smtClean="0"/>
              <a:t>3 </a:t>
            </a:r>
            <a:r>
              <a:rPr lang="vi-VN" dirty="0" smtClean="0"/>
              <a:t>Tạo </a:t>
            </a:r>
            <a:r>
              <a:rPr lang="vi-VN" dirty="0"/>
              <a:t>một ứng dụng Spring Boot đơn giản với Spring </a:t>
            </a:r>
            <a:r>
              <a:rPr lang="vi-VN" dirty="0" smtClean="0"/>
              <a:t>Security</a:t>
            </a:r>
            <a:r>
              <a:rPr lang="en-US" dirty="0" smtClean="0"/>
              <a:t> (</a:t>
            </a:r>
            <a:r>
              <a:rPr lang="en-US" dirty="0" err="1"/>
              <a:t>T</a:t>
            </a:r>
            <a:r>
              <a:rPr lang="en-US" dirty="0" err="1" smtClean="0"/>
              <a:t>hực</a:t>
            </a:r>
            <a:r>
              <a:rPr lang="en-US" dirty="0" smtClean="0"/>
              <a:t> </a:t>
            </a:r>
            <a:r>
              <a:rPr lang="en-US" dirty="0" err="1" smtClean="0"/>
              <a:t>hành</a:t>
            </a:r>
            <a:r>
              <a:rPr lang="en-US" dirty="0" smtClean="0"/>
              <a:t>)</a:t>
            </a:r>
            <a:endParaRPr lang="en-US" dirty="0"/>
          </a:p>
        </p:txBody>
      </p:sp>
    </p:spTree>
    <p:extLst>
      <p:ext uri="{BB962C8B-B14F-4D97-AF65-F5344CB8AC3E}">
        <p14:creationId xmlns:p14="http://schemas.microsoft.com/office/powerpoint/2010/main" val="15834824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0" y="0"/>
            <a:ext cx="2651327" cy="2773013"/>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8477250" y="5210175"/>
            <a:ext cx="2219325" cy="2352675"/>
          </a:xfrm>
          <a:prstGeom prst="rect">
            <a:avLst/>
          </a:prstGeom>
        </p:spPr>
      </p:pic>
      <p:sp>
        <p:nvSpPr>
          <p:cNvPr id="4" name="Text 0">
            <a:extLst>
              <a:ext uri="{FF2B5EF4-FFF2-40B4-BE49-F238E27FC236}">
                <a16:creationId xmlns:a16="http://schemas.microsoft.com/office/drawing/2014/main" id="{A917F163-E962-4991-E21F-D55676A8FA27}"/>
              </a:ext>
            </a:extLst>
          </p:cNvPr>
          <p:cNvSpPr/>
          <p:nvPr/>
        </p:nvSpPr>
        <p:spPr>
          <a:xfrm>
            <a:off x="1799273" y="3499327"/>
            <a:ext cx="6789039" cy="471048"/>
          </a:xfrm>
          <a:prstGeom prst="rect">
            <a:avLst/>
          </a:prstGeom>
          <a:noFill/>
          <a:ln/>
        </p:spPr>
        <p:txBody>
          <a:bodyPr wrap="square" lIns="0" tIns="0" rIns="0" bIns="0" rtlCol="0" anchor="t"/>
          <a:lstStyle/>
          <a:p>
            <a:pPr marL="0" indent="0" algn="ctr">
              <a:lnSpc>
                <a:spcPts val="3000"/>
              </a:lnSpc>
              <a:buNone/>
            </a:pPr>
            <a:r>
              <a:rPr lang="en-US" sz="4000" b="1" dirty="0" smtClean="0">
                <a:solidFill>
                  <a:srgbClr val="1E1A52"/>
                </a:solidFill>
                <a:latin typeface="Times New Roman" panose="02020603050405020304" pitchFamily="18" charset="0"/>
                <a:cs typeface="Times New Roman" panose="02020603050405020304" pitchFamily="18" charset="0"/>
              </a:rPr>
              <a:t>THỰC HÀNH</a:t>
            </a:r>
            <a:endParaRPr lang="en-US" sz="4000" b="1" dirty="0">
              <a:solidFill>
                <a:srgbClr val="1E1A5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99210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438150" y="390525"/>
            <a:ext cx="9810750" cy="6781800"/>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438150" y="5262310"/>
            <a:ext cx="1590675" cy="1910015"/>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552575" y="1676400"/>
            <a:ext cx="8867775" cy="5648325"/>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76225" y="390525"/>
            <a:ext cx="8601075" cy="6315075"/>
          </a:xfrm>
          <a:prstGeom prst="rect">
            <a:avLst/>
          </a:prstGeom>
        </p:spPr>
      </p:pic>
      <p:sp>
        <p:nvSpPr>
          <p:cNvPr id="6" name="TextBox 5">
            <a:extLst>
              <a:ext uri="{FF2B5EF4-FFF2-40B4-BE49-F238E27FC236}">
                <a16:creationId xmlns:a16="http://schemas.microsoft.com/office/drawing/2014/main" id="{E90A7405-53D0-5832-4328-910F0F596B0B}"/>
              </a:ext>
            </a:extLst>
          </p:cNvPr>
          <p:cNvSpPr txBox="1"/>
          <p:nvPr/>
        </p:nvSpPr>
        <p:spPr>
          <a:xfrm>
            <a:off x="3469165" y="3196650"/>
            <a:ext cx="3242170" cy="584775"/>
          </a:xfrm>
          <a:prstGeom prst="rect">
            <a:avLst/>
          </a:prstGeom>
          <a:noFill/>
        </p:spPr>
        <p:txBody>
          <a:bodyPr wrap="none" rtlCol="0">
            <a:spAutoFit/>
          </a:bodyPr>
          <a:lstStyle/>
          <a:p>
            <a:r>
              <a:rPr lang="en-VN" sz="3200" b="1" dirty="0" smtClean="0">
                <a:solidFill>
                  <a:schemeClr val="bg1"/>
                </a:solidFill>
                <a:latin typeface="Times New Roman" panose="02020603050405020304" pitchFamily="18" charset="0"/>
                <a:cs typeface="Times New Roman" panose="02020603050405020304" pitchFamily="18" charset="0"/>
              </a:rPr>
              <a:t>Thảo </a:t>
            </a:r>
            <a:r>
              <a:rPr lang="en-VN" sz="3200" b="1" dirty="0">
                <a:solidFill>
                  <a:schemeClr val="bg1"/>
                </a:solidFill>
                <a:latin typeface="Times New Roman" panose="02020603050405020304" pitchFamily="18" charset="0"/>
                <a:cs typeface="Times New Roman" panose="02020603050405020304" pitchFamily="18" charset="0"/>
              </a:rPr>
              <a:t>luận chung</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0" y="0"/>
            <a:ext cx="10696575" cy="7562850"/>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133975" y="0"/>
            <a:ext cx="5562600" cy="7562850"/>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2190750" y="2247900"/>
            <a:ext cx="5867400" cy="19050"/>
          </a:xfrm>
          <a:prstGeom prst="rect">
            <a:avLst/>
          </a:prstGeom>
        </p:spPr>
      </p:pic>
      <p:pic>
        <p:nvPicPr>
          <p:cNvPr id="5" name="Image 3"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2190750" y="3981450"/>
            <a:ext cx="5867400" cy="19050"/>
          </a:xfrm>
          <a:prstGeom prst="rect">
            <a:avLst/>
          </a:prstGeom>
        </p:spPr>
      </p:pic>
      <p:sp>
        <p:nvSpPr>
          <p:cNvPr id="6" name="Text 0"/>
          <p:cNvSpPr/>
          <p:nvPr/>
        </p:nvSpPr>
        <p:spPr>
          <a:xfrm>
            <a:off x="2447925" y="3009900"/>
            <a:ext cx="5343525" cy="381000"/>
          </a:xfrm>
          <a:prstGeom prst="rect">
            <a:avLst/>
          </a:prstGeom>
          <a:noFill/>
          <a:ln/>
        </p:spPr>
        <p:txBody>
          <a:bodyPr wrap="square" lIns="0" tIns="0" rIns="0" bIns="0" rtlCol="0" anchor="t"/>
          <a:lstStyle/>
          <a:p>
            <a:pPr marL="0" indent="0" algn="l">
              <a:lnSpc>
                <a:spcPts val="3000"/>
              </a:lnSpc>
              <a:buNone/>
            </a:pPr>
            <a:r>
              <a:rPr lang="en-US" sz="7200" dirty="0">
                <a:solidFill>
                  <a:srgbClr val="FFFFFF"/>
                </a:solidFill>
                <a:latin typeface="SVN-Mont SemiBold" pitchFamily="34" charset="0"/>
                <a:ea typeface="SVN-Mont SemiBold" pitchFamily="34" charset="-122"/>
                <a:cs typeface="SVN-Mont SemiBold" pitchFamily="34" charset="-120"/>
              </a:rPr>
              <a:t>THANK YOU</a:t>
            </a:r>
            <a:endParaRPr lang="en-US" sz="7200" dirty="0"/>
          </a:p>
        </p:txBody>
      </p:sp>
      <p:sp>
        <p:nvSpPr>
          <p:cNvPr id="7" name="Text 1"/>
          <p:cNvSpPr/>
          <p:nvPr/>
        </p:nvSpPr>
        <p:spPr>
          <a:xfrm>
            <a:off x="4229100" y="4181475"/>
            <a:ext cx="1781175" cy="381000"/>
          </a:xfrm>
          <a:prstGeom prst="rect">
            <a:avLst/>
          </a:prstGeom>
          <a:noFill/>
          <a:ln/>
        </p:spPr>
        <p:txBody>
          <a:bodyPr wrap="square" lIns="0" tIns="0" rIns="0" bIns="0" rtlCol="0" anchor="t"/>
          <a:lstStyle/>
          <a:p>
            <a:pPr marL="0" indent="0" algn="l">
              <a:lnSpc>
                <a:spcPts val="3000"/>
              </a:lnSpc>
              <a:buNone/>
            </a:pPr>
            <a:r>
              <a:rPr lang="en-US" sz="1800" dirty="0">
                <a:solidFill>
                  <a:srgbClr val="FFFFFF"/>
                </a:solidFill>
                <a:latin typeface="SVN-Mont Book" pitchFamily="34" charset="0"/>
                <a:ea typeface="SVN-Mont Book" pitchFamily="34" charset="-122"/>
                <a:cs typeface="SVN-Mont Book" pitchFamily="34" charset="-120"/>
              </a:rPr>
              <a:t>FOR WATCHING</a:t>
            </a: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442912" y="390525"/>
            <a:ext cx="9810750" cy="6781800"/>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438150" y="5262310"/>
            <a:ext cx="1590675" cy="1910015"/>
          </a:xfrm>
          <a:prstGeom prst="rect">
            <a:avLst/>
          </a:prstGeom>
        </p:spPr>
      </p:pic>
      <p:sp>
        <p:nvSpPr>
          <p:cNvPr id="6" name="TextBox 5">
            <a:extLst>
              <a:ext uri="{FF2B5EF4-FFF2-40B4-BE49-F238E27FC236}">
                <a16:creationId xmlns:a16="http://schemas.microsoft.com/office/drawing/2014/main" id="{9C1AF02D-E911-B8AF-EAEE-CE530CC393D2}"/>
              </a:ext>
            </a:extLst>
          </p:cNvPr>
          <p:cNvSpPr txBox="1"/>
          <p:nvPr/>
        </p:nvSpPr>
        <p:spPr>
          <a:xfrm>
            <a:off x="569981" y="717262"/>
            <a:ext cx="3778599" cy="584775"/>
          </a:xfrm>
          <a:prstGeom prst="rect">
            <a:avLst/>
          </a:prstGeom>
          <a:noFill/>
        </p:spPr>
        <p:txBody>
          <a:bodyPr wrap="none" rtlCol="0">
            <a:spAutoFit/>
          </a:bodyPr>
          <a:lstStyle/>
          <a:p>
            <a:r>
              <a:rPr lang="en-VN" sz="3200" b="1" dirty="0">
                <a:solidFill>
                  <a:schemeClr val="bg1"/>
                </a:solidFill>
                <a:latin typeface="Arial" panose="020B0604020202020204" pitchFamily="34" charset="0"/>
                <a:cs typeface="Arial" panose="020B0604020202020204" pitchFamily="34" charset="0"/>
              </a:rPr>
              <a:t>Nội dung </a:t>
            </a:r>
            <a:r>
              <a:rPr lang="en-US" sz="3200" b="1" dirty="0" err="1" smtClean="0">
                <a:solidFill>
                  <a:schemeClr val="bg1"/>
                </a:solidFill>
                <a:latin typeface="Arial" panose="020B0604020202020204" pitchFamily="34" charset="0"/>
                <a:cs typeface="Arial" panose="020B0604020202020204" pitchFamily="34" charset="0"/>
              </a:rPr>
              <a:t>buổi</a:t>
            </a:r>
            <a:r>
              <a:rPr lang="en-US" sz="3200" b="1" dirty="0" smtClean="0">
                <a:solidFill>
                  <a:schemeClr val="bg1"/>
                </a:solidFill>
                <a:latin typeface="Arial" panose="020B0604020202020204" pitchFamily="34" charset="0"/>
                <a:cs typeface="Arial" panose="020B0604020202020204" pitchFamily="34" charset="0"/>
              </a:rPr>
              <a:t> </a:t>
            </a:r>
            <a:r>
              <a:rPr lang="en-US" sz="3200" b="1" dirty="0" err="1" smtClean="0">
                <a:solidFill>
                  <a:schemeClr val="bg1"/>
                </a:solidFill>
                <a:latin typeface="Arial" panose="020B0604020202020204" pitchFamily="34" charset="0"/>
                <a:cs typeface="Arial" panose="020B0604020202020204" pitchFamily="34" charset="0"/>
              </a:rPr>
              <a:t>học</a:t>
            </a:r>
            <a:endParaRPr lang="en-VN" sz="3200"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D7EA26F-1D8B-6EAC-0894-355152049D38}"/>
              </a:ext>
            </a:extLst>
          </p:cNvPr>
          <p:cNvSpPr txBox="1"/>
          <p:nvPr/>
        </p:nvSpPr>
        <p:spPr>
          <a:xfrm>
            <a:off x="1233487" y="1351471"/>
            <a:ext cx="5821940" cy="1754326"/>
          </a:xfrm>
          <a:prstGeom prst="rect">
            <a:avLst/>
          </a:prstGeom>
          <a:noFill/>
        </p:spPr>
        <p:txBody>
          <a:bodyPr wrap="square" rtlCol="0" anchor="t">
            <a:spAutoFit/>
          </a:bodyPr>
          <a:lstStyle/>
          <a:p>
            <a:r>
              <a:rPr lang="en-VN" b="1" dirty="0">
                <a:solidFill>
                  <a:schemeClr val="bg1"/>
                </a:solidFill>
                <a:latin typeface="Times New Roman" panose="02020603050405020304" pitchFamily="18" charset="0"/>
                <a:cs typeface="Times New Roman" panose="02020603050405020304" pitchFamily="18" charset="0"/>
              </a:rPr>
              <a:t>I. </a:t>
            </a:r>
            <a:r>
              <a:rPr lang="en-US" b="1" dirty="0" err="1">
                <a:solidFill>
                  <a:schemeClr val="bg1"/>
                </a:solidFill>
                <a:latin typeface="Arial" panose="020B0604020202020204" pitchFamily="34" charset="0"/>
                <a:cs typeface="Arial" panose="020B0604020202020204" pitchFamily="34" charset="0"/>
              </a:rPr>
              <a:t>Tổng</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quan</a:t>
            </a:r>
            <a:r>
              <a:rPr lang="en-US" b="1" dirty="0">
                <a:solidFill>
                  <a:schemeClr val="bg1"/>
                </a:solidFill>
                <a:latin typeface="Arial" panose="020B0604020202020204" pitchFamily="34" charset="0"/>
                <a:cs typeface="Arial" panose="020B0604020202020204" pitchFamily="34" charset="0"/>
              </a:rPr>
              <a:t> Spring Security					</a:t>
            </a:r>
          </a:p>
          <a:p>
            <a:r>
              <a:rPr lang="en-US" b="1" dirty="0" smtClean="0">
                <a:solidFill>
                  <a:schemeClr val="bg1"/>
                </a:solidFill>
                <a:latin typeface="Arial" panose="020B0604020202020204" pitchFamily="34" charset="0"/>
                <a:cs typeface="Arial" panose="020B0604020202020204" pitchFamily="34" charset="0"/>
              </a:rPr>
              <a:t>II. </a:t>
            </a:r>
            <a:r>
              <a:rPr lang="en-US" b="1" dirty="0" err="1" smtClean="0">
                <a:solidFill>
                  <a:schemeClr val="bg1"/>
                </a:solidFill>
                <a:latin typeface="Arial" panose="020B0604020202020204" pitchFamily="34" charset="0"/>
                <a:cs typeface="Arial" panose="020B0604020202020204" pitchFamily="34" charset="0"/>
              </a:rPr>
              <a:t>Các</a:t>
            </a:r>
            <a:r>
              <a:rPr lang="en-US" b="1" dirty="0" smtClean="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thành</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phần</a:t>
            </a:r>
            <a:r>
              <a:rPr lang="en-US" b="1" dirty="0">
                <a:solidFill>
                  <a:schemeClr val="bg1"/>
                </a:solidFill>
                <a:latin typeface="Arial" panose="020B0604020202020204" pitchFamily="34" charset="0"/>
                <a:cs typeface="Arial" panose="020B0604020202020204" pitchFamily="34" charset="0"/>
              </a:rPr>
              <a:t> Spring Security					</a:t>
            </a:r>
          </a:p>
          <a:p>
            <a:r>
              <a:rPr lang="en-US" b="1" dirty="0" smtClean="0">
                <a:solidFill>
                  <a:schemeClr val="bg1"/>
                </a:solidFill>
                <a:latin typeface="Arial" panose="020B0604020202020204" pitchFamily="34" charset="0"/>
                <a:cs typeface="Arial" panose="020B0604020202020204" pitchFamily="34" charset="0"/>
              </a:rPr>
              <a:t>III. </a:t>
            </a:r>
            <a:r>
              <a:rPr lang="en-US" b="1" dirty="0" err="1" smtClean="0">
                <a:solidFill>
                  <a:schemeClr val="bg1"/>
                </a:solidFill>
                <a:latin typeface="Arial" panose="020B0604020202020204" pitchFamily="34" charset="0"/>
                <a:cs typeface="Arial" panose="020B0604020202020204" pitchFamily="34" charset="0"/>
              </a:rPr>
              <a:t>Cấu</a:t>
            </a:r>
            <a:r>
              <a:rPr lang="en-US" b="1" dirty="0" smtClean="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hình</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và</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sử</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dụng</a:t>
            </a:r>
            <a:r>
              <a:rPr lang="en-US" b="1" dirty="0">
                <a:solidFill>
                  <a:schemeClr val="bg1"/>
                </a:solidFill>
                <a:latin typeface="Arial" panose="020B0604020202020204" pitchFamily="34" charset="0"/>
                <a:cs typeface="Arial" panose="020B0604020202020204" pitchFamily="34" charset="0"/>
              </a:rPr>
              <a:t> Spring Boot - Spring Security					</a:t>
            </a:r>
          </a:p>
        </p:txBody>
      </p:sp>
    </p:spTree>
    <p:extLst>
      <p:ext uri="{BB962C8B-B14F-4D97-AF65-F5344CB8AC3E}">
        <p14:creationId xmlns:p14="http://schemas.microsoft.com/office/powerpoint/2010/main" val="73798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r>
              <a:rPr lang="vi-VN" b="1" dirty="0"/>
              <a:t>Tổng quan Spring Security:</a:t>
            </a:r>
          </a:p>
          <a:p>
            <a:r>
              <a:rPr lang="vi-VN" dirty="0"/>
              <a:t>Spring Security là một framework mạnh mẽ để xác thực và ủy quyền trong ứng dụng Java. Nó cung cấp các tính năng an ninh cho ứng dụng của bạn, bao gồm xác thực người dùng, quản lý phiên làm việc, kiểm soát quyền truy cập và nhiều tính năng bảo mật khác. Spring Security giúp bảo vệ ứng dụng khỏi các cuộc tấn công thông dụng như tấn công CSRF, tấn công injection, và tấn công phổ cập XSS.</a:t>
            </a:r>
          </a:p>
        </p:txBody>
      </p:sp>
    </p:spTree>
    <p:extLst>
      <p:ext uri="{BB962C8B-B14F-4D97-AF65-F5344CB8AC3E}">
        <p14:creationId xmlns:p14="http://schemas.microsoft.com/office/powerpoint/2010/main" val="168497789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r>
              <a:rPr lang="vi-VN" b="1" dirty="0"/>
              <a:t>Spring Security là gì</a:t>
            </a:r>
            <a:r>
              <a:rPr lang="vi-VN" b="1" dirty="0" smtClean="0"/>
              <a:t>?</a:t>
            </a:r>
            <a:endParaRPr lang="en-US" b="1" dirty="0" smtClean="0"/>
          </a:p>
          <a:p>
            <a:endParaRPr lang="en-US" b="1" dirty="0"/>
          </a:p>
          <a:p>
            <a:r>
              <a:rPr lang="vi-VN" b="1" dirty="0"/>
              <a:t>Spring Security </a:t>
            </a:r>
            <a:r>
              <a:rPr lang="vi-VN" dirty="0"/>
              <a:t>được phát triển bởi SpringSource </a:t>
            </a:r>
            <a:r>
              <a:rPr lang="vi-VN" dirty="0" smtClean="0"/>
              <a:t>và </a:t>
            </a:r>
            <a:r>
              <a:rPr lang="vi-VN" dirty="0"/>
              <a:t>được xem là một trong những framework bảo mật phổ biến nhất cho ứng dụng Java</a:t>
            </a:r>
          </a:p>
          <a:p>
            <a:r>
              <a:rPr lang="vi-VN" b="1" dirty="0"/>
              <a:t>Spring Security</a:t>
            </a:r>
            <a:r>
              <a:rPr lang="vi-VN" dirty="0"/>
              <a:t> cung cấp các tính năng xác thực (authentication) và phân quyền (authorization) cho các ứng dụng, cũng như hỗ trợ các tiêu chuẩn và giao thức bảo mật như HTTPS, OAuth2, JWT, LDAP, SAML, OpenID </a:t>
            </a:r>
            <a:r>
              <a:rPr lang="vi-VN" dirty="0" smtClean="0"/>
              <a:t>Connect</a:t>
            </a:r>
            <a:endParaRPr lang="en-US" dirty="0" smtClean="0"/>
          </a:p>
          <a:p>
            <a:endParaRPr lang="en-US" dirty="0"/>
          </a:p>
          <a:p>
            <a:r>
              <a:rPr lang="vi-VN" b="1" dirty="0"/>
              <a:t>Spring Security</a:t>
            </a:r>
            <a:r>
              <a:rPr lang="vi-VN" dirty="0"/>
              <a:t> được thiết kế theo kiến trúc plugin, cho phép tùy biến linh hoạt và dễ dàng theo nhu cầu của ứng dụng và được tích hợp sẵn với các thành phần khác của Spring Framework, như Spring Boot, Spring MVC, Spring Data, Spring Cloud, và Spring WebFlux.</a:t>
            </a:r>
          </a:p>
          <a:p>
            <a:r>
              <a:rPr lang="vi-VN" dirty="0" smtClean="0"/>
              <a:t>.</a:t>
            </a:r>
            <a:endParaRPr lang="vi-VN" dirty="0"/>
          </a:p>
        </p:txBody>
      </p:sp>
    </p:spTree>
    <p:extLst>
      <p:ext uri="{BB962C8B-B14F-4D97-AF65-F5344CB8AC3E}">
        <p14:creationId xmlns:p14="http://schemas.microsoft.com/office/powerpoint/2010/main" val="422046459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r>
              <a:rPr lang="en-US" b="1" dirty="0"/>
              <a:t> </a:t>
            </a:r>
            <a:r>
              <a:rPr lang="en-US" b="1" dirty="0" err="1"/>
              <a:t>Cơ</a:t>
            </a:r>
            <a:r>
              <a:rPr lang="en-US" b="1" dirty="0"/>
              <a:t> </a:t>
            </a:r>
            <a:r>
              <a:rPr lang="en-US" b="1" dirty="0" err="1"/>
              <a:t>chế</a:t>
            </a:r>
            <a:r>
              <a:rPr lang="en-US" b="1" dirty="0"/>
              <a:t> </a:t>
            </a:r>
            <a:r>
              <a:rPr lang="en-US" b="1" dirty="0" err="1"/>
              <a:t>hoạt</a:t>
            </a:r>
            <a:r>
              <a:rPr lang="en-US" b="1" dirty="0"/>
              <a:t> </a:t>
            </a:r>
            <a:r>
              <a:rPr lang="en-US" b="1" dirty="0" err="1"/>
              <a:t>động</a:t>
            </a:r>
            <a:r>
              <a:rPr lang="en-US" b="1" dirty="0"/>
              <a:t> </a:t>
            </a:r>
            <a:r>
              <a:rPr lang="en-US" b="1" dirty="0" err="1"/>
              <a:t>của</a:t>
            </a:r>
            <a:r>
              <a:rPr lang="en-US" b="1" dirty="0"/>
              <a:t> Spring </a:t>
            </a:r>
            <a:r>
              <a:rPr lang="en-US" b="1" dirty="0" smtClean="0"/>
              <a:t>Security</a:t>
            </a:r>
          </a:p>
          <a:p>
            <a:endParaRPr lang="en-US" dirty="0"/>
          </a:p>
          <a:p>
            <a:endParaRPr lang="en-US" dirty="0" smtClean="0"/>
          </a:p>
          <a:p>
            <a:r>
              <a:rPr lang="vi-VN" b="1" dirty="0"/>
              <a:t>Spring Security</a:t>
            </a:r>
            <a:r>
              <a:rPr lang="vi-VN" dirty="0"/>
              <a:t> hoạt động theo mô hình client-server. Khi một client gửi một request đến server, server sẽ xác thực người dùng và phân quyền để đảm bảo rằng người dùng chỉ có thể truy cập vào những tài nguyên mà họ được phép truy cập</a:t>
            </a:r>
            <a:r>
              <a:rPr lang="vi-VN" dirty="0" smtClean="0"/>
              <a:t>.</a:t>
            </a:r>
            <a:endParaRPr lang="vi-VN" dirty="0"/>
          </a:p>
          <a:p>
            <a:r>
              <a:rPr lang="vi-VN" dirty="0"/>
              <a:t>Cơ chế hoạt động của</a:t>
            </a:r>
            <a:r>
              <a:rPr lang="vi-VN" b="1" dirty="0"/>
              <a:t> Spring Security</a:t>
            </a:r>
            <a:r>
              <a:rPr lang="vi-VN" dirty="0"/>
              <a:t> dựa trên cơ chế lọc (filter) và sự kiện (event) để can thiệp vào quá trình xử lý yêu cầu (request) và phản hồi (response) của ứng dụng web, tức là khi một yêu cầu được gửi đến ứng dụng web, nó sẽ được chuyển qua một chuỗi các bộ lọc (filter chain) do Spring Security quản lý. Mỗi bộ lọc có một nhiệm vụ cụ thể, như kiểm tra xác thực, kiểm tra phân quyền, điều hướng đến trang đăng nhập hoặc đăng xuất, xử lý các lỗi bảo mật.</a:t>
            </a:r>
          </a:p>
          <a:p>
            <a:endParaRPr lang="vi-VN" dirty="0"/>
          </a:p>
          <a:p>
            <a:r>
              <a:rPr lang="vi-VN" dirty="0" smtClean="0"/>
              <a:t>.</a:t>
            </a:r>
            <a:endParaRPr lang="vi-VN" dirty="0"/>
          </a:p>
        </p:txBody>
      </p:sp>
      <p:sp>
        <p:nvSpPr>
          <p:cNvPr id="14" name="Rectangle 13"/>
          <p:cNvSpPr/>
          <p:nvPr/>
        </p:nvSpPr>
        <p:spPr>
          <a:xfrm>
            <a:off x="895343" y="4350525"/>
            <a:ext cx="8908289" cy="2308324"/>
          </a:xfrm>
          <a:prstGeom prst="rect">
            <a:avLst/>
          </a:prstGeom>
        </p:spPr>
        <p:txBody>
          <a:bodyPr wrap="square">
            <a:spAutoFit/>
          </a:bodyPr>
          <a:lstStyle/>
          <a:p>
            <a:r>
              <a:rPr lang="vi-VN" dirty="0">
                <a:latin typeface="Roboto"/>
              </a:rPr>
              <a:t>Nếu một yêu cầu không thỏa mãn các điều kiện bảo mật của ứng dụng, </a:t>
            </a:r>
            <a:r>
              <a:rPr lang="vi-VN" b="1" dirty="0">
                <a:latin typeface="Roboto"/>
              </a:rPr>
              <a:t>Spring Security</a:t>
            </a:r>
            <a:r>
              <a:rPr lang="vi-VN" dirty="0">
                <a:latin typeface="Roboto"/>
              </a:rPr>
              <a:t> sẽ sinh ra một sự kiện (event) để thông báo cho ứng dụng biết. Ứng dụng có thể lắng nghe và xử lý các sự kiện này theo ý muốn, ví dụ như ghi log, gửi email hoặc hiển thị thông báo lỗi.</a:t>
            </a:r>
          </a:p>
          <a:p>
            <a:r>
              <a:rPr lang="vi-VN" dirty="0">
                <a:latin typeface="Roboto"/>
              </a:rPr>
              <a:t>Ngược lại, nếu một yêu cầu được chấp nhận bởi </a:t>
            </a:r>
            <a:r>
              <a:rPr lang="vi-VN" b="1" dirty="0">
                <a:latin typeface="Roboto"/>
              </a:rPr>
              <a:t>Spring Security</a:t>
            </a:r>
            <a:r>
              <a:rPr lang="vi-VN" dirty="0">
                <a:latin typeface="Roboto"/>
              </a:rPr>
              <a:t>, nó sẽ được tiếp tục xử lý bởi ứng dụng web như bình thường. Khi ứng dụng web trả về một phản hồi cho yêu cầu, nó cũng sẽ được chuyển qua lại chuỗi các bộ lọc của </a:t>
            </a:r>
            <a:r>
              <a:rPr lang="vi-VN" b="1" dirty="0">
                <a:latin typeface="Roboto"/>
              </a:rPr>
              <a:t>Spring Security</a:t>
            </a:r>
            <a:r>
              <a:rPr lang="vi-VN" dirty="0">
                <a:latin typeface="Roboto"/>
              </a:rPr>
              <a:t> để áp dụng các thiết lập bảo mật cho phản hồi.</a:t>
            </a:r>
            <a:endParaRPr lang="vi-VN" b="0" i="0" dirty="0">
              <a:effectLst/>
              <a:latin typeface="Roboto"/>
            </a:endParaRPr>
          </a:p>
        </p:txBody>
      </p:sp>
    </p:spTree>
    <p:extLst>
      <p:ext uri="{BB962C8B-B14F-4D97-AF65-F5344CB8AC3E}">
        <p14:creationId xmlns:p14="http://schemas.microsoft.com/office/powerpoint/2010/main" val="17531306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pic>
        <p:nvPicPr>
          <p:cNvPr id="14" name="Picture 13"/>
          <p:cNvPicPr>
            <a:picLocks noChangeAspect="1"/>
          </p:cNvPicPr>
          <p:nvPr/>
        </p:nvPicPr>
        <p:blipFill>
          <a:blip r:embed="rId23"/>
          <a:stretch>
            <a:fillRect/>
          </a:stretch>
        </p:blipFill>
        <p:spPr>
          <a:xfrm>
            <a:off x="945573" y="1710069"/>
            <a:ext cx="9242089" cy="4348148"/>
          </a:xfrm>
          <a:prstGeom prst="rect">
            <a:avLst/>
          </a:prstGeom>
        </p:spPr>
      </p:pic>
    </p:spTree>
    <p:extLst>
      <p:ext uri="{BB962C8B-B14F-4D97-AF65-F5344CB8AC3E}">
        <p14:creationId xmlns:p14="http://schemas.microsoft.com/office/powerpoint/2010/main" val="30181318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3"/>
            <a:ext cx="6789039" cy="1992985"/>
          </a:xfrm>
          <a:prstGeom prst="rect">
            <a:avLst/>
          </a:prstGeom>
          <a:noFill/>
          <a:ln/>
        </p:spPr>
        <p:txBody>
          <a:bodyPr wrap="square" lIns="0" tIns="0" rIns="0" bIns="0" rtlCol="0" anchor="t"/>
          <a:lstStyle/>
          <a:p>
            <a:endParaRPr lang="en-US" dirty="0" smtClean="0"/>
          </a:p>
          <a:p>
            <a:endParaRPr lang="vi-VN" dirty="0"/>
          </a:p>
        </p:txBody>
      </p:sp>
      <p:sp>
        <p:nvSpPr>
          <p:cNvPr id="16" name="Rectangle 15"/>
          <p:cNvSpPr/>
          <p:nvPr/>
        </p:nvSpPr>
        <p:spPr>
          <a:xfrm>
            <a:off x="974035" y="661373"/>
            <a:ext cx="8642074" cy="2031325"/>
          </a:xfrm>
          <a:prstGeom prst="rect">
            <a:avLst/>
          </a:prstGeom>
        </p:spPr>
        <p:txBody>
          <a:bodyPr wrap="square">
            <a:spAutoFit/>
          </a:bodyPr>
          <a:lstStyle/>
          <a:p>
            <a:r>
              <a:rPr lang="vi-VN" b="1" dirty="0">
                <a:latin typeface="+mj-lt"/>
              </a:rPr>
              <a:t>Các thành phần Spring Security:</a:t>
            </a:r>
          </a:p>
          <a:p>
            <a:r>
              <a:rPr lang="vi-VN" b="1" dirty="0">
                <a:latin typeface="+mj-lt"/>
              </a:rPr>
              <a:t>Authentication (Xác thực</a:t>
            </a:r>
            <a:r>
              <a:rPr lang="vi-VN" b="1" dirty="0" smtClean="0">
                <a:latin typeface="+mj-lt"/>
              </a:rPr>
              <a:t>):</a:t>
            </a:r>
            <a:endParaRPr lang="vi-VN" b="1" dirty="0">
              <a:latin typeface="+mj-lt"/>
            </a:endParaRPr>
          </a:p>
          <a:p>
            <a:pPr lvl="1"/>
            <a:r>
              <a:rPr lang="vi-VN" dirty="0">
                <a:latin typeface="+mj-lt"/>
              </a:rPr>
              <a:t>Quá trình xác định xem ai là người dùng đang truy cập ứng dụng.</a:t>
            </a:r>
          </a:p>
          <a:p>
            <a:r>
              <a:rPr lang="vi-VN" b="1" dirty="0">
                <a:latin typeface="+mj-lt"/>
              </a:rPr>
              <a:t>Authorization (Ủy quyền</a:t>
            </a:r>
            <a:r>
              <a:rPr lang="vi-VN" b="1" dirty="0" smtClean="0">
                <a:latin typeface="+mj-lt"/>
              </a:rPr>
              <a:t>):</a:t>
            </a:r>
            <a:endParaRPr lang="vi-VN" b="1" dirty="0">
              <a:latin typeface="+mj-lt"/>
            </a:endParaRPr>
          </a:p>
          <a:p>
            <a:pPr lvl="1"/>
            <a:r>
              <a:rPr lang="vi-VN" dirty="0">
                <a:latin typeface="+mj-lt"/>
              </a:rPr>
              <a:t>Xác định quyền truy cập của người dùng đến các phần tử cụ thể trong ứng </a:t>
            </a:r>
            <a:r>
              <a:rPr lang="vi-VN" dirty="0" smtClean="0">
                <a:latin typeface="+mj-lt"/>
              </a:rPr>
              <a:t>dụng.</a:t>
            </a:r>
            <a:endParaRPr lang="en-US" dirty="0">
              <a:latin typeface="+mj-lt"/>
            </a:endParaRPr>
          </a:p>
          <a:p>
            <a:pPr marL="0" lvl="1"/>
            <a:r>
              <a:rPr lang="vi-VN" b="1" dirty="0" smtClean="0">
                <a:latin typeface="+mj-lt"/>
              </a:rPr>
              <a:t>Auth</a:t>
            </a:r>
            <a:r>
              <a:rPr lang="en-US" b="1" dirty="0" err="1">
                <a:latin typeface="Times New Roman" panose="02020603050405020304" pitchFamily="18" charset="0"/>
                <a:cs typeface="Times New Roman" panose="02020603050405020304" pitchFamily="18" charset="0"/>
              </a:rPr>
              <a:t>entication</a:t>
            </a:r>
            <a:r>
              <a:rPr lang="en-US" b="1" dirty="0">
                <a:latin typeface="Times New Roman" panose="02020603050405020304" pitchFamily="18" charset="0"/>
                <a:cs typeface="Times New Roman" panose="02020603050405020304" pitchFamily="18" charset="0"/>
              </a:rPr>
              <a:t> Provider</a:t>
            </a:r>
            <a:r>
              <a:rPr lang="vi-VN"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Lớp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cung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cấp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vi-VN" b="1" dirty="0">
                <a:latin typeface="Times New Roman" panose="02020603050405020304" pitchFamily="18" charset="0"/>
                <a:cs typeface="Times New Roman" panose="02020603050405020304" pitchFamily="18" charset="0"/>
              </a:rPr>
              <a:t>):</a:t>
            </a:r>
            <a:endParaRPr lang="vi-VN" b="1" dirty="0">
              <a:latin typeface="Times New Roman" panose="02020603050405020304" pitchFamily="18" charset="0"/>
              <a:cs typeface="Times New Roman" panose="02020603050405020304" pitchFamily="18" charset="0"/>
            </a:endParaRPr>
          </a:p>
          <a:p>
            <a:pPr lvl="1"/>
            <a:r>
              <a:rPr lang="en-US" dirty="0" err="1" smtClean="0">
                <a:latin typeface="+mj-lt"/>
              </a:rPr>
              <a:t>Cung</a:t>
            </a:r>
            <a:r>
              <a:rPr lang="en-US" dirty="0" smtClean="0">
                <a:latin typeface="+mj-lt"/>
              </a:rPr>
              <a:t> </a:t>
            </a:r>
            <a:r>
              <a:rPr lang="en-US" dirty="0" err="1" smtClean="0">
                <a:latin typeface="+mj-lt"/>
              </a:rPr>
              <a:t>cấp</a:t>
            </a:r>
            <a:r>
              <a:rPr lang="en-US" dirty="0" smtClean="0">
                <a:latin typeface="+mj-lt"/>
              </a:rPr>
              <a:t> </a:t>
            </a:r>
            <a:r>
              <a:rPr lang="en-US" dirty="0" err="1" smtClean="0">
                <a:latin typeface="+mj-lt"/>
              </a:rPr>
              <a:t>các</a:t>
            </a:r>
            <a:r>
              <a:rPr lang="en-US" dirty="0" smtClean="0">
                <a:latin typeface="+mj-lt"/>
              </a:rPr>
              <a:t> </a:t>
            </a:r>
            <a:r>
              <a:rPr lang="en-US" dirty="0" err="1" smtClean="0">
                <a:latin typeface="+mj-lt"/>
              </a:rPr>
              <a:t>thành</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hỗ</a:t>
            </a:r>
            <a:r>
              <a:rPr lang="en-US" dirty="0" smtClean="0">
                <a:latin typeface="+mj-lt"/>
              </a:rPr>
              <a:t> </a:t>
            </a:r>
            <a:r>
              <a:rPr lang="en-US" dirty="0" err="1" smtClean="0">
                <a:latin typeface="+mj-lt"/>
              </a:rPr>
              <a:t>trợ</a:t>
            </a:r>
            <a:r>
              <a:rPr lang="en-US" dirty="0" smtClean="0">
                <a:latin typeface="+mj-lt"/>
              </a:rPr>
              <a:t> </a:t>
            </a:r>
            <a:endParaRPr lang="en-US" dirty="0">
              <a:latin typeface="+mj-lt"/>
            </a:endParaRPr>
          </a:p>
        </p:txBody>
      </p:sp>
    </p:spTree>
    <p:extLst>
      <p:ext uri="{BB962C8B-B14F-4D97-AF65-F5344CB8AC3E}">
        <p14:creationId xmlns:p14="http://schemas.microsoft.com/office/powerpoint/2010/main" val="1928949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3"/>
            <a:ext cx="6789039" cy="1992985"/>
          </a:xfrm>
          <a:prstGeom prst="rect">
            <a:avLst/>
          </a:prstGeom>
          <a:noFill/>
          <a:ln/>
        </p:spPr>
        <p:txBody>
          <a:bodyPr wrap="square" lIns="0" tIns="0" rIns="0" bIns="0" rtlCol="0" anchor="t"/>
          <a:lstStyle/>
          <a:p>
            <a:endParaRPr lang="en-US" dirty="0" smtClean="0"/>
          </a:p>
          <a:p>
            <a:endParaRPr lang="vi-VN" dirty="0"/>
          </a:p>
        </p:txBody>
      </p:sp>
      <p:sp>
        <p:nvSpPr>
          <p:cNvPr id="16" name="Rectangle 15"/>
          <p:cNvSpPr/>
          <p:nvPr/>
        </p:nvSpPr>
        <p:spPr>
          <a:xfrm>
            <a:off x="974035" y="661373"/>
            <a:ext cx="8642074" cy="1754326"/>
          </a:xfrm>
          <a:prstGeom prst="rect">
            <a:avLst/>
          </a:prstGeom>
        </p:spPr>
        <p:txBody>
          <a:bodyPr wrap="square">
            <a:spAutoFit/>
          </a:bodyPr>
          <a:lstStyle/>
          <a:p>
            <a:r>
              <a:rPr lang="vi-VN" b="1" dirty="0">
                <a:latin typeface="+mj-lt"/>
              </a:rPr>
              <a:t>Các thành phần Spring Security</a:t>
            </a:r>
            <a:r>
              <a:rPr lang="vi-VN" b="1" dirty="0" smtClean="0">
                <a:latin typeface="+mj-lt"/>
              </a:rPr>
              <a:t>:</a:t>
            </a:r>
            <a:endParaRPr lang="en-US" b="1" dirty="0" smtClean="0">
              <a:latin typeface="+mj-lt"/>
            </a:endParaRPr>
          </a:p>
          <a:p>
            <a:endParaRPr lang="en-US" b="1" dirty="0">
              <a:latin typeface="+mj-lt"/>
            </a:endParaRPr>
          </a:p>
          <a:p>
            <a:r>
              <a:rPr lang="vi-VN" b="1" dirty="0" smtClean="0"/>
              <a:t>Authentication</a:t>
            </a:r>
            <a:r>
              <a:rPr lang="vi-VN" dirty="0"/>
              <a:t> là quá trình xác thực xem người dùng có quyền truy cập vào ứng dụng hay không. Khi người dùng đăng nhập vào hệ thống, thông tin đăng nhập của họ sẽ được xác thực để đảm bảo rằng họ là người dùng hợp lệ và có quyền truy cập vào các tài nguyên yêu cầu.</a:t>
            </a:r>
            <a:endParaRPr lang="vi-VN" dirty="0">
              <a:latin typeface="+mj-lt"/>
            </a:endParaRPr>
          </a:p>
        </p:txBody>
      </p:sp>
      <p:sp>
        <p:nvSpPr>
          <p:cNvPr id="14" name="Rectangle 13"/>
          <p:cNvSpPr/>
          <p:nvPr/>
        </p:nvSpPr>
        <p:spPr>
          <a:xfrm>
            <a:off x="1025901" y="2524622"/>
            <a:ext cx="8367481" cy="1200329"/>
          </a:xfrm>
          <a:prstGeom prst="rect">
            <a:avLst/>
          </a:prstGeom>
        </p:spPr>
        <p:txBody>
          <a:bodyPr wrap="square">
            <a:spAutoFit/>
          </a:bodyPr>
          <a:lstStyle/>
          <a:p>
            <a:r>
              <a:rPr lang="vi-VN" dirty="0"/>
              <a:t>Authentication thường dựa trên các thông tin nhận dạng (identifier) và thông tin bí mật (credential) của người dùng hoặc ứng dụng, ví dụ như tên đăng nhập và mật khẩu, mã token, vân tay, khuôn mặt tùy theo cách tiếp cận của ứng dụng đó.</a:t>
            </a:r>
            <a:endParaRPr lang="en-US" dirty="0"/>
          </a:p>
        </p:txBody>
      </p:sp>
      <p:sp>
        <p:nvSpPr>
          <p:cNvPr id="17" name="Rectangle 16"/>
          <p:cNvSpPr/>
          <p:nvPr/>
        </p:nvSpPr>
        <p:spPr>
          <a:xfrm>
            <a:off x="1165213" y="3724951"/>
            <a:ext cx="8316701" cy="2308324"/>
          </a:xfrm>
          <a:prstGeom prst="rect">
            <a:avLst/>
          </a:prstGeom>
        </p:spPr>
        <p:txBody>
          <a:bodyPr wrap="square">
            <a:spAutoFit/>
          </a:bodyPr>
          <a:lstStyle/>
          <a:p>
            <a:r>
              <a:rPr lang="vi-VN" dirty="0"/>
              <a:t>Spring Security hỗ trợ xác thực thông qua một số cơ chế, bao gồm:</a:t>
            </a:r>
          </a:p>
          <a:p>
            <a:endParaRPr lang="vi-VN" dirty="0"/>
          </a:p>
          <a:p>
            <a:r>
              <a:rPr lang="vi-VN" dirty="0"/>
              <a:t>Form-based authentication: Xác thực thông qua một form đăng nhập.</a:t>
            </a:r>
          </a:p>
          <a:p>
            <a:r>
              <a:rPr lang="vi-VN" dirty="0"/>
              <a:t>HTTP Basic authentication: Xác thực thông qua các header authorization.</a:t>
            </a:r>
          </a:p>
          <a:p>
            <a:r>
              <a:rPr lang="vi-VN" dirty="0"/>
              <a:t>Authentication via a custom login page: Xác thực thông qua một trang đăng nhập tùy chỉnh.</a:t>
            </a:r>
          </a:p>
          <a:p>
            <a:r>
              <a:rPr lang="vi-VN" dirty="0"/>
              <a:t>Pre-authenticated authentication: Xác thực thông qua các giá trị được cung cấp từ phía máy khách.</a:t>
            </a:r>
            <a:endParaRPr lang="en-US" dirty="0"/>
          </a:p>
        </p:txBody>
      </p:sp>
    </p:spTree>
    <p:extLst>
      <p:ext uri="{BB962C8B-B14F-4D97-AF65-F5344CB8AC3E}">
        <p14:creationId xmlns:p14="http://schemas.microsoft.com/office/powerpoint/2010/main" val="2707204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3"/>
            <a:ext cx="6789039" cy="1992985"/>
          </a:xfrm>
          <a:prstGeom prst="rect">
            <a:avLst/>
          </a:prstGeom>
          <a:noFill/>
          <a:ln/>
        </p:spPr>
        <p:txBody>
          <a:bodyPr wrap="square" lIns="0" tIns="0" rIns="0" bIns="0" rtlCol="0" anchor="t"/>
          <a:lstStyle/>
          <a:p>
            <a:endParaRPr lang="en-US" dirty="0" smtClean="0"/>
          </a:p>
          <a:p>
            <a:endParaRPr lang="vi-VN" dirty="0"/>
          </a:p>
        </p:txBody>
      </p:sp>
      <p:sp>
        <p:nvSpPr>
          <p:cNvPr id="16" name="Rectangle 15"/>
          <p:cNvSpPr/>
          <p:nvPr/>
        </p:nvSpPr>
        <p:spPr>
          <a:xfrm>
            <a:off x="974035" y="661373"/>
            <a:ext cx="8642074" cy="4247317"/>
          </a:xfrm>
          <a:prstGeom prst="rect">
            <a:avLst/>
          </a:prstGeom>
        </p:spPr>
        <p:txBody>
          <a:bodyPr wrap="square">
            <a:spAutoFit/>
          </a:bodyPr>
          <a:lstStyle/>
          <a:p>
            <a:r>
              <a:rPr lang="vi-VN" b="1" dirty="0">
                <a:latin typeface="+mj-lt"/>
              </a:rPr>
              <a:t>Các thành phần Spring Security:</a:t>
            </a:r>
          </a:p>
          <a:p>
            <a:r>
              <a:rPr lang="vi-VN" b="1" dirty="0">
                <a:latin typeface="+mj-lt"/>
              </a:rPr>
              <a:t>Authentication (Xác thực</a:t>
            </a:r>
            <a:r>
              <a:rPr lang="vi-VN" b="1" dirty="0" smtClean="0">
                <a:latin typeface="+mj-lt"/>
              </a:rPr>
              <a:t>):</a:t>
            </a:r>
            <a:endParaRPr lang="en-US" b="1" dirty="0" smtClean="0">
              <a:latin typeface="+mj-lt"/>
            </a:endParaRPr>
          </a:p>
          <a:p>
            <a:endParaRPr lang="en-US" b="1" dirty="0" smtClean="0">
              <a:latin typeface="+mj-lt"/>
            </a:endParaRPr>
          </a:p>
          <a:p>
            <a:r>
              <a:rPr lang="vi-VN" dirty="0"/>
              <a:t>Trong quá trình xác thực, </a:t>
            </a:r>
            <a:r>
              <a:rPr lang="vi-VN" b="1" dirty="0"/>
              <a:t>Spring Security</a:t>
            </a:r>
            <a:r>
              <a:rPr lang="vi-VN" dirty="0"/>
              <a:t> hỗ trợ cả trạng thái và phi trạng thái</a:t>
            </a:r>
          </a:p>
          <a:p>
            <a:r>
              <a:rPr lang="vi-VN" b="1" dirty="0"/>
              <a:t>Trạng thái (Stateful)</a:t>
            </a:r>
            <a:r>
              <a:rPr lang="vi-VN" dirty="0"/>
              <a:t> là một cách tiếp cận xác thực trong đó hệ thống sẽ lưu trữ thông tin xác thực của người dùng hoặc ứng dụng trong một phiên (session) trên máy chủ. Khi người dùng hoặc ứng dụng gửi một yêu cầu mới, hệ thống sẽ kiểm tra phiên hiện tại để xác định danh tính và quyền hạn của người dùng hoặc ứng dụng.</a:t>
            </a:r>
          </a:p>
          <a:p>
            <a:r>
              <a:rPr lang="vi-VN" b="1" dirty="0"/>
              <a:t>Phi trạng thái (Stateless)</a:t>
            </a:r>
            <a:r>
              <a:rPr lang="vi-VN" dirty="0"/>
              <a:t> là một cách tiếp cận khác với Stateful, khi đó hệ thống không lưu trữ thông tin xác thực của người dùng hoặc ứng dụng trên máy chủ, mà chỉ sử dụng các mã token đã được ký số để xác thực thông tin. Khi đó người dùng hoặc ứng dụng gửi một yêu cầu mới, hệ thống sẽ kiểm tra mã token để xác định danh tính và quyền hạn của người dùng hoặc ứng dụng.</a:t>
            </a:r>
          </a:p>
          <a:p>
            <a:endParaRPr lang="vi-VN" b="1" dirty="0">
              <a:latin typeface="+mj-lt"/>
            </a:endParaRPr>
          </a:p>
        </p:txBody>
      </p:sp>
    </p:spTree>
    <p:extLst>
      <p:ext uri="{BB962C8B-B14F-4D97-AF65-F5344CB8AC3E}">
        <p14:creationId xmlns:p14="http://schemas.microsoft.com/office/powerpoint/2010/main" val="26854751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TotalTime>
  <Words>974</Words>
  <Application>Microsoft Office PowerPoint</Application>
  <PresentationFormat>Custom</PresentationFormat>
  <Paragraphs>114</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Roboto</vt:lpstr>
      <vt:lpstr>SVN-Mont Book</vt:lpstr>
      <vt:lpstr>SVN-Mont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Nguyễn Công Hoàn</cp:lastModifiedBy>
  <cp:revision>54</cp:revision>
  <dcterms:created xsi:type="dcterms:W3CDTF">2023-06-16T10:26:38Z</dcterms:created>
  <dcterms:modified xsi:type="dcterms:W3CDTF">2023-12-27T14:01:10Z</dcterms:modified>
</cp:coreProperties>
</file>