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2" r:id="rId3"/>
    <p:sldId id="273" r:id="rId4"/>
    <p:sldId id="278" r:id="rId5"/>
    <p:sldId id="289" r:id="rId6"/>
    <p:sldId id="290" r:id="rId7"/>
    <p:sldId id="291" r:id="rId8"/>
    <p:sldId id="279" r:id="rId9"/>
    <p:sldId id="281" r:id="rId10"/>
    <p:sldId id="280" r:id="rId11"/>
    <p:sldId id="282" r:id="rId12"/>
    <p:sldId id="283" r:id="rId13"/>
    <p:sldId id="284" r:id="rId14"/>
    <p:sldId id="285" r:id="rId15"/>
    <p:sldId id="286" r:id="rId16"/>
    <p:sldId id="265" r:id="rId17"/>
    <p:sldId id="271" r:id="rId18"/>
  </p:sldIdLst>
  <p:sldSz cx="10696575" cy="7562850"/>
  <p:notesSz cx="7562850" cy="106965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74" d="100"/>
          <a:sy n="74" d="100"/>
        </p:scale>
        <p:origin x="13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6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68563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684573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2858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459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01364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80410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593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9637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82760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368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722657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6901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5557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0575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24"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hyperlink" Target="http://localhost:8080/" TargetMode="External"/><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1.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14.sv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2.svg"/><Relationship Id="rId5" Type="http://schemas.openxmlformats.org/officeDocument/2006/relationships/image" Target="../media/image25.png"/><Relationship Id="rId4" Type="http://schemas.openxmlformats.org/officeDocument/2006/relationships/image" Target="../media/image6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9274321" y="0"/>
            <a:ext cx="1422254" cy="1992984"/>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485" y="5924630"/>
            <a:ext cx="1425183" cy="163822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19075" y="238125"/>
            <a:ext cx="3943350" cy="6315075"/>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0" y="0"/>
            <a:ext cx="1790700" cy="2114550"/>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6374606" y="240506"/>
            <a:ext cx="2786063" cy="14288"/>
          </a:xfrm>
          <a:prstGeom prst="rect">
            <a:avLst/>
          </a:prstGeom>
        </p:spPr>
      </p:pic>
      <p:sp>
        <p:nvSpPr>
          <p:cNvPr id="8" name="Text 0"/>
          <p:cNvSpPr/>
          <p:nvPr/>
        </p:nvSpPr>
        <p:spPr>
          <a:xfrm>
            <a:off x="4162426" y="57150"/>
            <a:ext cx="2212180" cy="381000"/>
          </a:xfrm>
          <a:prstGeom prst="rect">
            <a:avLst/>
          </a:prstGeom>
          <a:noFill/>
          <a:ln/>
        </p:spPr>
        <p:txBody>
          <a:bodyPr wrap="square" lIns="0" tIns="0" rIns="0" bIns="0" rtlCol="0" anchor="t"/>
          <a:lstStyle/>
          <a:p>
            <a:pPr marL="0" indent="0" algn="ctr">
              <a:lnSpc>
                <a:spcPts val="3000"/>
              </a:lnSpc>
              <a:buNone/>
            </a:pPr>
            <a:r>
              <a:rPr lang="en-US" b="1" dirty="0">
                <a:solidFill>
                  <a:srgbClr val="1E1A52"/>
                </a:solidFill>
              </a:rPr>
              <a:t>LSD TECHNOLOGY</a:t>
            </a:r>
          </a:p>
        </p:txBody>
      </p:sp>
      <p:sp>
        <p:nvSpPr>
          <p:cNvPr id="9" name="TextBox 8">
            <a:extLst>
              <a:ext uri="{FF2B5EF4-FFF2-40B4-BE49-F238E27FC236}">
                <a16:creationId xmlns:a16="http://schemas.microsoft.com/office/drawing/2014/main" id="{BB15936F-FAB2-3862-1812-23C990213FB8}"/>
              </a:ext>
            </a:extLst>
          </p:cNvPr>
          <p:cNvSpPr txBox="1"/>
          <p:nvPr/>
        </p:nvSpPr>
        <p:spPr>
          <a:xfrm>
            <a:off x="1043995" y="3514724"/>
            <a:ext cx="8884548"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dirty="0" smtClean="0">
                <a:latin typeface="Times New Roman" panose="02020603050405020304" pitchFamily="18" charset="0"/>
                <a:cs typeface="Times New Roman" panose="02020603050405020304" pitchFamily="18" charset="0"/>
              </a:rPr>
              <a:t>THỰC HÀNH TỔNG HỢP SPRING SECURITY</a:t>
            </a:r>
            <a:endParaRPr lang="en-V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D632199-7C6D-598F-ECA2-AC8181F02952}"/>
              </a:ext>
            </a:extLst>
          </p:cNvPr>
          <p:cNvSpPr txBox="1"/>
          <p:nvPr/>
        </p:nvSpPr>
        <p:spPr>
          <a:xfrm>
            <a:off x="2432808" y="2717512"/>
            <a:ext cx="596887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BOOT </a:t>
            </a:r>
            <a:r>
              <a:rPr lang="en-US" sz="3200" b="1" dirty="0">
                <a:latin typeface="Times New Roman" panose="02020603050405020304" pitchFamily="18" charset="0"/>
                <a:cs typeface="Times New Roman" panose="02020603050405020304" pitchFamily="18" charset="0"/>
              </a:rPr>
              <a:t>FRAMEWORK</a:t>
            </a:r>
            <a:endParaRPr lang="en-V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16F481-9069-1D51-4675-4C2549CB51C1}"/>
              </a:ext>
            </a:extLst>
          </p:cNvPr>
          <p:cNvSpPr txBox="1"/>
          <p:nvPr/>
        </p:nvSpPr>
        <p:spPr>
          <a:xfrm>
            <a:off x="4009998" y="6661963"/>
            <a:ext cx="2484526" cy="276999"/>
          </a:xfrm>
          <a:prstGeom prst="rect">
            <a:avLst/>
          </a:prstGeom>
          <a:noFill/>
        </p:spPr>
        <p:txBody>
          <a:bodyPr wrap="none" rtlCol="0">
            <a:spAutoFit/>
          </a:bodyPr>
          <a:lstStyle/>
          <a:p>
            <a:r>
              <a:rPr lang="en-VN" sz="1200" b="1" i="1" dirty="0">
                <a:latin typeface="Times New Roman" panose="02020603050405020304" pitchFamily="18" charset="0"/>
                <a:cs typeface="Times New Roman" panose="02020603050405020304" pitchFamily="18" charset="0"/>
              </a:rPr>
              <a:t>Hà Nội, ngày </a:t>
            </a:r>
            <a:r>
              <a:rPr lang="en-US" sz="1200" b="1" i="1" dirty="0">
                <a:latin typeface="Times New Roman" panose="02020603050405020304" pitchFamily="18" charset="0"/>
                <a:cs typeface="Times New Roman" panose="02020603050405020304" pitchFamily="18" charset="0"/>
              </a:rPr>
              <a:t>11</a:t>
            </a:r>
            <a:r>
              <a:rPr lang="en-VN" sz="1200" b="1" i="1" dirty="0">
                <a:latin typeface="Times New Roman" panose="02020603050405020304" pitchFamily="18" charset="0"/>
                <a:cs typeface="Times New Roman" panose="02020603050405020304" pitchFamily="18" charset="0"/>
              </a:rPr>
              <a:t> tháng </a:t>
            </a:r>
            <a:r>
              <a:rPr lang="en-US" sz="1200" b="1" i="1" dirty="0">
                <a:latin typeface="Times New Roman" panose="02020603050405020304" pitchFamily="18" charset="0"/>
                <a:cs typeface="Times New Roman" panose="02020603050405020304" pitchFamily="18" charset="0"/>
              </a:rPr>
              <a:t>10 </a:t>
            </a:r>
            <a:r>
              <a:rPr lang="en-VN" sz="1200" b="1" i="1" dirty="0">
                <a:latin typeface="Times New Roman" panose="02020603050405020304" pitchFamily="18" charset="0"/>
                <a:cs typeface="Times New Roman" panose="02020603050405020304" pitchFamily="18" charset="0"/>
              </a:rPr>
              <a:t>năm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4" name="Rectangle 13"/>
          <p:cNvSpPr/>
          <p:nvPr/>
        </p:nvSpPr>
        <p:spPr>
          <a:xfrm>
            <a:off x="1214362" y="1793965"/>
            <a:ext cx="7284027" cy="3693319"/>
          </a:xfrm>
          <a:prstGeom prst="rect">
            <a:avLst/>
          </a:prstGeom>
        </p:spPr>
        <p:txBody>
          <a:bodyPr wrap="square">
            <a:spAutoFit/>
          </a:bodyPr>
          <a:lstStyle/>
          <a:p>
            <a:endParaRPr lang="en-US" dirty="0" smtClean="0"/>
          </a:p>
          <a:p>
            <a:r>
              <a:rPr lang="en-US" dirty="0" smtClean="0"/>
              <a:t>@</a:t>
            </a:r>
            <a:r>
              <a:rPr lang="en-US" dirty="0"/>
              <a:t>Bean</a:t>
            </a:r>
          </a:p>
          <a:p>
            <a:r>
              <a:rPr lang="en-US" dirty="0"/>
              <a:t>	public </a:t>
            </a:r>
            <a:r>
              <a:rPr lang="en-US" dirty="0" err="1"/>
              <a:t>UserDetailsService</a:t>
            </a:r>
            <a:r>
              <a:rPr lang="en-US" dirty="0"/>
              <a:t> </a:t>
            </a:r>
            <a:r>
              <a:rPr lang="en-US" dirty="0" err="1"/>
              <a:t>userDetailsService</a:t>
            </a:r>
            <a:r>
              <a:rPr lang="en-US" dirty="0"/>
              <a:t>() {</a:t>
            </a:r>
          </a:p>
          <a:p>
            <a:r>
              <a:rPr lang="en-US" dirty="0"/>
              <a:t>		</a:t>
            </a:r>
            <a:r>
              <a:rPr lang="en-US" dirty="0" err="1"/>
              <a:t>UserDetails</a:t>
            </a:r>
            <a:r>
              <a:rPr lang="en-US" dirty="0"/>
              <a:t> user =</a:t>
            </a:r>
          </a:p>
          <a:p>
            <a:r>
              <a:rPr lang="en-US" dirty="0"/>
              <a:t>			 </a:t>
            </a:r>
            <a:r>
              <a:rPr lang="en-US" dirty="0" err="1"/>
              <a:t>User.withDefaultPasswordEncoder</a:t>
            </a:r>
            <a:r>
              <a:rPr lang="en-US" dirty="0"/>
              <a:t>()</a:t>
            </a:r>
          </a:p>
          <a:p>
            <a:r>
              <a:rPr lang="en-US" dirty="0"/>
              <a:t>				.username("user")</a:t>
            </a:r>
          </a:p>
          <a:p>
            <a:r>
              <a:rPr lang="en-US" dirty="0"/>
              <a:t>				.password("password")</a:t>
            </a:r>
          </a:p>
          <a:p>
            <a:r>
              <a:rPr lang="en-US" dirty="0"/>
              <a:t>				.roles("USER")</a:t>
            </a:r>
          </a:p>
          <a:p>
            <a:r>
              <a:rPr lang="en-US" dirty="0"/>
              <a:t>				.build();</a:t>
            </a:r>
          </a:p>
          <a:p>
            <a:endParaRPr lang="en-US" dirty="0"/>
          </a:p>
          <a:p>
            <a:r>
              <a:rPr lang="en-US" dirty="0"/>
              <a:t>		return new </a:t>
            </a:r>
            <a:r>
              <a:rPr lang="en-US" dirty="0" err="1"/>
              <a:t>InMemoryUserDetailsManager</a:t>
            </a:r>
            <a:r>
              <a:rPr lang="en-US" dirty="0"/>
              <a:t>(user);</a:t>
            </a:r>
          </a:p>
          <a:p>
            <a:r>
              <a:rPr lang="en-US" dirty="0"/>
              <a:t>	}</a:t>
            </a:r>
          </a:p>
          <a:p>
            <a:r>
              <a:rPr lang="en-US" dirty="0"/>
              <a:t>}</a:t>
            </a:r>
            <a:endParaRPr lang="en-US" dirty="0"/>
          </a:p>
        </p:txBody>
      </p:sp>
    </p:spTree>
    <p:extLst>
      <p:ext uri="{BB962C8B-B14F-4D97-AF65-F5344CB8AC3E}">
        <p14:creationId xmlns:p14="http://schemas.microsoft.com/office/powerpoint/2010/main" val="41704936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1095557" y="682614"/>
            <a:ext cx="7883670" cy="369332"/>
          </a:xfrm>
          <a:prstGeom prst="rect">
            <a:avLst/>
          </a:prstGeom>
        </p:spPr>
        <p:txBody>
          <a:bodyPr wrap="square">
            <a:spAutoFit/>
          </a:bodyPr>
          <a:lstStyle/>
          <a:p>
            <a:r>
              <a:rPr lang="en-US" dirty="0" err="1" smtClean="0"/>
              <a:t>Tạo</a:t>
            </a:r>
            <a:r>
              <a:rPr lang="en-US" dirty="0" smtClean="0"/>
              <a:t> </a:t>
            </a:r>
            <a:r>
              <a:rPr lang="en-US" dirty="0" err="1" smtClean="0"/>
              <a:t>trang</a:t>
            </a:r>
            <a:r>
              <a:rPr lang="en-US" dirty="0" smtClean="0"/>
              <a:t> login.html </a:t>
            </a:r>
            <a:endParaRPr lang="en-US" dirty="0"/>
          </a:p>
        </p:txBody>
      </p:sp>
      <p:sp>
        <p:nvSpPr>
          <p:cNvPr id="15" name="Rectangle 14"/>
          <p:cNvSpPr/>
          <p:nvPr/>
        </p:nvSpPr>
        <p:spPr>
          <a:xfrm>
            <a:off x="1025901" y="1190635"/>
            <a:ext cx="8623023" cy="5632311"/>
          </a:xfrm>
          <a:prstGeom prst="rect">
            <a:avLst/>
          </a:prstGeom>
        </p:spPr>
        <p:txBody>
          <a:bodyPr wrap="square">
            <a:spAutoFit/>
          </a:bodyPr>
          <a:lstStyle/>
          <a:p>
            <a:r>
              <a:rPr lang="en-US" dirty="0"/>
              <a:t>&lt;!DOCTYPE html&gt;</a:t>
            </a:r>
          </a:p>
          <a:p>
            <a:r>
              <a:rPr lang="en-US" dirty="0"/>
              <a:t>&lt;html </a:t>
            </a:r>
            <a:r>
              <a:rPr lang="en-US" dirty="0" err="1"/>
              <a:t>xmlns</a:t>
            </a:r>
            <a:r>
              <a:rPr lang="en-US" dirty="0"/>
              <a:t>="http://www.w3.org/1999/xhtml" </a:t>
            </a:r>
            <a:r>
              <a:rPr lang="en-US" dirty="0" err="1"/>
              <a:t>xmlns:th</a:t>
            </a:r>
            <a:r>
              <a:rPr lang="en-US" dirty="0"/>
              <a:t>="https://www.thymeleaf.org"&gt;</a:t>
            </a:r>
          </a:p>
          <a:p>
            <a:r>
              <a:rPr lang="en-US" dirty="0"/>
              <a:t>    &lt;head&gt;</a:t>
            </a:r>
          </a:p>
          <a:p>
            <a:r>
              <a:rPr lang="en-US" dirty="0"/>
              <a:t>        &lt;title&gt;Spring Security Example &lt;/title&gt;</a:t>
            </a:r>
          </a:p>
          <a:p>
            <a:r>
              <a:rPr lang="en-US" dirty="0"/>
              <a:t>    &lt;/head&gt;</a:t>
            </a:r>
          </a:p>
          <a:p>
            <a:r>
              <a:rPr lang="en-US" dirty="0"/>
              <a:t>    &lt;body&gt;</a:t>
            </a:r>
          </a:p>
          <a:p>
            <a:r>
              <a:rPr lang="en-US" dirty="0"/>
              <a:t>        &lt;div </a:t>
            </a:r>
            <a:r>
              <a:rPr lang="en-US" dirty="0" err="1"/>
              <a:t>th:if</a:t>
            </a:r>
            <a:r>
              <a:rPr lang="en-US" dirty="0"/>
              <a:t>="${</a:t>
            </a:r>
            <a:r>
              <a:rPr lang="en-US" dirty="0" err="1"/>
              <a:t>param.error</a:t>
            </a:r>
            <a:r>
              <a:rPr lang="en-US" dirty="0"/>
              <a:t>}"&gt;</a:t>
            </a:r>
          </a:p>
          <a:p>
            <a:r>
              <a:rPr lang="en-US" dirty="0"/>
              <a:t>            Invalid username and password.</a:t>
            </a:r>
          </a:p>
          <a:p>
            <a:r>
              <a:rPr lang="en-US" dirty="0"/>
              <a:t>        &lt;/div&gt;</a:t>
            </a:r>
          </a:p>
          <a:p>
            <a:r>
              <a:rPr lang="en-US" dirty="0"/>
              <a:t>        &lt;div </a:t>
            </a:r>
            <a:r>
              <a:rPr lang="en-US" dirty="0" err="1"/>
              <a:t>th:if</a:t>
            </a:r>
            <a:r>
              <a:rPr lang="en-US" dirty="0"/>
              <a:t>="${</a:t>
            </a:r>
            <a:r>
              <a:rPr lang="en-US" dirty="0" err="1"/>
              <a:t>param.logout</a:t>
            </a:r>
            <a:r>
              <a:rPr lang="en-US" dirty="0"/>
              <a:t>}"&gt;</a:t>
            </a:r>
          </a:p>
          <a:p>
            <a:r>
              <a:rPr lang="en-US" dirty="0"/>
              <a:t>            You have been logged out.</a:t>
            </a:r>
          </a:p>
          <a:p>
            <a:r>
              <a:rPr lang="en-US" dirty="0"/>
              <a:t>        &lt;/div&gt;</a:t>
            </a:r>
          </a:p>
          <a:p>
            <a:r>
              <a:rPr lang="en-US" dirty="0"/>
              <a:t>        &lt;form </a:t>
            </a:r>
            <a:r>
              <a:rPr lang="en-US" dirty="0" err="1"/>
              <a:t>th:action</a:t>
            </a:r>
            <a:r>
              <a:rPr lang="en-US" dirty="0"/>
              <a:t>="@{/login}" method="post"&gt;</a:t>
            </a:r>
          </a:p>
          <a:p>
            <a:r>
              <a:rPr lang="en-US" dirty="0"/>
              <a:t>            &lt;div&gt;&lt;label&gt; User Name : &lt;input type="text" name="username"/&gt; &lt;/label&gt;&lt;/div&gt;</a:t>
            </a:r>
          </a:p>
          <a:p>
            <a:r>
              <a:rPr lang="en-US" dirty="0"/>
              <a:t>            &lt;div&gt;&lt;label&gt; Password: &lt;input type="password" name="password"/&gt; &lt;/label&gt;&lt;/div&gt;</a:t>
            </a:r>
          </a:p>
          <a:p>
            <a:r>
              <a:rPr lang="en-US" dirty="0"/>
              <a:t>            &lt;div&gt;&lt;input type="submit" value="Sign In"/&gt;&lt;/div&gt;</a:t>
            </a:r>
          </a:p>
          <a:p>
            <a:r>
              <a:rPr lang="en-US" dirty="0"/>
              <a:t>        &lt;/form&gt;</a:t>
            </a:r>
          </a:p>
          <a:p>
            <a:r>
              <a:rPr lang="en-US" dirty="0"/>
              <a:t>    &lt;/body&gt;</a:t>
            </a:r>
          </a:p>
          <a:p>
            <a:r>
              <a:rPr lang="en-US" dirty="0"/>
              <a:t>&lt;/html&gt;</a:t>
            </a:r>
          </a:p>
        </p:txBody>
      </p:sp>
    </p:spTree>
    <p:extLst>
      <p:ext uri="{BB962C8B-B14F-4D97-AF65-F5344CB8AC3E}">
        <p14:creationId xmlns:p14="http://schemas.microsoft.com/office/powerpoint/2010/main" val="39486197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marL="0" indent="0">
              <a:lnSpc>
                <a:spcPts val="3000"/>
              </a:lnSpc>
              <a:buNone/>
            </a:pPr>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trang</a:t>
            </a:r>
            <a:r>
              <a:rPr lang="en-US" dirty="0" smtClean="0">
                <a:latin typeface="Arial" panose="020B0604020202020204" pitchFamily="34" charset="0"/>
                <a:cs typeface="Arial" panose="020B0604020202020204" pitchFamily="34" charset="0"/>
              </a:rPr>
              <a:t> hello.html</a:t>
            </a:r>
          </a:p>
          <a:p>
            <a:pPr>
              <a:lnSpc>
                <a:spcPts val="3000"/>
              </a:lnSpc>
            </a:pPr>
            <a:r>
              <a:rPr lang="en-US" sz="1600" dirty="0"/>
              <a:t>&lt;!DOCTYPE html&gt;</a:t>
            </a:r>
          </a:p>
          <a:p>
            <a:pPr>
              <a:lnSpc>
                <a:spcPts val="3000"/>
              </a:lnSpc>
            </a:pPr>
            <a:r>
              <a:rPr lang="en-US" sz="1600" dirty="0"/>
              <a:t>&lt;html </a:t>
            </a:r>
            <a:r>
              <a:rPr lang="en-US" sz="1600" dirty="0" err="1"/>
              <a:t>xmlns</a:t>
            </a:r>
            <a:r>
              <a:rPr lang="en-US" sz="1600" dirty="0"/>
              <a:t>="http://www.w3.org/1999/xhtml" </a:t>
            </a:r>
            <a:r>
              <a:rPr lang="en-US" sz="1600" dirty="0" err="1"/>
              <a:t>xmlns:th</a:t>
            </a:r>
            <a:r>
              <a:rPr lang="en-US" sz="1600" dirty="0"/>
              <a:t>="https://www.thymeleaf.org"</a:t>
            </a:r>
          </a:p>
          <a:p>
            <a:pPr>
              <a:lnSpc>
                <a:spcPts val="3000"/>
              </a:lnSpc>
            </a:pPr>
            <a:r>
              <a:rPr lang="en-US" sz="1600" dirty="0"/>
              <a:t>      </a:t>
            </a:r>
            <a:r>
              <a:rPr lang="en-US" sz="1600" dirty="0" err="1"/>
              <a:t>xmlns:sec</a:t>
            </a:r>
            <a:r>
              <a:rPr lang="en-US" sz="1600" dirty="0"/>
              <a:t>="https://www.thymeleaf.org/thymeleaf-extras-springsecurity6"&gt;</a:t>
            </a:r>
          </a:p>
          <a:p>
            <a:pPr>
              <a:lnSpc>
                <a:spcPts val="3000"/>
              </a:lnSpc>
            </a:pPr>
            <a:r>
              <a:rPr lang="en-US" sz="1600" dirty="0"/>
              <a:t>    &lt;head&gt;</a:t>
            </a:r>
          </a:p>
          <a:p>
            <a:pPr>
              <a:lnSpc>
                <a:spcPts val="3000"/>
              </a:lnSpc>
            </a:pPr>
            <a:r>
              <a:rPr lang="en-US" sz="1600" dirty="0"/>
              <a:t>        &lt;title&gt;Hello World!&lt;/title&gt;</a:t>
            </a:r>
          </a:p>
          <a:p>
            <a:pPr>
              <a:lnSpc>
                <a:spcPts val="3000"/>
              </a:lnSpc>
            </a:pPr>
            <a:r>
              <a:rPr lang="en-US" sz="1600" dirty="0"/>
              <a:t>    &lt;/head&gt;</a:t>
            </a:r>
          </a:p>
          <a:p>
            <a:pPr>
              <a:lnSpc>
                <a:spcPts val="3000"/>
              </a:lnSpc>
            </a:pPr>
            <a:r>
              <a:rPr lang="en-US" sz="1600" dirty="0"/>
              <a:t>    &lt;body&gt;</a:t>
            </a:r>
          </a:p>
          <a:p>
            <a:pPr>
              <a:lnSpc>
                <a:spcPts val="3000"/>
              </a:lnSpc>
            </a:pPr>
            <a:r>
              <a:rPr lang="en-US" sz="1600" dirty="0"/>
              <a:t>        &lt;h1 </a:t>
            </a:r>
            <a:r>
              <a:rPr lang="en-US" sz="1600" dirty="0" err="1"/>
              <a:t>th:inline</a:t>
            </a:r>
            <a:r>
              <a:rPr lang="en-US" sz="1600" dirty="0"/>
              <a:t>="text"&gt;Hello &lt;span </a:t>
            </a:r>
            <a:r>
              <a:rPr lang="en-US" sz="1600" dirty="0" err="1"/>
              <a:t>th:remove</a:t>
            </a:r>
            <a:r>
              <a:rPr lang="en-US" sz="1600" dirty="0"/>
              <a:t>="tag" </a:t>
            </a:r>
            <a:r>
              <a:rPr lang="en-US" sz="1600" dirty="0" err="1"/>
              <a:t>sec:authentication</a:t>
            </a:r>
            <a:r>
              <a:rPr lang="en-US" sz="1600" dirty="0"/>
              <a:t>="name"&gt;</a:t>
            </a:r>
            <a:r>
              <a:rPr lang="en-US" sz="1600" dirty="0" err="1"/>
              <a:t>thymeleaf</a:t>
            </a:r>
            <a:r>
              <a:rPr lang="en-US" sz="1600" dirty="0"/>
              <a:t>&lt;/span&gt;!&lt;/h1&gt;</a:t>
            </a:r>
          </a:p>
          <a:p>
            <a:pPr>
              <a:lnSpc>
                <a:spcPts val="3000"/>
              </a:lnSpc>
            </a:pPr>
            <a:r>
              <a:rPr lang="en-US" sz="1600" dirty="0"/>
              <a:t>        &lt;form </a:t>
            </a:r>
            <a:r>
              <a:rPr lang="en-US" sz="1600" dirty="0" err="1"/>
              <a:t>th:action</a:t>
            </a:r>
            <a:r>
              <a:rPr lang="en-US" sz="1600" dirty="0"/>
              <a:t>="@{/logout}" method="post"&gt;</a:t>
            </a:r>
          </a:p>
          <a:p>
            <a:pPr>
              <a:lnSpc>
                <a:spcPts val="3000"/>
              </a:lnSpc>
            </a:pPr>
            <a:r>
              <a:rPr lang="en-US" sz="1600" dirty="0"/>
              <a:t>            &lt;input type="submit" value="Sign Out"/&gt;</a:t>
            </a:r>
          </a:p>
          <a:p>
            <a:pPr>
              <a:lnSpc>
                <a:spcPts val="3000"/>
              </a:lnSpc>
            </a:pPr>
            <a:r>
              <a:rPr lang="en-US" sz="1600" dirty="0"/>
              <a:t>        &lt;/form&gt;</a:t>
            </a:r>
          </a:p>
          <a:p>
            <a:pPr>
              <a:lnSpc>
                <a:spcPts val="3000"/>
              </a:lnSpc>
            </a:pPr>
            <a:r>
              <a:rPr lang="en-US" sz="1600" dirty="0"/>
              <a:t>    &lt;/body&gt;</a:t>
            </a:r>
          </a:p>
          <a:p>
            <a:pPr>
              <a:lnSpc>
                <a:spcPts val="3000"/>
              </a:lnSpc>
            </a:pPr>
            <a:r>
              <a:rPr lang="en-US" sz="1600" dirty="0"/>
              <a:t>&lt;/html&gt;</a:t>
            </a:r>
            <a:endParaRPr lang="en-US" sz="1600" dirty="0" smtClean="0"/>
          </a:p>
        </p:txBody>
      </p:sp>
    </p:spTree>
    <p:extLst>
      <p:ext uri="{BB962C8B-B14F-4D97-AF65-F5344CB8AC3E}">
        <p14:creationId xmlns:p14="http://schemas.microsoft.com/office/powerpoint/2010/main" val="31832793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a:lnSpc>
                <a:spcPts val="3000"/>
              </a:lnSpc>
            </a:pPr>
            <a:r>
              <a:rPr lang="en-US" dirty="0" err="1" smtClean="0">
                <a:latin typeface="Arial" panose="020B0604020202020204" pitchFamily="34" charset="0"/>
                <a:cs typeface="Arial" panose="020B0604020202020204" pitchFamily="34" charset="0"/>
              </a:rPr>
              <a:t>Chạy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gọi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sz="1600" dirty="0"/>
              <a:t> </a:t>
            </a:r>
            <a:r>
              <a:rPr lang="en-US" u="sng" dirty="0">
                <a:hlinkClick r:id="rId23"/>
              </a:rPr>
              <a:t>http://</a:t>
            </a:r>
            <a:r>
              <a:rPr lang="en-US" u="sng" dirty="0" smtClean="0">
                <a:hlinkClick r:id="rId23"/>
              </a:rPr>
              <a:t>localhost:8080</a:t>
            </a:r>
            <a:endParaRPr lang="en-US" dirty="0" smtClean="0">
              <a:latin typeface="Arial" panose="020B0604020202020204" pitchFamily="34" charset="0"/>
              <a:cs typeface="Arial" panose="020B0604020202020204" pitchFamily="34" charset="0"/>
            </a:endParaRPr>
          </a:p>
          <a:p>
            <a:pPr>
              <a:lnSpc>
                <a:spcPts val="3000"/>
              </a:lnSpc>
            </a:pPr>
            <a:endParaRPr lang="en-US" dirty="0" smtClean="0">
              <a:latin typeface="Arial" panose="020B0604020202020204" pitchFamily="34" charset="0"/>
              <a:cs typeface="Arial" panose="020B0604020202020204" pitchFamily="34" charset="0"/>
            </a:endParaRPr>
          </a:p>
          <a:p>
            <a:pPr>
              <a:lnSpc>
                <a:spcPts val="3000"/>
              </a:lnSpc>
            </a:pPr>
            <a:endParaRPr lang="en-US" dirty="0">
              <a:latin typeface="Arial" panose="020B0604020202020204" pitchFamily="34" charset="0"/>
              <a:cs typeface="Arial" panose="020B0604020202020204" pitchFamily="34" charset="0"/>
            </a:endParaRPr>
          </a:p>
          <a:p>
            <a:pPr>
              <a:lnSpc>
                <a:spcPts val="3000"/>
              </a:lnSpc>
            </a:pPr>
            <a:endParaRPr lang="en-US" dirty="0" smtClean="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24"/>
          <a:stretch>
            <a:fillRect/>
          </a:stretch>
        </p:blipFill>
        <p:spPr>
          <a:xfrm>
            <a:off x="1353945" y="1435734"/>
            <a:ext cx="7472909" cy="4691381"/>
          </a:xfrm>
          <a:prstGeom prst="rect">
            <a:avLst/>
          </a:prstGeom>
        </p:spPr>
      </p:pic>
    </p:spTree>
    <p:extLst>
      <p:ext uri="{BB962C8B-B14F-4D97-AF65-F5344CB8AC3E}">
        <p14:creationId xmlns:p14="http://schemas.microsoft.com/office/powerpoint/2010/main" val="16663001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lvl="0">
              <a:lnSpc>
                <a:spcPts val="3000"/>
              </a:lnSpc>
            </a:pPr>
            <a:r>
              <a:rPr lang="en-US" altLang="en-US" dirty="0" err="1">
                <a:solidFill>
                  <a:srgbClr val="000000"/>
                </a:solidFill>
                <a:latin typeface="Open Sans"/>
              </a:rPr>
              <a:t>Khi</a:t>
            </a:r>
            <a:r>
              <a:rPr lang="en-US" altLang="en-US" dirty="0">
                <a:solidFill>
                  <a:srgbClr val="000000"/>
                </a:solidFill>
                <a:latin typeface="Open Sans"/>
              </a:rPr>
              <a:t> </a:t>
            </a:r>
            <a:r>
              <a:rPr lang="en-US" altLang="en-US" dirty="0" err="1">
                <a:solidFill>
                  <a:srgbClr val="000000"/>
                </a:solidFill>
                <a:latin typeface="Open Sans"/>
              </a:rPr>
              <a:t>bạn</a:t>
            </a:r>
            <a:r>
              <a:rPr lang="en-US" altLang="en-US" dirty="0">
                <a:solidFill>
                  <a:srgbClr val="000000"/>
                </a:solidFill>
                <a:latin typeface="Open Sans"/>
              </a:rPr>
              <a:t> </a:t>
            </a:r>
            <a:r>
              <a:rPr lang="en-US" altLang="en-US" dirty="0" err="1">
                <a:solidFill>
                  <a:srgbClr val="000000"/>
                </a:solidFill>
                <a:latin typeface="Open Sans"/>
              </a:rPr>
              <a:t>nhấp</a:t>
            </a:r>
            <a:r>
              <a:rPr lang="en-US" altLang="en-US" dirty="0">
                <a:solidFill>
                  <a:srgbClr val="000000"/>
                </a:solidFill>
                <a:latin typeface="Open Sans"/>
              </a:rPr>
              <a:t> </a:t>
            </a:r>
            <a:r>
              <a:rPr lang="en-US" altLang="en-US" dirty="0" err="1">
                <a:solidFill>
                  <a:srgbClr val="000000"/>
                </a:solidFill>
                <a:latin typeface="Open Sans"/>
              </a:rPr>
              <a:t>vào</a:t>
            </a:r>
            <a:r>
              <a:rPr lang="en-US" altLang="en-US" dirty="0">
                <a:solidFill>
                  <a:srgbClr val="000000"/>
                </a:solidFill>
                <a:latin typeface="Open Sans"/>
              </a:rPr>
              <a:t> </a:t>
            </a:r>
            <a:r>
              <a:rPr lang="en-US" altLang="en-US" dirty="0" err="1">
                <a:solidFill>
                  <a:srgbClr val="000000"/>
                </a:solidFill>
                <a:latin typeface="Open Sans"/>
              </a:rPr>
              <a:t>liên</a:t>
            </a:r>
            <a:r>
              <a:rPr lang="en-US" altLang="en-US" dirty="0">
                <a:solidFill>
                  <a:srgbClr val="000000"/>
                </a:solidFill>
                <a:latin typeface="Open Sans"/>
              </a:rPr>
              <a:t> </a:t>
            </a:r>
            <a:r>
              <a:rPr lang="en-US" altLang="en-US" dirty="0" err="1">
                <a:solidFill>
                  <a:srgbClr val="000000"/>
                </a:solidFill>
                <a:latin typeface="Open Sans"/>
              </a:rPr>
              <a:t>kết</a:t>
            </a:r>
            <a:r>
              <a:rPr lang="en-US" altLang="en-US" dirty="0">
                <a:solidFill>
                  <a:srgbClr val="000000"/>
                </a:solidFill>
                <a:latin typeface="Open Sans"/>
              </a:rPr>
              <a:t>, </a:t>
            </a:r>
            <a:r>
              <a:rPr lang="en-US" altLang="en-US" dirty="0" err="1">
                <a:solidFill>
                  <a:srgbClr val="000000"/>
                </a:solidFill>
                <a:latin typeface="Open Sans"/>
              </a:rPr>
              <a:t>nó</a:t>
            </a:r>
            <a:r>
              <a:rPr lang="en-US" altLang="en-US" dirty="0">
                <a:solidFill>
                  <a:srgbClr val="000000"/>
                </a:solidFill>
                <a:latin typeface="Open Sans"/>
              </a:rPr>
              <a:t> </a:t>
            </a:r>
            <a:r>
              <a:rPr lang="en-US" altLang="en-US" dirty="0" err="1">
                <a:solidFill>
                  <a:srgbClr val="000000"/>
                </a:solidFill>
                <a:latin typeface="Open Sans"/>
              </a:rPr>
              <a:t>sẽ</a:t>
            </a:r>
            <a:r>
              <a:rPr lang="en-US" altLang="en-US" dirty="0">
                <a:solidFill>
                  <a:srgbClr val="000000"/>
                </a:solidFill>
                <a:latin typeface="Open Sans"/>
              </a:rPr>
              <a:t> </a:t>
            </a:r>
            <a:r>
              <a:rPr lang="en-US" altLang="en-US" dirty="0" err="1">
                <a:solidFill>
                  <a:srgbClr val="000000"/>
                </a:solidFill>
                <a:latin typeface="Open Sans"/>
              </a:rPr>
              <a:t>cố</a:t>
            </a:r>
            <a:r>
              <a:rPr lang="en-US" altLang="en-US" dirty="0">
                <a:solidFill>
                  <a:srgbClr val="000000"/>
                </a:solidFill>
                <a:latin typeface="Open Sans"/>
              </a:rPr>
              <a:t> </a:t>
            </a:r>
            <a:r>
              <a:rPr lang="en-US" altLang="en-US" dirty="0" err="1">
                <a:solidFill>
                  <a:srgbClr val="000000"/>
                </a:solidFill>
                <a:latin typeface="Open Sans"/>
              </a:rPr>
              <a:t>gắng</a:t>
            </a:r>
            <a:r>
              <a:rPr lang="en-US" altLang="en-US" dirty="0">
                <a:solidFill>
                  <a:srgbClr val="000000"/>
                </a:solidFill>
                <a:latin typeface="Open Sans"/>
              </a:rPr>
              <a:t> </a:t>
            </a:r>
            <a:r>
              <a:rPr lang="en-US" altLang="en-US" dirty="0" err="1">
                <a:solidFill>
                  <a:srgbClr val="000000"/>
                </a:solidFill>
                <a:latin typeface="Open Sans"/>
              </a:rPr>
              <a:t>đưa</a:t>
            </a:r>
            <a:r>
              <a:rPr lang="en-US" altLang="en-US" dirty="0">
                <a:solidFill>
                  <a:srgbClr val="000000"/>
                </a:solidFill>
                <a:latin typeface="Open Sans"/>
              </a:rPr>
              <a:t> </a:t>
            </a:r>
            <a:r>
              <a:rPr lang="en-US" altLang="en-US" dirty="0" err="1">
                <a:solidFill>
                  <a:srgbClr val="000000"/>
                </a:solidFill>
                <a:latin typeface="Open Sans"/>
              </a:rPr>
              <a:t>bạn</a:t>
            </a:r>
            <a:r>
              <a:rPr lang="en-US" altLang="en-US" dirty="0">
                <a:solidFill>
                  <a:srgbClr val="000000"/>
                </a:solidFill>
                <a:latin typeface="Open Sans"/>
              </a:rPr>
              <a:t> </a:t>
            </a:r>
            <a:r>
              <a:rPr lang="en-US" altLang="en-US" dirty="0" err="1">
                <a:solidFill>
                  <a:srgbClr val="000000"/>
                </a:solidFill>
                <a:latin typeface="Open Sans"/>
              </a:rPr>
              <a:t>đến</a:t>
            </a:r>
            <a:r>
              <a:rPr lang="en-US" altLang="en-US" dirty="0">
                <a:solidFill>
                  <a:srgbClr val="000000"/>
                </a:solidFill>
                <a:latin typeface="Open Sans"/>
              </a:rPr>
              <a:t> </a:t>
            </a:r>
            <a:r>
              <a:rPr lang="en-US" altLang="en-US" dirty="0" err="1">
                <a:solidFill>
                  <a:srgbClr val="000000"/>
                </a:solidFill>
                <a:latin typeface="Open Sans"/>
              </a:rPr>
              <a:t>trang</a:t>
            </a:r>
            <a:r>
              <a:rPr lang="en-US" altLang="en-US" dirty="0">
                <a:solidFill>
                  <a:srgbClr val="000000"/>
                </a:solidFill>
                <a:latin typeface="Open Sans"/>
              </a:rPr>
              <a:t> </a:t>
            </a:r>
            <a:r>
              <a:rPr lang="en-US" altLang="en-US" dirty="0" err="1">
                <a:solidFill>
                  <a:srgbClr val="000000"/>
                </a:solidFill>
                <a:latin typeface="Open Sans"/>
              </a:rPr>
              <a:t>chào</a:t>
            </a:r>
            <a:r>
              <a:rPr lang="en-US" altLang="en-US" dirty="0">
                <a:solidFill>
                  <a:srgbClr val="000000"/>
                </a:solidFill>
                <a:latin typeface="Open Sans"/>
              </a:rPr>
              <a:t> </a:t>
            </a:r>
            <a:r>
              <a:rPr lang="en-US" altLang="en-US" dirty="0" err="1">
                <a:solidFill>
                  <a:srgbClr val="000000"/>
                </a:solidFill>
                <a:latin typeface="Open Sans"/>
              </a:rPr>
              <a:t>mừng</a:t>
            </a:r>
            <a:r>
              <a:rPr lang="en-US" altLang="en-US" dirty="0">
                <a:solidFill>
                  <a:srgbClr val="000000"/>
                </a:solidFill>
                <a:latin typeface="Open Sans"/>
              </a:rPr>
              <a:t> </a:t>
            </a:r>
            <a:r>
              <a:rPr lang="en-US" altLang="en-US" dirty="0" err="1">
                <a:solidFill>
                  <a:srgbClr val="000000"/>
                </a:solidFill>
                <a:latin typeface="Open Sans"/>
              </a:rPr>
              <a:t>tại</a:t>
            </a:r>
            <a:r>
              <a:rPr lang="en-US" altLang="en-US" dirty="0">
                <a:solidFill>
                  <a:srgbClr val="000000"/>
                </a:solidFill>
                <a:latin typeface="Open Sans"/>
              </a:rPr>
              <a:t> </a:t>
            </a:r>
            <a:r>
              <a:rPr lang="en-US" altLang="en-US" sz="1600" dirty="0">
                <a:solidFill>
                  <a:srgbClr val="000099"/>
                </a:solidFill>
                <a:latin typeface="Monaco"/>
              </a:rPr>
              <a:t>/hello</a:t>
            </a:r>
            <a:r>
              <a:rPr lang="en-US" altLang="en-US" dirty="0">
                <a:solidFill>
                  <a:srgbClr val="000000"/>
                </a:solidFill>
                <a:latin typeface="Open Sans"/>
              </a:rPr>
              <a:t>. </a:t>
            </a:r>
            <a:r>
              <a:rPr lang="en-US" altLang="en-US" dirty="0" err="1">
                <a:solidFill>
                  <a:srgbClr val="000000"/>
                </a:solidFill>
                <a:latin typeface="Open Sans"/>
              </a:rPr>
              <a:t>Tuy</a:t>
            </a:r>
            <a:r>
              <a:rPr lang="en-US" altLang="en-US" dirty="0">
                <a:solidFill>
                  <a:srgbClr val="000000"/>
                </a:solidFill>
                <a:latin typeface="Open Sans"/>
              </a:rPr>
              <a:t> </a:t>
            </a:r>
            <a:r>
              <a:rPr lang="en-US" altLang="en-US" dirty="0" err="1">
                <a:solidFill>
                  <a:srgbClr val="000000"/>
                </a:solidFill>
                <a:latin typeface="Open Sans"/>
              </a:rPr>
              <a:t>nhiên</a:t>
            </a:r>
            <a:r>
              <a:rPr lang="en-US" altLang="en-US" dirty="0">
                <a:solidFill>
                  <a:srgbClr val="000000"/>
                </a:solidFill>
                <a:latin typeface="Open Sans"/>
              </a:rPr>
              <a:t>, </a:t>
            </a:r>
            <a:r>
              <a:rPr lang="en-US" altLang="en-US" dirty="0" err="1">
                <a:solidFill>
                  <a:srgbClr val="000000"/>
                </a:solidFill>
                <a:latin typeface="Open Sans"/>
              </a:rPr>
              <a:t>vì</a:t>
            </a:r>
            <a:r>
              <a:rPr lang="en-US" altLang="en-US" dirty="0">
                <a:solidFill>
                  <a:srgbClr val="000000"/>
                </a:solidFill>
                <a:latin typeface="Open Sans"/>
              </a:rPr>
              <a:t> </a:t>
            </a:r>
            <a:r>
              <a:rPr lang="en-US" altLang="en-US" dirty="0" err="1">
                <a:solidFill>
                  <a:srgbClr val="000000"/>
                </a:solidFill>
                <a:latin typeface="Open Sans"/>
              </a:rPr>
              <a:t>trang</a:t>
            </a:r>
            <a:r>
              <a:rPr lang="en-US" altLang="en-US" dirty="0">
                <a:solidFill>
                  <a:srgbClr val="000000"/>
                </a:solidFill>
                <a:latin typeface="Open Sans"/>
              </a:rPr>
              <a:t> </a:t>
            </a:r>
            <a:r>
              <a:rPr lang="en-US" altLang="en-US" dirty="0" err="1">
                <a:solidFill>
                  <a:srgbClr val="000000"/>
                </a:solidFill>
                <a:latin typeface="Open Sans"/>
              </a:rPr>
              <a:t>đó</a:t>
            </a:r>
            <a:r>
              <a:rPr lang="en-US" altLang="en-US" dirty="0">
                <a:solidFill>
                  <a:srgbClr val="000000"/>
                </a:solidFill>
                <a:latin typeface="Open Sans"/>
              </a:rPr>
              <a:t> </a:t>
            </a:r>
            <a:r>
              <a:rPr lang="en-US" altLang="en-US" dirty="0" err="1">
                <a:solidFill>
                  <a:srgbClr val="000000"/>
                </a:solidFill>
                <a:latin typeface="Open Sans"/>
              </a:rPr>
              <a:t>được</a:t>
            </a:r>
            <a:r>
              <a:rPr lang="en-US" altLang="en-US" dirty="0">
                <a:solidFill>
                  <a:srgbClr val="000000"/>
                </a:solidFill>
                <a:latin typeface="Open Sans"/>
              </a:rPr>
              <a:t> </a:t>
            </a:r>
            <a:r>
              <a:rPr lang="en-US" altLang="en-US" dirty="0" err="1">
                <a:solidFill>
                  <a:srgbClr val="000000"/>
                </a:solidFill>
                <a:latin typeface="Open Sans"/>
              </a:rPr>
              <a:t>bảo</a:t>
            </a:r>
            <a:r>
              <a:rPr lang="en-US" altLang="en-US" dirty="0">
                <a:solidFill>
                  <a:srgbClr val="000000"/>
                </a:solidFill>
                <a:latin typeface="Open Sans"/>
              </a:rPr>
              <a:t> </a:t>
            </a:r>
            <a:r>
              <a:rPr lang="en-US" altLang="en-US" dirty="0" err="1">
                <a:solidFill>
                  <a:srgbClr val="000000"/>
                </a:solidFill>
                <a:latin typeface="Open Sans"/>
              </a:rPr>
              <a:t>mật</a:t>
            </a:r>
            <a:r>
              <a:rPr lang="en-US" altLang="en-US" dirty="0">
                <a:solidFill>
                  <a:srgbClr val="000000"/>
                </a:solidFill>
                <a:latin typeface="Open Sans"/>
              </a:rPr>
              <a:t> </a:t>
            </a:r>
            <a:r>
              <a:rPr lang="en-US" altLang="en-US" dirty="0" err="1">
                <a:solidFill>
                  <a:srgbClr val="000000"/>
                </a:solidFill>
                <a:latin typeface="Open Sans"/>
              </a:rPr>
              <a:t>và</a:t>
            </a:r>
            <a:r>
              <a:rPr lang="en-US" altLang="en-US" dirty="0">
                <a:solidFill>
                  <a:srgbClr val="000000"/>
                </a:solidFill>
                <a:latin typeface="Open Sans"/>
              </a:rPr>
              <a:t> </a:t>
            </a:r>
            <a:r>
              <a:rPr lang="en-US" altLang="en-US" dirty="0" err="1">
                <a:solidFill>
                  <a:srgbClr val="000000"/>
                </a:solidFill>
                <a:latin typeface="Open Sans"/>
              </a:rPr>
              <a:t>bạn</a:t>
            </a:r>
            <a:r>
              <a:rPr lang="en-US" altLang="en-US" dirty="0">
                <a:solidFill>
                  <a:srgbClr val="000000"/>
                </a:solidFill>
                <a:latin typeface="Open Sans"/>
              </a:rPr>
              <a:t> </a:t>
            </a:r>
            <a:r>
              <a:rPr lang="en-US" altLang="en-US" dirty="0" err="1">
                <a:solidFill>
                  <a:srgbClr val="000000"/>
                </a:solidFill>
                <a:latin typeface="Open Sans"/>
              </a:rPr>
              <a:t>chưa</a:t>
            </a:r>
            <a:r>
              <a:rPr lang="en-US" altLang="en-US" dirty="0">
                <a:solidFill>
                  <a:srgbClr val="000000"/>
                </a:solidFill>
                <a:latin typeface="Open Sans"/>
              </a:rPr>
              <a:t> </a:t>
            </a:r>
            <a:r>
              <a:rPr lang="en-US" altLang="en-US" dirty="0" err="1">
                <a:solidFill>
                  <a:srgbClr val="000000"/>
                </a:solidFill>
                <a:latin typeface="Open Sans"/>
              </a:rPr>
              <a:t>đăng</a:t>
            </a:r>
            <a:r>
              <a:rPr lang="en-US" altLang="en-US" dirty="0">
                <a:solidFill>
                  <a:srgbClr val="000000"/>
                </a:solidFill>
                <a:latin typeface="Open Sans"/>
              </a:rPr>
              <a:t> </a:t>
            </a:r>
            <a:r>
              <a:rPr lang="en-US" altLang="en-US" dirty="0" err="1">
                <a:solidFill>
                  <a:srgbClr val="000000"/>
                </a:solidFill>
                <a:latin typeface="Open Sans"/>
              </a:rPr>
              <a:t>nhập</a:t>
            </a:r>
            <a:r>
              <a:rPr lang="en-US" altLang="en-US" dirty="0">
                <a:solidFill>
                  <a:srgbClr val="000000"/>
                </a:solidFill>
                <a:latin typeface="Open Sans"/>
              </a:rPr>
              <a:t> </a:t>
            </a:r>
            <a:r>
              <a:rPr lang="en-US" altLang="en-US" dirty="0" err="1">
                <a:solidFill>
                  <a:srgbClr val="000000"/>
                </a:solidFill>
                <a:latin typeface="Open Sans"/>
              </a:rPr>
              <a:t>nên</a:t>
            </a:r>
            <a:r>
              <a:rPr lang="en-US" altLang="en-US" dirty="0">
                <a:solidFill>
                  <a:srgbClr val="000000"/>
                </a:solidFill>
                <a:latin typeface="Open Sans"/>
              </a:rPr>
              <a:t> </a:t>
            </a:r>
            <a:r>
              <a:rPr lang="en-US" altLang="en-US" dirty="0" err="1">
                <a:solidFill>
                  <a:srgbClr val="000000"/>
                </a:solidFill>
                <a:latin typeface="Open Sans"/>
              </a:rPr>
              <a:t>nó</a:t>
            </a:r>
            <a:r>
              <a:rPr lang="en-US" altLang="en-US" dirty="0">
                <a:solidFill>
                  <a:srgbClr val="000000"/>
                </a:solidFill>
                <a:latin typeface="Open Sans"/>
              </a:rPr>
              <a:t> </a:t>
            </a:r>
            <a:r>
              <a:rPr lang="en-US" altLang="en-US" dirty="0" err="1">
                <a:solidFill>
                  <a:srgbClr val="000000"/>
                </a:solidFill>
                <a:latin typeface="Open Sans"/>
              </a:rPr>
              <a:t>sẽ</a:t>
            </a:r>
            <a:r>
              <a:rPr lang="en-US" altLang="en-US" dirty="0">
                <a:solidFill>
                  <a:srgbClr val="000000"/>
                </a:solidFill>
                <a:latin typeface="Open Sans"/>
              </a:rPr>
              <a:t> </a:t>
            </a:r>
            <a:r>
              <a:rPr lang="en-US" altLang="en-US" dirty="0" err="1">
                <a:solidFill>
                  <a:srgbClr val="000000"/>
                </a:solidFill>
                <a:latin typeface="Open Sans"/>
              </a:rPr>
              <a:t>đưa</a:t>
            </a:r>
            <a:r>
              <a:rPr lang="en-US" altLang="en-US" dirty="0">
                <a:solidFill>
                  <a:srgbClr val="000000"/>
                </a:solidFill>
                <a:latin typeface="Open Sans"/>
              </a:rPr>
              <a:t> </a:t>
            </a:r>
            <a:r>
              <a:rPr lang="en-US" altLang="en-US" dirty="0" err="1">
                <a:solidFill>
                  <a:srgbClr val="000000"/>
                </a:solidFill>
                <a:latin typeface="Open Sans"/>
              </a:rPr>
              <a:t>bạn</a:t>
            </a:r>
            <a:r>
              <a:rPr lang="en-US" altLang="en-US" dirty="0">
                <a:solidFill>
                  <a:srgbClr val="000000"/>
                </a:solidFill>
                <a:latin typeface="Open Sans"/>
              </a:rPr>
              <a:t> </a:t>
            </a:r>
            <a:r>
              <a:rPr lang="en-US" altLang="en-US" dirty="0" err="1">
                <a:solidFill>
                  <a:srgbClr val="000000"/>
                </a:solidFill>
                <a:latin typeface="Open Sans"/>
              </a:rPr>
              <a:t>đến</a:t>
            </a:r>
            <a:r>
              <a:rPr lang="en-US" altLang="en-US" dirty="0">
                <a:solidFill>
                  <a:srgbClr val="000000"/>
                </a:solidFill>
                <a:latin typeface="Open Sans"/>
              </a:rPr>
              <a:t> </a:t>
            </a:r>
            <a:r>
              <a:rPr lang="en-US" altLang="en-US" dirty="0" err="1">
                <a:solidFill>
                  <a:srgbClr val="000000"/>
                </a:solidFill>
                <a:latin typeface="Open Sans"/>
              </a:rPr>
              <a:t>trang</a:t>
            </a:r>
            <a:r>
              <a:rPr lang="en-US" altLang="en-US" dirty="0">
                <a:solidFill>
                  <a:srgbClr val="000000"/>
                </a:solidFill>
                <a:latin typeface="Open Sans"/>
              </a:rPr>
              <a:t> </a:t>
            </a:r>
            <a:r>
              <a:rPr lang="en-US" altLang="en-US" dirty="0" err="1">
                <a:solidFill>
                  <a:srgbClr val="000000"/>
                </a:solidFill>
                <a:latin typeface="Open Sans"/>
              </a:rPr>
              <a:t>đăng</a:t>
            </a:r>
            <a:r>
              <a:rPr lang="en-US" altLang="en-US" dirty="0">
                <a:solidFill>
                  <a:srgbClr val="000000"/>
                </a:solidFill>
                <a:latin typeface="Open Sans"/>
              </a:rPr>
              <a:t> </a:t>
            </a:r>
            <a:r>
              <a:rPr lang="en-US" altLang="en-US" dirty="0" err="1">
                <a:solidFill>
                  <a:srgbClr val="000000"/>
                </a:solidFill>
                <a:latin typeface="Open Sans"/>
              </a:rPr>
              <a:t>nhập</a:t>
            </a:r>
            <a:r>
              <a:rPr lang="en-US" altLang="en-US" dirty="0">
                <a:solidFill>
                  <a:srgbClr val="000000"/>
                </a:solidFill>
                <a:latin typeface="Open Sans"/>
              </a:rPr>
              <a:t> </a:t>
            </a:r>
            <a:r>
              <a:rPr lang="en-US" altLang="en-US" dirty="0" err="1">
                <a:solidFill>
                  <a:srgbClr val="000000"/>
                </a:solidFill>
                <a:latin typeface="Open Sans"/>
              </a:rPr>
              <a:t>như</a:t>
            </a:r>
            <a:r>
              <a:rPr lang="en-US" altLang="en-US" dirty="0">
                <a:solidFill>
                  <a:srgbClr val="000000"/>
                </a:solidFill>
                <a:latin typeface="Open Sans"/>
              </a:rPr>
              <a:t> </a:t>
            </a:r>
            <a:r>
              <a:rPr lang="en-US" altLang="en-US" dirty="0" err="1">
                <a:solidFill>
                  <a:srgbClr val="000000"/>
                </a:solidFill>
                <a:latin typeface="Open Sans"/>
              </a:rPr>
              <a:t>hình</a:t>
            </a:r>
            <a:r>
              <a:rPr lang="en-US" altLang="en-US" dirty="0">
                <a:solidFill>
                  <a:srgbClr val="000000"/>
                </a:solidFill>
                <a:latin typeface="Open Sans"/>
              </a:rPr>
              <a:t> </a:t>
            </a:r>
            <a:r>
              <a:rPr lang="en-US" altLang="en-US" dirty="0" err="1">
                <a:solidFill>
                  <a:srgbClr val="000000"/>
                </a:solidFill>
                <a:latin typeface="Open Sans"/>
              </a:rPr>
              <a:t>sau</a:t>
            </a:r>
            <a:r>
              <a:rPr lang="en-US" altLang="en-US" dirty="0">
                <a:solidFill>
                  <a:srgbClr val="000000"/>
                </a:solidFill>
                <a:latin typeface="Open Sans"/>
              </a:rPr>
              <a:t>:</a:t>
            </a:r>
            <a:r>
              <a:rPr lang="en-US" altLang="en-US" sz="800" dirty="0"/>
              <a:t> </a:t>
            </a:r>
            <a:endParaRPr lang="en-US" altLang="en-US" sz="800" dirty="0" smtClean="0"/>
          </a:p>
          <a:p>
            <a:pPr lvl="0">
              <a:lnSpc>
                <a:spcPts val="3000"/>
              </a:lnSpc>
            </a:pPr>
            <a:endParaRPr lang="en-US" altLang="en-US" sz="2800" dirty="0">
              <a:latin typeface="Arial" panose="020B0604020202020204" pitchFamily="34" charset="0"/>
            </a:endParaRPr>
          </a:p>
        </p:txBody>
      </p:sp>
      <p:pic>
        <p:nvPicPr>
          <p:cNvPr id="14" name="Picture 13"/>
          <p:cNvPicPr>
            <a:picLocks noChangeAspect="1"/>
          </p:cNvPicPr>
          <p:nvPr/>
        </p:nvPicPr>
        <p:blipFill>
          <a:blip r:embed="rId23"/>
          <a:stretch>
            <a:fillRect/>
          </a:stretch>
        </p:blipFill>
        <p:spPr>
          <a:xfrm>
            <a:off x="1803851" y="2179438"/>
            <a:ext cx="7011378" cy="4610743"/>
          </a:xfrm>
          <a:prstGeom prst="rect">
            <a:avLst/>
          </a:prstGeom>
        </p:spPr>
      </p:pic>
    </p:spTree>
    <p:extLst>
      <p:ext uri="{BB962C8B-B14F-4D97-AF65-F5344CB8AC3E}">
        <p14:creationId xmlns:p14="http://schemas.microsoft.com/office/powerpoint/2010/main" val="86239872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a:lnSpc>
                <a:spcPts val="3000"/>
              </a:lnSpc>
            </a:pPr>
            <a:r>
              <a:rPr lang="vi-VN" dirty="0">
                <a:cs typeface="Arial" panose="020B0604020202020204" pitchFamily="34" charset="0"/>
              </a:rPr>
              <a:t>Tại trang đăng nhập, đăng nhập với tư cách là người dùng thử nghiệm bằng cách nhập uservà </a:t>
            </a:r>
            <a:r>
              <a:rPr lang="vi-VN" dirty="0" smtClean="0">
                <a:cs typeface="Arial" panose="020B0604020202020204" pitchFamily="34" charset="0"/>
              </a:rPr>
              <a:t>password</a:t>
            </a:r>
            <a:r>
              <a:rPr lang="en-US" dirty="0" smtClean="0">
                <a:cs typeface="Arial" panose="020B0604020202020204" pitchFamily="34" charset="0"/>
              </a:rPr>
              <a:t> </a:t>
            </a:r>
            <a:r>
              <a:rPr lang="vi-VN" dirty="0" smtClean="0">
                <a:cs typeface="Arial" panose="020B0604020202020204" pitchFamily="34" charset="0"/>
              </a:rPr>
              <a:t>nhập </a:t>
            </a:r>
            <a:r>
              <a:rPr lang="vi-VN" dirty="0">
                <a:cs typeface="Arial" panose="020B0604020202020204" pitchFamily="34" charset="0"/>
              </a:rPr>
              <a:t>các trường tên người dùng và mật khẩu tương ứng. Khi bạn gửi biểu mẫu đăng nhập, bạn sẽ được xác thực và sau đó được đưa đến trang chào mừng, như hình ảnh sau đây hiển thị: </a:t>
            </a:r>
            <a:r>
              <a:rPr lang="en-US" dirty="0" smtClean="0">
                <a:cs typeface="Arial" panose="020B0604020202020204" pitchFamily="34" charset="0"/>
              </a:rPr>
              <a:t> </a:t>
            </a:r>
            <a:r>
              <a:rPr lang="en-US" dirty="0" err="1" smtClean="0">
                <a:cs typeface="Arial" panose="020B0604020202020204" pitchFamily="34" charset="0"/>
              </a:rPr>
              <a:t>thực</a:t>
            </a:r>
            <a:r>
              <a:rPr lang="en-US" dirty="0" smtClean="0">
                <a:cs typeface="Arial" panose="020B0604020202020204" pitchFamily="34" charset="0"/>
              </a:rPr>
              <a:t> </a:t>
            </a:r>
            <a:r>
              <a:rPr lang="en-US" dirty="0" err="1" smtClean="0">
                <a:cs typeface="Arial" panose="020B0604020202020204" pitchFamily="34" charset="0"/>
              </a:rPr>
              <a:t>hiện</a:t>
            </a:r>
            <a:r>
              <a:rPr lang="en-US" dirty="0" smtClean="0">
                <a:cs typeface="Arial" panose="020B0604020202020204" pitchFamily="34" charset="0"/>
              </a:rPr>
              <a:t> </a:t>
            </a:r>
            <a:r>
              <a:rPr lang="en-US" dirty="0" err="1" smtClean="0">
                <a:cs typeface="Arial" panose="020B0604020202020204" pitchFamily="34" charset="0"/>
              </a:rPr>
              <a:t>signOut</a:t>
            </a:r>
            <a:r>
              <a:rPr lang="en-US" dirty="0" smtClean="0">
                <a:cs typeface="Arial" panose="020B0604020202020204" pitchFamily="34" charset="0"/>
              </a:rPr>
              <a:t> </a:t>
            </a:r>
            <a:r>
              <a:rPr lang="en-US" dirty="0" err="1" smtClean="0">
                <a:cs typeface="Arial" panose="020B0604020202020204" pitchFamily="34" charset="0"/>
              </a:rPr>
              <a:t>để</a:t>
            </a:r>
            <a:r>
              <a:rPr lang="en-US" dirty="0" smtClean="0">
                <a:cs typeface="Arial" panose="020B0604020202020204" pitchFamily="34" charset="0"/>
              </a:rPr>
              <a:t> </a:t>
            </a:r>
            <a:r>
              <a:rPr lang="en-US" dirty="0" err="1" smtClean="0">
                <a:cs typeface="Arial" panose="020B0604020202020204" pitchFamily="34" charset="0"/>
              </a:rPr>
              <a:t>đăng</a:t>
            </a:r>
            <a:r>
              <a:rPr lang="en-US" dirty="0" smtClean="0">
                <a:cs typeface="Arial" panose="020B0604020202020204" pitchFamily="34" charset="0"/>
              </a:rPr>
              <a:t> </a:t>
            </a:r>
            <a:r>
              <a:rPr lang="en-US" dirty="0" err="1" smtClean="0">
                <a:cs typeface="Arial" panose="020B0604020202020204" pitchFamily="34" charset="0"/>
              </a:rPr>
              <a:t>xuất</a:t>
            </a:r>
            <a:endParaRPr lang="vi-VN" dirty="0">
              <a:cs typeface="Arial" panose="020B0604020202020204" pitchFamily="34" charset="0"/>
            </a:endParaRPr>
          </a:p>
        </p:txBody>
      </p:sp>
      <p:pic>
        <p:nvPicPr>
          <p:cNvPr id="15" name="Picture 14"/>
          <p:cNvPicPr>
            <a:picLocks noChangeAspect="1"/>
          </p:cNvPicPr>
          <p:nvPr/>
        </p:nvPicPr>
        <p:blipFill>
          <a:blip r:embed="rId23"/>
          <a:stretch>
            <a:fillRect/>
          </a:stretch>
        </p:blipFill>
        <p:spPr>
          <a:xfrm>
            <a:off x="1856887" y="2274701"/>
            <a:ext cx="6982799" cy="4515480"/>
          </a:xfrm>
          <a:prstGeom prst="rect">
            <a:avLst/>
          </a:prstGeom>
        </p:spPr>
      </p:pic>
    </p:spTree>
    <p:extLst>
      <p:ext uri="{BB962C8B-B14F-4D97-AF65-F5344CB8AC3E}">
        <p14:creationId xmlns:p14="http://schemas.microsoft.com/office/powerpoint/2010/main" val="43449203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38150"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76225" y="390525"/>
            <a:ext cx="8601075" cy="6315075"/>
          </a:xfrm>
          <a:prstGeom prst="rect">
            <a:avLst/>
          </a:prstGeom>
        </p:spPr>
      </p:pic>
      <p:sp>
        <p:nvSpPr>
          <p:cNvPr id="6" name="TextBox 5">
            <a:extLst>
              <a:ext uri="{FF2B5EF4-FFF2-40B4-BE49-F238E27FC236}">
                <a16:creationId xmlns:a16="http://schemas.microsoft.com/office/drawing/2014/main" id="{E90A7405-53D0-5832-4328-910F0F596B0B}"/>
              </a:ext>
            </a:extLst>
          </p:cNvPr>
          <p:cNvSpPr txBox="1"/>
          <p:nvPr/>
        </p:nvSpPr>
        <p:spPr>
          <a:xfrm>
            <a:off x="3469165" y="3196650"/>
            <a:ext cx="3748719" cy="584775"/>
          </a:xfrm>
          <a:prstGeom prst="rect">
            <a:avLst/>
          </a:prstGeom>
          <a:noFill/>
        </p:spPr>
        <p:txBody>
          <a:bodyPr wrap="none" rtlCol="0">
            <a:spAutoFit/>
          </a:bodyPr>
          <a:lstStyle/>
          <a:p>
            <a:r>
              <a:rPr lang="en-VN" sz="3200" b="1" dirty="0">
                <a:solidFill>
                  <a:schemeClr val="bg1"/>
                </a:solidFill>
                <a:latin typeface="Times New Roman" panose="02020603050405020304" pitchFamily="18" charset="0"/>
                <a:cs typeface="Times New Roman" panose="02020603050405020304" pitchFamily="18" charset="0"/>
              </a:rPr>
              <a:t>IV. Thảo luận chung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0" y="0"/>
            <a:ext cx="10696575" cy="756285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133975" y="0"/>
            <a:ext cx="5562600" cy="756285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2247900"/>
            <a:ext cx="5867400" cy="19050"/>
          </a:xfrm>
          <a:prstGeom prst="rect">
            <a:avLst/>
          </a:prstGeom>
        </p:spPr>
      </p:pic>
      <p:pic>
        <p:nvPicPr>
          <p:cNvPr id="5" name="Image 3"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3981450"/>
            <a:ext cx="5867400" cy="19050"/>
          </a:xfrm>
          <a:prstGeom prst="rect">
            <a:avLst/>
          </a:prstGeom>
        </p:spPr>
      </p:pic>
      <p:sp>
        <p:nvSpPr>
          <p:cNvPr id="6" name="Text 0"/>
          <p:cNvSpPr/>
          <p:nvPr/>
        </p:nvSpPr>
        <p:spPr>
          <a:xfrm>
            <a:off x="2447925" y="3009900"/>
            <a:ext cx="5343525" cy="381000"/>
          </a:xfrm>
          <a:prstGeom prst="rect">
            <a:avLst/>
          </a:prstGeom>
          <a:noFill/>
          <a:ln/>
        </p:spPr>
        <p:txBody>
          <a:bodyPr wrap="square" lIns="0" tIns="0" rIns="0" bIns="0" rtlCol="0" anchor="t"/>
          <a:lstStyle/>
          <a:p>
            <a:pPr marL="0" indent="0" algn="l">
              <a:lnSpc>
                <a:spcPts val="3000"/>
              </a:lnSpc>
              <a:buNone/>
            </a:pPr>
            <a:r>
              <a:rPr lang="en-US" sz="7200" dirty="0">
                <a:solidFill>
                  <a:srgbClr val="FFFFFF"/>
                </a:solidFill>
                <a:latin typeface="SVN-Mont SemiBold" pitchFamily="34" charset="0"/>
                <a:ea typeface="SVN-Mont SemiBold" pitchFamily="34" charset="-122"/>
                <a:cs typeface="SVN-Mont SemiBold" pitchFamily="34" charset="-120"/>
              </a:rPr>
              <a:t>THANK YOU</a:t>
            </a:r>
            <a:endParaRPr lang="en-US" sz="7200" dirty="0"/>
          </a:p>
        </p:txBody>
      </p:sp>
      <p:sp>
        <p:nvSpPr>
          <p:cNvPr id="7" name="Text 1"/>
          <p:cNvSpPr/>
          <p:nvPr/>
        </p:nvSpPr>
        <p:spPr>
          <a:xfrm>
            <a:off x="4229100" y="4181475"/>
            <a:ext cx="1781175" cy="381000"/>
          </a:xfrm>
          <a:prstGeom prst="rect">
            <a:avLst/>
          </a:prstGeom>
          <a:noFill/>
          <a:ln/>
        </p:spPr>
        <p:txBody>
          <a:bodyPr wrap="square" lIns="0" tIns="0" rIns="0" bIns="0" rtlCol="0" anchor="t"/>
          <a:lstStyle/>
          <a:p>
            <a:pPr marL="0" indent="0" algn="l">
              <a:lnSpc>
                <a:spcPts val="3000"/>
              </a:lnSpc>
              <a:buNone/>
            </a:pPr>
            <a:r>
              <a:rPr lang="en-US" sz="1800" dirty="0">
                <a:solidFill>
                  <a:srgbClr val="FFFFFF"/>
                </a:solidFill>
                <a:latin typeface="SVN-Mont Book" pitchFamily="34" charset="0"/>
                <a:ea typeface="SVN-Mont Book" pitchFamily="34" charset="-122"/>
                <a:cs typeface="SVN-Mont Book" pitchFamily="34" charset="-120"/>
              </a:rPr>
              <a:t>FOR WATCHING</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42912"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sp>
        <p:nvSpPr>
          <p:cNvPr id="6" name="TextBox 5">
            <a:extLst>
              <a:ext uri="{FF2B5EF4-FFF2-40B4-BE49-F238E27FC236}">
                <a16:creationId xmlns:a16="http://schemas.microsoft.com/office/drawing/2014/main" id="{9C1AF02D-E911-B8AF-EAEE-CE530CC393D2}"/>
              </a:ext>
            </a:extLst>
          </p:cNvPr>
          <p:cNvSpPr txBox="1"/>
          <p:nvPr/>
        </p:nvSpPr>
        <p:spPr>
          <a:xfrm>
            <a:off x="569981" y="717262"/>
            <a:ext cx="3778599" cy="584775"/>
          </a:xfrm>
          <a:prstGeom prst="rect">
            <a:avLst/>
          </a:prstGeom>
          <a:noFill/>
        </p:spPr>
        <p:txBody>
          <a:bodyPr wrap="none" rtlCol="0">
            <a:spAutoFit/>
          </a:bodyPr>
          <a:lstStyle/>
          <a:p>
            <a:r>
              <a:rPr lang="en-VN" sz="3200" b="1" dirty="0">
                <a:solidFill>
                  <a:schemeClr val="bg1"/>
                </a:solidFill>
                <a:latin typeface="Arial" panose="020B0604020202020204" pitchFamily="34" charset="0"/>
                <a:cs typeface="Arial" panose="020B0604020202020204" pitchFamily="34" charset="0"/>
              </a:rPr>
              <a:t>Nội dung </a:t>
            </a:r>
            <a:r>
              <a:rPr lang="en-US" sz="3200" b="1" dirty="0" err="1" smtClean="0">
                <a:solidFill>
                  <a:schemeClr val="bg1"/>
                </a:solidFill>
                <a:latin typeface="Arial" panose="020B0604020202020204" pitchFamily="34" charset="0"/>
                <a:cs typeface="Arial" panose="020B0604020202020204" pitchFamily="34" charset="0"/>
              </a:rPr>
              <a:t>buổi</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học</a:t>
            </a:r>
            <a:endParaRPr lang="en-V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7EA26F-1D8B-6EAC-0894-355152049D38}"/>
              </a:ext>
            </a:extLst>
          </p:cNvPr>
          <p:cNvSpPr txBox="1"/>
          <p:nvPr/>
        </p:nvSpPr>
        <p:spPr>
          <a:xfrm>
            <a:off x="963521" y="1705028"/>
            <a:ext cx="8389485" cy="2031325"/>
          </a:xfrm>
          <a:prstGeom prst="rect">
            <a:avLst/>
          </a:prstGeom>
          <a:noFill/>
        </p:spPr>
        <p:txBody>
          <a:bodyPr wrap="square" rtlCol="0" anchor="t">
            <a:spAutoFit/>
          </a:bodyPr>
          <a:lstStyle/>
          <a:p>
            <a:r>
              <a:rPr lang="en-US" b="1" dirty="0" err="1" smtClean="0">
                <a:solidFill>
                  <a:schemeClr val="bg1"/>
                </a:solidFill>
                <a:latin typeface="Times New Roman" panose="02020603050405020304" pitchFamily="18" charset="0"/>
                <a:cs typeface="Times New Roman" panose="02020603050405020304" pitchFamily="18" charset="0"/>
              </a:rPr>
              <a:t>Thực</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hành</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tổng</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hợp</a:t>
            </a:r>
            <a:r>
              <a:rPr lang="en-US" b="1" dirty="0" smtClean="0">
                <a:solidFill>
                  <a:schemeClr val="bg1"/>
                </a:solidFill>
                <a:latin typeface="Times New Roman" panose="02020603050405020304" pitchFamily="18" charset="0"/>
                <a:cs typeface="Times New Roman" panose="02020603050405020304" pitchFamily="18" charset="0"/>
              </a:rPr>
              <a:t> Spring security</a:t>
            </a:r>
          </a:p>
          <a:p>
            <a:endParaRPr lang="en-US" b="1" dirty="0">
              <a:solidFill>
                <a:schemeClr val="bg1"/>
              </a:solidFill>
              <a:latin typeface="Times New Roman" panose="02020603050405020304" pitchFamily="18" charset="0"/>
              <a:cs typeface="Times New Roman" panose="02020603050405020304" pitchFamily="18" charset="0"/>
            </a:endParaRPr>
          </a:p>
          <a:p>
            <a:r>
              <a:rPr lang="vi-VN" b="1" dirty="0">
                <a:solidFill>
                  <a:schemeClr val="bg1"/>
                </a:solidFill>
                <a:cs typeface="Arial" panose="020B0604020202020204" pitchFamily="34" charset="0"/>
              </a:rPr>
              <a:t>Sử dụng với </a:t>
            </a:r>
            <a:r>
              <a:rPr lang="vi-VN" b="1" dirty="0" smtClean="0">
                <a:solidFill>
                  <a:schemeClr val="bg1"/>
                </a:solidFill>
                <a:cs typeface="Arial" panose="020B0604020202020204" pitchFamily="34" charset="0"/>
              </a:rPr>
              <a:t>Maven</a:t>
            </a:r>
            <a:endParaRPr lang="en-US" b="1" dirty="0" smtClean="0">
              <a:solidFill>
                <a:schemeClr val="bg1"/>
              </a:solidFill>
              <a:cs typeface="Arial" panose="020B0604020202020204" pitchFamily="34" charset="0"/>
            </a:endParaRPr>
          </a:p>
          <a:p>
            <a:endParaRPr lang="vi-VN" b="1" dirty="0">
              <a:solidFill>
                <a:schemeClr val="bg1"/>
              </a:solidFill>
              <a:cs typeface="Arial" panose="020B0604020202020204" pitchFamily="34" charset="0"/>
            </a:endParaRPr>
          </a:p>
          <a:p>
            <a:r>
              <a:rPr lang="vi-VN" b="1" dirty="0">
                <a:solidFill>
                  <a:schemeClr val="bg1"/>
                </a:solidFill>
                <a:cs typeface="Arial" panose="020B0604020202020204" pitchFamily="34" charset="0"/>
              </a:rPr>
              <a:t>Giống như hầu hết các dự án nguồn mở, Spring Security triển khai các phần phụ thuộc của nó dưới dạng tạo phẩm Maven. </a:t>
            </a:r>
            <a:r>
              <a:rPr lang="en-US" b="1" dirty="0" smtClean="0">
                <a:solidFill>
                  <a:schemeClr val="bg1"/>
                </a:solidFill>
                <a:cs typeface="Arial" panose="020B0604020202020204" pitchFamily="34" charset="0"/>
              </a:rPr>
              <a:t>M</a:t>
            </a:r>
            <a:r>
              <a:rPr lang="vi-VN" b="1" dirty="0" smtClean="0">
                <a:solidFill>
                  <a:schemeClr val="bg1"/>
                </a:solidFill>
                <a:cs typeface="Arial" panose="020B0604020202020204" pitchFamily="34" charset="0"/>
              </a:rPr>
              <a:t>ô </a:t>
            </a:r>
            <a:r>
              <a:rPr lang="vi-VN" b="1" dirty="0">
                <a:solidFill>
                  <a:schemeClr val="bg1"/>
                </a:solidFill>
                <a:cs typeface="Arial" panose="020B0604020202020204" pitchFamily="34" charset="0"/>
              </a:rPr>
              <a:t>tả cách sử dụng Spring Security khi sử dụng Maven.</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79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marL="0" indent="0">
              <a:lnSpc>
                <a:spcPts val="3000"/>
              </a:lnSpc>
              <a:buNone/>
            </a:pPr>
            <a:r>
              <a:rPr lang="en-US" b="1" dirty="0" err="1" smtClean="0">
                <a:latin typeface="Arial" panose="020B0604020202020204" pitchFamily="34" charset="0"/>
                <a:cs typeface="Arial" panose="020B0604020202020204" pitchFamily="34" charset="0"/>
              </a:rPr>
              <a:t>Khởi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dự</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án</a:t>
            </a:r>
            <a:endParaRPr lang="en-US" b="1" dirty="0">
              <a:latin typeface="Arial" panose="020B0604020202020204" pitchFamily="34" charset="0"/>
              <a:cs typeface="Arial" panose="020B0604020202020204" pitchFamily="34" charset="0"/>
            </a:endParaRPr>
          </a:p>
          <a:p>
            <a:pPr lvl="1">
              <a:lnSpc>
                <a:spcPts val="3000"/>
              </a:lnSpc>
            </a:pPr>
            <a:r>
              <a:rPr lang="vi-VN" sz="1600" dirty="0"/>
              <a:t>Spring Boot cung cấp một </a:t>
            </a:r>
            <a:r>
              <a:rPr lang="vi-VN" sz="1600" dirty="0" smtClean="0"/>
              <a:t>spring-boot-starter-security</a:t>
            </a:r>
            <a:r>
              <a:rPr lang="en-US" sz="1600" dirty="0" smtClean="0"/>
              <a:t> </a:t>
            </a:r>
            <a:r>
              <a:rPr lang="vi-VN" sz="1600" dirty="0" smtClean="0"/>
              <a:t>trình </a:t>
            </a:r>
            <a:r>
              <a:rPr lang="vi-VN" sz="1600" dirty="0"/>
              <a:t>khởi động tổng hợp các phần phụ thuộc liên quan đến Spring Security. Cách đơn giản và ưa thích nhất để sử dụng bộ khởi động là sử dụng Spring Khởi tạo bằng cách sử dụng tích hợp IDE trong ( Eclipse hoặc IntelliJ , NetBeans ) hoặc thông qua start.spring.io </a:t>
            </a:r>
          </a:p>
          <a:p>
            <a:pPr lvl="1">
              <a:lnSpc>
                <a:spcPts val="3000"/>
              </a:lnSpc>
            </a:pPr>
            <a:endParaRPr lang="vi-VN" sz="1600" dirty="0"/>
          </a:p>
        </p:txBody>
      </p:sp>
      <p:pic>
        <p:nvPicPr>
          <p:cNvPr id="16" name="Picture 15"/>
          <p:cNvPicPr>
            <a:picLocks noChangeAspect="1"/>
          </p:cNvPicPr>
          <p:nvPr/>
        </p:nvPicPr>
        <p:blipFill>
          <a:blip r:embed="rId23"/>
          <a:stretch>
            <a:fillRect/>
          </a:stretch>
        </p:blipFill>
        <p:spPr>
          <a:xfrm>
            <a:off x="1773344" y="2763648"/>
            <a:ext cx="7708570" cy="4166179"/>
          </a:xfrm>
          <a:prstGeom prst="rect">
            <a:avLst/>
          </a:prstGeom>
        </p:spPr>
      </p:pic>
    </p:spTree>
    <p:extLst>
      <p:ext uri="{BB962C8B-B14F-4D97-AF65-F5344CB8AC3E}">
        <p14:creationId xmlns:p14="http://schemas.microsoft.com/office/powerpoint/2010/main" val="16849778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marL="0" indent="0">
              <a:lnSpc>
                <a:spcPts val="3000"/>
              </a:lnSpc>
              <a:buNone/>
            </a:pP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file pom.xml</a:t>
            </a:r>
          </a:p>
          <a:p>
            <a:pPr marL="0" indent="0">
              <a:lnSpc>
                <a:spcPts val="3000"/>
              </a:lnSpc>
              <a:buNone/>
            </a:pPr>
            <a:endParaRPr lang="en-US" sz="1600" dirty="0">
              <a:latin typeface="Arial" panose="020B0604020202020204" pitchFamily="34" charset="0"/>
              <a:cs typeface="Arial" panose="020B0604020202020204" pitchFamily="34" charset="0"/>
            </a:endParaRPr>
          </a:p>
          <a:p>
            <a:pPr>
              <a:lnSpc>
                <a:spcPts val="3000"/>
              </a:lnSpc>
            </a:pPr>
            <a:r>
              <a:rPr lang="vi-VN" sz="1600" dirty="0"/>
              <a:t>&lt;dependencies&gt;</a:t>
            </a:r>
          </a:p>
          <a:p>
            <a:pPr>
              <a:lnSpc>
                <a:spcPts val="3000"/>
              </a:lnSpc>
            </a:pPr>
            <a:r>
              <a:rPr lang="vi-VN" sz="1600" dirty="0"/>
              <a:t>	&lt;dependency&gt;</a:t>
            </a:r>
          </a:p>
          <a:p>
            <a:pPr>
              <a:lnSpc>
                <a:spcPts val="3000"/>
              </a:lnSpc>
            </a:pPr>
            <a:r>
              <a:rPr lang="vi-VN" sz="1600" dirty="0"/>
              <a:t>		&lt;groupId&gt;org.springframework.boot&lt;/groupId&gt;</a:t>
            </a:r>
          </a:p>
          <a:p>
            <a:pPr>
              <a:lnSpc>
                <a:spcPts val="3000"/>
              </a:lnSpc>
            </a:pPr>
            <a:r>
              <a:rPr lang="vi-VN" sz="1600" dirty="0"/>
              <a:t>		&lt;artifactId&gt;spring-boot-starter-security&lt;/artifactId&gt;</a:t>
            </a:r>
          </a:p>
          <a:p>
            <a:pPr>
              <a:lnSpc>
                <a:spcPts val="3000"/>
              </a:lnSpc>
            </a:pPr>
            <a:r>
              <a:rPr lang="vi-VN" sz="1600" dirty="0"/>
              <a:t>	&lt;/dependency&gt;</a:t>
            </a:r>
          </a:p>
          <a:p>
            <a:pPr>
              <a:lnSpc>
                <a:spcPts val="3000"/>
              </a:lnSpc>
            </a:pPr>
            <a:r>
              <a:rPr lang="vi-VN" sz="1600" dirty="0"/>
              <a:t>&lt;/dependencies&gt;</a:t>
            </a:r>
          </a:p>
          <a:p>
            <a:pPr lvl="1">
              <a:lnSpc>
                <a:spcPts val="3000"/>
              </a:lnSpc>
            </a:pPr>
            <a:endParaRPr lang="en-US" sz="1600" dirty="0"/>
          </a:p>
          <a:p>
            <a:pPr lvl="1">
              <a:lnSpc>
                <a:spcPts val="3000"/>
              </a:lnSpc>
            </a:pPr>
            <a:r>
              <a:rPr lang="vi-VN" dirty="0"/>
              <a:t>Vì Spring Boot cung cấp Maven BOM để quản lý các phiên bản phụ thuộc nên bạn không cần chỉ định phiên bản. Nếu bạn muốn ghi đè phiên bản Spring Security, bạn có thể làm như vậy bằng cách cung cấp thuộc tính Maven:</a:t>
            </a:r>
            <a:endParaRPr lang="en-US" sz="1600" dirty="0" smtClean="0"/>
          </a:p>
        </p:txBody>
      </p:sp>
      <p:sp>
        <p:nvSpPr>
          <p:cNvPr id="13" name="Rectangle 12"/>
          <p:cNvSpPr/>
          <p:nvPr/>
        </p:nvSpPr>
        <p:spPr>
          <a:xfrm>
            <a:off x="1390651" y="5510308"/>
            <a:ext cx="7883670" cy="1200329"/>
          </a:xfrm>
          <a:prstGeom prst="rect">
            <a:avLst/>
          </a:prstGeom>
        </p:spPr>
        <p:txBody>
          <a:bodyPr wrap="square">
            <a:spAutoFit/>
          </a:bodyPr>
          <a:lstStyle/>
          <a:p>
            <a:r>
              <a:rPr lang="en-US" dirty="0"/>
              <a:t>&lt;properties&gt;</a:t>
            </a:r>
          </a:p>
          <a:p>
            <a:r>
              <a:rPr lang="en-US" dirty="0"/>
              <a:t>	&lt;!-- ... --&gt;</a:t>
            </a:r>
          </a:p>
          <a:p>
            <a:r>
              <a:rPr lang="en-US" dirty="0"/>
              <a:t>	&lt;spring-</a:t>
            </a:r>
            <a:r>
              <a:rPr lang="en-US" dirty="0" err="1"/>
              <a:t>security.version</a:t>
            </a:r>
            <a:r>
              <a:rPr lang="en-US" dirty="0"/>
              <a:t>&gt;6.2.1&lt;/spring-</a:t>
            </a:r>
            <a:r>
              <a:rPr lang="en-US" dirty="0" err="1"/>
              <a:t>security.version</a:t>
            </a:r>
            <a:r>
              <a:rPr lang="en-US" dirty="0"/>
              <a:t>&gt;</a:t>
            </a:r>
          </a:p>
          <a:p>
            <a:r>
              <a:rPr lang="en-US" dirty="0"/>
              <a:t>&lt;/properties&gt;</a:t>
            </a:r>
          </a:p>
        </p:txBody>
      </p:sp>
    </p:spTree>
    <p:extLst>
      <p:ext uri="{BB962C8B-B14F-4D97-AF65-F5344CB8AC3E}">
        <p14:creationId xmlns:p14="http://schemas.microsoft.com/office/powerpoint/2010/main" val="39264064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marL="0" indent="0">
              <a:lnSpc>
                <a:spcPts val="3000"/>
              </a:lnSpc>
              <a:buNone/>
            </a:pP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nghiệm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trước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bằng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tạo</a:t>
            </a:r>
            <a:r>
              <a:rPr lang="en-US" sz="1600" dirty="0" smtClean="0">
                <a:latin typeface="Times New Roman" panose="02020603050405020304" pitchFamily="18" charset="0"/>
                <a:cs typeface="Times New Roman" panose="02020603050405020304" pitchFamily="18" charset="0"/>
              </a:rPr>
              <a:t> 1 </a:t>
            </a:r>
            <a:r>
              <a:rPr lang="en-US" sz="1600" dirty="0" err="1" smtClean="0">
                <a:latin typeface="Times New Roman" panose="02020603050405020304" pitchFamily="18" charset="0"/>
                <a:cs typeface="Times New Roman" panose="02020603050405020304" pitchFamily="18" charset="0"/>
              </a:rPr>
              <a:t>trang</a:t>
            </a:r>
            <a:r>
              <a:rPr lang="en-US" sz="1600" dirty="0" smtClean="0">
                <a:latin typeface="Times New Roman" panose="02020603050405020304" pitchFamily="18" charset="0"/>
                <a:cs typeface="Times New Roman" panose="02020603050405020304" pitchFamily="18" charset="0"/>
              </a:rPr>
              <a:t> home</a:t>
            </a:r>
          </a:p>
          <a:p>
            <a:pPr>
              <a:lnSpc>
                <a:spcPts val="3000"/>
              </a:lnSpc>
            </a:pP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/main/resources/templates/home.html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dưới</a:t>
            </a:r>
            <a:r>
              <a:rPr lang="en-US"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nSpc>
                <a:spcPts val="3000"/>
              </a:lnSpc>
              <a:buNone/>
            </a:pPr>
            <a:endParaRPr lang="en-US" dirty="0" smtClean="0">
              <a:latin typeface="Times New Roman" panose="02020603050405020304" pitchFamily="18" charset="0"/>
              <a:cs typeface="Times New Roman" panose="02020603050405020304" pitchFamily="18" charset="0"/>
            </a:endParaRPr>
          </a:p>
        </p:txBody>
      </p:sp>
      <p:sp>
        <p:nvSpPr>
          <p:cNvPr id="14" name="Rectangle 13"/>
          <p:cNvSpPr/>
          <p:nvPr/>
        </p:nvSpPr>
        <p:spPr>
          <a:xfrm>
            <a:off x="1025901" y="2067790"/>
            <a:ext cx="8045363" cy="3416320"/>
          </a:xfrm>
          <a:prstGeom prst="rect">
            <a:avLst/>
          </a:prstGeom>
        </p:spPr>
        <p:txBody>
          <a:bodyPr wrap="square">
            <a:spAutoFit/>
          </a:bodyPr>
          <a:lstStyle/>
          <a:p>
            <a:r>
              <a:rPr lang="en-US" dirty="0">
                <a:solidFill>
                  <a:srgbClr val="000000"/>
                </a:solidFill>
                <a:latin typeface="Open Sans"/>
              </a:rPr>
              <a:t>&lt;!DOCTYPE html&gt;</a:t>
            </a:r>
          </a:p>
          <a:p>
            <a:r>
              <a:rPr lang="en-US" dirty="0">
                <a:solidFill>
                  <a:srgbClr val="000000"/>
                </a:solidFill>
                <a:latin typeface="Open Sans"/>
              </a:rPr>
              <a:t>&lt;html </a:t>
            </a:r>
            <a:r>
              <a:rPr lang="en-US" dirty="0" err="1">
                <a:solidFill>
                  <a:srgbClr val="000000"/>
                </a:solidFill>
                <a:latin typeface="Open Sans"/>
              </a:rPr>
              <a:t>xmlns</a:t>
            </a:r>
            <a:r>
              <a:rPr lang="en-US" dirty="0">
                <a:solidFill>
                  <a:srgbClr val="000000"/>
                </a:solidFill>
                <a:latin typeface="Open Sans"/>
              </a:rPr>
              <a:t>="http://www.w3.org/1999/xhtml" </a:t>
            </a:r>
            <a:r>
              <a:rPr lang="en-US" dirty="0" err="1">
                <a:solidFill>
                  <a:srgbClr val="000000"/>
                </a:solidFill>
                <a:latin typeface="Open Sans"/>
              </a:rPr>
              <a:t>xmlns:th</a:t>
            </a:r>
            <a:r>
              <a:rPr lang="en-US" dirty="0">
                <a:solidFill>
                  <a:srgbClr val="000000"/>
                </a:solidFill>
                <a:latin typeface="Open Sans"/>
              </a:rPr>
              <a:t>="https://www.thymeleaf.org"&gt;</a:t>
            </a:r>
          </a:p>
          <a:p>
            <a:r>
              <a:rPr lang="en-US" dirty="0">
                <a:solidFill>
                  <a:srgbClr val="000000"/>
                </a:solidFill>
                <a:latin typeface="Open Sans"/>
              </a:rPr>
              <a:t>    &lt;head&gt;</a:t>
            </a:r>
          </a:p>
          <a:p>
            <a:r>
              <a:rPr lang="en-US" dirty="0">
                <a:solidFill>
                  <a:srgbClr val="000000"/>
                </a:solidFill>
                <a:latin typeface="Open Sans"/>
              </a:rPr>
              <a:t>        &lt;title&gt;Spring Security Example&lt;/title&gt;</a:t>
            </a:r>
          </a:p>
          <a:p>
            <a:r>
              <a:rPr lang="en-US" dirty="0">
                <a:solidFill>
                  <a:srgbClr val="000000"/>
                </a:solidFill>
                <a:latin typeface="Open Sans"/>
              </a:rPr>
              <a:t>    &lt;/head&gt;</a:t>
            </a:r>
          </a:p>
          <a:p>
            <a:r>
              <a:rPr lang="en-US" dirty="0">
                <a:solidFill>
                  <a:srgbClr val="000000"/>
                </a:solidFill>
                <a:latin typeface="Open Sans"/>
              </a:rPr>
              <a:t>    &lt;body&gt;</a:t>
            </a:r>
          </a:p>
          <a:p>
            <a:r>
              <a:rPr lang="en-US" dirty="0">
                <a:solidFill>
                  <a:srgbClr val="000000"/>
                </a:solidFill>
                <a:latin typeface="Open Sans"/>
              </a:rPr>
              <a:t>        &lt;h1&gt;Welcome!&lt;/h1&gt;</a:t>
            </a:r>
          </a:p>
          <a:p>
            <a:endParaRPr lang="en-US" dirty="0">
              <a:solidFill>
                <a:srgbClr val="000000"/>
              </a:solidFill>
              <a:latin typeface="Open Sans"/>
            </a:endParaRPr>
          </a:p>
          <a:p>
            <a:r>
              <a:rPr lang="en-US" dirty="0">
                <a:solidFill>
                  <a:srgbClr val="000000"/>
                </a:solidFill>
                <a:latin typeface="Open Sans"/>
              </a:rPr>
              <a:t>        &lt;p&gt;Click &lt;a </a:t>
            </a:r>
            <a:r>
              <a:rPr lang="en-US" dirty="0" err="1">
                <a:solidFill>
                  <a:srgbClr val="000000"/>
                </a:solidFill>
                <a:latin typeface="Open Sans"/>
              </a:rPr>
              <a:t>th:href</a:t>
            </a:r>
            <a:r>
              <a:rPr lang="en-US" dirty="0">
                <a:solidFill>
                  <a:srgbClr val="000000"/>
                </a:solidFill>
                <a:latin typeface="Open Sans"/>
              </a:rPr>
              <a:t>="@{/hello}"&gt;here&lt;/a&gt; to see a greeting.&lt;/p&gt;</a:t>
            </a:r>
          </a:p>
          <a:p>
            <a:r>
              <a:rPr lang="en-US" dirty="0">
                <a:solidFill>
                  <a:srgbClr val="000000"/>
                </a:solidFill>
                <a:latin typeface="Open Sans"/>
              </a:rPr>
              <a:t>    &lt;/body&gt;</a:t>
            </a:r>
          </a:p>
          <a:p>
            <a:r>
              <a:rPr lang="en-US" dirty="0">
                <a:solidFill>
                  <a:srgbClr val="000000"/>
                </a:solidFill>
                <a:latin typeface="Open Sans"/>
              </a:rPr>
              <a:t>&lt;/html&gt;</a:t>
            </a:r>
            <a:endParaRPr lang="en-US" dirty="0"/>
          </a:p>
        </p:txBody>
      </p:sp>
    </p:spTree>
    <p:extLst>
      <p:ext uri="{BB962C8B-B14F-4D97-AF65-F5344CB8AC3E}">
        <p14:creationId xmlns:p14="http://schemas.microsoft.com/office/powerpoint/2010/main" val="25599176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4" name="Rectangle 13"/>
          <p:cNvSpPr/>
          <p:nvPr/>
        </p:nvSpPr>
        <p:spPr>
          <a:xfrm>
            <a:off x="1025901" y="2057536"/>
            <a:ext cx="8045363" cy="2862322"/>
          </a:xfrm>
          <a:prstGeom prst="rect">
            <a:avLst/>
          </a:prstGeom>
        </p:spPr>
        <p:txBody>
          <a:bodyPr wrap="square">
            <a:spAutoFit/>
          </a:bodyPr>
          <a:lstStyle/>
          <a:p>
            <a:r>
              <a:rPr lang="en-US" dirty="0">
                <a:solidFill>
                  <a:srgbClr val="000000"/>
                </a:solidFill>
                <a:latin typeface="Open Sans"/>
              </a:rPr>
              <a:t>&lt;!DOCTYPE html&gt;</a:t>
            </a:r>
          </a:p>
          <a:p>
            <a:r>
              <a:rPr lang="en-US" dirty="0">
                <a:solidFill>
                  <a:srgbClr val="000000"/>
                </a:solidFill>
                <a:latin typeface="Open Sans"/>
              </a:rPr>
              <a:t>&lt;html </a:t>
            </a:r>
            <a:r>
              <a:rPr lang="en-US" dirty="0" err="1">
                <a:solidFill>
                  <a:srgbClr val="000000"/>
                </a:solidFill>
                <a:latin typeface="Open Sans"/>
              </a:rPr>
              <a:t>xmlns</a:t>
            </a:r>
            <a:r>
              <a:rPr lang="en-US" dirty="0">
                <a:solidFill>
                  <a:srgbClr val="000000"/>
                </a:solidFill>
                <a:latin typeface="Open Sans"/>
              </a:rPr>
              <a:t>="http://www.w3.org/1999/xhtml" </a:t>
            </a:r>
            <a:r>
              <a:rPr lang="en-US" dirty="0" err="1">
                <a:solidFill>
                  <a:srgbClr val="000000"/>
                </a:solidFill>
                <a:latin typeface="Open Sans"/>
              </a:rPr>
              <a:t>xmlns:th</a:t>
            </a:r>
            <a:r>
              <a:rPr lang="en-US" dirty="0">
                <a:solidFill>
                  <a:srgbClr val="000000"/>
                </a:solidFill>
                <a:latin typeface="Open Sans"/>
              </a:rPr>
              <a:t>="https://www.thymeleaf.org"&gt;</a:t>
            </a:r>
          </a:p>
          <a:p>
            <a:r>
              <a:rPr lang="en-US" dirty="0">
                <a:solidFill>
                  <a:srgbClr val="000000"/>
                </a:solidFill>
                <a:latin typeface="Open Sans"/>
              </a:rPr>
              <a:t>    &lt;head&gt;</a:t>
            </a:r>
          </a:p>
          <a:p>
            <a:r>
              <a:rPr lang="en-US" dirty="0">
                <a:solidFill>
                  <a:srgbClr val="000000"/>
                </a:solidFill>
                <a:latin typeface="Open Sans"/>
              </a:rPr>
              <a:t>        &lt;title&gt;Hello World!&lt;/title&gt;</a:t>
            </a:r>
          </a:p>
          <a:p>
            <a:r>
              <a:rPr lang="en-US" dirty="0">
                <a:solidFill>
                  <a:srgbClr val="000000"/>
                </a:solidFill>
                <a:latin typeface="Open Sans"/>
              </a:rPr>
              <a:t>    &lt;/head&gt;</a:t>
            </a:r>
          </a:p>
          <a:p>
            <a:r>
              <a:rPr lang="en-US" dirty="0">
                <a:solidFill>
                  <a:srgbClr val="000000"/>
                </a:solidFill>
                <a:latin typeface="Open Sans"/>
              </a:rPr>
              <a:t>    &lt;body&gt;</a:t>
            </a:r>
          </a:p>
          <a:p>
            <a:r>
              <a:rPr lang="en-US" dirty="0">
                <a:solidFill>
                  <a:srgbClr val="000000"/>
                </a:solidFill>
                <a:latin typeface="Open Sans"/>
              </a:rPr>
              <a:t>        &lt;h1&gt;Hello world!&lt;/h1&gt;</a:t>
            </a:r>
          </a:p>
          <a:p>
            <a:r>
              <a:rPr lang="en-US" dirty="0">
                <a:solidFill>
                  <a:srgbClr val="000000"/>
                </a:solidFill>
                <a:latin typeface="Open Sans"/>
              </a:rPr>
              <a:t>    &lt;/body&gt;</a:t>
            </a:r>
          </a:p>
          <a:p>
            <a:r>
              <a:rPr lang="en-US" dirty="0">
                <a:solidFill>
                  <a:srgbClr val="000000"/>
                </a:solidFill>
                <a:latin typeface="Open Sans"/>
              </a:rPr>
              <a:t>&lt;/html&gt;</a:t>
            </a:r>
            <a:endParaRPr lang="en-US" dirty="0"/>
          </a:p>
        </p:txBody>
      </p:sp>
      <p:sp>
        <p:nvSpPr>
          <p:cNvPr id="16" name="Rectangle 3"/>
          <p:cNvSpPr>
            <a:spLocks noChangeArrowheads="1"/>
          </p:cNvSpPr>
          <p:nvPr/>
        </p:nvSpPr>
        <p:spPr bwMode="auto">
          <a:xfrm>
            <a:off x="977941" y="922430"/>
            <a:ext cx="8093323"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Chế</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độ</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xem</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đơn</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giản</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này</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bao</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gồm</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liên</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kết</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đến</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smtClean="0">
                <a:ln>
                  <a:noFill/>
                </a:ln>
                <a:solidFill>
                  <a:srgbClr val="000099"/>
                </a:solidFill>
                <a:effectLst/>
                <a:latin typeface="Times New Roman" panose="02020603050405020304" pitchFamily="18" charset="0"/>
                <a:cs typeface="Times New Roman" panose="02020603050405020304" pitchFamily="18" charset="0"/>
              </a:rPr>
              <a:t>/hello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trang</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được</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xác</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định</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trong</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mẫu</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Thymeleaf</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sau</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từ</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000099"/>
                </a:solidFill>
                <a:effectLst/>
                <a:latin typeface="Times New Roman" panose="02020603050405020304" pitchFamily="18" charset="0"/>
                <a:cs typeface="Times New Roman" panose="02020603050405020304" pitchFamily="18" charset="0"/>
              </a:rPr>
              <a:t>src</a:t>
            </a:r>
            <a:r>
              <a:rPr kumimoji="0" lang="en-US" altLang="en-US" sz="1600" i="0" u="none" strike="noStrike" cap="none" normalizeH="0" baseline="0" dirty="0" smtClean="0">
                <a:ln>
                  <a:noFill/>
                </a:ln>
                <a:solidFill>
                  <a:srgbClr val="000099"/>
                </a:solidFill>
                <a:effectLst/>
                <a:latin typeface="Times New Roman" panose="02020603050405020304" pitchFamily="18" charset="0"/>
                <a:cs typeface="Times New Roman" panose="02020603050405020304" pitchFamily="18" charset="0"/>
              </a:rPr>
              <a:t>/main/resources/templates/hello.html</a:t>
            </a:r>
            <a:r>
              <a:rPr kumimoji="0" lang="en-US" altLang="en-US" sz="16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130933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4" name="Rectangle 13"/>
          <p:cNvSpPr/>
          <p:nvPr/>
        </p:nvSpPr>
        <p:spPr>
          <a:xfrm>
            <a:off x="1025901" y="2057536"/>
            <a:ext cx="8908287" cy="4247317"/>
          </a:xfrm>
          <a:prstGeom prst="rect">
            <a:avLst/>
          </a:prstGeom>
        </p:spPr>
        <p:txBody>
          <a:bodyPr wrap="square">
            <a:spAutoFit/>
          </a:bodyPr>
          <a:lstStyle/>
          <a:p>
            <a:r>
              <a:rPr lang="en-US" dirty="0">
                <a:solidFill>
                  <a:srgbClr val="000000"/>
                </a:solidFill>
                <a:latin typeface="Open Sans"/>
              </a:rPr>
              <a:t>import </a:t>
            </a:r>
            <a:r>
              <a:rPr lang="en-US" dirty="0" err="1">
                <a:solidFill>
                  <a:srgbClr val="000000"/>
                </a:solidFill>
                <a:latin typeface="Open Sans"/>
              </a:rPr>
              <a:t>org.springframework.context.annotation.Configuration</a:t>
            </a:r>
            <a:r>
              <a:rPr lang="en-US" dirty="0">
                <a:solidFill>
                  <a:srgbClr val="000000"/>
                </a:solidFill>
                <a:latin typeface="Open Sans"/>
              </a:rPr>
              <a:t>;</a:t>
            </a:r>
          </a:p>
          <a:p>
            <a:r>
              <a:rPr lang="en-US" dirty="0">
                <a:solidFill>
                  <a:srgbClr val="000000"/>
                </a:solidFill>
                <a:latin typeface="Open Sans"/>
              </a:rPr>
              <a:t>import org.springframework.web.servlet.config.annotation.ViewControllerRegistry;</a:t>
            </a:r>
          </a:p>
          <a:p>
            <a:r>
              <a:rPr lang="en-US" dirty="0">
                <a:solidFill>
                  <a:srgbClr val="000000"/>
                </a:solidFill>
                <a:latin typeface="Open Sans"/>
              </a:rPr>
              <a:t>import org.springframework.web.servlet.config.annotation.WebMvcConfigurer;</a:t>
            </a:r>
          </a:p>
          <a:p>
            <a:endParaRPr lang="en-US" dirty="0">
              <a:solidFill>
                <a:srgbClr val="000000"/>
              </a:solidFill>
              <a:latin typeface="Open Sans"/>
            </a:endParaRPr>
          </a:p>
          <a:p>
            <a:r>
              <a:rPr lang="en-US" dirty="0">
                <a:solidFill>
                  <a:srgbClr val="000000"/>
                </a:solidFill>
                <a:latin typeface="Open Sans"/>
              </a:rPr>
              <a:t>@Configuration</a:t>
            </a:r>
          </a:p>
          <a:p>
            <a:r>
              <a:rPr lang="en-US" dirty="0">
                <a:solidFill>
                  <a:srgbClr val="000000"/>
                </a:solidFill>
                <a:latin typeface="Open Sans"/>
              </a:rPr>
              <a:t>public class </a:t>
            </a:r>
            <a:r>
              <a:rPr lang="en-US" dirty="0" err="1">
                <a:solidFill>
                  <a:srgbClr val="000000"/>
                </a:solidFill>
                <a:latin typeface="Open Sans"/>
              </a:rPr>
              <a:t>MvcConfig</a:t>
            </a:r>
            <a:r>
              <a:rPr lang="en-US" dirty="0">
                <a:solidFill>
                  <a:srgbClr val="000000"/>
                </a:solidFill>
                <a:latin typeface="Open Sans"/>
              </a:rPr>
              <a:t> implements </a:t>
            </a:r>
            <a:r>
              <a:rPr lang="en-US" dirty="0" err="1">
                <a:solidFill>
                  <a:srgbClr val="000000"/>
                </a:solidFill>
                <a:latin typeface="Open Sans"/>
              </a:rPr>
              <a:t>WebMvcConfigurer</a:t>
            </a:r>
            <a:r>
              <a:rPr lang="en-US" dirty="0">
                <a:solidFill>
                  <a:srgbClr val="000000"/>
                </a:solidFill>
                <a:latin typeface="Open Sans"/>
              </a:rPr>
              <a:t> {</a:t>
            </a:r>
          </a:p>
          <a:p>
            <a:endParaRPr lang="en-US" dirty="0">
              <a:solidFill>
                <a:srgbClr val="000000"/>
              </a:solidFill>
              <a:latin typeface="Open Sans"/>
            </a:endParaRPr>
          </a:p>
          <a:p>
            <a:r>
              <a:rPr lang="en-US" dirty="0">
                <a:solidFill>
                  <a:srgbClr val="000000"/>
                </a:solidFill>
                <a:latin typeface="Open Sans"/>
              </a:rPr>
              <a:t>	public void </a:t>
            </a:r>
            <a:r>
              <a:rPr lang="en-US" dirty="0" err="1">
                <a:solidFill>
                  <a:srgbClr val="000000"/>
                </a:solidFill>
                <a:latin typeface="Open Sans"/>
              </a:rPr>
              <a:t>addViewControllers</a:t>
            </a:r>
            <a:r>
              <a:rPr lang="en-US" dirty="0">
                <a:solidFill>
                  <a:srgbClr val="000000"/>
                </a:solidFill>
                <a:latin typeface="Open Sans"/>
              </a:rPr>
              <a:t>(</a:t>
            </a:r>
            <a:r>
              <a:rPr lang="en-US" dirty="0" err="1">
                <a:solidFill>
                  <a:srgbClr val="000000"/>
                </a:solidFill>
                <a:latin typeface="Open Sans"/>
              </a:rPr>
              <a:t>ViewControllerRegistry</a:t>
            </a:r>
            <a:r>
              <a:rPr lang="en-US" dirty="0">
                <a:solidFill>
                  <a:srgbClr val="000000"/>
                </a:solidFill>
                <a:latin typeface="Open Sans"/>
              </a:rPr>
              <a:t> registry) {</a:t>
            </a:r>
          </a:p>
          <a:p>
            <a:r>
              <a:rPr lang="en-US" dirty="0">
                <a:solidFill>
                  <a:srgbClr val="000000"/>
                </a:solidFill>
                <a:latin typeface="Open Sans"/>
              </a:rPr>
              <a:t>		</a:t>
            </a:r>
            <a:r>
              <a:rPr lang="en-US" dirty="0" err="1">
                <a:solidFill>
                  <a:srgbClr val="000000"/>
                </a:solidFill>
                <a:latin typeface="Open Sans"/>
              </a:rPr>
              <a:t>registry.addViewController</a:t>
            </a:r>
            <a:r>
              <a:rPr lang="en-US" dirty="0">
                <a:solidFill>
                  <a:srgbClr val="000000"/>
                </a:solidFill>
                <a:latin typeface="Open Sans"/>
              </a:rPr>
              <a:t>("/home").</a:t>
            </a:r>
            <a:r>
              <a:rPr lang="en-US" dirty="0" err="1">
                <a:solidFill>
                  <a:srgbClr val="000000"/>
                </a:solidFill>
                <a:latin typeface="Open Sans"/>
              </a:rPr>
              <a:t>setViewName</a:t>
            </a:r>
            <a:r>
              <a:rPr lang="en-US" dirty="0">
                <a:solidFill>
                  <a:srgbClr val="000000"/>
                </a:solidFill>
                <a:latin typeface="Open Sans"/>
              </a:rPr>
              <a:t>("home");</a:t>
            </a:r>
          </a:p>
          <a:p>
            <a:r>
              <a:rPr lang="en-US" dirty="0">
                <a:solidFill>
                  <a:srgbClr val="000000"/>
                </a:solidFill>
                <a:latin typeface="Open Sans"/>
              </a:rPr>
              <a:t>		</a:t>
            </a:r>
            <a:r>
              <a:rPr lang="en-US" dirty="0" err="1">
                <a:solidFill>
                  <a:srgbClr val="000000"/>
                </a:solidFill>
                <a:latin typeface="Open Sans"/>
              </a:rPr>
              <a:t>registry.addViewController</a:t>
            </a:r>
            <a:r>
              <a:rPr lang="en-US" dirty="0">
                <a:solidFill>
                  <a:srgbClr val="000000"/>
                </a:solidFill>
                <a:latin typeface="Open Sans"/>
              </a:rPr>
              <a:t>("/").</a:t>
            </a:r>
            <a:r>
              <a:rPr lang="en-US" dirty="0" err="1">
                <a:solidFill>
                  <a:srgbClr val="000000"/>
                </a:solidFill>
                <a:latin typeface="Open Sans"/>
              </a:rPr>
              <a:t>setViewName</a:t>
            </a:r>
            <a:r>
              <a:rPr lang="en-US" dirty="0">
                <a:solidFill>
                  <a:srgbClr val="000000"/>
                </a:solidFill>
                <a:latin typeface="Open Sans"/>
              </a:rPr>
              <a:t>("home");</a:t>
            </a:r>
          </a:p>
          <a:p>
            <a:r>
              <a:rPr lang="en-US" dirty="0">
                <a:solidFill>
                  <a:srgbClr val="000000"/>
                </a:solidFill>
                <a:latin typeface="Open Sans"/>
              </a:rPr>
              <a:t>		</a:t>
            </a:r>
            <a:r>
              <a:rPr lang="en-US" dirty="0" err="1">
                <a:solidFill>
                  <a:srgbClr val="000000"/>
                </a:solidFill>
                <a:latin typeface="Open Sans"/>
              </a:rPr>
              <a:t>registry.addViewController</a:t>
            </a:r>
            <a:r>
              <a:rPr lang="en-US" dirty="0">
                <a:solidFill>
                  <a:srgbClr val="000000"/>
                </a:solidFill>
                <a:latin typeface="Open Sans"/>
              </a:rPr>
              <a:t>("/hello").</a:t>
            </a:r>
            <a:r>
              <a:rPr lang="en-US" dirty="0" err="1">
                <a:solidFill>
                  <a:srgbClr val="000000"/>
                </a:solidFill>
                <a:latin typeface="Open Sans"/>
              </a:rPr>
              <a:t>setViewName</a:t>
            </a:r>
            <a:r>
              <a:rPr lang="en-US" dirty="0">
                <a:solidFill>
                  <a:srgbClr val="000000"/>
                </a:solidFill>
                <a:latin typeface="Open Sans"/>
              </a:rPr>
              <a:t>("hello");</a:t>
            </a:r>
          </a:p>
          <a:p>
            <a:r>
              <a:rPr lang="en-US" dirty="0">
                <a:solidFill>
                  <a:srgbClr val="000000"/>
                </a:solidFill>
                <a:latin typeface="Open Sans"/>
              </a:rPr>
              <a:t>		</a:t>
            </a:r>
            <a:r>
              <a:rPr lang="en-US" dirty="0" err="1">
                <a:solidFill>
                  <a:srgbClr val="000000"/>
                </a:solidFill>
                <a:latin typeface="Open Sans"/>
              </a:rPr>
              <a:t>registry.addViewController</a:t>
            </a:r>
            <a:r>
              <a:rPr lang="en-US" dirty="0">
                <a:solidFill>
                  <a:srgbClr val="000000"/>
                </a:solidFill>
                <a:latin typeface="Open Sans"/>
              </a:rPr>
              <a:t>("/login").</a:t>
            </a:r>
            <a:r>
              <a:rPr lang="en-US" dirty="0" err="1">
                <a:solidFill>
                  <a:srgbClr val="000000"/>
                </a:solidFill>
                <a:latin typeface="Open Sans"/>
              </a:rPr>
              <a:t>setViewName</a:t>
            </a:r>
            <a:r>
              <a:rPr lang="en-US" dirty="0">
                <a:solidFill>
                  <a:srgbClr val="000000"/>
                </a:solidFill>
                <a:latin typeface="Open Sans"/>
              </a:rPr>
              <a:t>("login");</a:t>
            </a:r>
          </a:p>
          <a:p>
            <a:r>
              <a:rPr lang="en-US" dirty="0">
                <a:solidFill>
                  <a:srgbClr val="000000"/>
                </a:solidFill>
                <a:latin typeface="Open Sans"/>
              </a:rPr>
              <a:t>	}</a:t>
            </a:r>
          </a:p>
          <a:p>
            <a:endParaRPr lang="en-US" dirty="0">
              <a:solidFill>
                <a:srgbClr val="000000"/>
              </a:solidFill>
              <a:latin typeface="Open Sans"/>
            </a:endParaRPr>
          </a:p>
          <a:p>
            <a:r>
              <a:rPr lang="en-US" dirty="0">
                <a:solidFill>
                  <a:srgbClr val="000000"/>
                </a:solidFill>
                <a:latin typeface="Open Sans"/>
              </a:rPr>
              <a:t>}</a:t>
            </a:r>
            <a:endParaRPr lang="en-US" dirty="0"/>
          </a:p>
        </p:txBody>
      </p:sp>
      <p:sp>
        <p:nvSpPr>
          <p:cNvPr id="16" name="Rectangle 3"/>
          <p:cNvSpPr>
            <a:spLocks noChangeArrowheads="1"/>
          </p:cNvSpPr>
          <p:nvPr/>
        </p:nvSpPr>
        <p:spPr bwMode="auto">
          <a:xfrm>
            <a:off x="977941" y="676209"/>
            <a:ext cx="8093323"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Thực</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hiện</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cấu</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hình</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đường</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dẫn</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link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tới</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trang</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web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sau</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đó</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chạy</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ứng</a:t>
            </a:r>
            <a:r>
              <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dirty="0" err="1" smtClean="0">
                <a:ln>
                  <a:noFill/>
                </a:ln>
                <a:solidFill>
                  <a:srgbClr val="000000"/>
                </a:solidFill>
                <a:effectLst/>
                <a:latin typeface="Times New Roman" panose="02020603050405020304" pitchFamily="18" charset="0"/>
                <a:cs typeface="Times New Roman" panose="02020603050405020304" pitchFamily="18" charset="0"/>
              </a:rPr>
              <a:t>dụng</a:t>
            </a:r>
            <a:endPar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aseline="0" dirty="0" err="1" smtClean="0">
                <a:solidFill>
                  <a:srgbClr val="000000"/>
                </a:solidFill>
                <a:latin typeface="Times New Roman" panose="02020603050405020304" pitchFamily="18" charset="0"/>
                <a:cs typeface="Times New Roman" panose="02020603050405020304" pitchFamily="18" charset="0"/>
              </a:rPr>
              <a:t>Lúc</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này</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trang</a:t>
            </a:r>
            <a:r>
              <a:rPr lang="en-US" altLang="en-US" sz="1600" dirty="0" smtClean="0">
                <a:solidFill>
                  <a:srgbClr val="000000"/>
                </a:solidFill>
                <a:latin typeface="Times New Roman" panose="02020603050405020304" pitchFamily="18" charset="0"/>
                <a:cs typeface="Times New Roman" panose="02020603050405020304" pitchFamily="18" charset="0"/>
              </a:rPr>
              <a:t> web </a:t>
            </a:r>
            <a:r>
              <a:rPr lang="en-US" altLang="en-US" sz="1600" dirty="0" err="1" smtClean="0">
                <a:solidFill>
                  <a:srgbClr val="000000"/>
                </a:solidFill>
                <a:latin typeface="Times New Roman" panose="02020603050405020304" pitchFamily="18" charset="0"/>
                <a:cs typeface="Times New Roman" panose="02020603050405020304" pitchFamily="18" charset="0"/>
              </a:rPr>
              <a:t>có</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thể</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điểu</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hướng</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tới</a:t>
            </a:r>
            <a:r>
              <a:rPr lang="en-US" altLang="en-US" sz="1600" dirty="0" smtClean="0">
                <a:solidFill>
                  <a:srgbClr val="000000"/>
                </a:solidFill>
                <a:latin typeface="Times New Roman" panose="02020603050405020304" pitchFamily="18" charset="0"/>
                <a:cs typeface="Times New Roman" panose="02020603050405020304" pitchFamily="18" charset="0"/>
              </a:rPr>
              <a:t> /hello </a:t>
            </a:r>
            <a:r>
              <a:rPr lang="en-US" altLang="en-US" sz="1600" dirty="0" err="1" smtClean="0">
                <a:solidFill>
                  <a:srgbClr val="000000"/>
                </a:solidFill>
                <a:latin typeface="Times New Roman" panose="02020603050405020304" pitchFamily="18" charset="0"/>
                <a:cs typeface="Times New Roman" panose="02020603050405020304" pitchFamily="18" charset="0"/>
              </a:rPr>
              <a:t>mà</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không</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cần</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đăng</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err="1" smtClean="0">
                <a:solidFill>
                  <a:srgbClr val="000000"/>
                </a:solidFill>
                <a:latin typeface="Times New Roman" panose="02020603050405020304" pitchFamily="18" charset="0"/>
                <a:cs typeface="Times New Roman" panose="02020603050405020304" pitchFamily="18" charset="0"/>
              </a:rPr>
              <a:t>nhập</a:t>
            </a:r>
            <a:endParaRPr lang="en-US" altLang="en-US" sz="1600" dirty="0" smtClean="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7281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8" name="Rectangle 17"/>
          <p:cNvSpPr/>
          <p:nvPr/>
        </p:nvSpPr>
        <p:spPr>
          <a:xfrm>
            <a:off x="1025901" y="650272"/>
            <a:ext cx="8704759" cy="5355312"/>
          </a:xfrm>
          <a:prstGeom prst="rect">
            <a:avLst/>
          </a:prstGeom>
        </p:spPr>
        <p:txBody>
          <a:bodyPr wrap="square">
            <a:spAutoFit/>
          </a:bodyPr>
          <a:lstStyle/>
          <a:p>
            <a:r>
              <a:rPr lang="en-US" dirty="0" err="1" smtClean="0"/>
              <a:t>Thực</a:t>
            </a:r>
            <a:r>
              <a:rPr lang="en-US" dirty="0" smtClean="0"/>
              <a:t> </a:t>
            </a:r>
            <a:r>
              <a:rPr lang="en-US" dirty="0" err="1" smtClean="0"/>
              <a:t>hiện</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lớp</a:t>
            </a:r>
            <a:r>
              <a:rPr lang="en-US" dirty="0" smtClean="0"/>
              <a:t> </a:t>
            </a:r>
            <a:r>
              <a:rPr lang="en-US" dirty="0" err="1" smtClean="0"/>
              <a:t>bảo</a:t>
            </a:r>
            <a:r>
              <a:rPr lang="en-US" dirty="0" smtClean="0"/>
              <a:t> </a:t>
            </a:r>
            <a:r>
              <a:rPr lang="en-US" dirty="0" err="1" smtClean="0"/>
              <a:t>mật</a:t>
            </a:r>
            <a:endParaRPr lang="en-US" dirty="0" smtClean="0"/>
          </a:p>
          <a:p>
            <a:endParaRPr lang="en-US" dirty="0"/>
          </a:p>
          <a:p>
            <a:r>
              <a:rPr lang="en-US" dirty="0"/>
              <a:t>import </a:t>
            </a:r>
            <a:r>
              <a:rPr lang="en-US" dirty="0" err="1"/>
              <a:t>org.springframework.context.annotation.Bean</a:t>
            </a:r>
            <a:r>
              <a:rPr lang="en-US" dirty="0"/>
              <a:t>;</a:t>
            </a:r>
          </a:p>
          <a:p>
            <a:r>
              <a:rPr lang="en-US" dirty="0"/>
              <a:t>import </a:t>
            </a:r>
            <a:r>
              <a:rPr lang="en-US" dirty="0" err="1"/>
              <a:t>org.springframework.context.annotation.Configuration</a:t>
            </a:r>
            <a:r>
              <a:rPr lang="en-US" dirty="0"/>
              <a:t>;</a:t>
            </a:r>
          </a:p>
          <a:p>
            <a:r>
              <a:rPr lang="en-US" dirty="0"/>
              <a:t>import org.springframework.security.config.annotation.web.builders.HttpSecurity;</a:t>
            </a:r>
          </a:p>
          <a:p>
            <a:r>
              <a:rPr lang="en-US" dirty="0"/>
              <a:t>import org.springframework.security.config.annotation.web.configuration.EnableWebSecurity;</a:t>
            </a:r>
          </a:p>
          <a:p>
            <a:r>
              <a:rPr lang="en-US" dirty="0"/>
              <a:t>import </a:t>
            </a:r>
            <a:r>
              <a:rPr lang="en-US" dirty="0" err="1"/>
              <a:t>org.springframework.security.core.userdetails.User</a:t>
            </a:r>
            <a:r>
              <a:rPr lang="en-US" dirty="0"/>
              <a:t>;</a:t>
            </a:r>
          </a:p>
          <a:p>
            <a:r>
              <a:rPr lang="en-US" dirty="0"/>
              <a:t>import </a:t>
            </a:r>
            <a:r>
              <a:rPr lang="en-US" dirty="0" err="1"/>
              <a:t>org.springframework.security.core.userdetails.UserDetails</a:t>
            </a:r>
            <a:r>
              <a:rPr lang="en-US" dirty="0"/>
              <a:t>;</a:t>
            </a:r>
          </a:p>
          <a:p>
            <a:r>
              <a:rPr lang="en-US" dirty="0"/>
              <a:t>import org.springframework.security.core.userdetails.UserDetailsService;</a:t>
            </a:r>
          </a:p>
          <a:p>
            <a:r>
              <a:rPr lang="en-US" dirty="0"/>
              <a:t>import org.springframework.security.provisioning.InMemoryUserDetailsManager;</a:t>
            </a:r>
          </a:p>
          <a:p>
            <a:r>
              <a:rPr lang="en-US" dirty="0"/>
              <a:t>import </a:t>
            </a:r>
            <a:r>
              <a:rPr lang="en-US" dirty="0" err="1"/>
              <a:t>org.springframework.security.web.SecurityFilterChain</a:t>
            </a:r>
            <a:r>
              <a:rPr lang="en-US" dirty="0"/>
              <a:t>;</a:t>
            </a:r>
          </a:p>
          <a:p>
            <a:endParaRPr lang="en-US" dirty="0"/>
          </a:p>
          <a:p>
            <a:r>
              <a:rPr lang="en-US" dirty="0"/>
              <a:t>@Configuration</a:t>
            </a:r>
          </a:p>
          <a:p>
            <a:r>
              <a:rPr lang="en-US" dirty="0"/>
              <a:t>@</a:t>
            </a:r>
            <a:r>
              <a:rPr lang="en-US" dirty="0" err="1"/>
              <a:t>EnableWebSecurity</a:t>
            </a:r>
            <a:endParaRPr lang="en-US" dirty="0"/>
          </a:p>
          <a:p>
            <a:r>
              <a:rPr lang="en-US" dirty="0"/>
              <a:t>public class </a:t>
            </a:r>
            <a:r>
              <a:rPr lang="en-US" dirty="0" err="1"/>
              <a:t>WebSecurityConfig</a:t>
            </a:r>
            <a:r>
              <a:rPr lang="en-US" dirty="0"/>
              <a:t> {</a:t>
            </a:r>
          </a:p>
          <a:p>
            <a:endParaRPr lang="en-US" dirty="0"/>
          </a:p>
          <a:p>
            <a:r>
              <a:rPr lang="en-US" dirty="0"/>
              <a:t>	</a:t>
            </a:r>
          </a:p>
          <a:p>
            <a:r>
              <a:rPr lang="en-US" dirty="0"/>
              <a:t>	</a:t>
            </a:r>
          </a:p>
        </p:txBody>
      </p:sp>
    </p:spTree>
    <p:extLst>
      <p:ext uri="{BB962C8B-B14F-4D97-AF65-F5344CB8AC3E}">
        <p14:creationId xmlns:p14="http://schemas.microsoft.com/office/powerpoint/2010/main" val="25870391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4" name="Rectangle 13"/>
          <p:cNvSpPr/>
          <p:nvPr/>
        </p:nvSpPr>
        <p:spPr>
          <a:xfrm>
            <a:off x="1025901" y="851873"/>
            <a:ext cx="7795981" cy="4801314"/>
          </a:xfrm>
          <a:prstGeom prst="rect">
            <a:avLst/>
          </a:prstGeom>
        </p:spPr>
        <p:txBody>
          <a:bodyPr wrap="square">
            <a:spAutoFit/>
          </a:bodyPr>
          <a:lstStyle/>
          <a:p>
            <a:r>
              <a:rPr lang="en-US" dirty="0"/>
              <a:t>@Bean</a:t>
            </a:r>
          </a:p>
          <a:p>
            <a:r>
              <a:rPr lang="en-US" dirty="0"/>
              <a:t>	public </a:t>
            </a:r>
            <a:r>
              <a:rPr lang="en-US" dirty="0" err="1"/>
              <a:t>SecurityFilterChain</a:t>
            </a:r>
            <a:r>
              <a:rPr lang="en-US" dirty="0"/>
              <a:t> </a:t>
            </a:r>
            <a:r>
              <a:rPr lang="en-US" dirty="0" err="1"/>
              <a:t>securityFilterChain</a:t>
            </a:r>
            <a:r>
              <a:rPr lang="en-US" dirty="0"/>
              <a:t>(</a:t>
            </a:r>
            <a:r>
              <a:rPr lang="en-US" dirty="0" err="1"/>
              <a:t>HttpSecurity</a:t>
            </a:r>
            <a:r>
              <a:rPr lang="en-US" dirty="0"/>
              <a:t> http) throws Exception {</a:t>
            </a:r>
          </a:p>
          <a:p>
            <a:r>
              <a:rPr lang="en-US" dirty="0"/>
              <a:t>		http</a:t>
            </a:r>
          </a:p>
          <a:p>
            <a:r>
              <a:rPr lang="en-US" dirty="0"/>
              <a:t>			.</a:t>
            </a:r>
            <a:r>
              <a:rPr lang="en-US" dirty="0" err="1"/>
              <a:t>authorizeHttpRequests</a:t>
            </a:r>
            <a:r>
              <a:rPr lang="en-US" dirty="0"/>
              <a:t>((requests) -&gt; requests</a:t>
            </a:r>
          </a:p>
          <a:p>
            <a:r>
              <a:rPr lang="en-US" dirty="0"/>
              <a:t>				.</a:t>
            </a:r>
            <a:r>
              <a:rPr lang="en-US" dirty="0" err="1"/>
              <a:t>requestMatchers</a:t>
            </a:r>
            <a:r>
              <a:rPr lang="en-US" dirty="0"/>
              <a:t>("/", "/home").</a:t>
            </a:r>
            <a:r>
              <a:rPr lang="en-US" dirty="0" err="1"/>
              <a:t>permitAll</a:t>
            </a:r>
            <a:r>
              <a:rPr lang="en-US" dirty="0"/>
              <a:t>()</a:t>
            </a:r>
          </a:p>
          <a:p>
            <a:r>
              <a:rPr lang="en-US" dirty="0"/>
              <a:t>				.</a:t>
            </a:r>
            <a:r>
              <a:rPr lang="en-US" dirty="0" err="1"/>
              <a:t>anyRequest</a:t>
            </a:r>
            <a:r>
              <a:rPr lang="en-US" dirty="0"/>
              <a:t>().authenticated()</a:t>
            </a:r>
          </a:p>
          <a:p>
            <a:r>
              <a:rPr lang="en-US" dirty="0"/>
              <a:t>			)</a:t>
            </a:r>
          </a:p>
          <a:p>
            <a:r>
              <a:rPr lang="en-US" dirty="0"/>
              <a:t>			.</a:t>
            </a:r>
            <a:r>
              <a:rPr lang="en-US" dirty="0" err="1"/>
              <a:t>formLogin</a:t>
            </a:r>
            <a:r>
              <a:rPr lang="en-US" dirty="0"/>
              <a:t>((form) -&gt; form</a:t>
            </a:r>
          </a:p>
          <a:p>
            <a:r>
              <a:rPr lang="en-US" dirty="0"/>
              <a:t>				.</a:t>
            </a:r>
            <a:r>
              <a:rPr lang="en-US" dirty="0" err="1"/>
              <a:t>loginPage</a:t>
            </a:r>
            <a:r>
              <a:rPr lang="en-US" dirty="0"/>
              <a:t>("/login")</a:t>
            </a:r>
          </a:p>
          <a:p>
            <a:r>
              <a:rPr lang="en-US" dirty="0"/>
              <a:t>				.</a:t>
            </a:r>
            <a:r>
              <a:rPr lang="en-US" dirty="0" err="1"/>
              <a:t>permitAll</a:t>
            </a:r>
            <a:r>
              <a:rPr lang="en-US" dirty="0"/>
              <a:t>()</a:t>
            </a:r>
          </a:p>
          <a:p>
            <a:r>
              <a:rPr lang="en-US" dirty="0"/>
              <a:t>			)</a:t>
            </a:r>
          </a:p>
          <a:p>
            <a:r>
              <a:rPr lang="en-US" dirty="0"/>
              <a:t>			.logout((logout) -&gt; </a:t>
            </a:r>
            <a:r>
              <a:rPr lang="en-US" dirty="0" err="1"/>
              <a:t>logout.permitAll</a:t>
            </a:r>
            <a:r>
              <a:rPr lang="en-US" dirty="0"/>
              <a:t>());</a:t>
            </a:r>
          </a:p>
          <a:p>
            <a:endParaRPr lang="en-US" dirty="0"/>
          </a:p>
          <a:p>
            <a:r>
              <a:rPr lang="en-US" dirty="0"/>
              <a:t>		return </a:t>
            </a:r>
            <a:r>
              <a:rPr lang="en-US" dirty="0" err="1"/>
              <a:t>http.build</a:t>
            </a:r>
            <a:r>
              <a:rPr lang="en-US" dirty="0"/>
              <a:t>();</a:t>
            </a:r>
          </a:p>
          <a:p>
            <a:r>
              <a:rPr lang="en-US" dirty="0"/>
              <a:t>	}</a:t>
            </a:r>
            <a:endParaRPr lang="en-US" dirty="0"/>
          </a:p>
        </p:txBody>
      </p:sp>
    </p:spTree>
    <p:extLst>
      <p:ext uri="{BB962C8B-B14F-4D97-AF65-F5344CB8AC3E}">
        <p14:creationId xmlns:p14="http://schemas.microsoft.com/office/powerpoint/2010/main" val="318040581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687</Words>
  <Application>Microsoft Office PowerPoint</Application>
  <PresentationFormat>Custom</PresentationFormat>
  <Paragraphs>172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Monaco</vt:lpstr>
      <vt:lpstr>Open Sans</vt:lpstr>
      <vt:lpstr>SVN-Mont Book</vt:lpstr>
      <vt:lpstr>SVN-Mont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Nguyễn Công Hoàn</cp:lastModifiedBy>
  <cp:revision>42</cp:revision>
  <dcterms:created xsi:type="dcterms:W3CDTF">2023-06-16T10:26:38Z</dcterms:created>
  <dcterms:modified xsi:type="dcterms:W3CDTF">2024-01-15T16:41:36Z</dcterms:modified>
</cp:coreProperties>
</file>