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1.jpg" ContentType="image/jpeg"/>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71" r:id="rId7"/>
    <p:sldId id="263" r:id="rId8"/>
    <p:sldId id="272" r:id="rId9"/>
    <p:sldId id="273" r:id="rId10"/>
    <p:sldId id="274" r:id="rId11"/>
    <p:sldId id="275" r:id="rId12"/>
    <p:sldId id="276" r:id="rId13"/>
    <p:sldId id="277" r:id="rId14"/>
    <p:sldId id="27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14-Dec-15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14-Dec-15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14-Dec-15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14-Dec-15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14-Dec-15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14-Dec-15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14-Dec-15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14-Dec-15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14-Dec-15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14-Dec-15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14-Dec-15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14-Dec-15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14-Dec-15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14-Dec-15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14-Dec-15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14-Dec-15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14-Dec-15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14-Dec-15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ucene.apache.org/core/3_5_0/api/core/org/apache/lucene/document/Field.html" TargetMode="External"/><Relationship Id="rId2" Type="http://schemas.openxmlformats.org/officeDocument/2006/relationships/hyperlink" Target="https://lucene.apache.org/core/3_5_0/api/core/org/apache/lucene/document/Documen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91046"/>
            <a:ext cx="9545934" cy="3463834"/>
          </a:xfrm>
          <a:ln>
            <a:solidFill>
              <a:schemeClr val="bg1">
                <a:lumMod val="75000"/>
                <a:lumOff val="25000"/>
              </a:schemeClr>
            </a:solidFill>
          </a:ln>
          <a:effectLst>
            <a:glow rad="139700">
              <a:schemeClr val="accent4">
                <a:satMod val="175000"/>
                <a:alpha val="40000"/>
              </a:schemeClr>
            </a:glow>
            <a:softEdge rad="12700"/>
          </a:effectLst>
        </p:spPr>
        <p:txBody>
          <a:bodyPr/>
          <a:lstStyle/>
          <a:p>
            <a:pPr>
              <a:lnSpc>
                <a:spcPct val="150000"/>
              </a:lnSpc>
            </a:pPr>
            <a:r>
              <a:rPr lang="en-IN" b="1" dirty="0" smtClean="0"/>
              <a:t> Web Search Engine   	Using Java</a:t>
            </a:r>
            <a:r>
              <a:rPr lang="en-CA" sz="1050" dirty="0"/>
              <a:t/>
            </a:r>
            <a:br>
              <a:rPr lang="en-CA" sz="1050" dirty="0"/>
            </a:br>
            <a:r>
              <a:rPr lang="en-IN" sz="1050" dirty="0" smtClean="0"/>
              <a:t> </a:t>
            </a:r>
            <a:endParaRPr lang="en-CA" dirty="0"/>
          </a:p>
        </p:txBody>
      </p:sp>
      <p:sp>
        <p:nvSpPr>
          <p:cNvPr id="3" name="Subtitle 2"/>
          <p:cNvSpPr>
            <a:spLocks noGrp="1"/>
          </p:cNvSpPr>
          <p:nvPr>
            <p:ph type="subTitle" idx="1"/>
          </p:nvPr>
        </p:nvSpPr>
        <p:spPr>
          <a:xfrm>
            <a:off x="1154955" y="5195392"/>
            <a:ext cx="8825658" cy="861420"/>
          </a:xfrm>
        </p:spPr>
        <p:txBody>
          <a:bodyPr/>
          <a:lstStyle/>
          <a:p>
            <a:r>
              <a:rPr lang="en-IN" dirty="0" smtClean="0"/>
              <a:t>Course: 60-654-01</a:t>
            </a:r>
          </a:p>
          <a:p>
            <a:r>
              <a:rPr lang="en-IN" dirty="0" smtClean="0"/>
              <a:t>Instructor: Dr Luis Rueda</a:t>
            </a:r>
            <a:endParaRPr lang="en-CA" dirty="0"/>
          </a:p>
        </p:txBody>
      </p:sp>
    </p:spTree>
    <p:extLst>
      <p:ext uri="{BB962C8B-B14F-4D97-AF65-F5344CB8AC3E}">
        <p14:creationId xmlns:p14="http://schemas.microsoft.com/office/powerpoint/2010/main" val="1828224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3"/>
            <a:ext cx="9404723" cy="1400530"/>
          </a:xfrm>
        </p:spPr>
        <p:txBody>
          <a:bodyPr/>
          <a:lstStyle/>
          <a:p>
            <a:r>
              <a:rPr lang="en-IN" dirty="0" smtClean="0"/>
              <a:t>Indexing [Continued..]</a:t>
            </a:r>
            <a:endParaRPr lang="en-CA" dirty="0"/>
          </a:p>
        </p:txBody>
      </p:sp>
      <p:sp>
        <p:nvSpPr>
          <p:cNvPr id="3" name="Content Placeholder 2"/>
          <p:cNvSpPr>
            <a:spLocks noGrp="1"/>
          </p:cNvSpPr>
          <p:nvPr>
            <p:ph idx="1"/>
          </p:nvPr>
        </p:nvSpPr>
        <p:spPr>
          <a:xfrm>
            <a:off x="822960" y="3304903"/>
            <a:ext cx="9226893" cy="2943496"/>
          </a:xfrm>
        </p:spPr>
        <p:txBody>
          <a:bodyPr>
            <a:normAutofit/>
          </a:bodyPr>
          <a:lstStyle/>
          <a:p>
            <a:r>
              <a:rPr lang="en-CA" dirty="0"/>
              <a:t>The first line creates an instance of the Document class, which consists of a collection of </a:t>
            </a:r>
            <a:r>
              <a:rPr lang="en-CA" dirty="0" smtClean="0"/>
              <a:t>fields.</a:t>
            </a:r>
          </a:p>
          <a:p>
            <a:r>
              <a:rPr lang="en-CA" dirty="0" smtClean="0"/>
              <a:t>The </a:t>
            </a:r>
            <a:r>
              <a:rPr lang="en-CA" dirty="0"/>
              <a:t>second and third lines add two fields to the document. Each field contains a field name and the content. This example adds two fields named "content" and "path", which store the content and the path of the text file, respectively. </a:t>
            </a:r>
            <a:endParaRPr lang="en-CA" dirty="0" smtClean="0"/>
          </a:p>
          <a:p>
            <a:r>
              <a:rPr lang="en-CA" dirty="0" smtClean="0"/>
              <a:t>The </a:t>
            </a:r>
            <a:r>
              <a:rPr lang="en-CA" dirty="0"/>
              <a:t>last line adds the prepared documents to the index.</a:t>
            </a:r>
            <a:endParaRPr lang="en-CA" dirty="0" smtClean="0"/>
          </a:p>
        </p:txBody>
      </p:sp>
      <p:sp>
        <p:nvSpPr>
          <p:cNvPr id="4" name="Rectangle 3"/>
          <p:cNvSpPr/>
          <p:nvPr/>
        </p:nvSpPr>
        <p:spPr>
          <a:xfrm>
            <a:off x="822960" y="1358537"/>
            <a:ext cx="7889966" cy="172429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latin typeface="Calibri" panose="020F0502020204030204" pitchFamily="34" charset="0"/>
              </a:rPr>
              <a:t>Document </a:t>
            </a:r>
            <a:r>
              <a:rPr lang="en-US" sz="1400" b="1" dirty="0" err="1">
                <a:solidFill>
                  <a:schemeClr val="bg1"/>
                </a:solidFill>
                <a:latin typeface="Calibri" panose="020F0502020204030204" pitchFamily="34" charset="0"/>
              </a:rPr>
              <a:t>document</a:t>
            </a:r>
            <a:r>
              <a:rPr lang="en-US" sz="1400" b="1" dirty="0">
                <a:solidFill>
                  <a:schemeClr val="bg1"/>
                </a:solidFill>
                <a:latin typeface="Calibri" panose="020F0502020204030204" pitchFamily="34" charset="0"/>
              </a:rPr>
              <a:t> = new Document</a:t>
            </a:r>
            <a:r>
              <a:rPr lang="en-US" sz="1400" b="1" dirty="0" smtClean="0">
                <a:solidFill>
                  <a:schemeClr val="bg1"/>
                </a:solidFill>
                <a:latin typeface="Calibri" panose="020F0502020204030204" pitchFamily="34" charset="0"/>
              </a:rPr>
              <a:t>();</a:t>
            </a:r>
          </a:p>
          <a:p>
            <a:endParaRPr lang="en-US" sz="1400" b="1" dirty="0">
              <a:solidFill>
                <a:schemeClr val="bg1"/>
              </a:solidFill>
              <a:latin typeface="Calibri" panose="020F0502020204030204" pitchFamily="34" charset="0"/>
            </a:endParaRPr>
          </a:p>
          <a:p>
            <a:r>
              <a:rPr lang="en-US" sz="1400" b="1" dirty="0" err="1" smtClean="0">
                <a:solidFill>
                  <a:schemeClr val="bg1"/>
                </a:solidFill>
                <a:latin typeface="Calibri" panose="020F0502020204030204" pitchFamily="34" charset="0"/>
              </a:rPr>
              <a:t>document.add</a:t>
            </a:r>
            <a:r>
              <a:rPr lang="en-US" sz="1400" b="1" dirty="0" smtClean="0">
                <a:solidFill>
                  <a:schemeClr val="bg1"/>
                </a:solidFill>
                <a:latin typeface="Calibri" panose="020F0502020204030204" pitchFamily="34" charset="0"/>
              </a:rPr>
              <a:t>(new Field(FIELD_PATH, </a:t>
            </a:r>
            <a:r>
              <a:rPr lang="en-US" sz="1400" b="1" dirty="0" err="1" smtClean="0">
                <a:solidFill>
                  <a:schemeClr val="bg1"/>
                </a:solidFill>
                <a:latin typeface="Calibri" panose="020F0502020204030204" pitchFamily="34" charset="0"/>
              </a:rPr>
              <a:t>path,Field.Store.YES</a:t>
            </a:r>
            <a:r>
              <a:rPr lang="en-US" sz="1400" b="1" dirty="0" smtClean="0">
                <a:solidFill>
                  <a:schemeClr val="bg1"/>
                </a:solidFill>
                <a:latin typeface="Calibri" panose="020F0502020204030204" pitchFamily="34" charset="0"/>
              </a:rPr>
              <a:t>, </a:t>
            </a:r>
            <a:r>
              <a:rPr lang="en-US" sz="1400" b="1" dirty="0" err="1" smtClean="0">
                <a:solidFill>
                  <a:schemeClr val="bg1"/>
                </a:solidFill>
                <a:latin typeface="Calibri" panose="020F0502020204030204" pitchFamily="34" charset="0"/>
              </a:rPr>
              <a:t>Field.Index.UN_TOKENIZED</a:t>
            </a:r>
            <a:r>
              <a:rPr lang="en-US" sz="1400" b="1" dirty="0" smtClean="0">
                <a:solidFill>
                  <a:schemeClr val="bg1"/>
                </a:solidFill>
                <a:latin typeface="Calibri" panose="020F0502020204030204" pitchFamily="34" charset="0"/>
              </a:rPr>
              <a:t>));</a:t>
            </a:r>
          </a:p>
          <a:p>
            <a:r>
              <a:rPr lang="en-US" sz="1400" b="1" dirty="0" err="1" smtClean="0">
                <a:solidFill>
                  <a:schemeClr val="bg1"/>
                </a:solidFill>
                <a:latin typeface="Calibri" panose="020F0502020204030204" pitchFamily="34" charset="0"/>
              </a:rPr>
              <a:t>document.add</a:t>
            </a:r>
            <a:r>
              <a:rPr lang="en-US" sz="1400" b="1" dirty="0" smtClean="0">
                <a:solidFill>
                  <a:schemeClr val="bg1"/>
                </a:solidFill>
                <a:latin typeface="Calibri" panose="020F0502020204030204" pitchFamily="34" charset="0"/>
              </a:rPr>
              <a:t>(new </a:t>
            </a:r>
            <a:r>
              <a:rPr lang="en-US" sz="1400" b="1" dirty="0">
                <a:solidFill>
                  <a:schemeClr val="bg1"/>
                </a:solidFill>
                <a:latin typeface="Calibri" panose="020F0502020204030204" pitchFamily="34" charset="0"/>
              </a:rPr>
              <a:t>Field(FIELD_CONTENTS, reader));</a:t>
            </a:r>
          </a:p>
          <a:p>
            <a:r>
              <a:rPr lang="en-US" sz="1400" b="1" dirty="0" err="1" smtClean="0">
                <a:solidFill>
                  <a:schemeClr val="bg1"/>
                </a:solidFill>
                <a:latin typeface="Calibri" panose="020F0502020204030204" pitchFamily="34" charset="0"/>
              </a:rPr>
              <a:t>indexWriter.addDocument</a:t>
            </a:r>
            <a:r>
              <a:rPr lang="en-US" sz="1400" b="1" dirty="0" smtClean="0">
                <a:solidFill>
                  <a:schemeClr val="bg1"/>
                </a:solidFill>
                <a:latin typeface="Calibri" panose="020F0502020204030204" pitchFamily="34" charset="0"/>
              </a:rPr>
              <a:t>(document);</a:t>
            </a:r>
            <a:endParaRPr lang="en-US" sz="1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20359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3"/>
            <a:ext cx="9404723" cy="1400530"/>
          </a:xfrm>
        </p:spPr>
        <p:txBody>
          <a:bodyPr/>
          <a:lstStyle/>
          <a:p>
            <a:r>
              <a:rPr lang="en-IN" dirty="0" smtClean="0"/>
              <a:t>Searching</a:t>
            </a:r>
            <a:endParaRPr lang="en-CA" dirty="0"/>
          </a:p>
        </p:txBody>
      </p:sp>
      <p:pic>
        <p:nvPicPr>
          <p:cNvPr id="4" name="Content Placeholder 3"/>
          <p:cNvPicPr>
            <a:picLocks noGrp="1" noChangeAspect="1"/>
          </p:cNvPicPr>
          <p:nvPr>
            <p:ph idx="1"/>
          </p:nvPr>
        </p:nvPicPr>
        <p:blipFill>
          <a:blip r:embed="rId2"/>
          <a:stretch>
            <a:fillRect/>
          </a:stretch>
        </p:blipFill>
        <p:spPr>
          <a:xfrm>
            <a:off x="1201783" y="1444045"/>
            <a:ext cx="9692639" cy="4943691"/>
          </a:xfrm>
        </p:spPr>
      </p:pic>
    </p:spTree>
    <p:extLst>
      <p:ext uri="{BB962C8B-B14F-4D97-AF65-F5344CB8AC3E}">
        <p14:creationId xmlns:p14="http://schemas.microsoft.com/office/powerpoint/2010/main" val="303397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3"/>
            <a:ext cx="9404723" cy="1400530"/>
          </a:xfrm>
        </p:spPr>
        <p:txBody>
          <a:bodyPr/>
          <a:lstStyle/>
          <a:p>
            <a:r>
              <a:rPr lang="en-IN" dirty="0" smtClean="0"/>
              <a:t>Searching [Continued..]</a:t>
            </a:r>
            <a:endParaRPr lang="en-CA" dirty="0"/>
          </a:p>
        </p:txBody>
      </p:sp>
      <p:sp>
        <p:nvSpPr>
          <p:cNvPr id="3" name="Content Placeholder 2"/>
          <p:cNvSpPr>
            <a:spLocks noGrp="1"/>
          </p:cNvSpPr>
          <p:nvPr>
            <p:ph idx="1"/>
          </p:nvPr>
        </p:nvSpPr>
        <p:spPr/>
        <p:txBody>
          <a:bodyPr>
            <a:normAutofit lnSpcReduction="10000"/>
          </a:bodyPr>
          <a:lstStyle/>
          <a:p>
            <a:r>
              <a:rPr lang="en-CA" dirty="0" err="1"/>
              <a:t>QueryParser</a:t>
            </a:r>
            <a:r>
              <a:rPr lang="en-CA" dirty="0"/>
              <a:t> class parses the user entered input into </a:t>
            </a:r>
            <a:r>
              <a:rPr lang="en-CA" dirty="0" err="1"/>
              <a:t>lucene</a:t>
            </a:r>
            <a:r>
              <a:rPr lang="en-CA" dirty="0"/>
              <a:t> understandable format </a:t>
            </a:r>
            <a:r>
              <a:rPr lang="en-CA" dirty="0" smtClean="0"/>
              <a:t>query.</a:t>
            </a:r>
          </a:p>
          <a:p>
            <a:endParaRPr lang="en-CA" dirty="0" smtClean="0"/>
          </a:p>
          <a:p>
            <a:r>
              <a:rPr lang="en-CA" dirty="0" smtClean="0"/>
              <a:t>Initialize </a:t>
            </a:r>
            <a:r>
              <a:rPr lang="en-CA" dirty="0"/>
              <a:t>the </a:t>
            </a:r>
            <a:r>
              <a:rPr lang="en-CA" dirty="0" err="1"/>
              <a:t>QueryParser</a:t>
            </a:r>
            <a:r>
              <a:rPr lang="en-CA" dirty="0"/>
              <a:t> object created with a standard analyzer having version information and index name on which this query is to </a:t>
            </a:r>
            <a:r>
              <a:rPr lang="en-CA" dirty="0" smtClean="0"/>
              <a:t>run.</a:t>
            </a:r>
          </a:p>
          <a:p>
            <a:endParaRPr lang="en-CA" dirty="0"/>
          </a:p>
          <a:p>
            <a:r>
              <a:rPr lang="en-CA" dirty="0" err="1"/>
              <a:t>IndexSearcher</a:t>
            </a:r>
            <a:r>
              <a:rPr lang="en-CA" dirty="0"/>
              <a:t> class acts as a core component which </a:t>
            </a:r>
            <a:r>
              <a:rPr lang="en-CA" dirty="0" smtClean="0"/>
              <a:t>searches for indexes </a:t>
            </a:r>
            <a:r>
              <a:rPr lang="en-CA" dirty="0"/>
              <a:t>created during indexing </a:t>
            </a:r>
            <a:r>
              <a:rPr lang="en-CA" dirty="0" smtClean="0"/>
              <a:t>process.</a:t>
            </a:r>
          </a:p>
          <a:p>
            <a:endParaRPr lang="en-CA" dirty="0" smtClean="0"/>
          </a:p>
          <a:p>
            <a:r>
              <a:rPr lang="en-CA" dirty="0" err="1"/>
              <a:t>IndexReader</a:t>
            </a:r>
            <a:r>
              <a:rPr lang="en-CA" dirty="0"/>
              <a:t> </a:t>
            </a:r>
            <a:r>
              <a:rPr lang="en-CA" dirty="0" smtClean="0"/>
              <a:t>class is where </a:t>
            </a:r>
            <a:r>
              <a:rPr lang="en-CA" dirty="0"/>
              <a:t>we give Index directory as the input. </a:t>
            </a:r>
          </a:p>
          <a:p>
            <a:endParaRPr lang="en-CA" dirty="0"/>
          </a:p>
          <a:p>
            <a:endParaRPr lang="en-CA" dirty="0" smtClean="0"/>
          </a:p>
        </p:txBody>
      </p:sp>
    </p:spTree>
    <p:extLst>
      <p:ext uri="{BB962C8B-B14F-4D97-AF65-F5344CB8AC3E}">
        <p14:creationId xmlns:p14="http://schemas.microsoft.com/office/powerpoint/2010/main" val="333568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3"/>
            <a:ext cx="9404723" cy="1400530"/>
          </a:xfrm>
        </p:spPr>
        <p:txBody>
          <a:bodyPr/>
          <a:lstStyle/>
          <a:p>
            <a:r>
              <a:rPr lang="en-IN" dirty="0" smtClean="0"/>
              <a:t>Searching [Continued..]</a:t>
            </a:r>
            <a:endParaRPr lang="en-CA" dirty="0"/>
          </a:p>
        </p:txBody>
      </p:sp>
      <p:sp>
        <p:nvSpPr>
          <p:cNvPr id="3" name="Content Placeholder 2"/>
          <p:cNvSpPr>
            <a:spLocks noGrp="1"/>
          </p:cNvSpPr>
          <p:nvPr>
            <p:ph idx="1"/>
          </p:nvPr>
        </p:nvSpPr>
        <p:spPr/>
        <p:txBody>
          <a:bodyPr>
            <a:normAutofit lnSpcReduction="10000"/>
          </a:bodyPr>
          <a:lstStyle/>
          <a:p>
            <a:r>
              <a:rPr lang="en-CA" dirty="0"/>
              <a:t>Create a </a:t>
            </a:r>
            <a:r>
              <a:rPr lang="en-CA" dirty="0" err="1"/>
              <a:t>lucene</a:t>
            </a:r>
            <a:r>
              <a:rPr lang="en-CA" dirty="0"/>
              <a:t> directory which should point to location where indexes are to be stored.</a:t>
            </a:r>
          </a:p>
          <a:p>
            <a:endParaRPr lang="en-CA" dirty="0" smtClean="0"/>
          </a:p>
          <a:p>
            <a:r>
              <a:rPr lang="en-CA" dirty="0" smtClean="0"/>
              <a:t>To </a:t>
            </a:r>
            <a:r>
              <a:rPr lang="en-CA" dirty="0"/>
              <a:t>start search, create a Query object by parsing search expression through </a:t>
            </a:r>
            <a:r>
              <a:rPr lang="en-CA" dirty="0" err="1" smtClean="0"/>
              <a:t>QueryParser</a:t>
            </a:r>
            <a:r>
              <a:rPr lang="en-CA" dirty="0" smtClean="0"/>
              <a:t>.</a:t>
            </a:r>
          </a:p>
          <a:p>
            <a:endParaRPr lang="en-CA" dirty="0" smtClean="0"/>
          </a:p>
          <a:p>
            <a:r>
              <a:rPr lang="en-CA" dirty="0" smtClean="0"/>
              <a:t>Make </a:t>
            </a:r>
            <a:r>
              <a:rPr lang="en-CA" dirty="0"/>
              <a:t>search by calling </a:t>
            </a:r>
            <a:r>
              <a:rPr lang="en-CA" dirty="0" err="1"/>
              <a:t>IndexSearcher.search</a:t>
            </a:r>
            <a:r>
              <a:rPr lang="en-CA" dirty="0"/>
              <a:t>() </a:t>
            </a:r>
            <a:r>
              <a:rPr lang="en-CA" dirty="0" smtClean="0"/>
              <a:t>method, where the parameter is the query.</a:t>
            </a:r>
            <a:endParaRPr lang="en-CA" dirty="0"/>
          </a:p>
          <a:p>
            <a:endParaRPr lang="en-CA" dirty="0"/>
          </a:p>
          <a:p>
            <a:r>
              <a:rPr lang="en-CA" dirty="0" smtClean="0"/>
              <a:t>The </a:t>
            </a:r>
            <a:r>
              <a:rPr lang="en-CA" dirty="0"/>
              <a:t>best thing is </a:t>
            </a:r>
            <a:r>
              <a:rPr lang="en-CA" dirty="0" smtClean="0"/>
              <a:t>that the </a:t>
            </a:r>
            <a:r>
              <a:rPr lang="en-CA" dirty="0"/>
              <a:t>results are </a:t>
            </a:r>
            <a:r>
              <a:rPr lang="en-CA" dirty="0" smtClean="0"/>
              <a:t>already ranked by Apache Lucene, hiding the complexities and saving the time of users.</a:t>
            </a:r>
            <a:endParaRPr lang="en-CA" dirty="0"/>
          </a:p>
          <a:p>
            <a:endParaRPr lang="en-CA" dirty="0" smtClean="0"/>
          </a:p>
        </p:txBody>
      </p:sp>
    </p:spTree>
    <p:extLst>
      <p:ext uri="{BB962C8B-B14F-4D97-AF65-F5344CB8AC3E}">
        <p14:creationId xmlns:p14="http://schemas.microsoft.com/office/powerpoint/2010/main" val="2677707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3"/>
            <a:ext cx="9404723" cy="1400530"/>
          </a:xfrm>
        </p:spPr>
        <p:txBody>
          <a:bodyPr/>
          <a:lstStyle/>
          <a:p>
            <a:r>
              <a:rPr lang="en-IN" dirty="0" smtClean="0"/>
              <a:t>Conclusion</a:t>
            </a:r>
            <a:endParaRPr lang="en-CA" dirty="0"/>
          </a:p>
        </p:txBody>
      </p:sp>
      <p:sp>
        <p:nvSpPr>
          <p:cNvPr id="3" name="Content Placeholder 2"/>
          <p:cNvSpPr>
            <a:spLocks noGrp="1"/>
          </p:cNvSpPr>
          <p:nvPr>
            <p:ph idx="1"/>
          </p:nvPr>
        </p:nvSpPr>
        <p:spPr/>
        <p:txBody>
          <a:bodyPr>
            <a:normAutofit/>
          </a:bodyPr>
          <a:lstStyle/>
          <a:p>
            <a:r>
              <a:rPr lang="en-CA" dirty="0"/>
              <a:t>In a nutshell, when </a:t>
            </a:r>
            <a:r>
              <a:rPr lang="en-CA" dirty="0" err="1"/>
              <a:t>lucene</a:t>
            </a:r>
            <a:r>
              <a:rPr lang="en-CA" dirty="0"/>
              <a:t> indexes a document it breaks it down into a number of </a:t>
            </a:r>
            <a:r>
              <a:rPr lang="en-CA" dirty="0" smtClean="0"/>
              <a:t>terms.</a:t>
            </a:r>
          </a:p>
          <a:p>
            <a:endParaRPr lang="en-CA" dirty="0" smtClean="0"/>
          </a:p>
          <a:p>
            <a:r>
              <a:rPr lang="en-CA" dirty="0" smtClean="0"/>
              <a:t>It </a:t>
            </a:r>
            <a:r>
              <a:rPr lang="en-CA" dirty="0"/>
              <a:t>then stores the terms in an index file where each term is associated with the documents that </a:t>
            </a:r>
            <a:r>
              <a:rPr lang="en-CA" dirty="0" smtClean="0"/>
              <a:t>contains it.</a:t>
            </a:r>
          </a:p>
          <a:p>
            <a:endParaRPr lang="en-CA" dirty="0" smtClean="0"/>
          </a:p>
          <a:p>
            <a:r>
              <a:rPr lang="en-CA" dirty="0" smtClean="0"/>
              <a:t>You </a:t>
            </a:r>
            <a:r>
              <a:rPr lang="en-CA" dirty="0"/>
              <a:t>could think of it as a bit like a </a:t>
            </a:r>
            <a:r>
              <a:rPr lang="en-CA" dirty="0" err="1"/>
              <a:t>hashtable</a:t>
            </a:r>
            <a:r>
              <a:rPr lang="en-CA" dirty="0"/>
              <a:t>. When a query is issued it is processed through the same analyzer that was used to build the index and then used to look up the matching </a:t>
            </a:r>
            <a:r>
              <a:rPr lang="en-CA" dirty="0" smtClean="0"/>
              <a:t>terms </a:t>
            </a:r>
            <a:r>
              <a:rPr lang="en-CA" dirty="0"/>
              <a:t>in the </a:t>
            </a:r>
            <a:r>
              <a:rPr lang="en-CA" dirty="0" smtClean="0"/>
              <a:t>index, that </a:t>
            </a:r>
            <a:r>
              <a:rPr lang="en-CA" dirty="0"/>
              <a:t>provides a list of documents that match the query.</a:t>
            </a:r>
          </a:p>
          <a:p>
            <a:endParaRPr lang="en-CA" dirty="0"/>
          </a:p>
          <a:p>
            <a:endParaRPr lang="en-CA" dirty="0" smtClean="0"/>
          </a:p>
        </p:txBody>
      </p:sp>
    </p:spTree>
    <p:extLst>
      <p:ext uri="{BB962C8B-B14F-4D97-AF65-F5344CB8AC3E}">
        <p14:creationId xmlns:p14="http://schemas.microsoft.com/office/powerpoint/2010/main" val="209465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0370" y="5134706"/>
            <a:ext cx="9816921" cy="1276473"/>
          </a:xfrm>
        </p:spPr>
        <p:txBody>
          <a:bodyPr/>
          <a:lstStyle/>
          <a:p>
            <a:pPr algn="ctr"/>
            <a:r>
              <a:rPr lang="en-IN" sz="4800" b="1" dirty="0" smtClean="0"/>
              <a:t> Thanks for being good listeners.</a:t>
            </a:r>
            <a:endParaRPr lang="en-CA" sz="4800" b="1" dirty="0"/>
          </a:p>
        </p:txBody>
      </p:sp>
      <p:pic>
        <p:nvPicPr>
          <p:cNvPr id="4" name="Content Placeholder 3"/>
          <p:cNvPicPr>
            <a:picLocks noGrp="1" noChangeAspect="1"/>
          </p:cNvPicPr>
          <p:nvPr>
            <p:ph idx="1"/>
          </p:nvPr>
        </p:nvPicPr>
        <p:blipFill>
          <a:blip r:embed="rId2"/>
          <a:stretch>
            <a:fillRect/>
          </a:stretch>
        </p:blipFill>
        <p:spPr>
          <a:xfrm>
            <a:off x="1050370" y="248194"/>
            <a:ext cx="9922430" cy="4794069"/>
          </a:xfrm>
        </p:spPr>
      </p:pic>
    </p:spTree>
    <p:extLst>
      <p:ext uri="{BB962C8B-B14F-4D97-AF65-F5344CB8AC3E}">
        <p14:creationId xmlns:p14="http://schemas.microsoft.com/office/powerpoint/2010/main" val="272571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Members:</a:t>
            </a:r>
            <a:endParaRPr lang="en-CA" dirty="0"/>
          </a:p>
        </p:txBody>
      </p:sp>
      <p:sp>
        <p:nvSpPr>
          <p:cNvPr id="3" name="Content Placeholder 2"/>
          <p:cNvSpPr>
            <a:spLocks noGrp="1"/>
          </p:cNvSpPr>
          <p:nvPr>
            <p:ph idx="1"/>
          </p:nvPr>
        </p:nvSpPr>
        <p:spPr/>
        <p:txBody>
          <a:bodyPr>
            <a:normAutofit/>
          </a:bodyPr>
          <a:lstStyle/>
          <a:p>
            <a:r>
              <a:rPr lang="en-IN" sz="4800" dirty="0" smtClean="0"/>
              <a:t>Dhawal Rank</a:t>
            </a:r>
          </a:p>
          <a:p>
            <a:r>
              <a:rPr lang="en-IN" sz="4800" dirty="0" smtClean="0"/>
              <a:t>Mustafa Ali Misri</a:t>
            </a:r>
          </a:p>
          <a:p>
            <a:r>
              <a:rPr lang="en-IN" sz="4800" dirty="0" smtClean="0"/>
              <a:t>Shehraj Gupta</a:t>
            </a:r>
          </a:p>
          <a:p>
            <a:r>
              <a:rPr lang="en-IN" sz="4800" dirty="0" smtClean="0"/>
              <a:t>Siddharth Khobare</a:t>
            </a:r>
            <a:endParaRPr lang="en-CA" sz="4800" dirty="0"/>
          </a:p>
        </p:txBody>
      </p:sp>
    </p:spTree>
    <p:extLst>
      <p:ext uri="{BB962C8B-B14F-4D97-AF65-F5344CB8AC3E}">
        <p14:creationId xmlns:p14="http://schemas.microsoft.com/office/powerpoint/2010/main" val="6883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449" y="1983816"/>
            <a:ext cx="3257672" cy="10407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175" y="1075435"/>
            <a:ext cx="4762500" cy="2857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8565" y="3792259"/>
            <a:ext cx="3055621" cy="162014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8817" y="3078519"/>
            <a:ext cx="4063492" cy="304761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899" y="3792259"/>
            <a:ext cx="3217899" cy="1448055"/>
          </a:xfrm>
          <a:prstGeom prst="rect">
            <a:avLst/>
          </a:prstGeom>
        </p:spPr>
      </p:pic>
      <p:sp>
        <p:nvSpPr>
          <p:cNvPr id="10" name="TextBox 9"/>
          <p:cNvSpPr txBox="1"/>
          <p:nvPr/>
        </p:nvSpPr>
        <p:spPr>
          <a:xfrm>
            <a:off x="772698" y="331318"/>
            <a:ext cx="9031459" cy="1107996"/>
          </a:xfrm>
          <a:prstGeom prst="rect">
            <a:avLst/>
          </a:prstGeom>
          <a:noFill/>
        </p:spPr>
        <p:txBody>
          <a:bodyPr wrap="square" rtlCol="0">
            <a:spAutoFit/>
          </a:bodyPr>
          <a:lstStyle/>
          <a:p>
            <a:r>
              <a:rPr lang="en-IN" sz="6600" dirty="0" smtClean="0">
                <a:ln w="0"/>
                <a:effectLst>
                  <a:outerShdw blurRad="38100" dist="19050" dir="2700000" algn="tl" rotWithShape="0">
                    <a:schemeClr val="dk1">
                      <a:alpha val="40000"/>
                    </a:schemeClr>
                  </a:outerShdw>
                </a:effectLst>
              </a:rPr>
              <a:t>Web Search Engines</a:t>
            </a:r>
            <a:endParaRPr lang="en-CA" sz="6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5745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Proposal:</a:t>
            </a:r>
            <a:endParaRPr lang="en-CA" b="1" dirty="0"/>
          </a:p>
        </p:txBody>
      </p:sp>
      <p:sp>
        <p:nvSpPr>
          <p:cNvPr id="3" name="Content Placeholder 2"/>
          <p:cNvSpPr>
            <a:spLocks noGrp="1"/>
          </p:cNvSpPr>
          <p:nvPr>
            <p:ph idx="1"/>
          </p:nvPr>
        </p:nvSpPr>
        <p:spPr>
          <a:xfrm>
            <a:off x="1568751" y="1751648"/>
            <a:ext cx="8946541" cy="4195481"/>
          </a:xfrm>
        </p:spPr>
        <p:txBody>
          <a:bodyPr>
            <a:normAutofit/>
          </a:bodyPr>
          <a:lstStyle/>
          <a:p>
            <a:pPr marL="0" indent="0" algn="just">
              <a:buNone/>
            </a:pPr>
            <a:r>
              <a:rPr lang="en-IN" sz="3600" dirty="0" smtClean="0"/>
              <a:t>As part of  our term project, a search engine will be developed which will take search string and outputs the number of occurrence-sorted list of web pages in which particular keyword can be found.</a:t>
            </a:r>
            <a:endParaRPr lang="en-CA" sz="3600" dirty="0"/>
          </a:p>
        </p:txBody>
      </p:sp>
    </p:spTree>
    <p:extLst>
      <p:ext uri="{BB962C8B-B14F-4D97-AF65-F5344CB8AC3E}">
        <p14:creationId xmlns:p14="http://schemas.microsoft.com/office/powerpoint/2010/main" val="234618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Flowchart: Multidocument 3"/>
          <p:cNvSpPr/>
          <p:nvPr/>
        </p:nvSpPr>
        <p:spPr>
          <a:xfrm>
            <a:off x="435725" y="1388495"/>
            <a:ext cx="1426162" cy="1174531"/>
          </a:xfrm>
          <a:prstGeom prst="flowChartMulti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Web Pages</a:t>
            </a:r>
            <a:endParaRPr lang="en-CA" dirty="0">
              <a:solidFill>
                <a:schemeClr val="bg1"/>
              </a:solidFill>
            </a:endParaRPr>
          </a:p>
        </p:txBody>
      </p:sp>
      <p:sp>
        <p:nvSpPr>
          <p:cNvPr id="7" name="Right Arrow 6"/>
          <p:cNvSpPr/>
          <p:nvPr/>
        </p:nvSpPr>
        <p:spPr>
          <a:xfrm rot="19072174">
            <a:off x="2125410" y="3836904"/>
            <a:ext cx="1258596" cy="5288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Flowchart: Multidocument 7"/>
          <p:cNvSpPr/>
          <p:nvPr/>
        </p:nvSpPr>
        <p:spPr>
          <a:xfrm>
            <a:off x="3710992" y="2614835"/>
            <a:ext cx="1290337" cy="112114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Indexer</a:t>
            </a:r>
            <a:endParaRPr lang="en-CA" dirty="0">
              <a:solidFill>
                <a:schemeClr val="tx1"/>
              </a:solidFill>
            </a:endParaRPr>
          </a:p>
        </p:txBody>
      </p:sp>
      <p:sp>
        <p:nvSpPr>
          <p:cNvPr id="15" name="Flowchart: Multidocument 14"/>
          <p:cNvSpPr/>
          <p:nvPr/>
        </p:nvSpPr>
        <p:spPr>
          <a:xfrm>
            <a:off x="6953915" y="2563026"/>
            <a:ext cx="1290337" cy="1087306"/>
          </a:xfrm>
          <a:prstGeom prst="flowChartMulti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Index File</a:t>
            </a:r>
            <a:endParaRPr lang="en-CA" dirty="0">
              <a:solidFill>
                <a:schemeClr val="bg1"/>
              </a:solidFill>
            </a:endParaRPr>
          </a:p>
        </p:txBody>
      </p:sp>
      <p:sp>
        <p:nvSpPr>
          <p:cNvPr id="18" name="Right Arrow 17"/>
          <p:cNvSpPr/>
          <p:nvPr/>
        </p:nvSpPr>
        <p:spPr>
          <a:xfrm>
            <a:off x="5390043" y="2772440"/>
            <a:ext cx="1258596" cy="5288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Flowchart: Multidocument 20"/>
          <p:cNvSpPr/>
          <p:nvPr/>
        </p:nvSpPr>
        <p:spPr>
          <a:xfrm>
            <a:off x="10196837" y="4088671"/>
            <a:ext cx="1290337" cy="1121139"/>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Search Results</a:t>
            </a:r>
            <a:endParaRPr lang="en-CA" dirty="0">
              <a:solidFill>
                <a:schemeClr val="bg1"/>
              </a:solidFill>
            </a:endParaRPr>
          </a:p>
        </p:txBody>
      </p:sp>
      <p:sp>
        <p:nvSpPr>
          <p:cNvPr id="16" name="TextBox 15"/>
          <p:cNvSpPr txBox="1"/>
          <p:nvPr/>
        </p:nvSpPr>
        <p:spPr>
          <a:xfrm>
            <a:off x="435725" y="333829"/>
            <a:ext cx="4358886" cy="923330"/>
          </a:xfrm>
          <a:prstGeom prst="rect">
            <a:avLst/>
          </a:prstGeom>
          <a:noFill/>
        </p:spPr>
        <p:txBody>
          <a:bodyPr wrap="none" rtlCol="0">
            <a:spAutoFit/>
          </a:bodyPr>
          <a:lstStyle/>
          <a:p>
            <a:r>
              <a:rPr lang="en-IN" sz="5400" dirty="0" smtClean="0"/>
              <a:t>Architecture</a:t>
            </a:r>
            <a:endParaRPr lang="en-CA" sz="5400" dirty="0"/>
          </a:p>
        </p:txBody>
      </p:sp>
      <p:sp>
        <p:nvSpPr>
          <p:cNvPr id="11" name="Flowchart: Multidocument 10"/>
          <p:cNvSpPr/>
          <p:nvPr/>
        </p:nvSpPr>
        <p:spPr>
          <a:xfrm>
            <a:off x="374506" y="4088671"/>
            <a:ext cx="1426162" cy="1174531"/>
          </a:xfrm>
          <a:prstGeom prst="flowChartMultidocumen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Text Files</a:t>
            </a:r>
            <a:endParaRPr lang="en-CA" dirty="0">
              <a:solidFill>
                <a:schemeClr val="tx1"/>
              </a:solidFill>
            </a:endParaRPr>
          </a:p>
        </p:txBody>
      </p:sp>
      <p:sp>
        <p:nvSpPr>
          <p:cNvPr id="12" name="Right Arrow 11"/>
          <p:cNvSpPr/>
          <p:nvPr/>
        </p:nvSpPr>
        <p:spPr>
          <a:xfrm rot="5400000">
            <a:off x="455937" y="3059253"/>
            <a:ext cx="1258596" cy="5288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 name="TextBox 1"/>
          <p:cNvSpPr txBox="1"/>
          <p:nvPr/>
        </p:nvSpPr>
        <p:spPr>
          <a:xfrm rot="16200000">
            <a:off x="-639925" y="3162756"/>
            <a:ext cx="1930758" cy="276999"/>
          </a:xfrm>
          <a:prstGeom prst="rect">
            <a:avLst/>
          </a:prstGeom>
          <a:noFill/>
        </p:spPr>
        <p:txBody>
          <a:bodyPr wrap="square" rtlCol="0">
            <a:spAutoFit/>
          </a:bodyPr>
          <a:lstStyle/>
          <a:p>
            <a:r>
              <a:rPr lang="en-US" sz="1200" b="1" dirty="0" smtClean="0"/>
              <a:t>(HTML to Text Parsing)</a:t>
            </a:r>
            <a:endParaRPr lang="en-US" sz="1200" b="1" dirty="0"/>
          </a:p>
        </p:txBody>
      </p:sp>
      <p:sp>
        <p:nvSpPr>
          <p:cNvPr id="17" name="Right Arrow 16"/>
          <p:cNvSpPr/>
          <p:nvPr/>
        </p:nvSpPr>
        <p:spPr>
          <a:xfrm rot="8857793">
            <a:off x="8676738" y="2092092"/>
            <a:ext cx="1258596" cy="5288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2" name="Flowchart: Multidocument 21"/>
          <p:cNvSpPr/>
          <p:nvPr/>
        </p:nvSpPr>
        <p:spPr>
          <a:xfrm>
            <a:off x="10301339" y="1353139"/>
            <a:ext cx="1290337" cy="1121139"/>
          </a:xfrm>
          <a:prstGeom prst="flowChartMulti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Search Query</a:t>
            </a:r>
            <a:endParaRPr lang="en-CA" dirty="0">
              <a:solidFill>
                <a:schemeClr val="tx1"/>
              </a:solidFill>
            </a:endParaRPr>
          </a:p>
        </p:txBody>
      </p:sp>
      <p:sp>
        <p:nvSpPr>
          <p:cNvPr id="23" name="Right Arrow 22"/>
          <p:cNvSpPr/>
          <p:nvPr/>
        </p:nvSpPr>
        <p:spPr>
          <a:xfrm rot="5400000">
            <a:off x="10317210" y="3074441"/>
            <a:ext cx="1258596" cy="5288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TextBox 23"/>
          <p:cNvSpPr txBox="1"/>
          <p:nvPr/>
        </p:nvSpPr>
        <p:spPr>
          <a:xfrm rot="16200000">
            <a:off x="10487799" y="2843327"/>
            <a:ext cx="1930758" cy="276999"/>
          </a:xfrm>
          <a:prstGeom prst="rect">
            <a:avLst/>
          </a:prstGeom>
          <a:noFill/>
        </p:spPr>
        <p:txBody>
          <a:bodyPr wrap="square" rtlCol="0">
            <a:spAutoFit/>
          </a:bodyPr>
          <a:lstStyle/>
          <a:p>
            <a:r>
              <a:rPr lang="en-US" sz="1200" b="1" dirty="0" smtClean="0"/>
              <a:t>(Display Results)</a:t>
            </a:r>
            <a:endParaRPr lang="en-US" sz="1200" b="1" dirty="0"/>
          </a:p>
        </p:txBody>
      </p:sp>
      <p:sp>
        <p:nvSpPr>
          <p:cNvPr id="25" name="TextBox 24"/>
          <p:cNvSpPr txBox="1"/>
          <p:nvPr/>
        </p:nvSpPr>
        <p:spPr>
          <a:xfrm rot="19702690">
            <a:off x="8280180" y="1775208"/>
            <a:ext cx="1930758" cy="276999"/>
          </a:xfrm>
          <a:prstGeom prst="rect">
            <a:avLst/>
          </a:prstGeom>
          <a:noFill/>
        </p:spPr>
        <p:txBody>
          <a:bodyPr wrap="square" rtlCol="0">
            <a:spAutoFit/>
          </a:bodyPr>
          <a:lstStyle/>
          <a:p>
            <a:r>
              <a:rPr lang="en-US" sz="1200" b="1" dirty="0" smtClean="0"/>
              <a:t>(Access Index Files)</a:t>
            </a:r>
            <a:endParaRPr lang="en-US" sz="1200" b="1" dirty="0"/>
          </a:p>
        </p:txBody>
      </p:sp>
    </p:spTree>
    <p:extLst>
      <p:ext uri="{BB962C8B-B14F-4D97-AF65-F5344CB8AC3E}">
        <p14:creationId xmlns:p14="http://schemas.microsoft.com/office/powerpoint/2010/main" val="205444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Lucene Scoring</a:t>
            </a:r>
            <a:endParaRPr lang="en-CA" dirty="0"/>
          </a:p>
        </p:txBody>
      </p:sp>
      <p:sp>
        <p:nvSpPr>
          <p:cNvPr id="3" name="Content Placeholder 2"/>
          <p:cNvSpPr>
            <a:spLocks noGrp="1"/>
          </p:cNvSpPr>
          <p:nvPr>
            <p:ph idx="1"/>
          </p:nvPr>
        </p:nvSpPr>
        <p:spPr/>
        <p:txBody>
          <a:bodyPr>
            <a:normAutofit fontScale="92500" lnSpcReduction="10000"/>
          </a:bodyPr>
          <a:lstStyle/>
          <a:p>
            <a:r>
              <a:rPr lang="en-CA" dirty="0"/>
              <a:t>Lucene scoring is the </a:t>
            </a:r>
            <a:r>
              <a:rPr lang="en-CA" dirty="0" smtClean="0"/>
              <a:t>reason why all of us prefer Apache Lucene.</a:t>
            </a:r>
          </a:p>
          <a:p>
            <a:r>
              <a:rPr lang="en-CA" dirty="0" smtClean="0"/>
              <a:t>It </a:t>
            </a:r>
            <a:r>
              <a:rPr lang="en-CA" dirty="0"/>
              <a:t>is blazingly fast and it hides almost all of the complexity from the </a:t>
            </a:r>
            <a:r>
              <a:rPr lang="en-CA" dirty="0" smtClean="0"/>
              <a:t>user.</a:t>
            </a:r>
          </a:p>
          <a:p>
            <a:r>
              <a:rPr lang="en-CA" dirty="0"/>
              <a:t>In Lucene, the objects we are scoring are </a:t>
            </a:r>
            <a:r>
              <a:rPr lang="en-CA" dirty="0">
                <a:hlinkClick r:id="rId2"/>
              </a:rPr>
              <a:t>Documents</a:t>
            </a:r>
            <a:r>
              <a:rPr lang="en-CA" dirty="0"/>
              <a:t>. A Document is a collection of </a:t>
            </a:r>
            <a:r>
              <a:rPr lang="en-CA" dirty="0">
                <a:hlinkClick r:id="rId3"/>
              </a:rPr>
              <a:t>Fields</a:t>
            </a:r>
            <a:r>
              <a:rPr lang="en-CA" dirty="0"/>
              <a:t>. Each Field has semantics about how it is created and stored (i.e. tokenized, </a:t>
            </a:r>
            <a:r>
              <a:rPr lang="en-CA" dirty="0" err="1"/>
              <a:t>untokenized</a:t>
            </a:r>
            <a:r>
              <a:rPr lang="en-CA" dirty="0"/>
              <a:t>, raw data, compressed, etc</a:t>
            </a:r>
            <a:r>
              <a:rPr lang="en-CA" dirty="0" smtClean="0"/>
              <a:t>.)</a:t>
            </a:r>
          </a:p>
          <a:p>
            <a:r>
              <a:rPr lang="en-CA" dirty="0" smtClean="0"/>
              <a:t>It </a:t>
            </a:r>
            <a:r>
              <a:rPr lang="en-CA" dirty="0"/>
              <a:t>is important to note that Lucene scoring works on Fields and then combines the results to return </a:t>
            </a:r>
            <a:r>
              <a:rPr lang="en-CA" dirty="0" smtClean="0"/>
              <a:t>Documents.</a:t>
            </a:r>
          </a:p>
          <a:p>
            <a:r>
              <a:rPr lang="en-CA" dirty="0" smtClean="0"/>
              <a:t>This </a:t>
            </a:r>
            <a:r>
              <a:rPr lang="en-CA" dirty="0"/>
              <a:t>is important because two Documents with the exact same content, but one having the content in two Fields and the other in one Field will return different scores for the same query due to length </a:t>
            </a:r>
            <a:r>
              <a:rPr lang="en-CA" dirty="0" smtClean="0"/>
              <a:t>normalization.</a:t>
            </a:r>
          </a:p>
          <a:p>
            <a:r>
              <a:rPr lang="en-CA" dirty="0" smtClean="0"/>
              <a:t>Scoring </a:t>
            </a:r>
            <a:r>
              <a:rPr lang="en-CA" dirty="0"/>
              <a:t>is very much dependent on the way documents are indexed, so it is important to understand indexing</a:t>
            </a:r>
            <a:endParaRPr lang="en-US" dirty="0" smtClean="0"/>
          </a:p>
          <a:p>
            <a:pPr marL="0" indent="0">
              <a:buNone/>
            </a:pPr>
            <a:endParaRPr lang="en-IN" dirty="0" smtClean="0"/>
          </a:p>
          <a:p>
            <a:endParaRPr lang="en-IN" dirty="0" smtClean="0"/>
          </a:p>
          <a:p>
            <a:endParaRPr lang="en-CA" dirty="0"/>
          </a:p>
        </p:txBody>
      </p:sp>
    </p:spTree>
    <p:extLst>
      <p:ext uri="{BB962C8B-B14F-4D97-AF65-F5344CB8AC3E}">
        <p14:creationId xmlns:p14="http://schemas.microsoft.com/office/powerpoint/2010/main" val="61935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Indexer</a:t>
            </a:r>
            <a:endParaRPr lang="en-CA" dirty="0"/>
          </a:p>
        </p:txBody>
      </p:sp>
      <p:sp>
        <p:nvSpPr>
          <p:cNvPr id="3" name="Content Placeholder 2"/>
          <p:cNvSpPr>
            <a:spLocks noGrp="1"/>
          </p:cNvSpPr>
          <p:nvPr>
            <p:ph idx="1"/>
          </p:nvPr>
        </p:nvSpPr>
        <p:spPr/>
        <p:txBody>
          <a:bodyPr/>
          <a:lstStyle/>
          <a:p>
            <a:r>
              <a:rPr lang="en-IN" dirty="0" smtClean="0"/>
              <a:t>Apache Lucene core and libraries will be used used for Indexing files.</a:t>
            </a:r>
          </a:p>
          <a:p>
            <a:r>
              <a:rPr lang="en-IN" dirty="0" smtClean="0"/>
              <a:t>Indexer collects the set of text files converted from HTML files and then indexes them.</a:t>
            </a:r>
          </a:p>
          <a:p>
            <a:pPr marL="0" indent="0">
              <a:buNone/>
            </a:pPr>
            <a:r>
              <a:rPr lang="en-IN" dirty="0"/>
              <a:t> </a:t>
            </a:r>
            <a:r>
              <a:rPr lang="en-IN" dirty="0" smtClean="0"/>
              <a:t>    </a:t>
            </a:r>
            <a:r>
              <a:rPr lang="en-IN" b="1" u="sng" dirty="0" smtClean="0"/>
              <a:t>Benefits:</a:t>
            </a:r>
          </a:p>
          <a:p>
            <a:r>
              <a:rPr lang="en-US" dirty="0"/>
              <a:t>ranked searching — best results returned first.</a:t>
            </a:r>
          </a:p>
          <a:p>
            <a:r>
              <a:rPr lang="en-US" dirty="0"/>
              <a:t>many powerful query types: phrase queries, wildcard queries, proximity queries, range queries.</a:t>
            </a:r>
          </a:p>
          <a:p>
            <a:r>
              <a:rPr lang="en-US" dirty="0"/>
              <a:t>fielded searching: in our case (URL, contents, title).</a:t>
            </a:r>
          </a:p>
          <a:p>
            <a:r>
              <a:rPr lang="en-US" dirty="0"/>
              <a:t>sorting by any field.</a:t>
            </a:r>
          </a:p>
          <a:p>
            <a:pPr marL="0" indent="0">
              <a:buNone/>
            </a:pPr>
            <a:endParaRPr lang="en-IN" dirty="0" smtClean="0"/>
          </a:p>
          <a:p>
            <a:endParaRPr lang="en-IN" dirty="0" smtClean="0"/>
          </a:p>
          <a:p>
            <a:endParaRPr lang="en-CA" dirty="0"/>
          </a:p>
        </p:txBody>
      </p:sp>
    </p:spTree>
    <p:extLst>
      <p:ext uri="{BB962C8B-B14F-4D97-AF65-F5344CB8AC3E}">
        <p14:creationId xmlns:p14="http://schemas.microsoft.com/office/powerpoint/2010/main" val="322108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Indexing</a:t>
            </a:r>
            <a:endParaRPr lang="en-CA"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IN" dirty="0" smtClean="0"/>
          </a:p>
          <a:p>
            <a:endParaRPr lang="en-IN" dirty="0" smtClean="0"/>
          </a:p>
          <a:p>
            <a:endParaRPr lang="en-CA" dirty="0"/>
          </a:p>
        </p:txBody>
      </p:sp>
      <p:pic>
        <p:nvPicPr>
          <p:cNvPr id="4" name="Picture 3"/>
          <p:cNvPicPr>
            <a:picLocks noChangeAspect="1"/>
          </p:cNvPicPr>
          <p:nvPr/>
        </p:nvPicPr>
        <p:blipFill>
          <a:blip r:embed="rId2"/>
          <a:stretch>
            <a:fillRect/>
          </a:stretch>
        </p:blipFill>
        <p:spPr>
          <a:xfrm>
            <a:off x="1480593" y="1658983"/>
            <a:ext cx="9159299" cy="4232365"/>
          </a:xfrm>
          <a:prstGeom prst="rect">
            <a:avLst/>
          </a:prstGeom>
        </p:spPr>
      </p:pic>
    </p:spTree>
    <p:extLst>
      <p:ext uri="{BB962C8B-B14F-4D97-AF65-F5344CB8AC3E}">
        <p14:creationId xmlns:p14="http://schemas.microsoft.com/office/powerpoint/2010/main" val="257335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3"/>
            <a:ext cx="9404723" cy="1400530"/>
          </a:xfrm>
        </p:spPr>
        <p:txBody>
          <a:bodyPr/>
          <a:lstStyle/>
          <a:p>
            <a:r>
              <a:rPr lang="en-IN" dirty="0" smtClean="0"/>
              <a:t>Indexing [Continued..]</a:t>
            </a:r>
            <a:endParaRPr lang="en-CA" dirty="0"/>
          </a:p>
        </p:txBody>
      </p:sp>
      <p:sp>
        <p:nvSpPr>
          <p:cNvPr id="3" name="Content Placeholder 2"/>
          <p:cNvSpPr>
            <a:spLocks noGrp="1"/>
          </p:cNvSpPr>
          <p:nvPr>
            <p:ph idx="1"/>
          </p:nvPr>
        </p:nvSpPr>
        <p:spPr/>
        <p:txBody>
          <a:bodyPr>
            <a:normAutofit lnSpcReduction="10000"/>
          </a:bodyPr>
          <a:lstStyle/>
          <a:p>
            <a:r>
              <a:rPr lang="en-CA" dirty="0" smtClean="0"/>
              <a:t>Analyzer Class: It creates </a:t>
            </a:r>
            <a:r>
              <a:rPr lang="en-CA" dirty="0"/>
              <a:t>an instance of the </a:t>
            </a:r>
            <a:r>
              <a:rPr lang="en-CA" dirty="0" smtClean="0"/>
              <a:t>Standard Analyzer </a:t>
            </a:r>
            <a:r>
              <a:rPr lang="en-CA" dirty="0"/>
              <a:t>class, which is in charge of extracting tokens out of text to be </a:t>
            </a:r>
            <a:r>
              <a:rPr lang="en-CA" dirty="0" smtClean="0"/>
              <a:t>indexed.</a:t>
            </a:r>
          </a:p>
          <a:p>
            <a:r>
              <a:rPr lang="en-CA" dirty="0" smtClean="0"/>
              <a:t>Index Writer Class: It creates </a:t>
            </a:r>
            <a:r>
              <a:rPr lang="en-CA" dirty="0"/>
              <a:t>an instance of the </a:t>
            </a:r>
            <a:r>
              <a:rPr lang="en-CA" dirty="0" smtClean="0"/>
              <a:t>Index Writer </a:t>
            </a:r>
            <a:r>
              <a:rPr lang="en-CA" dirty="0"/>
              <a:t>class, which is a key component in the indexing process. This class can create a new index or open an existing index and add documents to </a:t>
            </a:r>
            <a:r>
              <a:rPr lang="en-CA" dirty="0" smtClean="0"/>
              <a:t>it.</a:t>
            </a:r>
          </a:p>
          <a:p>
            <a:r>
              <a:rPr lang="en-CA" dirty="0" smtClean="0"/>
              <a:t>Here, the </a:t>
            </a:r>
            <a:r>
              <a:rPr lang="en-CA" dirty="0"/>
              <a:t>constructor accepts three parameters. The first parameter specifies the directory that stores the index files; the second parameter specifies the analyzer that will be used in the indexing process; the last parameter is a Boolean variable. If true, the class creates a new index; if false, it opens an existing index</a:t>
            </a:r>
            <a:r>
              <a:rPr lang="en-CA" dirty="0" smtClean="0"/>
              <a:t>.</a:t>
            </a:r>
          </a:p>
          <a:p>
            <a:r>
              <a:rPr lang="en-CA" dirty="0"/>
              <a:t>We also have used optimize() method for the fastest available search.</a:t>
            </a:r>
            <a:endParaRPr lang="en-CA" dirty="0" smtClean="0"/>
          </a:p>
        </p:txBody>
      </p:sp>
    </p:spTree>
    <p:extLst>
      <p:ext uri="{BB962C8B-B14F-4D97-AF65-F5344CB8AC3E}">
        <p14:creationId xmlns:p14="http://schemas.microsoft.com/office/powerpoint/2010/main" val="991426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531</TotalTime>
  <Words>706</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 Web Search Engine    Using Java  </vt:lpstr>
      <vt:lpstr>Group Members:</vt:lpstr>
      <vt:lpstr>PowerPoint Presentation</vt:lpstr>
      <vt:lpstr>Proposal:</vt:lpstr>
      <vt:lpstr>PowerPoint Presentation</vt:lpstr>
      <vt:lpstr>Lucene Scoring</vt:lpstr>
      <vt:lpstr>Indexer</vt:lpstr>
      <vt:lpstr>Indexing</vt:lpstr>
      <vt:lpstr>Indexing [Continued..]</vt:lpstr>
      <vt:lpstr>Indexing [Continued..]</vt:lpstr>
      <vt:lpstr>Searching</vt:lpstr>
      <vt:lpstr>Searching [Continued..]</vt:lpstr>
      <vt:lpstr>Searching [Continued..]</vt:lpstr>
      <vt:lpstr>Conclusion</vt:lpstr>
      <vt:lpstr> Thanks for being good listeners.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Using Java</dc:title>
  <dc:creator>Dhawal Rank</dc:creator>
  <cp:lastModifiedBy>Siddharth</cp:lastModifiedBy>
  <cp:revision>94</cp:revision>
  <dcterms:created xsi:type="dcterms:W3CDTF">2015-11-16T23:14:00Z</dcterms:created>
  <dcterms:modified xsi:type="dcterms:W3CDTF">2015-12-14T17:07:17Z</dcterms:modified>
</cp:coreProperties>
</file>