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20C4-0C4C-4EC0-989D-9CE0950F17EE}" type="datetimeFigureOut">
              <a:rPr lang="en-US" smtClean="0"/>
              <a:t>2017-07-06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ABAF-8664-4AD5-A21C-A49075C6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0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20C4-0C4C-4EC0-989D-9CE0950F17EE}" type="datetimeFigureOut">
              <a:rPr lang="en-US" smtClean="0"/>
              <a:t>2017-07-06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ABAF-8664-4AD5-A21C-A49075C6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08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20C4-0C4C-4EC0-989D-9CE0950F17EE}" type="datetimeFigureOut">
              <a:rPr lang="en-US" smtClean="0"/>
              <a:t>2017-07-06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ABAF-8664-4AD5-A21C-A49075C6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1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20C4-0C4C-4EC0-989D-9CE0950F17EE}" type="datetimeFigureOut">
              <a:rPr lang="en-US" smtClean="0"/>
              <a:t>2017-07-06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ABAF-8664-4AD5-A21C-A49075C6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20C4-0C4C-4EC0-989D-9CE0950F17EE}" type="datetimeFigureOut">
              <a:rPr lang="en-US" smtClean="0"/>
              <a:t>2017-07-06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ABAF-8664-4AD5-A21C-A49075C6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0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20C4-0C4C-4EC0-989D-9CE0950F17EE}" type="datetimeFigureOut">
              <a:rPr lang="en-US" smtClean="0"/>
              <a:t>2017-07-06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ABAF-8664-4AD5-A21C-A49075C6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20C4-0C4C-4EC0-989D-9CE0950F17EE}" type="datetimeFigureOut">
              <a:rPr lang="en-US" smtClean="0"/>
              <a:t>2017-07-06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ABAF-8664-4AD5-A21C-A49075C6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20C4-0C4C-4EC0-989D-9CE0950F17EE}" type="datetimeFigureOut">
              <a:rPr lang="en-US" smtClean="0"/>
              <a:t>2017-07-06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ABAF-8664-4AD5-A21C-A49075C6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92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20C4-0C4C-4EC0-989D-9CE0950F17EE}" type="datetimeFigureOut">
              <a:rPr lang="en-US" smtClean="0"/>
              <a:t>2017-07-06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ABAF-8664-4AD5-A21C-A49075C6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7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20C4-0C4C-4EC0-989D-9CE0950F17EE}" type="datetimeFigureOut">
              <a:rPr lang="en-US" smtClean="0"/>
              <a:t>2017-07-06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ABAF-8664-4AD5-A21C-A49075C6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86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D20C4-0C4C-4EC0-989D-9CE0950F17EE}" type="datetimeFigureOut">
              <a:rPr lang="en-US" smtClean="0"/>
              <a:t>2017-07-06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ECABAF-8664-4AD5-A21C-A49075C6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1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D20C4-0C4C-4EC0-989D-9CE0950F17EE}" type="datetimeFigureOut">
              <a:rPr lang="en-US" smtClean="0"/>
              <a:t>2017-07-06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ECABAF-8664-4AD5-A21C-A49075C67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45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4530" y="431514"/>
            <a:ext cx="11137187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a-I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Nazanin" panose="02000506000000020002" pitchFamily="2" charset="-78"/>
                <a:cs typeface="IRNazanin" panose="02000506000000020002" pitchFamily="2" charset="-78"/>
              </a:rPr>
              <a:t>به نام خدا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Nazanin" panose="02000506000000020002" pitchFamily="2" charset="-78"/>
              <a:cs typeface="IRNazanin" panose="02000506000000020002" pitchFamily="2" charset="-78"/>
            </a:endParaRPr>
          </a:p>
          <a:p>
            <a:pPr algn="ctr"/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Nazanin" panose="02000506000000020002" pitchFamily="2" charset="-78"/>
              <a:cs typeface="IRNazanin" panose="02000506000000020002" pitchFamily="2" charset="-78"/>
            </a:endParaRPr>
          </a:p>
          <a:p>
            <a:pPr algn="ctr"/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Nazanin" panose="02000506000000020002" pitchFamily="2" charset="-78"/>
              <a:cs typeface="IRNazanin" panose="02000506000000020002" pitchFamily="2" charset="-78"/>
            </a:endParaRPr>
          </a:p>
          <a:p>
            <a:pPr algn="ctr"/>
            <a:r>
              <a:rPr lang="fa-IR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Nazanin" panose="02000506000000020002" pitchFamily="2" charset="-78"/>
                <a:cs typeface="IRNazanin" panose="02000506000000020002" pitchFamily="2" charset="-78"/>
              </a:rPr>
              <a:t>پروژه پایانی درس داده‌کاوی</a:t>
            </a:r>
            <a:endParaRPr lang="en-US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Nazanin" panose="02000506000000020002" pitchFamily="2" charset="-78"/>
              <a:cs typeface="IRNazanin" panose="02000506000000020002" pitchFamily="2" charset="-78"/>
            </a:endParaRPr>
          </a:p>
          <a:p>
            <a:pPr algn="ctr"/>
            <a:endParaRPr lang="fa-IR" sz="3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Nazanin" panose="02000506000000020002" pitchFamily="2" charset="-78"/>
              <a:cs typeface="IRNazanin" panose="02000506000000020002" pitchFamily="2" charset="-78"/>
            </a:endParaRPr>
          </a:p>
          <a:p>
            <a:pPr algn="ctr" rtl="1"/>
            <a:r>
              <a:rPr lang="fa-I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Nazanin" panose="02000506000000020002" pitchFamily="2" charset="-78"/>
                <a:cs typeface="IRNazanin" panose="02000506000000020002" pitchFamily="2" charset="-78"/>
              </a:rPr>
              <a:t>کلاستر تگ‌های 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Nazanin" panose="02000506000000020002" pitchFamily="2" charset="-78"/>
                <a:cs typeface="IRNazanin" panose="02000506000000020002" pitchFamily="2" charset="-78"/>
              </a:rPr>
              <a:t>SOF</a:t>
            </a:r>
          </a:p>
          <a:p>
            <a:pPr algn="ctr" rtl="1"/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Nazanin" panose="02000506000000020002" pitchFamily="2" charset="-78"/>
              <a:cs typeface="IRNazanin" panose="02000506000000020002" pitchFamily="2" charset="-78"/>
            </a:endParaRPr>
          </a:p>
          <a:p>
            <a:pPr algn="ctr" rtl="1"/>
            <a:r>
              <a:rPr lang="fa-I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RNazanin" panose="02000506000000020002" pitchFamily="2" charset="-78"/>
                <a:cs typeface="IRNazanin" panose="02000506000000020002" pitchFamily="2" charset="-78"/>
              </a:rPr>
              <a:t>فاطمه خداپرست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RNazanin" panose="02000506000000020002" pitchFamily="2" charset="-78"/>
              <a:cs typeface="IRNazanin" panose="02000506000000020002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0" y="4305398"/>
            <a:ext cx="3834639" cy="2350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119" y="4305398"/>
            <a:ext cx="3815078" cy="24494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356" y="4408546"/>
            <a:ext cx="3542772" cy="24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81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98057" y="328774"/>
            <a:ext cx="5630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b="1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روش کلاسترینگ انتخاب شده </a:t>
            </a:r>
            <a:r>
              <a:rPr lang="fa-IR" sz="24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: سلسله مراتبی </a:t>
            </a:r>
            <a:r>
              <a:rPr lang="en-US" sz="2400" b="1" dirty="0">
                <a:latin typeface="IRNazanin" panose="02000506000000020002" pitchFamily="2" charset="-78"/>
                <a:cs typeface="IRNazanin" panose="02000506000000020002" pitchFamily="2" charset="-78"/>
              </a:rPr>
              <a:t>agnes</a:t>
            </a:r>
            <a:r>
              <a:rPr lang="fa-IR" sz="2400" b="1" dirty="0">
                <a:latin typeface="IRNazanin" panose="02000506000000020002" pitchFamily="2" charset="-78"/>
                <a:cs typeface="IRNazanin" panose="02000506000000020002" pitchFamily="2" charset="-78"/>
              </a:rPr>
              <a:t> </a:t>
            </a:r>
            <a:endParaRPr lang="fa-IR" sz="2400" b="1" dirty="0" smtClean="0">
              <a:latin typeface="IRNazanin" panose="02000506000000020002" pitchFamily="2" charset="-78"/>
              <a:cs typeface="IRNazanin" panose="02000506000000020002" pitchFamily="2" charset="-78"/>
            </a:endParaRPr>
          </a:p>
          <a:p>
            <a:pPr algn="r" rtl="1"/>
            <a:endParaRPr lang="fa-IR" sz="2400" dirty="0" smtClean="0">
              <a:latin typeface="IRNazanin" panose="02000506000000020002" pitchFamily="2" charset="-78"/>
              <a:cs typeface="IRNazanin" panose="02000506000000020002" pitchFamily="2" charset="-78"/>
            </a:endParaRPr>
          </a:p>
          <a:p>
            <a:pPr algn="r" rtl="1"/>
            <a:r>
              <a:rPr lang="fa-IR" sz="24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پکیج </a:t>
            </a:r>
            <a:r>
              <a:rPr lang="en-US" sz="2400" b="1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cluster</a:t>
            </a:r>
            <a:r>
              <a:rPr lang="fa-IR" sz="24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 نرم‌افزار </a:t>
            </a:r>
            <a:r>
              <a:rPr lang="en-US" sz="24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 </a:t>
            </a:r>
            <a:r>
              <a:rPr lang="en-US" sz="2400" b="1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R</a:t>
            </a:r>
            <a:endParaRPr lang="fa-IR" sz="2400" dirty="0" smtClean="0">
              <a:latin typeface="IRNazanin" panose="02000506000000020002" pitchFamily="2" charset="-78"/>
              <a:cs typeface="IRNazanin" panose="02000506000000020002" pitchFamily="2" charset="-78"/>
            </a:endParaRPr>
          </a:p>
          <a:p>
            <a:pPr algn="r" rtl="1"/>
            <a:endParaRPr lang="fa-IR" sz="2400" dirty="0">
              <a:latin typeface="IRNazanin" panose="02000506000000020002" pitchFamily="2" charset="-78"/>
              <a:cs typeface="IRNazanin" panose="02000506000000020002" pitchFamily="2" charset="-78"/>
            </a:endParaRPr>
          </a:p>
          <a:p>
            <a:pPr algn="r" rtl="1"/>
            <a:r>
              <a:rPr lang="en-US" sz="24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Agnes</a:t>
            </a:r>
            <a:r>
              <a:rPr lang="fa-IR" sz="24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 ماتریس </a:t>
            </a:r>
            <a:r>
              <a:rPr lang="en-US" sz="2400" b="1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dissimilarity</a:t>
            </a:r>
            <a:r>
              <a:rPr lang="fa-IR" sz="24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 به عنوان ورودی</a:t>
            </a:r>
            <a:endParaRPr lang="fa-IR" sz="2400" dirty="0">
              <a:latin typeface="IRNazanin" panose="02000506000000020002" pitchFamily="2" charset="-78"/>
              <a:cs typeface="IRNazanin" panose="02000506000000020002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2886" y="2434975"/>
            <a:ext cx="1130157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محاسبه ماتریس </a:t>
            </a:r>
            <a:r>
              <a:rPr lang="en-US" sz="24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dissimilarity</a:t>
            </a:r>
            <a:r>
              <a:rPr lang="fa-IR" sz="24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 : </a:t>
            </a:r>
          </a:p>
          <a:p>
            <a:pPr algn="r" rtl="1"/>
            <a:r>
              <a:rPr lang="fa-IR" sz="20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ابتدا به ازای هر زبان براساس گلدن ست تگ‌ها استخراج شد.</a:t>
            </a:r>
          </a:p>
          <a:p>
            <a:pPr algn="r" rtl="1"/>
            <a:r>
              <a:rPr lang="fa-IR" sz="20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برای محاسبه این ماتریس در این مرحله تنها از تگ‌ها به عنوان </a:t>
            </a:r>
            <a:r>
              <a:rPr lang="en-US" sz="20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attribute</a:t>
            </a:r>
            <a:r>
              <a:rPr lang="fa-IR" sz="20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 های مورد استفاده برای کلاسترینگ استفاده شد.</a:t>
            </a:r>
            <a:endParaRPr lang="en-US" sz="2000" dirty="0" smtClean="0">
              <a:latin typeface="IRNazanin" panose="02000506000000020002" pitchFamily="2" charset="-78"/>
              <a:cs typeface="IRNazanin" panose="02000506000000020002" pitchFamily="2" charset="-78"/>
            </a:endParaRPr>
          </a:p>
          <a:p>
            <a:pPr algn="r" rtl="1"/>
            <a:r>
              <a:rPr lang="fa-IR" sz="20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به ازای هر دو تگ فرمول زیر محاسبه می شه</a:t>
            </a:r>
            <a:endParaRPr lang="en-US" sz="2000" dirty="0" smtClean="0">
              <a:latin typeface="IRNazanin" panose="02000506000000020002" pitchFamily="2" charset="-78"/>
              <a:cs typeface="IRNazanin" panose="02000506000000020002" pitchFamily="2" charset="-78"/>
            </a:endParaRPr>
          </a:p>
          <a:p>
            <a:pPr algn="r" rtl="1"/>
            <a:endParaRPr lang="en-US" sz="2400" dirty="0">
              <a:latin typeface="IRNazanin" panose="02000506000000020002" pitchFamily="2" charset="-78"/>
              <a:cs typeface="IRNazanin" panose="02000506000000020002" pitchFamily="2" charset="-78"/>
            </a:endParaRPr>
          </a:p>
          <a:p>
            <a:pPr rtl="1"/>
            <a:r>
              <a:rPr lang="en-US" sz="24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Dissimilarity(</a:t>
            </a:r>
            <a:r>
              <a:rPr lang="en-US" sz="2400" dirty="0" err="1" smtClean="0">
                <a:latin typeface="IRNazanin" panose="02000506000000020002" pitchFamily="2" charset="-78"/>
                <a:cs typeface="IRNazanin" panose="02000506000000020002" pitchFamily="2" charset="-78"/>
              </a:rPr>
              <a:t>Tagi</a:t>
            </a:r>
            <a:r>
              <a:rPr lang="en-US" sz="24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, </a:t>
            </a:r>
            <a:r>
              <a:rPr lang="en-US" sz="2400" dirty="0" err="1" smtClean="0">
                <a:latin typeface="IRNazanin" panose="02000506000000020002" pitchFamily="2" charset="-78"/>
                <a:cs typeface="IRNazanin" panose="02000506000000020002" pitchFamily="2" charset="-78"/>
              </a:rPr>
              <a:t>Tagj</a:t>
            </a:r>
            <a:r>
              <a:rPr lang="en-US" sz="24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)=</a:t>
            </a:r>
            <a:r>
              <a:rPr lang="en-US" sz="2400" dirty="0" err="1" smtClean="0">
                <a:latin typeface="IRNazanin" panose="02000506000000020002" pitchFamily="2" charset="-78"/>
                <a:cs typeface="IRNazanin" panose="02000506000000020002" pitchFamily="2" charset="-78"/>
              </a:rPr>
              <a:t>r+s</a:t>
            </a:r>
            <a:r>
              <a:rPr lang="en-US" sz="24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/</a:t>
            </a:r>
            <a:r>
              <a:rPr lang="en-US" sz="2400" dirty="0" err="1" smtClean="0">
                <a:latin typeface="IRNazanin" panose="02000506000000020002" pitchFamily="2" charset="-78"/>
                <a:cs typeface="IRNazanin" panose="02000506000000020002" pitchFamily="2" charset="-78"/>
              </a:rPr>
              <a:t>q+r+s</a:t>
            </a:r>
            <a:endParaRPr lang="en-US" sz="2400" dirty="0">
              <a:latin typeface="IRNazanin" panose="02000506000000020002" pitchFamily="2" charset="-78"/>
              <a:cs typeface="IRNazanin" panose="02000506000000020002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38893" y="4934635"/>
            <a:ext cx="8771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dirty="0">
                <a:latin typeface="IRNazanin" panose="02000506000000020002" pitchFamily="2" charset="-78"/>
                <a:cs typeface="IRNazanin" panose="02000506000000020002" pitchFamily="2" charset="-78"/>
              </a:rPr>
              <a:t>باید کلاستر رو به تعدادی زیر کلاستر بشکنیم و بعد از این فایل یک </a:t>
            </a:r>
            <a:r>
              <a:rPr lang="en-US" dirty="0">
                <a:latin typeface="IRNazanin" panose="02000506000000020002" pitchFamily="2" charset="-78"/>
                <a:cs typeface="IRNazanin" panose="02000506000000020002" pitchFamily="2" charset="-78"/>
              </a:rPr>
              <a:t>.csv</a:t>
            </a:r>
            <a:r>
              <a:rPr lang="fa-IR" dirty="0">
                <a:latin typeface="IRNazanin" panose="02000506000000020002" pitchFamily="2" charset="-78"/>
                <a:cs typeface="IRNazanin" panose="02000506000000020002" pitchFamily="2" charset="-78"/>
              </a:rPr>
              <a:t> بگیریم تا </a:t>
            </a:r>
            <a:r>
              <a:rPr lang="en-US" dirty="0">
                <a:latin typeface="IRNazanin" panose="02000506000000020002" pitchFamily="2" charset="-78"/>
                <a:cs typeface="IRNazanin" panose="02000506000000020002" pitchFamily="2" charset="-78"/>
              </a:rPr>
              <a:t>Map</a:t>
            </a:r>
            <a:r>
              <a:rPr lang="fa-IR" dirty="0">
                <a:latin typeface="IRNazanin" panose="02000506000000020002" pitchFamily="2" charset="-78"/>
                <a:cs typeface="IRNazanin" panose="02000506000000020002" pitchFamily="2" charset="-78"/>
              </a:rPr>
              <a:t> رو حساب کنیم</a:t>
            </a:r>
            <a:endParaRPr lang="en-US" dirty="0">
              <a:latin typeface="IRNazanin" panose="02000506000000020002" pitchFamily="2" charset="-78"/>
              <a:cs typeface="IRNazanin" panose="02000506000000020002" pitchFamily="2" charset="-7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6688" y="5618413"/>
            <a:ext cx="4684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IRNazanin" panose="02000506000000020002" pitchFamily="2" charset="-78"/>
                <a:cs typeface="IRNazanin" panose="02000506000000020002" pitchFamily="2" charset="-78"/>
              </a:rPr>
              <a:t>cutJavaTagCluster</a:t>
            </a:r>
            <a:r>
              <a:rPr lang="en-US" sz="20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=</a:t>
            </a:r>
            <a:r>
              <a:rPr lang="en-US" sz="2000" dirty="0" err="1" smtClean="0">
                <a:latin typeface="IRNazanin" panose="02000506000000020002" pitchFamily="2" charset="-78"/>
                <a:cs typeface="IRNazanin" panose="02000506000000020002" pitchFamily="2" charset="-78"/>
              </a:rPr>
              <a:t>cutree</a:t>
            </a:r>
            <a:r>
              <a:rPr lang="en-US" sz="20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(</a:t>
            </a:r>
            <a:r>
              <a:rPr lang="en-US" sz="2000" dirty="0" err="1" smtClean="0">
                <a:latin typeface="IRNazanin" panose="02000506000000020002" pitchFamily="2" charset="-78"/>
                <a:cs typeface="IRNazanin" panose="02000506000000020002" pitchFamily="2" charset="-78"/>
              </a:rPr>
              <a:t>javaCluster,k</a:t>
            </a:r>
            <a:r>
              <a:rPr lang="en-US" sz="20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=27)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IRNazanin" panose="02000506000000020002" pitchFamily="2" charset="-78"/>
                <a:cs typeface="IRNazanin" panose="02000506000000020002" pitchFamily="2" charset="-78"/>
              </a:rPr>
              <a:t>x &lt;- </a:t>
            </a:r>
            <a:r>
              <a:rPr lang="en-US" sz="2000" dirty="0" err="1">
                <a:latin typeface="IRNazanin" panose="02000506000000020002" pitchFamily="2" charset="-78"/>
                <a:cs typeface="IRNazanin" panose="02000506000000020002" pitchFamily="2" charset="-78"/>
              </a:rPr>
              <a:t>as.data.frame</a:t>
            </a:r>
            <a:r>
              <a:rPr lang="en-US" sz="2000" dirty="0">
                <a:latin typeface="IRNazanin" panose="02000506000000020002" pitchFamily="2" charset="-78"/>
                <a:cs typeface="IRNazanin" panose="02000506000000020002" pitchFamily="2" charset="-78"/>
              </a:rPr>
              <a:t>(</a:t>
            </a:r>
            <a:r>
              <a:rPr lang="en-US" sz="2000" dirty="0" err="1">
                <a:latin typeface="IRNazanin" panose="02000506000000020002" pitchFamily="2" charset="-78"/>
                <a:cs typeface="IRNazanin" panose="02000506000000020002" pitchFamily="2" charset="-78"/>
              </a:rPr>
              <a:t>cutJavaTagCluster</a:t>
            </a:r>
            <a:r>
              <a:rPr lang="en-US" sz="20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)</a:t>
            </a:r>
            <a:endParaRPr lang="en-US" sz="2000" dirty="0">
              <a:latin typeface="IRNazanin" panose="02000506000000020002" pitchFamily="2" charset="-78"/>
              <a:cs typeface="IRNazanin" panose="02000506000000020002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0214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3" r="4698" b="15560"/>
          <a:stretch/>
        </p:blipFill>
        <p:spPr>
          <a:xfrm>
            <a:off x="67908" y="626052"/>
            <a:ext cx="12055315" cy="6021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1398" y="164387"/>
            <a:ext cx="103974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4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نتیجه نهایی با استفاده از الگوریتم </a:t>
            </a:r>
            <a:r>
              <a:rPr lang="en-US" sz="2400" dirty="0" smtClean="0">
                <a:latin typeface="IRNazanin" panose="02000506000000020002" pitchFamily="2" charset="-78"/>
                <a:cs typeface="IRNazanin" panose="02000506000000020002" pitchFamily="2" charset="-78"/>
              </a:rPr>
              <a:t>agnes</a:t>
            </a:r>
            <a:endParaRPr lang="en-US" sz="2400" dirty="0">
              <a:latin typeface="IRNazanin" panose="02000506000000020002" pitchFamily="2" charset="-78"/>
              <a:cs typeface="IRNazanin" panose="02000506000000020002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6223" y="626052"/>
            <a:ext cx="808075" cy="36277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32" y="127591"/>
            <a:ext cx="11628503" cy="661279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804837" y="211383"/>
            <a:ext cx="808075" cy="362776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1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06"/>
            <a:ext cx="12184916" cy="68470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83572" y="42805"/>
            <a:ext cx="988828" cy="44629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70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117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IRNazanin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</dc:creator>
  <cp:lastModifiedBy>pari</cp:lastModifiedBy>
  <cp:revision>22</cp:revision>
  <dcterms:created xsi:type="dcterms:W3CDTF">2017-07-05T04:31:32Z</dcterms:created>
  <dcterms:modified xsi:type="dcterms:W3CDTF">2017-07-06T17:43:56Z</dcterms:modified>
</cp:coreProperties>
</file>