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9" r:id="rId4"/>
    <p:sldId id="258" r:id="rId5"/>
    <p:sldId id="260" r:id="rId6"/>
    <p:sldId id="266" r:id="rId7"/>
    <p:sldId id="269" r:id="rId8"/>
    <p:sldId id="262" r:id="rId9"/>
    <p:sldId id="271" r:id="rId10"/>
    <p:sldId id="270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34B"/>
    <a:srgbClr val="F05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5" autoAdjust="0"/>
    <p:restoredTop sz="94660"/>
  </p:normalViewPr>
  <p:slideViewPr>
    <p:cSldViewPr showGuides="1">
      <p:cViewPr>
        <p:scale>
          <a:sx n="121" d="100"/>
          <a:sy n="121" d="100"/>
        </p:scale>
        <p:origin x="824" y="392"/>
      </p:cViewPr>
      <p:guideLst>
        <p:guide orient="horz" pos="28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90B00-AF3D-4ACD-ACDE-630330470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FE79D-95E7-45EB-A00E-A13C20653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697993-D460-435C-9C74-7AAFDC03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B198E-7C7E-4A35-A289-C7D7DCCB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5F63B-D0AE-4916-943E-71629096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4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2B172-000B-4AE9-AB6C-5B3A15EC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97A070-81F1-4920-B6E3-7A700384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AD9D9-7CA8-4507-93AB-D51F261F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9BBF06-5175-4DA7-8E90-D0468C3D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1FA7CD-CEF3-4053-9580-9D24A080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7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2463A7-BB92-4317-B3BC-98D90E4C4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5BDB53-8C9E-4BE4-81F4-E3B6D0001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03253-5F3A-4E78-A48F-32CB6177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384F7-722C-4DAE-B4AD-A52518B0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5C5AAC-521E-416A-8686-FA305A82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696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1DB2C0F-AAB6-40B8-8680-1871B79DD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81675" y="0"/>
            <a:ext cx="6410325" cy="6857999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297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B0B5ED3D-57DE-42ED-BE5C-F21A7B8CA5C6}"/>
              </a:ext>
            </a:extLst>
          </p:cNvPr>
          <p:cNvSpPr/>
          <p:nvPr userDrawn="1"/>
        </p:nvSpPr>
        <p:spPr>
          <a:xfrm>
            <a:off x="8211000" y="1809000"/>
            <a:ext cx="405000" cy="349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B809083B-4451-4809-A466-A78693F9AD34}"/>
              </a:ext>
            </a:extLst>
          </p:cNvPr>
          <p:cNvSpPr/>
          <p:nvPr userDrawn="1"/>
        </p:nvSpPr>
        <p:spPr>
          <a:xfrm>
            <a:off x="6874669" y="4686300"/>
            <a:ext cx="578644" cy="469106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1DB2C0F-AAB6-40B8-8680-1871B79DD3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81675" y="0"/>
            <a:ext cx="6410325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30BF555C-A518-4231-9DB5-B17F7DC97C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238" y="2573338"/>
            <a:ext cx="6442075" cy="164623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A69C7849-E468-4B41-9E10-71060F43909A}"/>
              </a:ext>
            </a:extLst>
          </p:cNvPr>
          <p:cNvSpPr/>
          <p:nvPr userDrawn="1"/>
        </p:nvSpPr>
        <p:spPr>
          <a:xfrm>
            <a:off x="0" y="-10104"/>
            <a:ext cx="9246000" cy="6868103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258292F-5689-4D79-9096-85D06BA49B7B}"/>
              </a:ext>
            </a:extLst>
          </p:cNvPr>
          <p:cNvSpPr/>
          <p:nvPr userDrawn="1"/>
        </p:nvSpPr>
        <p:spPr>
          <a:xfrm>
            <a:off x="835155" y="2158894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5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7" y="370235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3429000"/>
            <a:ext cx="12192000" cy="34310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000" y="365125"/>
            <a:ext cx="5220737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6266" y="1309573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52985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4149000"/>
            <a:ext cx="8976000" cy="2711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65631" y="375112"/>
            <a:ext cx="5220737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43738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5184000"/>
            <a:ext cx="3531000" cy="1676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3699451"/>
            <a:ext cx="5758414" cy="25788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87266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800" y="3524662"/>
            <a:ext cx="5625000" cy="668887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0" y="0"/>
            <a:ext cx="5625000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504000"/>
            <a:ext cx="5758414" cy="5774313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3800" y="4374000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D6452CA5-8E82-4F87-9A80-16C5626D64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5125" y="145449"/>
            <a:ext cx="3640875" cy="292172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Рисунок 3">
            <a:extLst>
              <a:ext uri="{FF2B5EF4-FFF2-40B4-BE49-F238E27FC236}">
                <a16:creationId xmlns:a16="http://schemas.microsoft.com/office/drawing/2014/main" id="{A946F59B-B261-4BD0-B083-6D6BBD9636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80125" y="145450"/>
            <a:ext cx="3640875" cy="2921721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3090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0" y="-2032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296" y="3429000"/>
            <a:ext cx="5625000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000" y="549000"/>
            <a:ext cx="5445000" cy="5729313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87775" y="4368338"/>
            <a:ext cx="5625000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CD30468-55AD-4246-A300-DB7B0F0017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30600" y="234001"/>
            <a:ext cx="8325400" cy="279018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85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6861000" y="0"/>
            <a:ext cx="532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4681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4681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6000" y="375112"/>
            <a:ext cx="6299999" cy="612775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E1EF14B-4156-4532-A398-ABD8355C3859}"/>
              </a:ext>
            </a:extLst>
          </p:cNvPr>
          <p:cNvSpPr/>
          <p:nvPr userDrawn="1"/>
        </p:nvSpPr>
        <p:spPr>
          <a:xfrm>
            <a:off x="469414" y="4149000"/>
            <a:ext cx="8506586" cy="18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882B2-034B-4145-B484-AAA1AE8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8F6E3-9820-406F-9F7D-BCD3D286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31CFE-D3EB-4BCC-8C1F-B5DDF7BE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389A23-67AB-42B8-B4A6-CD29D8C4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C6045-8D36-40A1-9C6D-DE87FB64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609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DFAA08-4FC2-45F2-AA2E-AE1BA6DBE2C1}"/>
              </a:ext>
            </a:extLst>
          </p:cNvPr>
          <p:cNvSpPr/>
          <p:nvPr userDrawn="1"/>
        </p:nvSpPr>
        <p:spPr>
          <a:xfrm>
            <a:off x="0" y="-2032"/>
            <a:ext cx="6096000" cy="6860032"/>
          </a:xfrm>
          <a:prstGeom prst="rect">
            <a:avLst/>
          </a:prstGeom>
          <a:solidFill>
            <a:srgbClr val="1B3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3493"/>
            <a:ext cx="5625000" cy="668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5479" y="1262831"/>
            <a:ext cx="5625000" cy="52716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E8A562-A25C-4DC8-BAC6-CCC0577579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2063" y="323850"/>
            <a:ext cx="5603875" cy="638968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3173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9F06B0F-577D-4331-87CF-A0A833AA949D}"/>
              </a:ext>
            </a:extLst>
          </p:cNvPr>
          <p:cNvSpPr/>
          <p:nvPr userDrawn="1"/>
        </p:nvSpPr>
        <p:spPr>
          <a:xfrm>
            <a:off x="9606000" y="0"/>
            <a:ext cx="2806567" cy="68600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DFDD1-73D5-463D-B7B9-B39F7B2F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5" y="375112"/>
            <a:ext cx="6706065" cy="6688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8A2C93-7DAF-47FE-936C-C92361EFF2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414" y="1314450"/>
            <a:ext cx="6706065" cy="211455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D7A1320A-1390-44C8-9D96-457E4E8D51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9958" y="365125"/>
            <a:ext cx="3961042" cy="61277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73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A733B-B67F-4D0F-8770-03412A88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DDA85B-AADA-46ED-A5AA-D35A6679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605E36-6CBE-4FA4-96E5-C97C6419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D25396-54DE-492D-9359-B5E63574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D3534F-0A7F-483E-8DA7-21E0E224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4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A8576-22B7-495B-9176-BD790D97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357B8-EB67-4372-88B4-88FCFF7EF9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C497D8-0B03-4691-A215-F5362C364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62F708-3C4F-42A3-B17E-652DA52C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57200E-933C-4827-8F9D-FB5E96AEF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BC222-F9DF-4207-B43E-B479B536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9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733213-AAC6-4A1B-8698-2A85AC7A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417D5D-6E03-4713-8925-FDCABA49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C9B58B-7B36-4EED-BF73-CE412A409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84CA64-D965-410A-A22A-95F39E31D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169F5F-0DFF-4F48-8341-6A2030A84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18E87D-5DB1-4212-99CF-FEC09BE8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583665-14A3-443C-A678-21B4B04C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DED1F4-5815-43E8-8292-D644388C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4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13576-431C-4B09-BE4C-4EEF3B49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EDF2B8-07FE-4363-894B-DDC16E10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28BB28-F4BD-4C23-9A0A-C8721DED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742E95-FD50-4CB1-8087-8075551A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5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5E687E-9290-434A-B9E3-66F44D50F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57BE17-C727-41FA-9CE8-470F7937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FFE86D-1A1C-46FE-ABEC-8D0D881A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76A1A-2738-4B63-8FB7-6FADAE40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AE921-524E-4189-B3A7-56763160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627E12-8D6F-4DCA-A420-023E353B4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86BE03-035D-46A4-8C21-2563A253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DFDB8-B752-4066-9AA7-E4428B91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BBE450-BDAC-4239-BF11-4AD912A2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29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1647D-B164-4F72-A5EE-B230808B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8A3904-E15C-44A8-A376-F79C68BDA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B2AC89-146D-484D-BCEE-4426EC57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BA88C-C8EB-41F4-9412-0F32B393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8D5E48-2C13-4EE4-ADCD-A1D573E1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E3DBC-1A08-44C9-84DA-15A2D7CE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1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3EB23-0574-4CE6-BFEA-CC4DC7FD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F8A9A-C586-4CD8-962C-D78C7D7C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D3A135-84B4-404B-AEE2-C6066B294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3BA84-997D-4080-B10C-1A0B4B33C57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29958-3F0E-49D3-AB72-A2802AAD7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087078-49A2-4F1A-832C-0E14981C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8C966-9F72-494A-85D6-6E61460B2F4A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3"/>
            <a:extLst>
              <a:ext uri="{FF2B5EF4-FFF2-40B4-BE49-F238E27FC236}">
                <a16:creationId xmlns:a16="http://schemas.microsoft.com/office/drawing/2014/main" id="{FDBE6CBF-8F53-497F-9017-32C565AD5EA7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0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67" r:id="rId13"/>
    <p:sldLayoutId id="2147483660" r:id="rId14"/>
    <p:sldLayoutId id="2147483661" r:id="rId15"/>
    <p:sldLayoutId id="2147483662" r:id="rId16"/>
    <p:sldLayoutId id="2147483670" r:id="rId17"/>
    <p:sldLayoutId id="2147483663" r:id="rId18"/>
    <p:sldLayoutId id="2147483664" r:id="rId19"/>
    <p:sldLayoutId id="2147483665" r:id="rId20"/>
    <p:sldLayoutId id="214748366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D835DF8-ACB6-4ED8-BDE7-416BEA3D63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4"/>
          <a:stretch/>
        </p:blipFill>
        <p:spPr>
          <a:xfrm>
            <a:off x="6096000" y="-10103"/>
            <a:ext cx="6096000" cy="6868104"/>
          </a:xfrm>
        </p:spPr>
      </p:pic>
      <p:sp>
        <p:nvSpPr>
          <p:cNvPr id="8" name="Текст 20">
            <a:extLst>
              <a:ext uri="{FF2B5EF4-FFF2-40B4-BE49-F238E27FC236}">
                <a16:creationId xmlns:a16="http://schemas.microsoft.com/office/drawing/2014/main" id="{1FBFB381-328C-4790-8FB0-DCF0DC9A03AB}"/>
              </a:ext>
            </a:extLst>
          </p:cNvPr>
          <p:cNvSpPr txBox="1">
            <a:spLocks/>
          </p:cNvSpPr>
          <p:nvPr/>
        </p:nvSpPr>
        <p:spPr>
          <a:xfrm>
            <a:off x="1011238" y="2573338"/>
            <a:ext cx="6442075" cy="164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indent="0" algn="ctr" defTabSz="914400" rtl="0" eaLnBrk="1" latinLnBrk="0" hangingPunct="1"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1B021BF-A146-4486-952C-321C2E738A90}"/>
              </a:ext>
            </a:extLst>
          </p:cNvPr>
          <p:cNvSpPr/>
          <p:nvPr/>
        </p:nvSpPr>
        <p:spPr>
          <a:xfrm>
            <a:off x="0" y="-10104"/>
            <a:ext cx="9246000" cy="6868104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93430012-BA3A-4636-B839-750794681A1D}"/>
              </a:ext>
            </a:extLst>
          </p:cNvPr>
          <p:cNvSpPr/>
          <p:nvPr/>
        </p:nvSpPr>
        <p:spPr>
          <a:xfrm>
            <a:off x="835155" y="2158894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E9811CCE-425E-421D-906F-FDB5FF116926}"/>
              </a:ext>
            </a:extLst>
          </p:cNvPr>
          <p:cNvSpPr/>
          <p:nvPr/>
        </p:nvSpPr>
        <p:spPr>
          <a:xfrm>
            <a:off x="6874669" y="4686300"/>
            <a:ext cx="578644" cy="469106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3891D6C-164C-4F07-94B0-55B67C0190FD}"/>
              </a:ext>
            </a:extLst>
          </p:cNvPr>
          <p:cNvSpPr/>
          <p:nvPr/>
        </p:nvSpPr>
        <p:spPr>
          <a:xfrm>
            <a:off x="8211000" y="1809000"/>
            <a:ext cx="405000" cy="349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AF865-96F5-4176-9983-A7D572FF73F1}"/>
              </a:ext>
            </a:extLst>
          </p:cNvPr>
          <p:cNvSpPr txBox="1"/>
          <p:nvPr/>
        </p:nvSpPr>
        <p:spPr>
          <a:xfrm>
            <a:off x="835155" y="2158893"/>
            <a:ext cx="62536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АУДИТ КАНАЛОВ РАСПРЕДЕЛЕНИЯ </a:t>
            </a:r>
          </a:p>
          <a:p>
            <a:r>
              <a:rPr lang="ru-RU" sz="3200" dirty="0">
                <a:solidFill>
                  <a:schemeClr val="bg1"/>
                </a:solidFill>
              </a:rPr>
              <a:t>КОМПАНИИ АЛЬФА-БАНК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3"/>
            <a:ext cx="1543955" cy="15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"/>
          <p:cNvSpPr/>
          <p:nvPr/>
        </p:nvSpPr>
        <p:spPr>
          <a:xfrm>
            <a:off x="6071700" y="550479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6" name="Shape 2"/>
          <p:cNvSpPr/>
          <p:nvPr/>
        </p:nvSpPr>
        <p:spPr>
          <a:xfrm>
            <a:off x="6071700" y="2664349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21" name="Text 10"/>
          <p:cNvSpPr/>
          <p:nvPr/>
        </p:nvSpPr>
        <p:spPr>
          <a:xfrm>
            <a:off x="6194312" y="2961126"/>
            <a:ext cx="5341820" cy="1288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400" dirty="0"/>
          </a:p>
        </p:txBody>
      </p:sp>
      <p:sp>
        <p:nvSpPr>
          <p:cNvPr id="9" name="Text 1"/>
          <p:cNvSpPr/>
          <p:nvPr/>
        </p:nvSpPr>
        <p:spPr>
          <a:xfrm>
            <a:off x="156000" y="2405597"/>
            <a:ext cx="7649124" cy="14671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2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Каналы распределения для</a:t>
            </a:r>
          </a:p>
          <a:p>
            <a:pPr marL="0" indent="0">
              <a:lnSpc>
                <a:spcPts val="5468"/>
              </a:lnSpc>
              <a:buNone/>
            </a:pPr>
            <a:r>
              <a:rPr lang="ru-RU" sz="2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мобильной технологии </a:t>
            </a:r>
            <a:r>
              <a:rPr lang="en-US" sz="2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Alfa Pay</a:t>
            </a:r>
            <a:r>
              <a:rPr lang="ru-RU" sz="2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</a:p>
        </p:txBody>
      </p:sp>
      <p:sp>
        <p:nvSpPr>
          <p:cNvPr id="11" name="Text 7"/>
          <p:cNvSpPr/>
          <p:nvPr/>
        </p:nvSpPr>
        <p:spPr>
          <a:xfrm>
            <a:off x="6173817" y="955456"/>
            <a:ext cx="8945729" cy="10899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 6"/>
          <p:cNvSpPr/>
          <p:nvPr/>
        </p:nvSpPr>
        <p:spPr>
          <a:xfrm>
            <a:off x="6578099" y="3156003"/>
            <a:ext cx="81371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endParaRPr lang="en-US" sz="2190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15" name="Shape 2"/>
          <p:cNvSpPr/>
          <p:nvPr/>
        </p:nvSpPr>
        <p:spPr>
          <a:xfrm>
            <a:off x="6092511" y="4869000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8" name="Text 3"/>
          <p:cNvSpPr/>
          <p:nvPr/>
        </p:nvSpPr>
        <p:spPr>
          <a:xfrm>
            <a:off x="6366000" y="5165563"/>
            <a:ext cx="4440846" cy="8005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2" name="Text 3"/>
          <p:cNvSpPr/>
          <p:nvPr/>
        </p:nvSpPr>
        <p:spPr>
          <a:xfrm>
            <a:off x="7041000" y="807099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Официальные магазины </a:t>
            </a:r>
            <a:endParaRPr lang="en-US" sz="2187" dirty="0">
              <a:solidFill>
                <a:srgbClr val="DCD7E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приложений</a:t>
            </a:r>
            <a:endParaRPr lang="en-US" sz="2187" dirty="0"/>
          </a:p>
        </p:txBody>
      </p:sp>
      <p:sp>
        <p:nvSpPr>
          <p:cNvPr id="19" name="Text 6"/>
          <p:cNvSpPr/>
          <p:nvPr/>
        </p:nvSpPr>
        <p:spPr>
          <a:xfrm>
            <a:off x="4500618" y="2961126"/>
            <a:ext cx="81371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Блоги и обзоры </a:t>
            </a:r>
            <a:endParaRPr lang="en-US" sz="2187" dirty="0">
              <a:solidFill>
                <a:srgbClr val="DCD7E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влиятельных людей</a:t>
            </a:r>
            <a:endParaRPr lang="en-US" sz="2187" dirty="0"/>
          </a:p>
        </p:txBody>
      </p:sp>
      <p:sp>
        <p:nvSpPr>
          <p:cNvPr id="22" name="Text 9"/>
          <p:cNvSpPr/>
          <p:nvPr/>
        </p:nvSpPr>
        <p:spPr>
          <a:xfrm>
            <a:off x="6677613" y="5198934"/>
            <a:ext cx="3817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Партнерства с другими </a:t>
            </a:r>
            <a:endParaRPr lang="en-US" sz="2187" dirty="0">
              <a:solidFill>
                <a:srgbClr val="DCD7E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приложениями или компаниями</a:t>
            </a: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356558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D835DF8-ACB6-4ED8-BDE7-416BEA3D63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2518" y="-10104"/>
            <a:ext cx="9665823" cy="6868104"/>
          </a:xfrm>
        </p:spPr>
      </p:pic>
      <p:sp>
        <p:nvSpPr>
          <p:cNvPr id="8" name="Текст 20">
            <a:extLst>
              <a:ext uri="{FF2B5EF4-FFF2-40B4-BE49-F238E27FC236}">
                <a16:creationId xmlns:a16="http://schemas.microsoft.com/office/drawing/2014/main" id="{1FBFB381-328C-4790-8FB0-DCF0DC9A03AB}"/>
              </a:ext>
            </a:extLst>
          </p:cNvPr>
          <p:cNvSpPr txBox="1">
            <a:spLocks/>
          </p:cNvSpPr>
          <p:nvPr/>
        </p:nvSpPr>
        <p:spPr>
          <a:xfrm>
            <a:off x="1011238" y="2573338"/>
            <a:ext cx="6442075" cy="1646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indent="0" algn="ctr" defTabSz="914400" rtl="0" eaLnBrk="1" latinLnBrk="0" hangingPunct="1">
              <a:buFontTx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81B021BF-A146-4486-952C-321C2E738A90}"/>
              </a:ext>
            </a:extLst>
          </p:cNvPr>
          <p:cNvSpPr/>
          <p:nvPr/>
        </p:nvSpPr>
        <p:spPr>
          <a:xfrm>
            <a:off x="0" y="-10104"/>
            <a:ext cx="9246000" cy="6868104"/>
          </a:xfrm>
          <a:custGeom>
            <a:avLst/>
            <a:gdLst>
              <a:gd name="connsiteX0" fmla="*/ 0 w 9246000"/>
              <a:gd name="connsiteY0" fmla="*/ 0 h 6868103"/>
              <a:gd name="connsiteX1" fmla="*/ 6096000 w 9246000"/>
              <a:gd name="connsiteY1" fmla="*/ 0 h 6868103"/>
              <a:gd name="connsiteX2" fmla="*/ 6096000 w 9246000"/>
              <a:gd name="connsiteY2" fmla="*/ 2032 h 6868103"/>
              <a:gd name="connsiteX3" fmla="*/ 9246000 w 9246000"/>
              <a:gd name="connsiteY3" fmla="*/ 2032 h 6868103"/>
              <a:gd name="connsiteX4" fmla="*/ 6096000 w 9246000"/>
              <a:gd name="connsiteY4" fmla="*/ 6868103 h 6868103"/>
              <a:gd name="connsiteX5" fmla="*/ 0 w 9246000"/>
              <a:gd name="connsiteY5" fmla="*/ 6868103 h 686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46000" h="6868103">
                <a:moveTo>
                  <a:pt x="0" y="0"/>
                </a:moveTo>
                <a:lnTo>
                  <a:pt x="6096000" y="0"/>
                </a:lnTo>
                <a:lnTo>
                  <a:pt x="6096000" y="2032"/>
                </a:lnTo>
                <a:lnTo>
                  <a:pt x="9246000" y="2032"/>
                </a:lnTo>
                <a:lnTo>
                  <a:pt x="6096000" y="6868103"/>
                </a:lnTo>
                <a:lnTo>
                  <a:pt x="0" y="6868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93430012-BA3A-4636-B839-750794681A1D}"/>
              </a:ext>
            </a:extLst>
          </p:cNvPr>
          <p:cNvSpPr/>
          <p:nvPr/>
        </p:nvSpPr>
        <p:spPr>
          <a:xfrm>
            <a:off x="835155" y="2158894"/>
            <a:ext cx="7780845" cy="2530106"/>
          </a:xfrm>
          <a:custGeom>
            <a:avLst/>
            <a:gdLst>
              <a:gd name="connsiteX0" fmla="*/ 0 w 7780845"/>
              <a:gd name="connsiteY0" fmla="*/ 0 h 2530106"/>
              <a:gd name="connsiteX1" fmla="*/ 7780845 w 7780845"/>
              <a:gd name="connsiteY1" fmla="*/ 0 h 2530106"/>
              <a:gd name="connsiteX2" fmla="*/ 6620089 w 7780845"/>
              <a:gd name="connsiteY2" fmla="*/ 2530106 h 2530106"/>
              <a:gd name="connsiteX3" fmla="*/ 0 w 7780845"/>
              <a:gd name="connsiteY3" fmla="*/ 2530106 h 253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80845" h="2530106">
                <a:moveTo>
                  <a:pt x="0" y="0"/>
                </a:moveTo>
                <a:lnTo>
                  <a:pt x="7780845" y="0"/>
                </a:lnTo>
                <a:lnTo>
                  <a:pt x="6620089" y="2530106"/>
                </a:lnTo>
                <a:lnTo>
                  <a:pt x="0" y="25301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E9811CCE-425E-421D-906F-FDB5FF116926}"/>
              </a:ext>
            </a:extLst>
          </p:cNvPr>
          <p:cNvSpPr/>
          <p:nvPr/>
        </p:nvSpPr>
        <p:spPr>
          <a:xfrm>
            <a:off x="6874669" y="4686300"/>
            <a:ext cx="578644" cy="469106"/>
          </a:xfrm>
          <a:custGeom>
            <a:avLst/>
            <a:gdLst>
              <a:gd name="connsiteX0" fmla="*/ 578644 w 578644"/>
              <a:gd name="connsiteY0" fmla="*/ 0 h 469106"/>
              <a:gd name="connsiteX1" fmla="*/ 0 w 578644"/>
              <a:gd name="connsiteY1" fmla="*/ 469106 h 469106"/>
              <a:gd name="connsiteX2" fmla="*/ 207169 w 578644"/>
              <a:gd name="connsiteY2" fmla="*/ 0 h 469106"/>
              <a:gd name="connsiteX3" fmla="*/ 578644 w 578644"/>
              <a:gd name="connsiteY3" fmla="*/ 0 h 469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644" h="469106">
                <a:moveTo>
                  <a:pt x="578644" y="0"/>
                </a:moveTo>
                <a:lnTo>
                  <a:pt x="0" y="469106"/>
                </a:lnTo>
                <a:lnTo>
                  <a:pt x="207169" y="0"/>
                </a:lnTo>
                <a:lnTo>
                  <a:pt x="578644" y="0"/>
                </a:lnTo>
                <a:close/>
              </a:path>
            </a:pathLst>
          </a:cu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3891D6C-164C-4F07-94B0-55B67C0190FD}"/>
              </a:ext>
            </a:extLst>
          </p:cNvPr>
          <p:cNvSpPr/>
          <p:nvPr/>
        </p:nvSpPr>
        <p:spPr>
          <a:xfrm>
            <a:off x="8211000" y="1809000"/>
            <a:ext cx="405000" cy="349894"/>
          </a:xfrm>
          <a:prstGeom prst="triangle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DAF865-96F5-4176-9983-A7D572FF73F1}"/>
              </a:ext>
            </a:extLst>
          </p:cNvPr>
          <p:cNvSpPr txBox="1"/>
          <p:nvPr/>
        </p:nvSpPr>
        <p:spPr>
          <a:xfrm>
            <a:off x="2454362" y="2842458"/>
            <a:ext cx="36416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214324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BF428D-7BA3-4802-812A-E47FC9D3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000" y="1290849"/>
            <a:ext cx="6045213" cy="668887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rgbClr val="F05323"/>
                </a:solidFill>
                <a:latin typeface="Montserrat" pitchFamily="2" charset="-52"/>
              </a:rPr>
              <a:t>СТРАТЕГИЯ СБЫТА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9764ED-30F0-4029-AFB2-805CDFE930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5124" y="3429000"/>
            <a:ext cx="3690000" cy="3429000"/>
          </a:xfrm>
        </p:spPr>
        <p:txBody>
          <a:bodyPr anchor="ctr">
            <a:normAutofit/>
          </a:bodyPr>
          <a:lstStyle/>
          <a:p>
            <a:r>
              <a:rPr lang="ru-RU" sz="2620" dirty="0">
                <a:solidFill>
                  <a:schemeClr val="bg1"/>
                </a:solidFill>
                <a:latin typeface="Montserrat" pitchFamily="2" charset="-52"/>
              </a:rPr>
              <a:t>ЭКСКЛЮЗИВНАЯ</a:t>
            </a:r>
            <a:endParaRPr lang="en-US" sz="2620" dirty="0">
              <a:solidFill>
                <a:schemeClr val="bg1"/>
              </a:solidFill>
              <a:latin typeface="Montserrat" pitchFamily="2" charset="-52"/>
            </a:endParaRPr>
          </a:p>
          <a:p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Акцент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на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качестве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и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бренде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. </a:t>
            </a:r>
            <a:r>
              <a:rPr lang="ru-RU" sz="1750" dirty="0">
                <a:solidFill>
                  <a:schemeClr val="bg1"/>
                </a:solidFill>
                <a:latin typeface="Heebo" pitchFamily="34" charset="0"/>
                <a:ea typeface="Heebo"/>
                <a:cs typeface="Heebo" pitchFamily="34" charset="-120"/>
              </a:rPr>
              <a:t>Компания р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аботае</a:t>
            </a:r>
            <a:r>
              <a:rPr lang="ru-RU" sz="1750" dirty="0">
                <a:solidFill>
                  <a:schemeClr val="bg1"/>
                </a:solidFill>
                <a:latin typeface="Heebo" pitchFamily="34" charset="0"/>
                <a:ea typeface="Heebo"/>
                <a:cs typeface="Heebo" pitchFamily="34" charset="-120"/>
              </a:rPr>
              <a:t>т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только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с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несколькими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премиальными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партнерами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в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каждом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регионе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.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Максимальный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контроль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над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распределением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.</a:t>
            </a:r>
            <a:endParaRPr lang="en-US" sz="1750" dirty="0">
              <a:solidFill>
                <a:schemeClr val="bg1"/>
              </a:solidFill>
              <a:latin typeface="Heebo"/>
              <a:ea typeface="Heebo"/>
            </a:endParaRPr>
          </a:p>
          <a:p>
            <a:endParaRPr lang="ru-RU" sz="2620" dirty="0">
              <a:solidFill>
                <a:srgbClr val="F05323"/>
              </a:solidFill>
              <a:latin typeface="Montserrat" pitchFamily="2" charset="-52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9A324AC-0710-498D-9B89-070332B665AE}"/>
              </a:ext>
            </a:extLst>
          </p:cNvPr>
          <p:cNvSpPr/>
          <p:nvPr/>
        </p:nvSpPr>
        <p:spPr>
          <a:xfrm rot="2689455">
            <a:off x="12808425" y="1722719"/>
            <a:ext cx="470418" cy="470418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360E3-5067-4646-B179-0EC3EF2AC25F}"/>
              </a:ext>
            </a:extLst>
          </p:cNvPr>
          <p:cNvSpPr txBox="1"/>
          <p:nvPr/>
        </p:nvSpPr>
        <p:spPr>
          <a:xfrm>
            <a:off x="5875820" y="3969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57027" y="3810960"/>
            <a:ext cx="3615214" cy="238526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  <a:latin typeface="Montserrat" pitchFamily="2" charset="-52"/>
              </a:rPr>
              <a:t>СЕЛЕКТИВНАЯ</a:t>
            </a:r>
          </a:p>
          <a:p>
            <a:endParaRPr lang="ru-RU" sz="1750" dirty="0">
              <a:solidFill>
                <a:schemeClr val="bg1"/>
              </a:solidFill>
              <a:latin typeface="Heebo"/>
              <a:ea typeface="Heebo"/>
              <a:cs typeface="Heebo" pitchFamily="34" charset="-120"/>
            </a:endParaRPr>
          </a:p>
          <a:p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Поддержка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партнеров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,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которые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имеют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высокий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уровень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экспертизы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и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предлагают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продукты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в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определенных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регионах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или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сегментах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рынка</a:t>
            </a:r>
            <a:r>
              <a:rPr lang="en-US" sz="1750" dirty="0">
                <a:solidFill>
                  <a:schemeClr val="bg1"/>
                </a:solidFill>
                <a:latin typeface="Heebo"/>
                <a:ea typeface="Heebo"/>
                <a:cs typeface="Heebo" pitchFamily="34" charset="-120"/>
              </a:rPr>
              <a:t>.</a:t>
            </a:r>
            <a:endParaRPr lang="en-US" sz="1750" dirty="0">
              <a:solidFill>
                <a:schemeClr val="bg1"/>
              </a:solidFill>
              <a:latin typeface="Heebo"/>
              <a:ea typeface="Heebo"/>
            </a:endParaRPr>
          </a:p>
          <a:p>
            <a:endParaRPr lang="en-US" dirty="0">
              <a:solidFill>
                <a:srgbClr val="F05323"/>
              </a:solidFill>
              <a:latin typeface="Heebo"/>
              <a:ea typeface="Heeb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834207" y="3880209"/>
            <a:ext cx="3233724" cy="22467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ts val="2799"/>
              </a:lnSpc>
            </a:pPr>
            <a:r>
              <a:rPr lang="ru-RU" sz="2600" dirty="0">
                <a:solidFill>
                  <a:schemeClr val="bg1"/>
                </a:solidFill>
                <a:latin typeface="Montserrat" pitchFamily="2" charset="-52"/>
                <a:ea typeface="Heebo" pitchFamily="34" charset="-122"/>
                <a:cs typeface="Heebo" pitchFamily="34" charset="-120"/>
              </a:rPr>
              <a:t>ИНТЕНСИВНАЯ</a:t>
            </a:r>
            <a:endParaRPr lang="en-US" sz="2600" dirty="0">
              <a:solidFill>
                <a:schemeClr val="bg1"/>
              </a:solidFill>
              <a:latin typeface="Montserrat" pitchFamily="2" charset="-52"/>
              <a:ea typeface="Heebo" pitchFamily="34" charset="-122"/>
              <a:cs typeface="Heebo" pitchFamily="34" charset="-120"/>
            </a:endParaRPr>
          </a:p>
          <a:p>
            <a:pPr>
              <a:lnSpc>
                <a:spcPts val="2799"/>
              </a:lnSpc>
            </a:pPr>
            <a:endParaRPr lang="ru-RU" sz="1750" dirty="0">
              <a:solidFill>
                <a:schemeClr val="bg1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>
              <a:lnSpc>
                <a:spcPts val="2799"/>
              </a:lnSpc>
            </a:pPr>
            <a:r>
              <a:rPr lang="en-US" sz="1750" dirty="0" err="1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Максимальное</a:t>
            </a: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проникновение</a:t>
            </a: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на</a:t>
            </a: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рынок</a:t>
            </a: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 </a:t>
            </a:r>
            <a:r>
              <a:rPr lang="en-US" sz="1750" dirty="0" err="1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Широкое</a:t>
            </a: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сотрудничество</a:t>
            </a: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с </a:t>
            </a:r>
            <a:r>
              <a:rPr lang="en-US" sz="1750" dirty="0" err="1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различными</a:t>
            </a: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партнерами</a:t>
            </a:r>
            <a:r>
              <a:rPr lang="en-US" sz="1750" dirty="0">
                <a:solidFill>
                  <a:schemeClr val="bg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2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3DC61E7-D535-4B9F-B451-533E08D8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34" y="375112"/>
            <a:ext cx="7696066" cy="742355"/>
          </a:xfrm>
        </p:spPr>
        <p:txBody>
          <a:bodyPr>
            <a:noAutofit/>
          </a:bodyPr>
          <a:lstStyle/>
          <a:p>
            <a:r>
              <a:rPr lang="en-US" sz="4370" dirty="0" err="1">
                <a:solidFill>
                  <a:srgbClr val="F0532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Каналы</a:t>
            </a:r>
            <a:r>
              <a:rPr lang="en-US" sz="4370" dirty="0">
                <a:solidFill>
                  <a:srgbClr val="F0532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4370" dirty="0">
                <a:solidFill>
                  <a:srgbClr val="F0532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</a:t>
            </a:r>
            <a:r>
              <a:rPr lang="en-US" sz="4370" dirty="0" err="1">
                <a:solidFill>
                  <a:srgbClr val="F0532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аспределения</a:t>
            </a:r>
            <a:endParaRPr lang="ru-RU" sz="4370" dirty="0">
              <a:solidFill>
                <a:schemeClr val="accent2"/>
              </a:solidFill>
            </a:endParaRPr>
          </a:p>
        </p:txBody>
      </p:sp>
      <p:sp>
        <p:nvSpPr>
          <p:cNvPr id="17" name="Текст 6">
            <a:extLst>
              <a:ext uri="{FF2B5EF4-FFF2-40B4-BE49-F238E27FC236}">
                <a16:creationId xmlns:a16="http://schemas.microsoft.com/office/drawing/2014/main" id="{CFA461F9-4779-47FC-B640-F2B54476071F}"/>
              </a:ext>
            </a:extLst>
          </p:cNvPr>
          <p:cNvSpPr txBox="1">
            <a:spLocks/>
          </p:cNvSpPr>
          <p:nvPr/>
        </p:nvSpPr>
        <p:spPr>
          <a:xfrm>
            <a:off x="978349" y="3066522"/>
            <a:ext cx="4726586" cy="66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/>
          </a:p>
        </p:txBody>
      </p:sp>
      <p:sp>
        <p:nvSpPr>
          <p:cNvPr id="19" name="Текст 6">
            <a:extLst>
              <a:ext uri="{FF2B5EF4-FFF2-40B4-BE49-F238E27FC236}">
                <a16:creationId xmlns:a16="http://schemas.microsoft.com/office/drawing/2014/main" id="{D0DDED72-43FD-4C8A-B893-40AADBC9B3C4}"/>
              </a:ext>
            </a:extLst>
          </p:cNvPr>
          <p:cNvSpPr txBox="1">
            <a:spLocks/>
          </p:cNvSpPr>
          <p:nvPr/>
        </p:nvSpPr>
        <p:spPr>
          <a:xfrm>
            <a:off x="410284" y="1249012"/>
            <a:ext cx="5624999" cy="1020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045" y="0"/>
            <a:ext cx="1543955" cy="154395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9" y="1479844"/>
            <a:ext cx="3601911" cy="1438275"/>
          </a:xfrm>
          <a:prstGeom prst="rect">
            <a:avLst/>
          </a:prstGeom>
        </p:spPr>
      </p:pic>
      <p:sp>
        <p:nvSpPr>
          <p:cNvPr id="16" name="Текст 4">
            <a:extLst>
              <a:ext uri="{FF2B5EF4-FFF2-40B4-BE49-F238E27FC236}">
                <a16:creationId xmlns:a16="http://schemas.microsoft.com/office/drawing/2014/main" id="{EF9764ED-30F0-4029-AFB2-805CDFE930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928" y="3051642"/>
            <a:ext cx="3749071" cy="962358"/>
          </a:xfrm>
        </p:spPr>
        <p:txBody>
          <a:bodyPr>
            <a:normAutofit/>
          </a:bodyPr>
          <a:lstStyle/>
          <a:p>
            <a:pPr>
              <a:lnSpc>
                <a:spcPts val="2734"/>
              </a:lnSpc>
            </a:pPr>
            <a:r>
              <a:rPr lang="ru-RU" sz="2190" dirty="0">
                <a:solidFill>
                  <a:srgbClr val="1B334B"/>
                </a:solidFill>
                <a:latin typeface="Montserrat" pitchFamily="2" charset="-52"/>
              </a:rPr>
              <a:t>Физические отделения </a:t>
            </a:r>
          </a:p>
          <a:p>
            <a:pPr>
              <a:lnSpc>
                <a:spcPts val="2734"/>
              </a:lnSpc>
            </a:pPr>
            <a:r>
              <a:rPr lang="ru-RU" sz="2190" dirty="0">
                <a:solidFill>
                  <a:srgbClr val="1B334B"/>
                </a:solidFill>
                <a:latin typeface="Montserrat" pitchFamily="2" charset="-52"/>
              </a:rPr>
              <a:t>и банкоматы</a:t>
            </a:r>
          </a:p>
          <a:p>
            <a:pPr>
              <a:lnSpc>
                <a:spcPts val="2734"/>
              </a:lnSpc>
            </a:pPr>
            <a:endParaRPr lang="en-US" sz="2190" dirty="0">
              <a:solidFill>
                <a:srgbClr val="F05323"/>
              </a:solidFill>
              <a:latin typeface="Montserrat" pitchFamily="2" charset="-52"/>
            </a:endParaRPr>
          </a:p>
          <a:p>
            <a:endParaRPr lang="ru-RU" sz="2620" dirty="0">
              <a:solidFill>
                <a:srgbClr val="F05323"/>
              </a:solidFill>
              <a:latin typeface="Montserrat" pitchFamily="2" charset="-52"/>
            </a:endParaRPr>
          </a:p>
        </p:txBody>
      </p:sp>
      <p:sp>
        <p:nvSpPr>
          <p:cNvPr id="20" name="Text 3"/>
          <p:cNvSpPr/>
          <p:nvPr/>
        </p:nvSpPr>
        <p:spPr>
          <a:xfrm>
            <a:off x="591928" y="4165017"/>
            <a:ext cx="3389072" cy="22514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sz="1750" dirty="0">
                <a:solidFill>
                  <a:schemeClr val="bg1"/>
                </a:solidFill>
                <a:ea typeface="Heebo"/>
              </a:rPr>
              <a:t>Банки могут иметь сеть физических отделений, где клиенты могут приходить лично для проведения банковских операций, получения консультаций и других услуг.</a:t>
            </a: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1" name="Picture 2" descr="19 крупнейших российских онлайн-образовательных проектов | HR-MEDIA.RU">
            <a:extLst>
              <a:ext uri="{FF2B5EF4-FFF2-40B4-BE49-F238E27FC236}">
                <a16:creationId xmlns:a16="http://schemas.microsoft.com/office/drawing/2014/main" id="{9451A801-0874-51EC-4F0D-2ECC7C1B5A2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000" y="1483330"/>
            <a:ext cx="2556077" cy="143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2"/>
          <p:cNvSpPr/>
          <p:nvPr/>
        </p:nvSpPr>
        <p:spPr>
          <a:xfrm>
            <a:off x="5489320" y="3068436"/>
            <a:ext cx="329588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1B334B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Электронная коммерция</a:t>
            </a:r>
            <a:endParaRPr lang="en-US" sz="2187" dirty="0">
              <a:solidFill>
                <a:srgbClr val="1B334B"/>
              </a:solidFill>
            </a:endParaRPr>
          </a:p>
        </p:txBody>
      </p:sp>
      <p:sp>
        <p:nvSpPr>
          <p:cNvPr id="23" name="Text 3"/>
          <p:cNvSpPr/>
          <p:nvPr/>
        </p:nvSpPr>
        <p:spPr>
          <a:xfrm>
            <a:off x="5489320" y="4147522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chemeClr val="bg1"/>
                </a:solidFill>
                <a:ea typeface="Heebo" pitchFamily="34" charset="-122"/>
                <a:cs typeface="Heebo" pitchFamily="34" charset="-120"/>
              </a:rPr>
              <a:t>О</a:t>
            </a:r>
            <a:r>
              <a:rPr lang="en-US" sz="1750" dirty="0" err="1">
                <a:solidFill>
                  <a:schemeClr val="bg1"/>
                </a:solidFill>
                <a:ea typeface="Heebo" pitchFamily="34" charset="-122"/>
                <a:cs typeface="Heebo" pitchFamily="34" charset="-120"/>
              </a:rPr>
              <a:t>нлайн-платформы</a:t>
            </a:r>
            <a:r>
              <a:rPr lang="en-US" sz="1750" dirty="0">
                <a:solidFill>
                  <a:schemeClr val="bg1"/>
                </a:solidFill>
                <a:ea typeface="Heebo" pitchFamily="34" charset="-122"/>
                <a:cs typeface="Heebo" pitchFamily="34" charset="-120"/>
              </a:rPr>
              <a:t> и собственный веб-сайт </a:t>
            </a:r>
            <a:r>
              <a:rPr lang="en-US" sz="1750" dirty="0" err="1">
                <a:solidFill>
                  <a:schemeClr val="bg1"/>
                </a:solidFill>
                <a:ea typeface="Heebo" pitchFamily="34" charset="-122"/>
                <a:cs typeface="Heebo" pitchFamily="34" charset="-120"/>
              </a:rPr>
              <a:t>для</a:t>
            </a:r>
            <a:r>
              <a:rPr lang="en-US" sz="1750" dirty="0">
                <a:solidFill>
                  <a:schemeClr val="bg1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en-US" sz="1750" dirty="0" err="1">
                <a:solidFill>
                  <a:schemeClr val="bg1"/>
                </a:solidFill>
                <a:ea typeface="Heebo" pitchFamily="34" charset="-122"/>
                <a:cs typeface="Heebo" pitchFamily="34" charset="-120"/>
              </a:rPr>
              <a:t>продажи</a:t>
            </a:r>
            <a:r>
              <a:rPr lang="en-US" sz="1750" dirty="0">
                <a:solidFill>
                  <a:schemeClr val="bg1"/>
                </a:solidFill>
                <a:ea typeface="Heebo" pitchFamily="34" charset="-122"/>
                <a:cs typeface="Heebo" pitchFamily="34" charset="-120"/>
              </a:rPr>
              <a:t> </a:t>
            </a:r>
            <a:r>
              <a:rPr lang="ru-RU" sz="1750" dirty="0">
                <a:solidFill>
                  <a:schemeClr val="bg1"/>
                </a:solidFill>
                <a:ea typeface="Heebo" pitchFamily="34" charset="-122"/>
                <a:cs typeface="Heebo" pitchFamily="34" charset="-120"/>
              </a:rPr>
              <a:t>товаров и услуг банка</a:t>
            </a:r>
            <a:r>
              <a:rPr lang="ru-RU" sz="1750" dirty="0">
                <a:solidFill>
                  <a:srgbClr val="DCD7E5"/>
                </a:solidFill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351238" y="1479844"/>
            <a:ext cx="2327184" cy="14382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108034" y="3083983"/>
            <a:ext cx="2813591" cy="4251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34"/>
              </a:lnSpc>
            </a:pPr>
            <a:r>
              <a:rPr lang="en-US" sz="2190" dirty="0" err="1">
                <a:solidFill>
                  <a:srgbClr val="1B334B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Партнерская</a:t>
            </a:r>
            <a:r>
              <a:rPr lang="en-US" sz="2190" dirty="0">
                <a:solidFill>
                  <a:srgbClr val="1B334B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190" dirty="0" err="1">
                <a:solidFill>
                  <a:srgbClr val="1B334B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сеть</a:t>
            </a:r>
            <a:endParaRPr lang="en-US" sz="2190" dirty="0">
              <a:solidFill>
                <a:srgbClr val="1B334B"/>
              </a:solidFill>
            </a:endParaRPr>
          </a:p>
        </p:txBody>
      </p:sp>
      <p:sp>
        <p:nvSpPr>
          <p:cNvPr id="25" name="Text 7"/>
          <p:cNvSpPr/>
          <p:nvPr/>
        </p:nvSpPr>
        <p:spPr>
          <a:xfrm>
            <a:off x="9106062" y="4106030"/>
            <a:ext cx="3083966" cy="20293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ru-RU" sz="1750" dirty="0">
                <a:solidFill>
                  <a:srgbClr val="1B334B"/>
                </a:solidFill>
              </a:rPr>
              <a:t>Банки могут также сотрудничать с другими компаниями или использовать посредников для расширения своего охвата клиентов.</a:t>
            </a:r>
            <a:endParaRPr lang="en-US" sz="1750" dirty="0">
              <a:solidFill>
                <a:srgbClr val="1B33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8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BF428D-7BA3-4802-812A-E47FC9D3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60" y="196796"/>
            <a:ext cx="6045213" cy="668887"/>
          </a:xfrm>
        </p:spPr>
        <p:txBody>
          <a:bodyPr>
            <a:noAutofit/>
          </a:bodyPr>
          <a:lstStyle/>
          <a:p>
            <a:r>
              <a:rPr lang="ru-RU" sz="4370" dirty="0">
                <a:solidFill>
                  <a:schemeClr val="accent2"/>
                </a:solidFill>
                <a:latin typeface="Montserrat" pitchFamily="2" charset="-52"/>
              </a:rPr>
              <a:t>Типы посредников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9A324AC-0710-498D-9B89-070332B665AE}"/>
              </a:ext>
            </a:extLst>
          </p:cNvPr>
          <p:cNvSpPr/>
          <p:nvPr/>
        </p:nvSpPr>
        <p:spPr>
          <a:xfrm rot="2689455">
            <a:off x="1063424" y="4852354"/>
            <a:ext cx="470418" cy="4704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0532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2360E3-5067-4646-B179-0EC3EF2AC25F}"/>
              </a:ext>
            </a:extLst>
          </p:cNvPr>
          <p:cNvSpPr txBox="1"/>
          <p:nvPr/>
        </p:nvSpPr>
        <p:spPr>
          <a:xfrm>
            <a:off x="5875820" y="39690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B219379-28BC-4F58-A12D-861A2FBD1959}"/>
              </a:ext>
            </a:extLst>
          </p:cNvPr>
          <p:cNvSpPr/>
          <p:nvPr/>
        </p:nvSpPr>
        <p:spPr>
          <a:xfrm rot="2689455">
            <a:off x="1058667" y="3620084"/>
            <a:ext cx="470418" cy="4569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4119881" y="5413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02</a:t>
            </a:r>
          </a:p>
        </p:txBody>
      </p:sp>
      <p:sp>
        <p:nvSpPr>
          <p:cNvPr id="24" name="Прямоугольник: скругленные углы 15">
            <a:extLst>
              <a:ext uri="{FF2B5EF4-FFF2-40B4-BE49-F238E27FC236}">
                <a16:creationId xmlns:a16="http://schemas.microsoft.com/office/drawing/2014/main" id="{09A324AC-0710-498D-9B89-070332B665AE}"/>
              </a:ext>
            </a:extLst>
          </p:cNvPr>
          <p:cNvSpPr/>
          <p:nvPr/>
        </p:nvSpPr>
        <p:spPr>
          <a:xfrm rot="2689455">
            <a:off x="1051747" y="2474138"/>
            <a:ext cx="470418" cy="470418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15">
            <a:extLst>
              <a:ext uri="{FF2B5EF4-FFF2-40B4-BE49-F238E27FC236}">
                <a16:creationId xmlns:a16="http://schemas.microsoft.com/office/drawing/2014/main" id="{09A324AC-0710-498D-9B89-070332B665AE}"/>
              </a:ext>
            </a:extLst>
          </p:cNvPr>
          <p:cNvSpPr/>
          <p:nvPr/>
        </p:nvSpPr>
        <p:spPr>
          <a:xfrm rot="2689455">
            <a:off x="6921961" y="2430334"/>
            <a:ext cx="470418" cy="470418"/>
          </a:xfrm>
          <a:prstGeom prst="roundRect">
            <a:avLst/>
          </a:prstGeom>
          <a:solidFill>
            <a:srgbClr val="F05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1138172" y="444970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Montserrat" pitchFamily="2" charset="-52"/>
              </a:rPr>
              <a:t>3</a:t>
            </a:r>
            <a:endParaRPr lang="ru-RU" b="1" dirty="0">
              <a:solidFill>
                <a:schemeClr val="accent2"/>
              </a:solidFill>
              <a:latin typeface="Montserrat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1132332" y="366388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F05323"/>
                </a:solidFill>
                <a:latin typeface="Montserrat" pitchFamily="2" charset="-52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1149739" y="2500635"/>
            <a:ext cx="274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1</a:t>
            </a:r>
          </a:p>
          <a:p>
            <a:pPr algn="ctr"/>
            <a:endParaRPr lang="ru-RU" b="1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29" name="Text 1"/>
          <p:cNvSpPr/>
          <p:nvPr/>
        </p:nvSpPr>
        <p:spPr>
          <a:xfrm>
            <a:off x="908560" y="1003970"/>
            <a:ext cx="4595703" cy="784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2800" dirty="0">
                <a:solidFill>
                  <a:srgbClr val="F05323"/>
                </a:solidFill>
                <a:latin typeface="Montserrat" pitchFamily="34" charset="0"/>
              </a:rPr>
              <a:t>Торговые посредники</a:t>
            </a:r>
            <a:endParaRPr lang="en-US" sz="2800" dirty="0">
              <a:solidFill>
                <a:srgbClr val="F05323"/>
              </a:solidFill>
            </a:endParaRPr>
          </a:p>
        </p:txBody>
      </p:sp>
      <p:sp>
        <p:nvSpPr>
          <p:cNvPr id="30" name="Text 16"/>
          <p:cNvSpPr/>
          <p:nvPr/>
        </p:nvSpPr>
        <p:spPr>
          <a:xfrm>
            <a:off x="1698751" y="2481126"/>
            <a:ext cx="29633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F05323"/>
                </a:solidFill>
                <a:latin typeface="Montserrat" pitchFamily="2" charset="-52"/>
              </a:rPr>
              <a:t>Агенты и брокеры</a:t>
            </a:r>
            <a:endParaRPr lang="en-US" sz="2187" dirty="0">
              <a:solidFill>
                <a:srgbClr val="F05323"/>
              </a:solidFill>
              <a:latin typeface="Montserrat" pitchFamily="2" charset="-52"/>
            </a:endParaRPr>
          </a:p>
        </p:txBody>
      </p:sp>
      <p:sp>
        <p:nvSpPr>
          <p:cNvPr id="31" name="Text 16"/>
          <p:cNvSpPr/>
          <p:nvPr/>
        </p:nvSpPr>
        <p:spPr>
          <a:xfrm>
            <a:off x="1619590" y="3663881"/>
            <a:ext cx="4235486" cy="4045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2" charset="-52"/>
              </a:rPr>
              <a:t>Финансовые консультанты</a:t>
            </a:r>
            <a:endParaRPr lang="en-US" sz="2187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32" name="Text 16"/>
          <p:cNvSpPr/>
          <p:nvPr/>
        </p:nvSpPr>
        <p:spPr>
          <a:xfrm>
            <a:off x="1698751" y="4747261"/>
            <a:ext cx="4503467" cy="79618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2" charset="-52"/>
              </a:rPr>
              <a:t>Партнеры и аффилированные </a:t>
            </a:r>
          </a:p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2" charset="-52"/>
              </a:rPr>
              <a:t>компании</a:t>
            </a:r>
            <a:endParaRPr lang="en-US" sz="2187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1132332" y="489321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05323"/>
                </a:solidFill>
                <a:latin typeface="Montserrat" pitchFamily="2" charset="-52"/>
              </a:rPr>
              <a:t>3</a:t>
            </a:r>
            <a:endParaRPr lang="ru-RU" b="1" dirty="0">
              <a:solidFill>
                <a:srgbClr val="F05323"/>
              </a:solidFill>
              <a:latin typeface="Montserrat" pitchFamily="2" charset="-52"/>
            </a:endParaRPr>
          </a:p>
        </p:txBody>
      </p:sp>
      <p:sp>
        <p:nvSpPr>
          <p:cNvPr id="34" name="Text 1"/>
          <p:cNvSpPr/>
          <p:nvPr/>
        </p:nvSpPr>
        <p:spPr>
          <a:xfrm>
            <a:off x="6951458" y="1003969"/>
            <a:ext cx="4595703" cy="784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2800" dirty="0">
                <a:solidFill>
                  <a:srgbClr val="F05323"/>
                </a:solidFill>
                <a:latin typeface="Montserrat" pitchFamily="34" charset="0"/>
              </a:rPr>
              <a:t>Неторговые посредники</a:t>
            </a:r>
            <a:endParaRPr lang="en-US" sz="2800" dirty="0">
              <a:solidFill>
                <a:srgbClr val="F05323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7019953" y="2451008"/>
            <a:ext cx="274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Montserrat" pitchFamily="2" charset="-52"/>
              </a:rPr>
              <a:t>1</a:t>
            </a:r>
          </a:p>
          <a:p>
            <a:pPr algn="ctr"/>
            <a:endParaRPr lang="ru-RU" b="1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37" name="Text 16"/>
          <p:cNvSpPr/>
          <p:nvPr/>
        </p:nvSpPr>
        <p:spPr>
          <a:xfrm>
            <a:off x="7445692" y="2462782"/>
            <a:ext cx="29633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F05323"/>
                </a:solidFill>
                <a:latin typeface="Montserrat" pitchFamily="2" charset="-52"/>
              </a:rPr>
              <a:t>Информационные посредники</a:t>
            </a:r>
            <a:endParaRPr lang="en-US" sz="2187" dirty="0">
              <a:solidFill>
                <a:srgbClr val="F05323"/>
              </a:solidFill>
              <a:latin typeface="Montserrat" pitchFamily="2" charset="-52"/>
            </a:endParaRPr>
          </a:p>
        </p:txBody>
      </p:sp>
      <p:sp>
        <p:nvSpPr>
          <p:cNvPr id="38" name="Прямоугольник: скругленные углы 17">
            <a:extLst>
              <a:ext uri="{FF2B5EF4-FFF2-40B4-BE49-F238E27FC236}">
                <a16:creationId xmlns:a16="http://schemas.microsoft.com/office/drawing/2014/main" id="{0B219379-28BC-4F58-A12D-861A2FBD1959}"/>
              </a:ext>
            </a:extLst>
          </p:cNvPr>
          <p:cNvSpPr/>
          <p:nvPr/>
        </p:nvSpPr>
        <p:spPr>
          <a:xfrm rot="2689455">
            <a:off x="6926716" y="3641732"/>
            <a:ext cx="470418" cy="4569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: скругленные углы 17">
            <a:extLst>
              <a:ext uri="{FF2B5EF4-FFF2-40B4-BE49-F238E27FC236}">
                <a16:creationId xmlns:a16="http://schemas.microsoft.com/office/drawing/2014/main" id="{0B219379-28BC-4F58-A12D-861A2FBD1959}"/>
              </a:ext>
            </a:extLst>
          </p:cNvPr>
          <p:cNvSpPr/>
          <p:nvPr/>
        </p:nvSpPr>
        <p:spPr>
          <a:xfrm rot="2689455">
            <a:off x="6926717" y="4837467"/>
            <a:ext cx="470418" cy="4569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6996709" y="369089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solidFill>
                  <a:srgbClr val="F05323"/>
                </a:solidFill>
                <a:latin typeface="Montserrat" pitchFamily="2" charset="-52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33B4D7-55CD-4317-8FCA-5F2A32EA4550}"/>
              </a:ext>
            </a:extLst>
          </p:cNvPr>
          <p:cNvSpPr txBox="1"/>
          <p:nvPr/>
        </p:nvSpPr>
        <p:spPr>
          <a:xfrm>
            <a:off x="7006220" y="48812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05323"/>
                </a:solidFill>
                <a:latin typeface="Montserrat" pitchFamily="2" charset="-52"/>
              </a:rPr>
              <a:t>3</a:t>
            </a:r>
            <a:endParaRPr lang="ru-RU" b="1" dirty="0">
              <a:solidFill>
                <a:srgbClr val="F05323"/>
              </a:solidFill>
              <a:latin typeface="Montserrat" pitchFamily="2" charset="-52"/>
            </a:endParaRPr>
          </a:p>
        </p:txBody>
      </p:sp>
      <p:sp>
        <p:nvSpPr>
          <p:cNvPr id="42" name="Text 16"/>
          <p:cNvSpPr/>
          <p:nvPr/>
        </p:nvSpPr>
        <p:spPr>
          <a:xfrm>
            <a:off x="7489805" y="3690899"/>
            <a:ext cx="4235486" cy="4045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2" charset="-52"/>
              </a:rPr>
              <a:t>Образовательные учреждения</a:t>
            </a:r>
            <a:endParaRPr lang="en-US" sz="2187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43" name="Text 16"/>
          <p:cNvSpPr/>
          <p:nvPr/>
        </p:nvSpPr>
        <p:spPr>
          <a:xfrm>
            <a:off x="7502505" y="4658359"/>
            <a:ext cx="4605277" cy="815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2" charset="-52"/>
              </a:rPr>
              <a:t>Общественные и </a:t>
            </a:r>
          </a:p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2" charset="-52"/>
              </a:rPr>
              <a:t>благотворительные</a:t>
            </a:r>
          </a:p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2" charset="-52"/>
              </a:rPr>
              <a:t>организации </a:t>
            </a:r>
            <a:endParaRPr lang="en-US" sz="2187" dirty="0">
              <a:solidFill>
                <a:schemeClr val="bg1"/>
              </a:solidFill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6452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"/>
          <p:cNvSpPr/>
          <p:nvPr/>
        </p:nvSpPr>
        <p:spPr>
          <a:xfrm>
            <a:off x="5674945" y="819001"/>
            <a:ext cx="45719" cy="5445000"/>
          </a:xfrm>
          <a:prstGeom prst="rect">
            <a:avLst/>
          </a:prstGeom>
          <a:solidFill>
            <a:srgbClr val="F05323"/>
          </a:solidFill>
          <a:ln/>
        </p:spPr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7EBAB29-0671-42F3-92CD-CE08D176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324000"/>
            <a:ext cx="6346065" cy="668887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accent2"/>
                </a:solidFill>
              </a:rPr>
              <a:t>Количество уровней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D9A4C0DD-BAAA-4049-9F83-4C70C08B620F}"/>
              </a:ext>
            </a:extLst>
          </p:cNvPr>
          <p:cNvSpPr/>
          <p:nvPr/>
        </p:nvSpPr>
        <p:spPr>
          <a:xfrm rot="2689455">
            <a:off x="5390302" y="3111931"/>
            <a:ext cx="613694" cy="61369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CE176-3A3A-4219-960B-7E88364E244F}"/>
              </a:ext>
            </a:extLst>
          </p:cNvPr>
          <p:cNvSpPr txBox="1"/>
          <p:nvPr/>
        </p:nvSpPr>
        <p:spPr>
          <a:xfrm>
            <a:off x="5527070" y="31879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Shape 3"/>
          <p:cNvSpPr/>
          <p:nvPr/>
        </p:nvSpPr>
        <p:spPr>
          <a:xfrm>
            <a:off x="6015104" y="3393204"/>
            <a:ext cx="777597" cy="44410"/>
          </a:xfrm>
          <a:prstGeom prst="rect">
            <a:avLst/>
          </a:prstGeom>
          <a:solidFill>
            <a:srgbClr val="F05323"/>
          </a:solidFill>
          <a:ln/>
        </p:spPr>
      </p:sp>
      <p:sp>
        <p:nvSpPr>
          <p:cNvPr id="31" name="Text 6"/>
          <p:cNvSpPr/>
          <p:nvPr/>
        </p:nvSpPr>
        <p:spPr>
          <a:xfrm>
            <a:off x="7041000" y="3219611"/>
            <a:ext cx="22783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Производитель</a:t>
            </a:r>
            <a:endParaRPr lang="en-US" sz="2187" dirty="0"/>
          </a:p>
        </p:txBody>
      </p:sp>
      <p:sp>
        <p:nvSpPr>
          <p:cNvPr id="38" name="Text 7"/>
          <p:cNvSpPr/>
          <p:nvPr/>
        </p:nvSpPr>
        <p:spPr>
          <a:xfrm>
            <a:off x="7035760" y="3698156"/>
            <a:ext cx="4697865" cy="1281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Компания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являемся </a:t>
            </a:r>
            <a:r>
              <a:rPr lang="en-US" sz="175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производителями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endParaRPr lang="ru-RU" sz="1750" dirty="0">
              <a:solidFill>
                <a:srgbClr val="DCD7E5"/>
              </a:solidFill>
              <a:latin typeface="Heebo" pitchFamily="34" charset="0"/>
              <a:ea typeface="Heebo" pitchFamily="34" charset="-122"/>
              <a:cs typeface="Heebo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и основными </a:t>
            </a:r>
            <a:r>
              <a:rPr lang="en-US" sz="1750" dirty="0" err="1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поставщиками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</a:t>
            </a:r>
            <a:r>
              <a:rPr lang="ru-RU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своих 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ru-RU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банковских услуг</a:t>
            </a: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5279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1"/>
          <p:cNvSpPr/>
          <p:nvPr/>
        </p:nvSpPr>
        <p:spPr>
          <a:xfrm>
            <a:off x="5071" y="2798258"/>
            <a:ext cx="8458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2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Надбавки к </a:t>
            </a:r>
            <a:r>
              <a:rPr lang="ru-RU" sz="2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ц</a:t>
            </a:r>
            <a:r>
              <a:rPr lang="en-US" sz="2800" dirty="0" err="1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ене</a:t>
            </a:r>
            <a:r>
              <a:rPr lang="en-US" sz="2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2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</a:t>
            </a:r>
            <a:r>
              <a:rPr lang="en-US" sz="2800" dirty="0" err="1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родукции</a:t>
            </a:r>
            <a:endParaRPr lang="en-US" sz="2800" dirty="0"/>
          </a:p>
        </p:txBody>
      </p:sp>
      <p:sp>
        <p:nvSpPr>
          <p:cNvPr id="14" name="Shape 2"/>
          <p:cNvSpPr/>
          <p:nvPr/>
        </p:nvSpPr>
        <p:spPr>
          <a:xfrm>
            <a:off x="6071700" y="1034062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6" name="Shape 2"/>
          <p:cNvSpPr/>
          <p:nvPr/>
        </p:nvSpPr>
        <p:spPr>
          <a:xfrm>
            <a:off x="6071700" y="4149000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7" name="Text 3"/>
          <p:cNvSpPr/>
          <p:nvPr/>
        </p:nvSpPr>
        <p:spPr>
          <a:xfrm>
            <a:off x="6186000" y="1156501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Торговые</a:t>
            </a: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</a:t>
            </a:r>
            <a:r>
              <a:rPr lang="en-US" sz="2187" dirty="0" err="1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адбавки</a:t>
            </a:r>
            <a:endParaRPr lang="en-US" sz="2187" dirty="0"/>
          </a:p>
        </p:txBody>
      </p:sp>
      <p:sp>
        <p:nvSpPr>
          <p:cNvPr id="19" name="Text 9"/>
          <p:cNvSpPr/>
          <p:nvPr/>
        </p:nvSpPr>
        <p:spPr>
          <a:xfrm>
            <a:off x="6186000" y="4239000"/>
            <a:ext cx="3817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Маркетинговые</a:t>
            </a: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</a:t>
            </a:r>
            <a:r>
              <a:rPr lang="en-US" sz="2187" dirty="0" err="1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адбавки</a:t>
            </a:r>
            <a:endParaRPr lang="en-US" sz="2187" dirty="0"/>
          </a:p>
        </p:txBody>
      </p:sp>
      <p:sp>
        <p:nvSpPr>
          <p:cNvPr id="20" name="Text 4"/>
          <p:cNvSpPr/>
          <p:nvPr/>
        </p:nvSpPr>
        <p:spPr>
          <a:xfrm>
            <a:off x="6190118" y="1483573"/>
            <a:ext cx="4531819" cy="5381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4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Ориентировочно, торговые надбавки составляют 20% от первоначальной цены продукции.</a:t>
            </a:r>
            <a:endParaRPr lang="en-US" sz="1400" dirty="0"/>
          </a:p>
        </p:txBody>
      </p:sp>
      <p:sp>
        <p:nvSpPr>
          <p:cNvPr id="21" name="Text 10"/>
          <p:cNvSpPr/>
          <p:nvPr/>
        </p:nvSpPr>
        <p:spPr>
          <a:xfrm>
            <a:off x="6193737" y="4549739"/>
            <a:ext cx="5341820" cy="635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4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Маркетинговые надбавки составляют около 15% от первоначальной цены продукции.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841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"/>
          <p:cNvSpPr/>
          <p:nvPr/>
        </p:nvSpPr>
        <p:spPr>
          <a:xfrm>
            <a:off x="6071700" y="550479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6" name="Shape 2"/>
          <p:cNvSpPr/>
          <p:nvPr/>
        </p:nvSpPr>
        <p:spPr>
          <a:xfrm>
            <a:off x="6071700" y="2664349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21" name="Text 10"/>
          <p:cNvSpPr/>
          <p:nvPr/>
        </p:nvSpPr>
        <p:spPr>
          <a:xfrm>
            <a:off x="6194312" y="2961126"/>
            <a:ext cx="5341820" cy="1288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400" dirty="0"/>
          </a:p>
        </p:txBody>
      </p:sp>
      <p:sp>
        <p:nvSpPr>
          <p:cNvPr id="9" name="Text 1"/>
          <p:cNvSpPr/>
          <p:nvPr/>
        </p:nvSpPr>
        <p:spPr>
          <a:xfrm>
            <a:off x="-22944" y="2422413"/>
            <a:ext cx="7649124" cy="14671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2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Система мотивации посредников </a:t>
            </a:r>
          </a:p>
          <a:p>
            <a:pPr marL="0" indent="0">
              <a:lnSpc>
                <a:spcPts val="5468"/>
              </a:lnSpc>
              <a:buNone/>
            </a:pPr>
            <a:r>
              <a:rPr lang="ru-RU" sz="2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со стороны компании </a:t>
            </a:r>
            <a:endParaRPr lang="en-US" sz="2400" dirty="0"/>
          </a:p>
        </p:txBody>
      </p:sp>
      <p:sp>
        <p:nvSpPr>
          <p:cNvPr id="10" name="Text 3"/>
          <p:cNvSpPr/>
          <p:nvPr/>
        </p:nvSpPr>
        <p:spPr>
          <a:xfrm>
            <a:off x="6592903" y="1093790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Комиссионные аспекты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1" name="Text 7"/>
          <p:cNvSpPr/>
          <p:nvPr/>
        </p:nvSpPr>
        <p:spPr>
          <a:xfrm>
            <a:off x="6173817" y="955456"/>
            <a:ext cx="8945729" cy="10899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 6"/>
          <p:cNvSpPr/>
          <p:nvPr/>
        </p:nvSpPr>
        <p:spPr>
          <a:xfrm>
            <a:off x="6578099" y="3156003"/>
            <a:ext cx="81371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90" dirty="0">
                <a:solidFill>
                  <a:schemeClr val="bg1"/>
                </a:solidFill>
                <a:latin typeface="Montserrat" pitchFamily="2" charset="-52"/>
              </a:rPr>
              <a:t>Бонусы за объем продаж</a:t>
            </a:r>
            <a:endParaRPr lang="en-US" sz="2190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15" name="Shape 2"/>
          <p:cNvSpPr/>
          <p:nvPr/>
        </p:nvSpPr>
        <p:spPr>
          <a:xfrm>
            <a:off x="6092511" y="4869000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8" name="Text 3"/>
          <p:cNvSpPr/>
          <p:nvPr/>
        </p:nvSpPr>
        <p:spPr>
          <a:xfrm>
            <a:off x="6366000" y="5165563"/>
            <a:ext cx="4440846" cy="8005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ru-RU" sz="2000" dirty="0">
                <a:solidFill>
                  <a:schemeClr val="bg1"/>
                </a:solidFill>
                <a:latin typeface="Montserrat" pitchFamily="2" charset="-52"/>
              </a:rPr>
              <a:t>Продукты с высокими </a:t>
            </a:r>
          </a:p>
          <a:p>
            <a:pPr algn="ctr">
              <a:lnSpc>
                <a:spcPts val="2734"/>
              </a:lnSpc>
            </a:pPr>
            <a:r>
              <a:rPr lang="ru-RU" sz="2000" dirty="0">
                <a:solidFill>
                  <a:schemeClr val="bg1"/>
                </a:solidFill>
                <a:latin typeface="Montserrat" pitchFamily="2" charset="-52"/>
              </a:rPr>
              <a:t>маржинальными показателями</a:t>
            </a:r>
            <a:endParaRPr lang="en-US" sz="2000" dirty="0">
              <a:solidFill>
                <a:schemeClr val="bg1"/>
              </a:solidFill>
              <a:latin typeface="Montserrat" pitchFamily="2" charset="-52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4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6576CC0-B6A1-41BD-81ED-0811BF057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00" y="4284000"/>
            <a:ext cx="8145000" cy="1530000"/>
          </a:xfrm>
        </p:spPr>
        <p:txBody>
          <a:bodyPr>
            <a:noAutofit/>
          </a:bodyPr>
          <a:lstStyle/>
          <a:p>
            <a:r>
              <a:rPr lang="ru-RU" sz="4300" dirty="0">
                <a:solidFill>
                  <a:schemeClr val="bg1"/>
                </a:solidFill>
                <a:latin typeface="Montserrat" pitchFamily="2" charset="-52"/>
              </a:rPr>
              <a:t>Проблемы и</a:t>
            </a:r>
            <a:r>
              <a:rPr lang="en-US" sz="43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ru-RU" sz="4300" dirty="0">
                <a:solidFill>
                  <a:schemeClr val="bg1"/>
                </a:solidFill>
                <a:latin typeface="Montserrat" pitchFamily="2" charset="-52"/>
              </a:rPr>
              <a:t>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40126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"/>
          <p:cNvSpPr/>
          <p:nvPr/>
        </p:nvSpPr>
        <p:spPr>
          <a:xfrm>
            <a:off x="6071700" y="550479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6" name="Shape 2"/>
          <p:cNvSpPr/>
          <p:nvPr/>
        </p:nvSpPr>
        <p:spPr>
          <a:xfrm>
            <a:off x="6071700" y="2664349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21" name="Text 10"/>
          <p:cNvSpPr/>
          <p:nvPr/>
        </p:nvSpPr>
        <p:spPr>
          <a:xfrm>
            <a:off x="6194312" y="2961126"/>
            <a:ext cx="5341820" cy="1288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400" dirty="0"/>
          </a:p>
        </p:txBody>
      </p:sp>
      <p:sp>
        <p:nvSpPr>
          <p:cNvPr id="9" name="Text 1"/>
          <p:cNvSpPr/>
          <p:nvPr/>
        </p:nvSpPr>
        <p:spPr>
          <a:xfrm>
            <a:off x="-22944" y="2422413"/>
            <a:ext cx="7649124" cy="14671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2400" dirty="0"/>
          </a:p>
        </p:txBody>
      </p:sp>
      <p:sp>
        <p:nvSpPr>
          <p:cNvPr id="10" name="Text 3"/>
          <p:cNvSpPr/>
          <p:nvPr/>
        </p:nvSpPr>
        <p:spPr>
          <a:xfrm>
            <a:off x="7129020" y="907420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Мобильное банковское </a:t>
            </a:r>
          </a:p>
          <a:p>
            <a:pPr marL="0" indent="0" algn="ctr">
              <a:lnSpc>
                <a:spcPts val="2734"/>
              </a:lnSpc>
              <a:buNone/>
            </a:pPr>
            <a:r>
              <a:rPr lang="ru-RU" sz="2187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приложение</a:t>
            </a: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1" name="Text 7"/>
          <p:cNvSpPr/>
          <p:nvPr/>
        </p:nvSpPr>
        <p:spPr>
          <a:xfrm>
            <a:off x="6173817" y="955456"/>
            <a:ext cx="8945729" cy="10899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ext 6"/>
          <p:cNvSpPr/>
          <p:nvPr/>
        </p:nvSpPr>
        <p:spPr>
          <a:xfrm>
            <a:off x="6578099" y="3156003"/>
            <a:ext cx="81371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2190" dirty="0">
                <a:solidFill>
                  <a:schemeClr val="bg1"/>
                </a:solidFill>
                <a:latin typeface="Montserrat" pitchFamily="2" charset="-52"/>
              </a:rPr>
              <a:t>Телефонное обслуживание</a:t>
            </a:r>
            <a:endParaRPr lang="en-US" sz="2190" dirty="0">
              <a:solidFill>
                <a:schemeClr val="bg1"/>
              </a:solidFill>
              <a:latin typeface="Montserrat" pitchFamily="2" charset="-52"/>
            </a:endParaRPr>
          </a:p>
        </p:txBody>
      </p:sp>
      <p:sp>
        <p:nvSpPr>
          <p:cNvPr id="15" name="Shape 2"/>
          <p:cNvSpPr/>
          <p:nvPr/>
        </p:nvSpPr>
        <p:spPr>
          <a:xfrm>
            <a:off x="6092511" y="4869000"/>
            <a:ext cx="4995000" cy="1437124"/>
          </a:xfrm>
          <a:prstGeom prst="roundRect">
            <a:avLst>
              <a:gd name="adj" fmla="val 5707"/>
            </a:avLst>
          </a:prstGeom>
          <a:solidFill>
            <a:srgbClr val="1B334B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8" name="Text 3"/>
          <p:cNvSpPr/>
          <p:nvPr/>
        </p:nvSpPr>
        <p:spPr>
          <a:xfrm>
            <a:off x="6366000" y="5165563"/>
            <a:ext cx="4440846" cy="8005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ru-RU" sz="2000" dirty="0">
                <a:solidFill>
                  <a:schemeClr val="bg1"/>
                </a:solidFill>
                <a:latin typeface="Montserrat" pitchFamily="2" charset="-52"/>
              </a:rPr>
              <a:t>Партнерские отношения и </a:t>
            </a:r>
          </a:p>
          <a:p>
            <a:pPr algn="ctr">
              <a:lnSpc>
                <a:spcPts val="2734"/>
              </a:lnSpc>
            </a:pPr>
            <a:r>
              <a:rPr lang="ru-RU" sz="2000" dirty="0">
                <a:solidFill>
                  <a:schemeClr val="bg1"/>
                </a:solidFill>
                <a:latin typeface="Montserrat" pitchFamily="2" charset="-52"/>
              </a:rPr>
              <a:t>посреднические компании</a:t>
            </a:r>
            <a:endParaRPr lang="en-US" sz="2000" dirty="0">
              <a:solidFill>
                <a:schemeClr val="bg1"/>
              </a:solidFill>
              <a:latin typeface="Montserrat" pitchFamily="2" charset="-52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dirty="0">
              <a:solidFill>
                <a:schemeClr val="bg1"/>
              </a:solidFill>
            </a:endParaRPr>
          </a:p>
        </p:txBody>
      </p:sp>
      <p:sp>
        <p:nvSpPr>
          <p:cNvPr id="12" name="Shape 2"/>
          <p:cNvSpPr/>
          <p:nvPr/>
        </p:nvSpPr>
        <p:spPr>
          <a:xfrm>
            <a:off x="381000" y="548821"/>
            <a:ext cx="4995000" cy="1437124"/>
          </a:xfrm>
          <a:prstGeom prst="roundRect">
            <a:avLst>
              <a:gd name="adj" fmla="val 5707"/>
            </a:avLst>
          </a:prstGeom>
          <a:solidFill>
            <a:schemeClr val="bg1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7" name="Shape 2"/>
          <p:cNvSpPr/>
          <p:nvPr/>
        </p:nvSpPr>
        <p:spPr>
          <a:xfrm>
            <a:off x="397818" y="2664349"/>
            <a:ext cx="4995000" cy="1437124"/>
          </a:xfrm>
          <a:prstGeom prst="roundRect">
            <a:avLst>
              <a:gd name="adj" fmla="val 5707"/>
            </a:avLst>
          </a:prstGeom>
          <a:solidFill>
            <a:schemeClr val="bg1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19" name="Shape 2"/>
          <p:cNvSpPr/>
          <p:nvPr/>
        </p:nvSpPr>
        <p:spPr>
          <a:xfrm>
            <a:off x="381000" y="4847277"/>
            <a:ext cx="4995000" cy="1437124"/>
          </a:xfrm>
          <a:prstGeom prst="roundRect">
            <a:avLst>
              <a:gd name="adj" fmla="val 5707"/>
            </a:avLst>
          </a:prstGeom>
          <a:solidFill>
            <a:schemeClr val="bg1"/>
          </a:solidFill>
          <a:ln w="13811">
            <a:solidFill>
              <a:srgbClr val="1B334B"/>
            </a:solidFill>
            <a:prstDash val="solid"/>
          </a:ln>
        </p:spPr>
      </p:sp>
      <p:sp>
        <p:nvSpPr>
          <p:cNvPr id="22" name="Text 3"/>
          <p:cNvSpPr/>
          <p:nvPr/>
        </p:nvSpPr>
        <p:spPr>
          <a:xfrm>
            <a:off x="941671" y="1093790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1B334B"/>
                </a:solidFill>
                <a:latin typeface="Montserrat" pitchFamily="34" charset="0"/>
              </a:rPr>
              <a:t>Физические отделения</a:t>
            </a:r>
            <a:endParaRPr lang="en-US" sz="2187" dirty="0">
              <a:solidFill>
                <a:srgbClr val="1B334B"/>
              </a:solidFill>
            </a:endParaRPr>
          </a:p>
        </p:txBody>
      </p:sp>
      <p:sp>
        <p:nvSpPr>
          <p:cNvPr id="24" name="Text 3"/>
          <p:cNvSpPr/>
          <p:nvPr/>
        </p:nvSpPr>
        <p:spPr>
          <a:xfrm>
            <a:off x="941671" y="3156003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1B334B"/>
                </a:solidFill>
                <a:latin typeface="Montserrat" pitchFamily="34" charset="0"/>
              </a:rPr>
              <a:t>Банкоматы</a:t>
            </a:r>
            <a:endParaRPr lang="en-US" sz="2187" dirty="0">
              <a:solidFill>
                <a:srgbClr val="1B334B"/>
              </a:solidFill>
            </a:endParaRPr>
          </a:p>
        </p:txBody>
      </p:sp>
      <p:sp>
        <p:nvSpPr>
          <p:cNvPr id="25" name="Text 3"/>
          <p:cNvSpPr/>
          <p:nvPr/>
        </p:nvSpPr>
        <p:spPr>
          <a:xfrm>
            <a:off x="935664" y="5392246"/>
            <a:ext cx="28803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ru-RU" sz="2187" dirty="0">
                <a:solidFill>
                  <a:srgbClr val="1B334B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Интернет-банкинг</a:t>
            </a:r>
            <a:endParaRPr lang="en-US" sz="2187" dirty="0">
              <a:solidFill>
                <a:srgbClr val="1B33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21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Глубокий оранжевый синий">
      <a:dk1>
        <a:sysClr val="windowText" lastClr="000000"/>
      </a:dk1>
      <a:lt1>
        <a:sysClr val="window" lastClr="FFFFFF"/>
      </a:lt1>
      <a:dk2>
        <a:srgbClr val="182D40"/>
      </a:dk2>
      <a:lt2>
        <a:srgbClr val="E7E6E6"/>
      </a:lt2>
      <a:accent1>
        <a:srgbClr val="4472C4"/>
      </a:accent1>
      <a:accent2>
        <a:srgbClr val="F24C2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284</Words>
  <Application>Microsoft Macintosh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Heebo</vt:lpstr>
      <vt:lpstr>Montserrat</vt:lpstr>
      <vt:lpstr>Тема Office</vt:lpstr>
      <vt:lpstr>PowerPoint Presentation</vt:lpstr>
      <vt:lpstr>СТРАТЕГИЯ СБЫТА</vt:lpstr>
      <vt:lpstr>Каналы распределения</vt:lpstr>
      <vt:lpstr>Типы посредников</vt:lpstr>
      <vt:lpstr>Количество уровней</vt:lpstr>
      <vt:lpstr>PowerPoint Presentation</vt:lpstr>
      <vt:lpstr>PowerPoint Presentation</vt:lpstr>
      <vt:lpstr>Проблемы и недостатки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Матвей Ходосевич Александрович</cp:lastModifiedBy>
  <cp:revision>45</cp:revision>
  <dcterms:created xsi:type="dcterms:W3CDTF">2020-06-15T10:11:26Z</dcterms:created>
  <dcterms:modified xsi:type="dcterms:W3CDTF">2023-12-09T07:37:25Z</dcterms:modified>
</cp:coreProperties>
</file>