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59" r:id="rId5"/>
    <p:sldId id="263" r:id="rId6"/>
    <p:sldId id="269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 snapToGrid="0">
      <p:cViewPr>
        <p:scale>
          <a:sx n="111" d="100"/>
          <a:sy n="111" d="100"/>
        </p:scale>
        <p:origin x="147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9EBBF-D206-4B36-A39E-BF6DB6FA9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65" y="159836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0" name="Рисунок 9" descr="Изображение выглядит как текст, LEGO, игруш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9494F75-C0BB-4B38-B9FA-5725AB030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24" y="2666198"/>
            <a:ext cx="7276553" cy="4191802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48A8A65B-5230-4C23-81F5-FF0385CADC85}"/>
              </a:ext>
            </a:extLst>
          </p:cNvPr>
          <p:cNvSpPr/>
          <p:nvPr userDrawn="1"/>
        </p:nvSpPr>
        <p:spPr>
          <a:xfrm>
            <a:off x="823775" y="4243674"/>
            <a:ext cx="2848028" cy="1813389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35134 w 4027593"/>
              <a:gd name="connsiteY0" fmla="*/ 2668373 h 2670829"/>
              <a:gd name="connsiteX1" fmla="*/ 64391 w 4027593"/>
              <a:gd name="connsiteY1" fmla="*/ 2218433 h 2670829"/>
              <a:gd name="connsiteX2" fmla="*/ 673991 w 4027593"/>
              <a:gd name="connsiteY2" fmla="*/ 752487 h 2670829"/>
              <a:gd name="connsiteX3" fmla="*/ 3358837 w 4027593"/>
              <a:gd name="connsiteY3" fmla="*/ 9708 h 2670829"/>
              <a:gd name="connsiteX4" fmla="*/ 3765535 w 4027593"/>
              <a:gd name="connsiteY4" fmla="*/ 1245974 h 2670829"/>
              <a:gd name="connsiteX5" fmla="*/ 3867134 w 4027593"/>
              <a:gd name="connsiteY5" fmla="*/ 2073287 h 2670829"/>
              <a:gd name="connsiteX6" fmla="*/ 1835134 w 4027593"/>
              <a:gd name="connsiteY6" fmla="*/ 2668373 h 2670829"/>
              <a:gd name="connsiteX0" fmla="*/ 1835134 w 4909037"/>
              <a:gd name="connsiteY0" fmla="*/ 2668375 h 2877367"/>
              <a:gd name="connsiteX1" fmla="*/ 64391 w 4909037"/>
              <a:gd name="connsiteY1" fmla="*/ 2218435 h 2877367"/>
              <a:gd name="connsiteX2" fmla="*/ 673991 w 4909037"/>
              <a:gd name="connsiteY2" fmla="*/ 752489 h 2877367"/>
              <a:gd name="connsiteX3" fmla="*/ 3358837 w 4909037"/>
              <a:gd name="connsiteY3" fmla="*/ 9710 h 2877367"/>
              <a:gd name="connsiteX4" fmla="*/ 3765535 w 4909037"/>
              <a:gd name="connsiteY4" fmla="*/ 1245976 h 2877367"/>
              <a:gd name="connsiteX5" fmla="*/ 4855224 w 4909037"/>
              <a:gd name="connsiteY5" fmla="*/ 2779069 h 2877367"/>
              <a:gd name="connsiteX6" fmla="*/ 1835134 w 4909037"/>
              <a:gd name="connsiteY6" fmla="*/ 2668375 h 2877367"/>
              <a:gd name="connsiteX0" fmla="*/ 1835134 w 4957386"/>
              <a:gd name="connsiteY0" fmla="*/ 2668375 h 3060296"/>
              <a:gd name="connsiteX1" fmla="*/ 64391 w 4957386"/>
              <a:gd name="connsiteY1" fmla="*/ 2218435 h 3060296"/>
              <a:gd name="connsiteX2" fmla="*/ 673991 w 4957386"/>
              <a:gd name="connsiteY2" fmla="*/ 752489 h 3060296"/>
              <a:gd name="connsiteX3" fmla="*/ 3358837 w 4957386"/>
              <a:gd name="connsiteY3" fmla="*/ 9710 h 3060296"/>
              <a:gd name="connsiteX4" fmla="*/ 3765535 w 4957386"/>
              <a:gd name="connsiteY4" fmla="*/ 1245976 h 3060296"/>
              <a:gd name="connsiteX5" fmla="*/ 4855224 w 4957386"/>
              <a:gd name="connsiteY5" fmla="*/ 2779069 h 3060296"/>
              <a:gd name="connsiteX6" fmla="*/ 863866 w 4957386"/>
              <a:gd name="connsiteY6" fmla="*/ 3052687 h 3060296"/>
              <a:gd name="connsiteX7" fmla="*/ 1835134 w 4957386"/>
              <a:gd name="connsiteY7" fmla="*/ 2668375 h 3060296"/>
              <a:gd name="connsiteX0" fmla="*/ 90983 w 4977684"/>
              <a:gd name="connsiteY0" fmla="*/ 2756598 h 3060296"/>
              <a:gd name="connsiteX1" fmla="*/ 84688 w 4977684"/>
              <a:gd name="connsiteY1" fmla="*/ 2218435 h 3060296"/>
              <a:gd name="connsiteX2" fmla="*/ 694288 w 4977684"/>
              <a:gd name="connsiteY2" fmla="*/ 752489 h 3060296"/>
              <a:gd name="connsiteX3" fmla="*/ 3379134 w 4977684"/>
              <a:gd name="connsiteY3" fmla="*/ 9710 h 3060296"/>
              <a:gd name="connsiteX4" fmla="*/ 3785832 w 4977684"/>
              <a:gd name="connsiteY4" fmla="*/ 1245976 h 3060296"/>
              <a:gd name="connsiteX5" fmla="*/ 4875521 w 4977684"/>
              <a:gd name="connsiteY5" fmla="*/ 2779069 h 3060296"/>
              <a:gd name="connsiteX6" fmla="*/ 884163 w 4977684"/>
              <a:gd name="connsiteY6" fmla="*/ 3052687 h 3060296"/>
              <a:gd name="connsiteX7" fmla="*/ 90983 w 4977684"/>
              <a:gd name="connsiteY7" fmla="*/ 2756598 h 3060296"/>
              <a:gd name="connsiteX0" fmla="*/ 90983 w 5250734"/>
              <a:gd name="connsiteY0" fmla="*/ 2746890 h 3065706"/>
              <a:gd name="connsiteX1" fmla="*/ 84688 w 5250734"/>
              <a:gd name="connsiteY1" fmla="*/ 2208727 h 3065706"/>
              <a:gd name="connsiteX2" fmla="*/ 694288 w 5250734"/>
              <a:gd name="connsiteY2" fmla="*/ 742781 h 3065706"/>
              <a:gd name="connsiteX3" fmla="*/ 3379134 w 5250734"/>
              <a:gd name="connsiteY3" fmla="*/ 2 h 3065706"/>
              <a:gd name="connsiteX4" fmla="*/ 4950368 w 5250734"/>
              <a:gd name="connsiteY4" fmla="*/ 742223 h 3065706"/>
              <a:gd name="connsiteX5" fmla="*/ 4875521 w 5250734"/>
              <a:gd name="connsiteY5" fmla="*/ 2769361 h 3065706"/>
              <a:gd name="connsiteX6" fmla="*/ 884163 w 5250734"/>
              <a:gd name="connsiteY6" fmla="*/ 3042979 h 3065706"/>
              <a:gd name="connsiteX7" fmla="*/ 90983 w 5250734"/>
              <a:gd name="connsiteY7" fmla="*/ 2746890 h 3065706"/>
              <a:gd name="connsiteX0" fmla="*/ 114524 w 5274277"/>
              <a:gd name="connsiteY0" fmla="*/ 3005381 h 3324197"/>
              <a:gd name="connsiteX1" fmla="*/ 108229 w 5274277"/>
              <a:gd name="connsiteY1" fmla="*/ 2467218 h 3324197"/>
              <a:gd name="connsiteX2" fmla="*/ 1088362 w 5274277"/>
              <a:gd name="connsiteY2" fmla="*/ 171983 h 3324197"/>
              <a:gd name="connsiteX3" fmla="*/ 3402675 w 5274277"/>
              <a:gd name="connsiteY3" fmla="*/ 258493 h 3324197"/>
              <a:gd name="connsiteX4" fmla="*/ 4973909 w 5274277"/>
              <a:gd name="connsiteY4" fmla="*/ 1000714 h 3324197"/>
              <a:gd name="connsiteX5" fmla="*/ 4899062 w 5274277"/>
              <a:gd name="connsiteY5" fmla="*/ 3027852 h 3324197"/>
              <a:gd name="connsiteX6" fmla="*/ 907704 w 5274277"/>
              <a:gd name="connsiteY6" fmla="*/ 3301470 h 3324197"/>
              <a:gd name="connsiteX7" fmla="*/ 114524 w 5274277"/>
              <a:gd name="connsiteY7" fmla="*/ 3005381 h 3324197"/>
              <a:gd name="connsiteX0" fmla="*/ 106288 w 5283683"/>
              <a:gd name="connsiteY0" fmla="*/ 3164182 h 3324199"/>
              <a:gd name="connsiteX1" fmla="*/ 117637 w 5283683"/>
              <a:gd name="connsiteY1" fmla="*/ 2467220 h 3324199"/>
              <a:gd name="connsiteX2" fmla="*/ 1097770 w 5283683"/>
              <a:gd name="connsiteY2" fmla="*/ 171985 h 3324199"/>
              <a:gd name="connsiteX3" fmla="*/ 3412083 w 5283683"/>
              <a:gd name="connsiteY3" fmla="*/ 258495 h 3324199"/>
              <a:gd name="connsiteX4" fmla="*/ 4983317 w 5283683"/>
              <a:gd name="connsiteY4" fmla="*/ 1000716 h 3324199"/>
              <a:gd name="connsiteX5" fmla="*/ 4908470 w 5283683"/>
              <a:gd name="connsiteY5" fmla="*/ 3027854 h 3324199"/>
              <a:gd name="connsiteX6" fmla="*/ 917112 w 5283683"/>
              <a:gd name="connsiteY6" fmla="*/ 3301472 h 3324199"/>
              <a:gd name="connsiteX7" fmla="*/ 106288 w 5283683"/>
              <a:gd name="connsiteY7" fmla="*/ 3164182 h 3324199"/>
              <a:gd name="connsiteX0" fmla="*/ 202241 w 5220839"/>
              <a:gd name="connsiteY0" fmla="*/ 3111248 h 3324199"/>
              <a:gd name="connsiteX1" fmla="*/ 54791 w 5220839"/>
              <a:gd name="connsiteY1" fmla="*/ 2467220 h 3324199"/>
              <a:gd name="connsiteX2" fmla="*/ 1034924 w 5220839"/>
              <a:gd name="connsiteY2" fmla="*/ 171985 h 3324199"/>
              <a:gd name="connsiteX3" fmla="*/ 3349237 w 5220839"/>
              <a:gd name="connsiteY3" fmla="*/ 258495 h 3324199"/>
              <a:gd name="connsiteX4" fmla="*/ 4920471 w 5220839"/>
              <a:gd name="connsiteY4" fmla="*/ 1000716 h 3324199"/>
              <a:gd name="connsiteX5" fmla="*/ 4845624 w 5220839"/>
              <a:gd name="connsiteY5" fmla="*/ 3027854 h 3324199"/>
              <a:gd name="connsiteX6" fmla="*/ 854266 w 5220839"/>
              <a:gd name="connsiteY6" fmla="*/ 3301472 h 3324199"/>
              <a:gd name="connsiteX7" fmla="*/ 202241 w 5220839"/>
              <a:gd name="connsiteY7" fmla="*/ 3111248 h 33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0839" h="3324199">
                <a:moveTo>
                  <a:pt x="202241" y="3111248"/>
                </a:moveTo>
                <a:cubicBezTo>
                  <a:pt x="68995" y="2972206"/>
                  <a:pt x="-83989" y="2957097"/>
                  <a:pt x="54791" y="2467220"/>
                </a:cubicBezTo>
                <a:cubicBezTo>
                  <a:pt x="193571" y="1977343"/>
                  <a:pt x="485850" y="540106"/>
                  <a:pt x="1034924" y="171985"/>
                </a:cubicBezTo>
                <a:cubicBezTo>
                  <a:pt x="1583998" y="-196136"/>
                  <a:pt x="2701646" y="120373"/>
                  <a:pt x="3349237" y="258495"/>
                </a:cubicBezTo>
                <a:cubicBezTo>
                  <a:pt x="3996828" y="396617"/>
                  <a:pt x="4726947" y="727364"/>
                  <a:pt x="4920471" y="1000716"/>
                </a:cubicBezTo>
                <a:cubicBezTo>
                  <a:pt x="5113995" y="1274068"/>
                  <a:pt x="5523325" y="2644395"/>
                  <a:pt x="4845624" y="3027854"/>
                </a:cubicBezTo>
                <a:cubicBezTo>
                  <a:pt x="4167923" y="3411313"/>
                  <a:pt x="1357614" y="3319921"/>
                  <a:pt x="854266" y="3301472"/>
                </a:cubicBezTo>
                <a:cubicBezTo>
                  <a:pt x="350918" y="3283023"/>
                  <a:pt x="335487" y="3250290"/>
                  <a:pt x="202241" y="31112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0">
            <a:extLst>
              <a:ext uri="{FF2B5EF4-FFF2-40B4-BE49-F238E27FC236}">
                <a16:creationId xmlns:a16="http://schemas.microsoft.com/office/drawing/2014/main" id="{79781773-A6AF-445B-98A7-19BA50546A92}"/>
              </a:ext>
            </a:extLst>
          </p:cNvPr>
          <p:cNvSpPr/>
          <p:nvPr userDrawn="1"/>
        </p:nvSpPr>
        <p:spPr>
          <a:xfrm>
            <a:off x="6684746" y="-165233"/>
            <a:ext cx="2191069" cy="1235483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0">
            <a:extLst>
              <a:ext uri="{FF2B5EF4-FFF2-40B4-BE49-F238E27FC236}">
                <a16:creationId xmlns:a16="http://schemas.microsoft.com/office/drawing/2014/main" id="{9E4DF5EB-D242-4221-A8A2-BBC2F63A8976}"/>
              </a:ext>
            </a:extLst>
          </p:cNvPr>
          <p:cNvSpPr/>
          <p:nvPr userDrawn="1"/>
        </p:nvSpPr>
        <p:spPr>
          <a:xfrm>
            <a:off x="10469335" y="921980"/>
            <a:ext cx="1147109" cy="700812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20413 w 4012872"/>
              <a:gd name="connsiteY0" fmla="*/ 2026422 h 2028878"/>
              <a:gd name="connsiteX1" fmla="*/ 49670 w 4012872"/>
              <a:gd name="connsiteY1" fmla="*/ 1576482 h 2028878"/>
              <a:gd name="connsiteX2" fmla="*/ 659270 w 4012872"/>
              <a:gd name="connsiteY2" fmla="*/ 110536 h 2028878"/>
              <a:gd name="connsiteX3" fmla="*/ 2423213 w 4012872"/>
              <a:gd name="connsiteY3" fmla="*/ 159804 h 2028878"/>
              <a:gd name="connsiteX4" fmla="*/ 3750814 w 4012872"/>
              <a:gd name="connsiteY4" fmla="*/ 604023 h 2028878"/>
              <a:gd name="connsiteX5" fmla="*/ 3852413 w 4012872"/>
              <a:gd name="connsiteY5" fmla="*/ 1431336 h 2028878"/>
              <a:gd name="connsiteX6" fmla="*/ 1820413 w 4012872"/>
              <a:gd name="connsiteY6" fmla="*/ 2026422 h 2028878"/>
              <a:gd name="connsiteX0" fmla="*/ 1772244 w 3964703"/>
              <a:gd name="connsiteY0" fmla="*/ 1867836 h 1869432"/>
              <a:gd name="connsiteX1" fmla="*/ 1501 w 3964703"/>
              <a:gd name="connsiteY1" fmla="*/ 1417896 h 1869432"/>
              <a:gd name="connsiteX2" fmla="*/ 1482292 w 3964703"/>
              <a:gd name="connsiteY2" fmla="*/ 555080 h 1869432"/>
              <a:gd name="connsiteX3" fmla="*/ 2375044 w 3964703"/>
              <a:gd name="connsiteY3" fmla="*/ 1218 h 1869432"/>
              <a:gd name="connsiteX4" fmla="*/ 3702645 w 3964703"/>
              <a:gd name="connsiteY4" fmla="*/ 445437 h 1869432"/>
              <a:gd name="connsiteX5" fmla="*/ 3804244 w 3964703"/>
              <a:gd name="connsiteY5" fmla="*/ 1272750 h 1869432"/>
              <a:gd name="connsiteX6" fmla="*/ 1772244 w 3964703"/>
              <a:gd name="connsiteY6" fmla="*/ 1867836 h 1869432"/>
              <a:gd name="connsiteX0" fmla="*/ 1772613 w 3965072"/>
              <a:gd name="connsiteY0" fmla="*/ 1867836 h 1869432"/>
              <a:gd name="connsiteX1" fmla="*/ 1870 w 3965072"/>
              <a:gd name="connsiteY1" fmla="*/ 1417896 h 1869432"/>
              <a:gd name="connsiteX2" fmla="*/ 1482661 w 3965072"/>
              <a:gd name="connsiteY2" fmla="*/ 555080 h 1869432"/>
              <a:gd name="connsiteX3" fmla="*/ 2375413 w 3965072"/>
              <a:gd name="connsiteY3" fmla="*/ 1218 h 1869432"/>
              <a:gd name="connsiteX4" fmla="*/ 3703014 w 3965072"/>
              <a:gd name="connsiteY4" fmla="*/ 445437 h 1869432"/>
              <a:gd name="connsiteX5" fmla="*/ 3804613 w 3965072"/>
              <a:gd name="connsiteY5" fmla="*/ 1272750 h 1869432"/>
              <a:gd name="connsiteX6" fmla="*/ 1772613 w 3965072"/>
              <a:gd name="connsiteY6" fmla="*/ 1867836 h 1869432"/>
              <a:gd name="connsiteX0" fmla="*/ 1810018 w 4002477"/>
              <a:gd name="connsiteY0" fmla="*/ 2458104 h 2461969"/>
              <a:gd name="connsiteX1" fmla="*/ 39275 w 4002477"/>
              <a:gd name="connsiteY1" fmla="*/ 2008164 h 2461969"/>
              <a:gd name="connsiteX2" fmla="*/ 849915 w 4002477"/>
              <a:gd name="connsiteY2" fmla="*/ 106619 h 2461969"/>
              <a:gd name="connsiteX3" fmla="*/ 2412818 w 4002477"/>
              <a:gd name="connsiteY3" fmla="*/ 591486 h 2461969"/>
              <a:gd name="connsiteX4" fmla="*/ 3740419 w 4002477"/>
              <a:gd name="connsiteY4" fmla="*/ 1035705 h 2461969"/>
              <a:gd name="connsiteX5" fmla="*/ 3842018 w 4002477"/>
              <a:gd name="connsiteY5" fmla="*/ 1863018 h 2461969"/>
              <a:gd name="connsiteX6" fmla="*/ 1810018 w 4002477"/>
              <a:gd name="connsiteY6" fmla="*/ 2458104 h 2461969"/>
              <a:gd name="connsiteX0" fmla="*/ 1800849 w 3993308"/>
              <a:gd name="connsiteY0" fmla="*/ 2435797 h 2439662"/>
              <a:gd name="connsiteX1" fmla="*/ 30106 w 3993308"/>
              <a:gd name="connsiteY1" fmla="*/ 1985857 h 2439662"/>
              <a:gd name="connsiteX2" fmla="*/ 840746 w 3993308"/>
              <a:gd name="connsiteY2" fmla="*/ 84312 h 2439662"/>
              <a:gd name="connsiteX3" fmla="*/ 2805737 w 3993308"/>
              <a:gd name="connsiteY3" fmla="*/ 401643 h 2439662"/>
              <a:gd name="connsiteX4" fmla="*/ 3731250 w 3993308"/>
              <a:gd name="connsiteY4" fmla="*/ 1013398 h 2439662"/>
              <a:gd name="connsiteX5" fmla="*/ 3832849 w 3993308"/>
              <a:gd name="connsiteY5" fmla="*/ 1840711 h 2439662"/>
              <a:gd name="connsiteX6" fmla="*/ 1800849 w 3993308"/>
              <a:gd name="connsiteY6" fmla="*/ 2435797 h 243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308" h="2439662">
                <a:moveTo>
                  <a:pt x="1800849" y="2435797"/>
                </a:moveTo>
                <a:cubicBezTo>
                  <a:pt x="1167059" y="2459988"/>
                  <a:pt x="190123" y="2377771"/>
                  <a:pt x="30106" y="1985857"/>
                </a:cubicBezTo>
                <a:cubicBezTo>
                  <a:pt x="-129911" y="1593943"/>
                  <a:pt x="378141" y="348348"/>
                  <a:pt x="840746" y="84312"/>
                </a:cubicBezTo>
                <a:cubicBezTo>
                  <a:pt x="1303351" y="-179724"/>
                  <a:pt x="2323986" y="246795"/>
                  <a:pt x="2805737" y="401643"/>
                </a:cubicBezTo>
                <a:cubicBezTo>
                  <a:pt x="3287488" y="556491"/>
                  <a:pt x="3537726" y="740046"/>
                  <a:pt x="3731250" y="1013398"/>
                </a:cubicBezTo>
                <a:cubicBezTo>
                  <a:pt x="3924774" y="1286750"/>
                  <a:pt x="4154582" y="1603645"/>
                  <a:pt x="3832849" y="1840711"/>
                </a:cubicBezTo>
                <a:cubicBezTo>
                  <a:pt x="3511116" y="2077777"/>
                  <a:pt x="2434640" y="2411606"/>
                  <a:pt x="1800849" y="24357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875AD-2FA4-4843-972D-AD350534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3A0A33-7BB5-4BE1-82C4-27198AA0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B17106-385A-488B-AAF8-FAF53D2E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22A4CD-2E0F-4F16-8662-A1233A9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98B7F-49AC-4CEC-8AE3-34EFB589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3088AB-BD8E-4C0F-B5FE-A0B4DDDB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6816E-9C0B-4A96-8495-6F091B29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5F8CA6-7DA5-4E7A-BD5B-80912AF4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940D9E-C157-4550-936B-7211F396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BD36C-6DB1-4FC0-9546-3FD9E0A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DA37C-8AEA-4936-BDB9-937E4DC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811D7E-D225-4402-992B-4CD9BBD33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4613F7-9757-4E3B-B011-F12C65547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C9193-8057-466C-943E-41DF8AF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7DE2F-0458-4BD3-BD6C-23178DD2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8F0A3-3AEA-4354-AB18-669356FA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DE303-745B-44B1-86AE-5FCA7B47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25C06-8714-4AAA-BE20-2AAF5663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B1A2A-CCDA-40DF-BC51-FED4D4D4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B2A71-7C8F-4A79-B7C4-FA6DE8BA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31C08-F123-4CD6-8280-27C75891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F2C5-61CF-4413-AA31-4CB0EC5E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2F03864-ADC4-4F92-9BC9-E2447542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80D03198-0264-4BE2-92E4-BC57F506D99D}"/>
              </a:ext>
            </a:extLst>
          </p:cNvPr>
          <p:cNvSpPr/>
          <p:nvPr userDrawn="1"/>
        </p:nvSpPr>
        <p:spPr>
          <a:xfrm>
            <a:off x="9669425" y="5211762"/>
            <a:ext cx="2522574" cy="1606167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35134 w 4027593"/>
              <a:gd name="connsiteY0" fmla="*/ 2668373 h 2670829"/>
              <a:gd name="connsiteX1" fmla="*/ 64391 w 4027593"/>
              <a:gd name="connsiteY1" fmla="*/ 2218433 h 2670829"/>
              <a:gd name="connsiteX2" fmla="*/ 673991 w 4027593"/>
              <a:gd name="connsiteY2" fmla="*/ 752487 h 2670829"/>
              <a:gd name="connsiteX3" fmla="*/ 3358837 w 4027593"/>
              <a:gd name="connsiteY3" fmla="*/ 9708 h 2670829"/>
              <a:gd name="connsiteX4" fmla="*/ 3765535 w 4027593"/>
              <a:gd name="connsiteY4" fmla="*/ 1245974 h 2670829"/>
              <a:gd name="connsiteX5" fmla="*/ 3867134 w 4027593"/>
              <a:gd name="connsiteY5" fmla="*/ 2073287 h 2670829"/>
              <a:gd name="connsiteX6" fmla="*/ 1835134 w 4027593"/>
              <a:gd name="connsiteY6" fmla="*/ 2668373 h 2670829"/>
              <a:gd name="connsiteX0" fmla="*/ 1835134 w 4909037"/>
              <a:gd name="connsiteY0" fmla="*/ 2668375 h 2877367"/>
              <a:gd name="connsiteX1" fmla="*/ 64391 w 4909037"/>
              <a:gd name="connsiteY1" fmla="*/ 2218435 h 2877367"/>
              <a:gd name="connsiteX2" fmla="*/ 673991 w 4909037"/>
              <a:gd name="connsiteY2" fmla="*/ 752489 h 2877367"/>
              <a:gd name="connsiteX3" fmla="*/ 3358837 w 4909037"/>
              <a:gd name="connsiteY3" fmla="*/ 9710 h 2877367"/>
              <a:gd name="connsiteX4" fmla="*/ 3765535 w 4909037"/>
              <a:gd name="connsiteY4" fmla="*/ 1245976 h 2877367"/>
              <a:gd name="connsiteX5" fmla="*/ 4855224 w 4909037"/>
              <a:gd name="connsiteY5" fmla="*/ 2779069 h 2877367"/>
              <a:gd name="connsiteX6" fmla="*/ 1835134 w 4909037"/>
              <a:gd name="connsiteY6" fmla="*/ 2668375 h 2877367"/>
              <a:gd name="connsiteX0" fmla="*/ 1835134 w 4957386"/>
              <a:gd name="connsiteY0" fmla="*/ 2668375 h 3060296"/>
              <a:gd name="connsiteX1" fmla="*/ 64391 w 4957386"/>
              <a:gd name="connsiteY1" fmla="*/ 2218435 h 3060296"/>
              <a:gd name="connsiteX2" fmla="*/ 673991 w 4957386"/>
              <a:gd name="connsiteY2" fmla="*/ 752489 h 3060296"/>
              <a:gd name="connsiteX3" fmla="*/ 3358837 w 4957386"/>
              <a:gd name="connsiteY3" fmla="*/ 9710 h 3060296"/>
              <a:gd name="connsiteX4" fmla="*/ 3765535 w 4957386"/>
              <a:gd name="connsiteY4" fmla="*/ 1245976 h 3060296"/>
              <a:gd name="connsiteX5" fmla="*/ 4855224 w 4957386"/>
              <a:gd name="connsiteY5" fmla="*/ 2779069 h 3060296"/>
              <a:gd name="connsiteX6" fmla="*/ 863866 w 4957386"/>
              <a:gd name="connsiteY6" fmla="*/ 3052687 h 3060296"/>
              <a:gd name="connsiteX7" fmla="*/ 1835134 w 4957386"/>
              <a:gd name="connsiteY7" fmla="*/ 2668375 h 3060296"/>
              <a:gd name="connsiteX0" fmla="*/ 90983 w 4977684"/>
              <a:gd name="connsiteY0" fmla="*/ 2756598 h 3060296"/>
              <a:gd name="connsiteX1" fmla="*/ 84688 w 4977684"/>
              <a:gd name="connsiteY1" fmla="*/ 2218435 h 3060296"/>
              <a:gd name="connsiteX2" fmla="*/ 694288 w 4977684"/>
              <a:gd name="connsiteY2" fmla="*/ 752489 h 3060296"/>
              <a:gd name="connsiteX3" fmla="*/ 3379134 w 4977684"/>
              <a:gd name="connsiteY3" fmla="*/ 9710 h 3060296"/>
              <a:gd name="connsiteX4" fmla="*/ 3785832 w 4977684"/>
              <a:gd name="connsiteY4" fmla="*/ 1245976 h 3060296"/>
              <a:gd name="connsiteX5" fmla="*/ 4875521 w 4977684"/>
              <a:gd name="connsiteY5" fmla="*/ 2779069 h 3060296"/>
              <a:gd name="connsiteX6" fmla="*/ 884163 w 4977684"/>
              <a:gd name="connsiteY6" fmla="*/ 3052687 h 3060296"/>
              <a:gd name="connsiteX7" fmla="*/ 90983 w 4977684"/>
              <a:gd name="connsiteY7" fmla="*/ 2756598 h 3060296"/>
              <a:gd name="connsiteX0" fmla="*/ 90983 w 5250734"/>
              <a:gd name="connsiteY0" fmla="*/ 2746890 h 3065706"/>
              <a:gd name="connsiteX1" fmla="*/ 84688 w 5250734"/>
              <a:gd name="connsiteY1" fmla="*/ 2208727 h 3065706"/>
              <a:gd name="connsiteX2" fmla="*/ 694288 w 5250734"/>
              <a:gd name="connsiteY2" fmla="*/ 742781 h 3065706"/>
              <a:gd name="connsiteX3" fmla="*/ 3379134 w 5250734"/>
              <a:gd name="connsiteY3" fmla="*/ 2 h 3065706"/>
              <a:gd name="connsiteX4" fmla="*/ 4950368 w 5250734"/>
              <a:gd name="connsiteY4" fmla="*/ 742223 h 3065706"/>
              <a:gd name="connsiteX5" fmla="*/ 4875521 w 5250734"/>
              <a:gd name="connsiteY5" fmla="*/ 2769361 h 3065706"/>
              <a:gd name="connsiteX6" fmla="*/ 884163 w 5250734"/>
              <a:gd name="connsiteY6" fmla="*/ 3042979 h 3065706"/>
              <a:gd name="connsiteX7" fmla="*/ 90983 w 5250734"/>
              <a:gd name="connsiteY7" fmla="*/ 2746890 h 3065706"/>
              <a:gd name="connsiteX0" fmla="*/ 114524 w 5274277"/>
              <a:gd name="connsiteY0" fmla="*/ 3005381 h 3324197"/>
              <a:gd name="connsiteX1" fmla="*/ 108229 w 5274277"/>
              <a:gd name="connsiteY1" fmla="*/ 2467218 h 3324197"/>
              <a:gd name="connsiteX2" fmla="*/ 1088362 w 5274277"/>
              <a:gd name="connsiteY2" fmla="*/ 171983 h 3324197"/>
              <a:gd name="connsiteX3" fmla="*/ 3402675 w 5274277"/>
              <a:gd name="connsiteY3" fmla="*/ 258493 h 3324197"/>
              <a:gd name="connsiteX4" fmla="*/ 4973909 w 5274277"/>
              <a:gd name="connsiteY4" fmla="*/ 1000714 h 3324197"/>
              <a:gd name="connsiteX5" fmla="*/ 4899062 w 5274277"/>
              <a:gd name="connsiteY5" fmla="*/ 3027852 h 3324197"/>
              <a:gd name="connsiteX6" fmla="*/ 907704 w 5274277"/>
              <a:gd name="connsiteY6" fmla="*/ 3301470 h 3324197"/>
              <a:gd name="connsiteX7" fmla="*/ 114524 w 5274277"/>
              <a:gd name="connsiteY7" fmla="*/ 3005381 h 3324197"/>
              <a:gd name="connsiteX0" fmla="*/ 106288 w 5283683"/>
              <a:gd name="connsiteY0" fmla="*/ 3164182 h 3324199"/>
              <a:gd name="connsiteX1" fmla="*/ 117637 w 5283683"/>
              <a:gd name="connsiteY1" fmla="*/ 2467220 h 3324199"/>
              <a:gd name="connsiteX2" fmla="*/ 1097770 w 5283683"/>
              <a:gd name="connsiteY2" fmla="*/ 171985 h 3324199"/>
              <a:gd name="connsiteX3" fmla="*/ 3412083 w 5283683"/>
              <a:gd name="connsiteY3" fmla="*/ 258495 h 3324199"/>
              <a:gd name="connsiteX4" fmla="*/ 4983317 w 5283683"/>
              <a:gd name="connsiteY4" fmla="*/ 1000716 h 3324199"/>
              <a:gd name="connsiteX5" fmla="*/ 4908470 w 5283683"/>
              <a:gd name="connsiteY5" fmla="*/ 3027854 h 3324199"/>
              <a:gd name="connsiteX6" fmla="*/ 917112 w 5283683"/>
              <a:gd name="connsiteY6" fmla="*/ 3301472 h 3324199"/>
              <a:gd name="connsiteX7" fmla="*/ 106288 w 5283683"/>
              <a:gd name="connsiteY7" fmla="*/ 3164182 h 3324199"/>
              <a:gd name="connsiteX0" fmla="*/ 202241 w 5220839"/>
              <a:gd name="connsiteY0" fmla="*/ 3111248 h 3324199"/>
              <a:gd name="connsiteX1" fmla="*/ 54791 w 5220839"/>
              <a:gd name="connsiteY1" fmla="*/ 2467220 h 3324199"/>
              <a:gd name="connsiteX2" fmla="*/ 1034924 w 5220839"/>
              <a:gd name="connsiteY2" fmla="*/ 171985 h 3324199"/>
              <a:gd name="connsiteX3" fmla="*/ 3349237 w 5220839"/>
              <a:gd name="connsiteY3" fmla="*/ 258495 h 3324199"/>
              <a:gd name="connsiteX4" fmla="*/ 4920471 w 5220839"/>
              <a:gd name="connsiteY4" fmla="*/ 1000716 h 3324199"/>
              <a:gd name="connsiteX5" fmla="*/ 4845624 w 5220839"/>
              <a:gd name="connsiteY5" fmla="*/ 3027854 h 3324199"/>
              <a:gd name="connsiteX6" fmla="*/ 854266 w 5220839"/>
              <a:gd name="connsiteY6" fmla="*/ 3301472 h 3324199"/>
              <a:gd name="connsiteX7" fmla="*/ 202241 w 5220839"/>
              <a:gd name="connsiteY7" fmla="*/ 3111248 h 33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0839" h="3324199">
                <a:moveTo>
                  <a:pt x="202241" y="3111248"/>
                </a:moveTo>
                <a:cubicBezTo>
                  <a:pt x="68995" y="2972206"/>
                  <a:pt x="-83989" y="2957097"/>
                  <a:pt x="54791" y="2467220"/>
                </a:cubicBezTo>
                <a:cubicBezTo>
                  <a:pt x="193571" y="1977343"/>
                  <a:pt x="485850" y="540106"/>
                  <a:pt x="1034924" y="171985"/>
                </a:cubicBezTo>
                <a:cubicBezTo>
                  <a:pt x="1583998" y="-196136"/>
                  <a:pt x="2701646" y="120373"/>
                  <a:pt x="3349237" y="258495"/>
                </a:cubicBezTo>
                <a:cubicBezTo>
                  <a:pt x="3996828" y="396617"/>
                  <a:pt x="4726947" y="727364"/>
                  <a:pt x="4920471" y="1000716"/>
                </a:cubicBezTo>
                <a:cubicBezTo>
                  <a:pt x="5113995" y="1274068"/>
                  <a:pt x="5523325" y="2644395"/>
                  <a:pt x="4845624" y="3027854"/>
                </a:cubicBezTo>
                <a:cubicBezTo>
                  <a:pt x="4167923" y="3411313"/>
                  <a:pt x="1357614" y="3319921"/>
                  <a:pt x="854266" y="3301472"/>
                </a:cubicBezTo>
                <a:cubicBezTo>
                  <a:pt x="350918" y="3283023"/>
                  <a:pt x="335487" y="3250290"/>
                  <a:pt x="202241" y="31112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7947D24E-4337-47CF-B5B2-393CAB249D86}"/>
              </a:ext>
            </a:extLst>
          </p:cNvPr>
          <p:cNvSpPr/>
          <p:nvPr userDrawn="1"/>
        </p:nvSpPr>
        <p:spPr>
          <a:xfrm>
            <a:off x="9562980" y="40071"/>
            <a:ext cx="2629020" cy="1606167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20413 w 4012872"/>
              <a:gd name="connsiteY0" fmla="*/ 2026422 h 2028878"/>
              <a:gd name="connsiteX1" fmla="*/ 49670 w 4012872"/>
              <a:gd name="connsiteY1" fmla="*/ 1576482 h 2028878"/>
              <a:gd name="connsiteX2" fmla="*/ 659270 w 4012872"/>
              <a:gd name="connsiteY2" fmla="*/ 110536 h 2028878"/>
              <a:gd name="connsiteX3" fmla="*/ 2423213 w 4012872"/>
              <a:gd name="connsiteY3" fmla="*/ 159804 h 2028878"/>
              <a:gd name="connsiteX4" fmla="*/ 3750814 w 4012872"/>
              <a:gd name="connsiteY4" fmla="*/ 604023 h 2028878"/>
              <a:gd name="connsiteX5" fmla="*/ 3852413 w 4012872"/>
              <a:gd name="connsiteY5" fmla="*/ 1431336 h 2028878"/>
              <a:gd name="connsiteX6" fmla="*/ 1820413 w 4012872"/>
              <a:gd name="connsiteY6" fmla="*/ 2026422 h 2028878"/>
              <a:gd name="connsiteX0" fmla="*/ 1772244 w 3964703"/>
              <a:gd name="connsiteY0" fmla="*/ 1867836 h 1869432"/>
              <a:gd name="connsiteX1" fmla="*/ 1501 w 3964703"/>
              <a:gd name="connsiteY1" fmla="*/ 1417896 h 1869432"/>
              <a:gd name="connsiteX2" fmla="*/ 1482292 w 3964703"/>
              <a:gd name="connsiteY2" fmla="*/ 555080 h 1869432"/>
              <a:gd name="connsiteX3" fmla="*/ 2375044 w 3964703"/>
              <a:gd name="connsiteY3" fmla="*/ 1218 h 1869432"/>
              <a:gd name="connsiteX4" fmla="*/ 3702645 w 3964703"/>
              <a:gd name="connsiteY4" fmla="*/ 445437 h 1869432"/>
              <a:gd name="connsiteX5" fmla="*/ 3804244 w 3964703"/>
              <a:gd name="connsiteY5" fmla="*/ 1272750 h 1869432"/>
              <a:gd name="connsiteX6" fmla="*/ 1772244 w 3964703"/>
              <a:gd name="connsiteY6" fmla="*/ 1867836 h 1869432"/>
              <a:gd name="connsiteX0" fmla="*/ 1772613 w 3965072"/>
              <a:gd name="connsiteY0" fmla="*/ 1867836 h 1869432"/>
              <a:gd name="connsiteX1" fmla="*/ 1870 w 3965072"/>
              <a:gd name="connsiteY1" fmla="*/ 1417896 h 1869432"/>
              <a:gd name="connsiteX2" fmla="*/ 1482661 w 3965072"/>
              <a:gd name="connsiteY2" fmla="*/ 555080 h 1869432"/>
              <a:gd name="connsiteX3" fmla="*/ 2375413 w 3965072"/>
              <a:gd name="connsiteY3" fmla="*/ 1218 h 1869432"/>
              <a:gd name="connsiteX4" fmla="*/ 3703014 w 3965072"/>
              <a:gd name="connsiteY4" fmla="*/ 445437 h 1869432"/>
              <a:gd name="connsiteX5" fmla="*/ 3804613 w 3965072"/>
              <a:gd name="connsiteY5" fmla="*/ 1272750 h 1869432"/>
              <a:gd name="connsiteX6" fmla="*/ 1772613 w 3965072"/>
              <a:gd name="connsiteY6" fmla="*/ 1867836 h 1869432"/>
              <a:gd name="connsiteX0" fmla="*/ 1810018 w 4002477"/>
              <a:gd name="connsiteY0" fmla="*/ 2458104 h 2461969"/>
              <a:gd name="connsiteX1" fmla="*/ 39275 w 4002477"/>
              <a:gd name="connsiteY1" fmla="*/ 2008164 h 2461969"/>
              <a:gd name="connsiteX2" fmla="*/ 849915 w 4002477"/>
              <a:gd name="connsiteY2" fmla="*/ 106619 h 2461969"/>
              <a:gd name="connsiteX3" fmla="*/ 2412818 w 4002477"/>
              <a:gd name="connsiteY3" fmla="*/ 591486 h 2461969"/>
              <a:gd name="connsiteX4" fmla="*/ 3740419 w 4002477"/>
              <a:gd name="connsiteY4" fmla="*/ 1035705 h 2461969"/>
              <a:gd name="connsiteX5" fmla="*/ 3842018 w 4002477"/>
              <a:gd name="connsiteY5" fmla="*/ 1863018 h 2461969"/>
              <a:gd name="connsiteX6" fmla="*/ 1810018 w 4002477"/>
              <a:gd name="connsiteY6" fmla="*/ 2458104 h 2461969"/>
              <a:gd name="connsiteX0" fmla="*/ 1800849 w 3993308"/>
              <a:gd name="connsiteY0" fmla="*/ 2435797 h 2439662"/>
              <a:gd name="connsiteX1" fmla="*/ 30106 w 3993308"/>
              <a:gd name="connsiteY1" fmla="*/ 1985857 h 2439662"/>
              <a:gd name="connsiteX2" fmla="*/ 840746 w 3993308"/>
              <a:gd name="connsiteY2" fmla="*/ 84312 h 2439662"/>
              <a:gd name="connsiteX3" fmla="*/ 2805737 w 3993308"/>
              <a:gd name="connsiteY3" fmla="*/ 401643 h 2439662"/>
              <a:gd name="connsiteX4" fmla="*/ 3731250 w 3993308"/>
              <a:gd name="connsiteY4" fmla="*/ 1013398 h 2439662"/>
              <a:gd name="connsiteX5" fmla="*/ 3832849 w 3993308"/>
              <a:gd name="connsiteY5" fmla="*/ 1840711 h 2439662"/>
              <a:gd name="connsiteX6" fmla="*/ 1800849 w 3993308"/>
              <a:gd name="connsiteY6" fmla="*/ 2435797 h 243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308" h="2439662">
                <a:moveTo>
                  <a:pt x="1800849" y="2435797"/>
                </a:moveTo>
                <a:cubicBezTo>
                  <a:pt x="1167059" y="2459988"/>
                  <a:pt x="190123" y="2377771"/>
                  <a:pt x="30106" y="1985857"/>
                </a:cubicBezTo>
                <a:cubicBezTo>
                  <a:pt x="-129911" y="1593943"/>
                  <a:pt x="378141" y="348348"/>
                  <a:pt x="840746" y="84312"/>
                </a:cubicBezTo>
                <a:cubicBezTo>
                  <a:pt x="1303351" y="-179724"/>
                  <a:pt x="2323986" y="246795"/>
                  <a:pt x="2805737" y="401643"/>
                </a:cubicBezTo>
                <a:cubicBezTo>
                  <a:pt x="3287488" y="556491"/>
                  <a:pt x="3537726" y="740046"/>
                  <a:pt x="3731250" y="1013398"/>
                </a:cubicBezTo>
                <a:cubicBezTo>
                  <a:pt x="3924774" y="1286750"/>
                  <a:pt x="4154582" y="1603645"/>
                  <a:pt x="3832849" y="1840711"/>
                </a:cubicBezTo>
                <a:cubicBezTo>
                  <a:pt x="3511116" y="2077777"/>
                  <a:pt x="2434640" y="2411606"/>
                  <a:pt x="1800849" y="24357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Доллар со сплошной заливкой">
            <a:extLst>
              <a:ext uri="{FF2B5EF4-FFF2-40B4-BE49-F238E27FC236}">
                <a16:creationId xmlns:a16="http://schemas.microsoft.com/office/drawing/2014/main" id="{B1147FE4-C42D-4100-8818-84433D9FD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0367" y="420801"/>
            <a:ext cx="914400" cy="914400"/>
          </a:xfrm>
          <a:prstGeom prst="rect">
            <a:avLst/>
          </a:prstGeom>
          <a:effectLst>
            <a:outerShdw blurRad="114300" dist="38100" dir="5400000" algn="t" rotWithShape="0">
              <a:prstClr val="black">
                <a:alpha val="82000"/>
              </a:prstClr>
            </a:outerShdw>
          </a:effectLst>
        </p:spPr>
      </p:pic>
      <p:pic>
        <p:nvPicPr>
          <p:cNvPr id="12" name="Рисунок 11" descr="Евро со сплошной заливкой">
            <a:extLst>
              <a:ext uri="{FF2B5EF4-FFF2-40B4-BE49-F238E27FC236}">
                <a16:creationId xmlns:a16="http://schemas.microsoft.com/office/drawing/2014/main" id="{23BAB04D-2558-4DD6-87C8-C8B8F6FED1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1300" y="5583046"/>
            <a:ext cx="914400" cy="914400"/>
          </a:xfrm>
          <a:prstGeom prst="rect">
            <a:avLst/>
          </a:prstGeom>
          <a:effectLst>
            <a:outerShdw blurRad="114300" dist="63500" dir="5400000" sx="101000" sy="101000" algn="t" rotWithShape="0">
              <a:prstClr val="black">
                <a:alpha val="8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2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87A18-424C-4140-BBEA-433FA50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4178E-52FB-429D-ABC4-03278404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06F63-E9E4-4884-88F4-8FFE872A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6DE338-9B6D-4327-AE73-6462F02A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993F3-209B-4E3B-B7D8-8B78D02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6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F739-29EC-481C-8493-A625D994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A5B38-A30A-4C3B-9C36-E992A90E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810F21-8925-4CC3-88D0-6479091B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AB29CE-DEBE-44F2-BECA-C998D41A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4311E1-35C9-4C68-A73C-8AE4487B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C4A377-660C-49BB-89EE-EC7D64D4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3B5A9-F709-4505-9F1B-8B6E93B1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B6C5AA-D438-47D9-854B-DFDB20ED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15DA76-B53A-430D-9E27-721060C8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FD333B-CE08-4664-A57E-ED35FF6AF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05583A-030A-4150-AFA7-A3EB1D828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05E313-8B29-4B13-9284-214C7623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AE39DE-5E8E-4EF8-BF0D-6121F62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92EEAF-6D20-4302-A5C5-B2B4FBB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3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031E-0A8C-4C25-941F-B6A8B2E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291F3C-33C9-4592-9155-C0F075C6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94182E-DB40-42D2-8E26-B91B3D62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67CF86-40F1-4C2E-BDA7-FE8BF8D8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8F165-E708-4F91-9B57-89FB28B3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0E1C8B-FB7C-460E-913B-EBF2D847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163BEF-983B-4802-82DC-D9A4314A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7DE79-0C2D-43C4-A1AC-EB21E4E1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54FFA-8609-4ADE-9CE1-84485C3E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31574D-F9B2-48DF-A18C-B9CB1D67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BC1623-6F95-4C7A-BA96-2C2AA9D5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04694-6C3C-489B-B71E-E1EDDA37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D767A-78C2-4727-82BA-5FFE6112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C9A58-645F-4E20-A819-A79ED804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4EBAD0-8457-4578-B78C-36911DB4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31760-58A3-4A16-955C-4706AC68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F494-F163-4AD9-9706-056EE0CA607C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8E31B-D065-44BC-951A-36228A45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DB12B-34BF-43AC-BB0A-7DBE587F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  <a:extLst>
              <a:ext uri="{FF2B5EF4-FFF2-40B4-BE49-F238E27FC236}">
                <a16:creationId xmlns:a16="http://schemas.microsoft.com/office/drawing/2014/main" id="{A42C5533-85E5-4D13-8C47-693A83D6466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53DE2-D691-4A42-B508-7AA500F9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20" y="1005865"/>
            <a:ext cx="10077854" cy="185311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BY" sz="3600" kern="1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КОНКУРЕНТОВ И РАЗРАБОТКА СТРАТЕГИИ ПОЗИЦИОНИРОВАНИЯ </a:t>
            </a:r>
            <a:r>
              <a:rPr lang="ru-RU" sz="3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ДЛЯ КОМПАНИИ </a:t>
            </a:r>
            <a:r>
              <a:rPr lang="en-US" sz="3600" kern="1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ALFA-BANK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604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E935-60C2-533E-3937-2D8C6AD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конкуренты</a:t>
            </a:r>
            <a:r>
              <a:rPr lang="en-US" dirty="0"/>
              <a:t>:</a:t>
            </a:r>
            <a:endParaRPr lang="en-BY" dirty="0"/>
          </a:p>
        </p:txBody>
      </p:sp>
      <p:pic>
        <p:nvPicPr>
          <p:cNvPr id="1026" name="Picture 2" descr="Беларусбанк">
            <a:extLst>
              <a:ext uri="{FF2B5EF4-FFF2-40B4-BE49-F238E27FC236}">
                <a16:creationId xmlns:a16="http://schemas.microsoft.com/office/drawing/2014/main" id="{EFB1D9DA-5BF4-3FC2-CBB3-3246A02BA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8" y="1253906"/>
            <a:ext cx="3520044" cy="23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онтакты для СМИ">
            <a:extLst>
              <a:ext uri="{FF2B5EF4-FFF2-40B4-BE49-F238E27FC236}">
                <a16:creationId xmlns:a16="http://schemas.microsoft.com/office/drawing/2014/main" id="{FF19F26B-C2B2-A996-F3D7-5BDEDA2B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48" y="3408855"/>
            <a:ext cx="4492683" cy="9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ОАО «Сбер Банк»">
            <a:extLst>
              <a:ext uri="{FF2B5EF4-FFF2-40B4-BE49-F238E27FC236}">
                <a16:creationId xmlns:a16="http://schemas.microsoft.com/office/drawing/2014/main" id="{2FD4249C-9D46-0628-F4FE-8A16872C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34" y="2348613"/>
            <a:ext cx="4492684" cy="7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Белинвестбанк» ОАО | АУРЦБ">
            <a:extLst>
              <a:ext uri="{FF2B5EF4-FFF2-40B4-BE49-F238E27FC236}">
                <a16:creationId xmlns:a16="http://schemas.microsoft.com/office/drawing/2014/main" id="{ABC4D932-7602-E618-16DC-E1E14F39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08" y="4700750"/>
            <a:ext cx="5284519" cy="96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БСБ Банк — Википедия">
            <a:extLst>
              <a:ext uri="{FF2B5EF4-FFF2-40B4-BE49-F238E27FC236}">
                <a16:creationId xmlns:a16="http://schemas.microsoft.com/office/drawing/2014/main" id="{084125BA-58F2-4E67-2DE4-5CFF826B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27" y="3863446"/>
            <a:ext cx="5519552" cy="367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Белагропромбанк | | Зельвенский район | Зельва | Зельвенский райисполком |  Новости Зельвенского района">
            <a:extLst>
              <a:ext uri="{FF2B5EF4-FFF2-40B4-BE49-F238E27FC236}">
                <a16:creationId xmlns:a16="http://schemas.microsoft.com/office/drawing/2014/main" id="{217C2550-32B8-0105-53B0-1C9E97B7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31" y="3154785"/>
            <a:ext cx="3828308" cy="145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Протезирование зубов в рассрочку — СтомЛэнд">
            <a:extLst>
              <a:ext uri="{FF2B5EF4-FFF2-40B4-BE49-F238E27FC236}">
                <a16:creationId xmlns:a16="http://schemas.microsoft.com/office/drawing/2014/main" id="{3FF881DE-0555-DA88-2F27-84DBF42F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95" y="663938"/>
            <a:ext cx="3702610" cy="98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2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A06E53-B862-05A1-51D8-E2AEB050C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6143"/>
              </p:ext>
            </p:extLst>
          </p:nvPr>
        </p:nvGraphicFramePr>
        <p:xfrm>
          <a:off x="2" y="0"/>
          <a:ext cx="12191998" cy="712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974">
                  <a:extLst>
                    <a:ext uri="{9D8B030D-6E8A-4147-A177-3AD203B41FA5}">
                      <a16:colId xmlns:a16="http://schemas.microsoft.com/office/drawing/2014/main" val="3531616424"/>
                    </a:ext>
                  </a:extLst>
                </a:gridCol>
                <a:gridCol w="1251454">
                  <a:extLst>
                    <a:ext uri="{9D8B030D-6E8A-4147-A177-3AD203B41FA5}">
                      <a16:colId xmlns:a16="http://schemas.microsoft.com/office/drawing/2014/main" val="211300467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148162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8064707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320738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7854125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88903686"/>
                    </a:ext>
                  </a:extLst>
                </a:gridCol>
              </a:tblGrid>
              <a:tr h="964810">
                <a:tc>
                  <a:txBody>
                    <a:bodyPr/>
                    <a:lstStyle/>
                    <a:p>
                      <a:pPr algn="ctr"/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рынке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сотрудников в РБ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Офисы в РБ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Зарубежне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офисы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География услуг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Топ-23 в РБ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13759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 err="1"/>
                        <a:t>Беларусьбанк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101 год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12 014 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Пекин и Франкфурт-на-Майне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1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39442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 err="1"/>
                        <a:t>МТБанк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29 лет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BY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sz="2400" dirty="0"/>
                        <a:t>-</a:t>
                      </a:r>
                      <a:endParaRPr lang="en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9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75207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 err="1"/>
                        <a:t>Приорбанк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34 года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744 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Германия, Польша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Австрия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3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0595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/>
                        <a:t>BSB-Bank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en-BY" dirty="0"/>
                        <a:t>21 г</a:t>
                      </a:r>
                      <a:r>
                        <a:rPr lang="ru-RU" dirty="0"/>
                        <a:t>од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354 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Минск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Y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15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81949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 err="1"/>
                        <a:t>Белинвестбанк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22 года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2290 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-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5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8092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/>
                        <a:t>Сбербанк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/>
                        <a:t>  32 года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 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dirty="0" err="1"/>
                        <a:t>Россия,страны</a:t>
                      </a:r>
                      <a:endParaRPr lang="ru-RU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dirty="0" err="1"/>
                        <a:t>СНГ,Китай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4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6274"/>
                  </a:ext>
                </a:extLst>
              </a:tr>
              <a:tr h="121294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 err="1"/>
                        <a:t>Белагропромбанк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32 года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5129 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-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2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4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B3F9830-6522-48B2-9FC3-B83E4D273F34}"/>
              </a:ext>
            </a:extLst>
          </p:cNvPr>
          <p:cNvSpPr/>
          <p:nvPr/>
        </p:nvSpPr>
        <p:spPr>
          <a:xfrm>
            <a:off x="5225143" y="3556000"/>
            <a:ext cx="6807200" cy="293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F3AA5F-D45A-4C24-9E91-4D19DF61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развития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F546C85-BD0F-4709-89B2-1074200E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825625"/>
            <a:ext cx="5065486" cy="4667250"/>
          </a:xfrm>
        </p:spPr>
        <p:txBody>
          <a:bodyPr>
            <a:normAutofit/>
          </a:bodyPr>
          <a:lstStyle/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/>
              <a:t> Масштабирование Альфа-Выручки 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/>
              <a:t>Развитие торгового и интернет эквайринга 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/>
              <a:t>Развитие корпоративных пластиковых карт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/>
              <a:t>Внедрение он-лайн продаж.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D5981F-0B88-44F3-8271-C9EBA66A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88" y="2072369"/>
            <a:ext cx="5556824" cy="3704318"/>
          </a:xfrm>
          <a:prstGeom prst="rect">
            <a:avLst/>
          </a:prstGeom>
          <a:effectLst>
            <a:outerShdw blurRad="2286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6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278FF-74FF-4B2F-A39D-CF025543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32539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spc="-100" dirty="0">
                <a:ea typeface="+mj-ea"/>
                <a:cs typeface="+mj-cs"/>
              </a:rPr>
              <a:t>Финансовые аспекты стратегии</a:t>
            </a:r>
            <a:endParaRPr kumimoji="0" lang="ru-RU" sz="4400" b="1" i="0" u="none" strike="noStrike" kern="1200" cap="none" spc="-10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DBE93-3881-5CEF-9CCE-F235FE44F155}"/>
              </a:ext>
            </a:extLst>
          </p:cNvPr>
          <p:cNvSpPr txBox="1"/>
          <p:nvPr/>
        </p:nvSpPr>
        <p:spPr>
          <a:xfrm>
            <a:off x="285007" y="1358102"/>
            <a:ext cx="95240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ru-RU" dirty="0"/>
              <a:t>Прирост </a:t>
            </a:r>
            <a:r>
              <a:rPr lang="ru-RU" b="1" dirty="0">
                <a:solidFill>
                  <a:schemeClr val="accent1"/>
                </a:solidFill>
              </a:rPr>
              <a:t>активов</a:t>
            </a:r>
            <a:r>
              <a:rPr lang="ru-RU" dirty="0"/>
              <a:t> за период с 2021 - 2023 гг. планируется на уровне +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67%</a:t>
            </a:r>
            <a:r>
              <a:rPr lang="ru-RU" dirty="0"/>
              <a:t>;</a:t>
            </a:r>
          </a:p>
          <a:p>
            <a:pPr>
              <a:spcAft>
                <a:spcPts val="2400"/>
              </a:spcAft>
            </a:pPr>
            <a:r>
              <a:rPr lang="ru-RU" b="1" dirty="0">
                <a:solidFill>
                  <a:schemeClr val="accent1"/>
                </a:solidFill>
              </a:rPr>
              <a:t>Кредитный портфель </a:t>
            </a:r>
            <a:r>
              <a:rPr lang="ru-RU" dirty="0"/>
              <a:t>по розничным и корпоративным клиентам Банка к 2023 должен прирасти </a:t>
            </a:r>
            <a:r>
              <a:rPr lang="ru-RU" b="1" dirty="0">
                <a:solidFill>
                  <a:schemeClr val="accent1"/>
                </a:solidFill>
              </a:rPr>
              <a:t>в 1,64 раза </a:t>
            </a:r>
            <a:r>
              <a:rPr lang="ru-RU" dirty="0"/>
              <a:t>к 2020 году;</a:t>
            </a:r>
          </a:p>
          <a:p>
            <a:pPr>
              <a:spcAft>
                <a:spcPts val="2400"/>
              </a:spcAft>
            </a:pPr>
            <a:r>
              <a:rPr lang="ru-RU" dirty="0"/>
              <a:t>Прирост </a:t>
            </a:r>
            <a:r>
              <a:rPr lang="ru-RU" b="1" dirty="0">
                <a:solidFill>
                  <a:schemeClr val="accent1"/>
                </a:solidFill>
              </a:rPr>
              <a:t>капитала</a:t>
            </a:r>
            <a:r>
              <a:rPr lang="ru-RU" dirty="0"/>
              <a:t>  ожидается на уровне </a:t>
            </a:r>
            <a:r>
              <a:rPr lang="ru-RU" dirty="0">
                <a:solidFill>
                  <a:schemeClr val="accent1"/>
                </a:solidFill>
              </a:rPr>
              <a:t>+</a:t>
            </a:r>
            <a:r>
              <a:rPr lang="ru-RU" b="1" dirty="0">
                <a:solidFill>
                  <a:schemeClr val="accent1"/>
                </a:solidFill>
              </a:rPr>
              <a:t>96%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к 2020 году;</a:t>
            </a:r>
          </a:p>
          <a:p>
            <a:pPr>
              <a:spcAft>
                <a:spcPts val="2400"/>
              </a:spcAft>
            </a:pPr>
            <a:r>
              <a:rPr lang="ru-RU" b="1" dirty="0">
                <a:solidFill>
                  <a:schemeClr val="accent1"/>
                </a:solidFill>
              </a:rPr>
              <a:t>Нормативный капитал </a:t>
            </a:r>
            <a:r>
              <a:rPr lang="ru-RU" dirty="0"/>
              <a:t>на конец 2020 года ожидается на уровне </a:t>
            </a:r>
            <a:r>
              <a:rPr lang="ru-RU" b="1" dirty="0">
                <a:solidFill>
                  <a:schemeClr val="accent1"/>
                </a:solidFill>
              </a:rPr>
              <a:t>735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</a:rPr>
              <a:t>млн. рублей</a:t>
            </a:r>
            <a:r>
              <a:rPr lang="ru-RU" dirty="0">
                <a:solidFill>
                  <a:schemeClr val="accent1"/>
                </a:solidFill>
              </a:rPr>
              <a:t>;</a:t>
            </a:r>
          </a:p>
          <a:p>
            <a:pPr>
              <a:spcAft>
                <a:spcPts val="2400"/>
              </a:spcAft>
            </a:pPr>
            <a:r>
              <a:rPr lang="ru-RU" b="1" dirty="0">
                <a:solidFill>
                  <a:schemeClr val="accent1"/>
                </a:solidFill>
              </a:rPr>
              <a:t>Достаточность нормативного капитала </a:t>
            </a:r>
            <a:r>
              <a:rPr lang="ru-RU" dirty="0"/>
              <a:t>в </a:t>
            </a:r>
            <a:r>
              <a:rPr lang="en-US" dirty="0"/>
              <a:t>2021-</a:t>
            </a:r>
            <a:r>
              <a:rPr lang="ru-RU" dirty="0"/>
              <a:t>202</a:t>
            </a:r>
            <a:r>
              <a:rPr lang="en-US" dirty="0"/>
              <a:t>3</a:t>
            </a:r>
            <a:r>
              <a:rPr lang="ru-RU" dirty="0"/>
              <a:t> гг. прогнозируется на уровне </a:t>
            </a:r>
            <a:r>
              <a:rPr lang="ru-RU" b="1" dirty="0">
                <a:solidFill>
                  <a:schemeClr val="accent1"/>
                </a:solidFill>
              </a:rPr>
              <a:t>не менее 1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ru-RU" b="1" dirty="0">
                <a:solidFill>
                  <a:schemeClr val="accent1"/>
                </a:solidFill>
              </a:rPr>
              <a:t>,2%</a:t>
            </a:r>
            <a:r>
              <a:rPr lang="ru-RU" dirty="0">
                <a:solidFill>
                  <a:schemeClr val="accent1"/>
                </a:solidFill>
              </a:rPr>
              <a:t>.</a:t>
            </a:r>
          </a:p>
          <a:p>
            <a:endParaRPr lang="en-BY" dirty="0"/>
          </a:p>
        </p:txBody>
      </p:sp>
      <p:pic>
        <p:nvPicPr>
          <p:cNvPr id="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036B26FB-7278-7268-A941-8FF3E734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12" y="4631836"/>
            <a:ext cx="3509800" cy="21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0501-E0D3-C8EA-7B80-0A2B88BC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Участие банка в жизни белорусов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028E-BBEB-0EBB-C541-1229C42F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218"/>
            <a:ext cx="9035005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effectLst/>
                <a:latin typeface="roboto-regular"/>
              </a:rPr>
              <a:t>Банк направляет средства на различные мероприятия по поддержке белорусского спорта, культуры и другие социальные мероприятия.</a:t>
            </a:r>
            <a:endParaRPr lang="en-BY" dirty="0"/>
          </a:p>
        </p:txBody>
      </p:sp>
      <p:pic>
        <p:nvPicPr>
          <p:cNvPr id="4100" name="Picture 4" descr="Российская биатлонистка Виктория Сливко выиграла женскую гонку  преследования на 1 этапе Альфа-Банк Кубка Содружества в">
            <a:extLst>
              <a:ext uri="{FF2B5EF4-FFF2-40B4-BE49-F238E27FC236}">
                <a16:creationId xmlns:a16="http://schemas.microsoft.com/office/drawing/2014/main" id="{DC1F44C8-8C70-4E1F-530F-6EC23C38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" y="3194235"/>
            <a:ext cx="3159733" cy="366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Виртуозы в Минске: Альфа-Банк выступил Генеральным партнёром V  Международного фестиваля «Владимир Спиваков приглашает...» - Альфа Банк ⇨  подробнее ☎198">
            <a:extLst>
              <a:ext uri="{FF2B5EF4-FFF2-40B4-BE49-F238E27FC236}">
                <a16:creationId xmlns:a16="http://schemas.microsoft.com/office/drawing/2014/main" id="{BDC0F0BB-C6F0-417C-79CC-F51E2DBF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89" y="3304572"/>
            <a:ext cx="4737904" cy="355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Мотивация, вдохновение, развитие, идеи, Альфа-Банк.">
            <a:extLst>
              <a:ext uri="{FF2B5EF4-FFF2-40B4-BE49-F238E27FC236}">
                <a16:creationId xmlns:a16="http://schemas.microsoft.com/office/drawing/2014/main" id="{6B0971FA-F086-5928-5B67-8864F76A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01" y="3304572"/>
            <a:ext cx="5398414" cy="355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FA2D-5808-8C57-7F6A-8AAC9896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B83C-61B0-EBE6-FFA0-897E203F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 err="1">
                <a:solidFill>
                  <a:srgbClr val="FF0000"/>
                </a:solidFill>
                <a:effectLst/>
                <a:latin typeface="Söhne"/>
              </a:rPr>
              <a:t>AlfaBank</a:t>
            </a:r>
            <a:r>
              <a:rPr lang="en-GB" b="0" i="0" dirty="0">
                <a:effectLst/>
                <a:latin typeface="Söhne"/>
              </a:rPr>
              <a:t> - </a:t>
            </a:r>
            <a:r>
              <a:rPr lang="ru-RU" b="0" i="0" dirty="0">
                <a:effectLst/>
                <a:latin typeface="Söhne"/>
              </a:rPr>
              <a:t>лидер с опытом более 24 лет на рынке. С офисами в разных странах, включая Великобританию и США, она имеет крупные планы развития. Стратегия включает в себя инновации в самообслуживании и пластиковых картах, что приведет к увеличению активов и капитала компании на 67% и 96% соответственно. Нормативный капитал останется выше 14,2%, гарантируя надежность и устойчивость.</a:t>
            </a:r>
            <a:endParaRPr lang="en-BY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75FAF2-9BC2-333A-D836-7D7AC62B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296" y="4104165"/>
            <a:ext cx="2997531" cy="29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2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313</Words>
  <Application>Microsoft Macintosh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roboto-regular</vt:lpstr>
      <vt:lpstr>Söhne</vt:lpstr>
      <vt:lpstr>Times New Roman</vt:lpstr>
      <vt:lpstr>Wingdings</vt:lpstr>
      <vt:lpstr>Тема Office</vt:lpstr>
      <vt:lpstr>ИССЛЕДОВАНИЕ КОНКУРЕНТОВ И РАЗРАБОТКА СТРАТЕГИИ ПОЗИЦИОНИРОВАНИЯ ДЛЯ КОМПАНИИ ALFA-BANK</vt:lpstr>
      <vt:lpstr>Основные конкуренты:</vt:lpstr>
      <vt:lpstr>PowerPoint Presentation</vt:lpstr>
      <vt:lpstr>Стратегии развития:</vt:lpstr>
      <vt:lpstr>Финансовые аспекты стратегии</vt:lpstr>
      <vt:lpstr>Участие банка в жизни белорусов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Матвей Ходосевич Александрович</cp:lastModifiedBy>
  <cp:revision>6</cp:revision>
  <dcterms:created xsi:type="dcterms:W3CDTF">2021-05-07T15:28:34Z</dcterms:created>
  <dcterms:modified xsi:type="dcterms:W3CDTF">2023-10-11T06:50:53Z</dcterms:modified>
</cp:coreProperties>
</file>