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
  </p:notesMasterIdLst>
  <p:handoutMasterIdLst>
    <p:handoutMasterId r:id="rId4"/>
  </p:handoutMasterIdLst>
  <p:sldIdLst>
    <p:sldId id="256" r:id="rId2"/>
  </p:sldIdLst>
  <p:sldSz cx="21945600" cy="329184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4" orient="horz" pos="19872" userDrawn="1">
          <p15:clr>
            <a:srgbClr val="A4A3A4"/>
          </p15:clr>
        </p15:guide>
        <p15:guide id="5" pos="691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2006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6325"/>
  </p:normalViewPr>
  <p:slideViewPr>
    <p:cSldViewPr snapToGrid="0" snapToObjects="1" showGuides="1">
      <p:cViewPr>
        <p:scale>
          <a:sx n="122" d="100"/>
          <a:sy n="122" d="100"/>
        </p:scale>
        <p:origin x="-3736" y="-18800"/>
      </p:cViewPr>
      <p:guideLst>
        <p:guide orient="horz" pos="864"/>
        <p:guide orient="horz" pos="19872"/>
        <p:guide pos="6912"/>
      </p:guideLst>
    </p:cSldViewPr>
  </p:slideViewPr>
  <p:notesTextViewPr>
    <p:cViewPr>
      <p:scale>
        <a:sx n="1" d="1"/>
        <a:sy n="1" d="1"/>
      </p:scale>
      <p:origin x="0" y="0"/>
    </p:cViewPr>
  </p:notesTextViewPr>
  <p:notesViewPr>
    <p:cSldViewPr snapToGrid="0" snapToObjects="1" showGuides="1">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061D43-69EA-485A-B31D-06F488B000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022262A-DD58-D216-4E05-6B7D2CEE23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C526E5-6ED1-40E7-8DB0-EC2A4532908B}" type="datetimeFigureOut">
              <a:rPr lang="en-US" smtClean="0"/>
              <a:t>12/11/24</a:t>
            </a:fld>
            <a:endParaRPr lang="en-US"/>
          </a:p>
        </p:txBody>
      </p:sp>
      <p:sp>
        <p:nvSpPr>
          <p:cNvPr id="4" name="Footer Placeholder 3">
            <a:extLst>
              <a:ext uri="{FF2B5EF4-FFF2-40B4-BE49-F238E27FC236}">
                <a16:creationId xmlns:a16="http://schemas.microsoft.com/office/drawing/2014/main" id="{95898623-D829-FCE0-AD10-5B31A656C4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68DA44E-BAC8-4388-FF0D-5D5BE9FE9D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F035F1-8563-4812-8253-F0BF4F751523}" type="slidenum">
              <a:rPr lang="en-US" smtClean="0"/>
              <a:t>‹#›</a:t>
            </a:fld>
            <a:endParaRPr lang="en-US"/>
          </a:p>
        </p:txBody>
      </p:sp>
    </p:spTree>
    <p:extLst>
      <p:ext uri="{BB962C8B-B14F-4D97-AF65-F5344CB8AC3E}">
        <p14:creationId xmlns:p14="http://schemas.microsoft.com/office/powerpoint/2010/main" val="199588326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1B715-1FB3-5140-86C6-735B57B07F61}" type="datetimeFigureOut">
              <a:rPr lang="en-US" smtClean="0"/>
              <a:t>12/11/24</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DA873-252F-EA4D-A400-B80F9A116E23}" type="slidenum">
              <a:rPr lang="en-US" smtClean="0"/>
              <a:t>‹#›</a:t>
            </a:fld>
            <a:endParaRPr lang="en-US"/>
          </a:p>
        </p:txBody>
      </p:sp>
    </p:spTree>
    <p:extLst>
      <p:ext uri="{BB962C8B-B14F-4D97-AF65-F5344CB8AC3E}">
        <p14:creationId xmlns:p14="http://schemas.microsoft.com/office/powerpoint/2010/main" val="1085789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DA873-252F-EA4D-A400-B80F9A116E23}" type="slidenum">
              <a:rPr lang="en-US" smtClean="0"/>
              <a:t>1</a:t>
            </a:fld>
            <a:endParaRPr lang="en-US"/>
          </a:p>
        </p:txBody>
      </p:sp>
    </p:spTree>
    <p:extLst>
      <p:ext uri="{BB962C8B-B14F-4D97-AF65-F5344CB8AC3E}">
        <p14:creationId xmlns:p14="http://schemas.microsoft.com/office/powerpoint/2010/main" val="878779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42FB64-E6C6-7E42-3192-F4C44286ED6F}"/>
              </a:ext>
              <a:ext uri="{C183D7F6-B498-43B3-948B-1728B52AA6E4}">
                <adec:decorative xmlns:adec="http://schemas.microsoft.com/office/drawing/2017/decorative" val="1"/>
              </a:ext>
            </a:extLst>
          </p:cNvPr>
          <p:cNvSpPr/>
          <p:nvPr userDrawn="1"/>
        </p:nvSpPr>
        <p:spPr>
          <a:xfrm>
            <a:off x="0" y="0"/>
            <a:ext cx="21945600" cy="7772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A2CBE257-521A-26EC-195F-E9AA9E971525}"/>
              </a:ext>
              <a:ext uri="{C183D7F6-B498-43B3-948B-1728B52AA6E4}">
                <adec:decorative xmlns:adec="http://schemas.microsoft.com/office/drawing/2017/decorative" val="1"/>
              </a:ext>
            </a:extLst>
          </p:cNvPr>
          <p:cNvCxnSpPr/>
          <p:nvPr userDrawn="1"/>
        </p:nvCxnSpPr>
        <p:spPr>
          <a:xfrm>
            <a:off x="7608277" y="14395938"/>
            <a:ext cx="0" cy="171508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12F8DD-C637-AC85-8962-75BB2A75BD4F}"/>
              </a:ext>
              <a:ext uri="{C183D7F6-B498-43B3-948B-1728B52AA6E4}">
                <adec:decorative xmlns:adec="http://schemas.microsoft.com/office/drawing/2017/decorative" val="1"/>
              </a:ext>
            </a:extLst>
          </p:cNvPr>
          <p:cNvCxnSpPr/>
          <p:nvPr userDrawn="1"/>
        </p:nvCxnSpPr>
        <p:spPr>
          <a:xfrm>
            <a:off x="14342876" y="14372492"/>
            <a:ext cx="0" cy="1717430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64E4A0-FA72-6823-8071-B7819EC7F645}"/>
              </a:ext>
              <a:ext uri="{C183D7F6-B498-43B3-948B-1728B52AA6E4}">
                <adec:decorative xmlns:adec="http://schemas.microsoft.com/office/drawing/2017/decorative" val="1"/>
              </a:ext>
            </a:extLst>
          </p:cNvPr>
          <p:cNvCxnSpPr/>
          <p:nvPr userDrawn="1"/>
        </p:nvCxnSpPr>
        <p:spPr>
          <a:xfrm>
            <a:off x="1371600" y="13856677"/>
            <a:ext cx="192024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White University of Washington wordmark">
            <a:extLst>
              <a:ext uri="{FF2B5EF4-FFF2-40B4-BE49-F238E27FC236}">
                <a16:creationId xmlns:a16="http://schemas.microsoft.com/office/drawing/2014/main" id="{06BF856D-318F-5648-4D5F-55F36A7B7B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328" y="1382304"/>
            <a:ext cx="5720372" cy="377450"/>
          </a:xfrm>
          <a:prstGeom prst="rect">
            <a:avLst/>
          </a:prstGeom>
        </p:spPr>
      </p:pic>
      <p:pic>
        <p:nvPicPr>
          <p:cNvPr id="8" name="Picture 7">
            <a:extLst>
              <a:ext uri="{FF2B5EF4-FFF2-40B4-BE49-F238E27FC236}">
                <a16:creationId xmlns:a16="http://schemas.microsoft.com/office/drawing/2014/main" id="{C7D3E322-5717-F221-A293-7F2AC838DB6F}"/>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156680" y="1039307"/>
            <a:ext cx="2788920" cy="1877568"/>
          </a:xfrm>
          <a:prstGeom prst="rect">
            <a:avLst/>
          </a:prstGeom>
        </p:spPr>
      </p:pic>
      <p:sp>
        <p:nvSpPr>
          <p:cNvPr id="2" name="Title"/>
          <p:cNvSpPr>
            <a:spLocks noGrp="1"/>
          </p:cNvSpPr>
          <p:nvPr>
            <p:ph type="ctrTitle" hasCustomPrompt="1"/>
          </p:nvPr>
        </p:nvSpPr>
        <p:spPr>
          <a:xfrm>
            <a:off x="1371600" y="2137204"/>
            <a:ext cx="16957964" cy="2926880"/>
          </a:xfrm>
          <a:prstGeom prst="rect">
            <a:avLst/>
          </a:prstGeom>
        </p:spPr>
        <p:txBody>
          <a:bodyPr lIns="0" rIns="0" anchor="b"/>
          <a:lstStyle>
            <a:lvl1pPr algn="l">
              <a:defRPr sz="11500">
                <a:solidFill>
                  <a:schemeClr val="bg2"/>
                </a:solidFill>
              </a:defRPr>
            </a:lvl1pPr>
          </a:lstStyle>
          <a:p>
            <a:r>
              <a:rPr lang="en-US" dirty="0"/>
              <a:t>HEADER</a:t>
            </a:r>
          </a:p>
        </p:txBody>
      </p:sp>
      <p:pic>
        <p:nvPicPr>
          <p:cNvPr id="9" name="Picture 8">
            <a:extLst>
              <a:ext uri="{FF2B5EF4-FFF2-40B4-BE49-F238E27FC236}">
                <a16:creationId xmlns:a16="http://schemas.microsoft.com/office/drawing/2014/main" id="{CF72B54C-8107-8BC2-0756-50E483CE2045}"/>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71600" y="4851910"/>
            <a:ext cx="3877056" cy="950976"/>
          </a:xfrm>
          <a:prstGeom prst="rect">
            <a:avLst/>
          </a:prstGeom>
        </p:spPr>
      </p:pic>
      <p:sp>
        <p:nvSpPr>
          <p:cNvPr id="6" name="Text Placeholder 5">
            <a:extLst>
              <a:ext uri="{FF2B5EF4-FFF2-40B4-BE49-F238E27FC236}">
                <a16:creationId xmlns:a16="http://schemas.microsoft.com/office/drawing/2014/main" id="{D01EE617-D376-BF7B-7ECC-3D715A8C22EC}"/>
              </a:ext>
            </a:extLst>
          </p:cNvPr>
          <p:cNvSpPr>
            <a:spLocks noGrp="1"/>
          </p:cNvSpPr>
          <p:nvPr>
            <p:ph type="body" sz="quarter" idx="47" hasCustomPrompt="1"/>
          </p:nvPr>
        </p:nvSpPr>
        <p:spPr>
          <a:xfrm>
            <a:off x="1404939" y="6318250"/>
            <a:ext cx="19169062" cy="844550"/>
          </a:xfrm>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First Name Last Name, First Name Last Name, First Name Last Name, First Name Last Name</a:t>
            </a:r>
          </a:p>
        </p:txBody>
      </p:sp>
      <p:sp>
        <p:nvSpPr>
          <p:cNvPr id="4" name="Text Placeholder 3">
            <a:extLst>
              <a:ext uri="{FF2B5EF4-FFF2-40B4-BE49-F238E27FC236}">
                <a16:creationId xmlns:a16="http://schemas.microsoft.com/office/drawing/2014/main" id="{6439FC49-2EC2-3957-B5AE-5755106E19B6}"/>
              </a:ext>
            </a:extLst>
          </p:cNvPr>
          <p:cNvSpPr>
            <a:spLocks noGrp="1"/>
          </p:cNvSpPr>
          <p:nvPr>
            <p:ph type="body" sz="quarter" idx="45" hasCustomPrompt="1"/>
          </p:nvPr>
        </p:nvSpPr>
        <p:spPr>
          <a:xfrm>
            <a:off x="1404938" y="8460178"/>
            <a:ext cx="9072562" cy="1655584"/>
          </a:xfrm>
        </p:spPr>
        <p:txBody>
          <a:bodyPr>
            <a:noAutofit/>
          </a:bodyPr>
          <a:lstStyle>
            <a:lvl1pPr marL="0" indent="0">
              <a:buNone/>
              <a:defRPr sz="3300">
                <a:solidFill>
                  <a:schemeClr val="tx2"/>
                </a:solidFill>
                <a:latin typeface="Uni Sans Book" panose="00000500000000000000" pitchFamily="50" charset="0"/>
              </a:defRPr>
            </a:lvl1pPr>
            <a:lvl2pPr>
              <a:defRPr sz="3300">
                <a:solidFill>
                  <a:schemeClr val="tx2"/>
                </a:solidFill>
                <a:latin typeface="Uni Sans Regular" panose="00000500000000000000" pitchFamily="50" charset="0"/>
              </a:defRPr>
            </a:lvl2pPr>
            <a:lvl3pPr>
              <a:defRPr sz="3300">
                <a:solidFill>
                  <a:schemeClr val="tx2"/>
                </a:solidFill>
                <a:latin typeface="Uni Sans Regular" panose="00000500000000000000" pitchFamily="50" charset="0"/>
              </a:defRPr>
            </a:lvl3pPr>
            <a:lvl4pPr>
              <a:defRPr sz="3300">
                <a:solidFill>
                  <a:schemeClr val="tx2"/>
                </a:solidFill>
                <a:latin typeface="Uni Sans Regular" panose="00000500000000000000" pitchFamily="50" charset="0"/>
              </a:defRPr>
            </a:lvl4pPr>
            <a:lvl5pPr>
              <a:defRPr sz="3300">
                <a:solidFill>
                  <a:schemeClr val="tx2"/>
                </a:solidFill>
                <a:latin typeface="Uni Sans Regular" panose="00000500000000000000" pitchFamily="50" charset="0"/>
              </a:defRPr>
            </a:lvl5pPr>
          </a:lstStyle>
          <a:p>
            <a:pPr lvl="0"/>
            <a:r>
              <a:rPr lang="en-US" dirty="0"/>
              <a:t>SUBHEAD INTRO SIT AMET, CONSECTETUR ADIPISCING. DUIS VEL MASSA EU IPSUM TINCIDUNT CONGUE SIT AMET AC ORCI.</a:t>
            </a:r>
          </a:p>
        </p:txBody>
      </p:sp>
      <p:sp>
        <p:nvSpPr>
          <p:cNvPr id="5" name="Text Placeholder 3">
            <a:extLst>
              <a:ext uri="{FF2B5EF4-FFF2-40B4-BE49-F238E27FC236}">
                <a16:creationId xmlns:a16="http://schemas.microsoft.com/office/drawing/2014/main" id="{08B5BE3E-B19A-5213-5202-23C4E727AED9}"/>
              </a:ext>
            </a:extLst>
          </p:cNvPr>
          <p:cNvSpPr>
            <a:spLocks noGrp="1"/>
          </p:cNvSpPr>
          <p:nvPr>
            <p:ph type="body" sz="quarter" idx="46" hasCustomPrompt="1"/>
          </p:nvPr>
        </p:nvSpPr>
        <p:spPr>
          <a:xfrm>
            <a:off x="1404938" y="10132477"/>
            <a:ext cx="9072562" cy="3364603"/>
          </a:xfrm>
        </p:spPr>
        <p:txBody>
          <a:bodyPr>
            <a:noAutofit/>
          </a:bodyPr>
          <a:lstStyle>
            <a:lvl1pPr marL="0" indent="0">
              <a:buNone/>
              <a:defRPr sz="3000">
                <a:solidFill>
                  <a:schemeClr val="tx1"/>
                </a:solidFill>
                <a:latin typeface="+mn-lt"/>
              </a:defRPr>
            </a:lvl1pPr>
            <a:lvl2pPr>
              <a:defRPr sz="3300">
                <a:solidFill>
                  <a:schemeClr val="tx2"/>
                </a:solidFill>
                <a:latin typeface="Uni Sans Regular" panose="00000500000000000000" pitchFamily="50" charset="0"/>
              </a:defRPr>
            </a:lvl2pPr>
            <a:lvl3pPr>
              <a:defRPr sz="3300">
                <a:solidFill>
                  <a:schemeClr val="tx2"/>
                </a:solidFill>
                <a:latin typeface="Uni Sans Regular" panose="00000500000000000000" pitchFamily="50" charset="0"/>
              </a:defRPr>
            </a:lvl3pPr>
            <a:lvl4pPr>
              <a:defRPr sz="3300">
                <a:solidFill>
                  <a:schemeClr val="tx2"/>
                </a:solidFill>
                <a:latin typeface="Uni Sans Regular" panose="00000500000000000000" pitchFamily="50" charset="0"/>
              </a:defRPr>
            </a:lvl4pPr>
            <a:lvl5pPr>
              <a:defRPr sz="3300">
                <a:solidFill>
                  <a:schemeClr val="tx2"/>
                </a:solidFill>
                <a:latin typeface="Uni Sans Regular" panose="00000500000000000000" pitchFamily="50"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 </a:t>
            </a:r>
            <a:r>
              <a:rPr lang="en-US" dirty="0" err="1"/>
              <a:t>vulputate</a:t>
            </a:r>
            <a:r>
              <a:rPr lang="en-US" dirty="0"/>
              <a:t> </a:t>
            </a:r>
            <a:r>
              <a:rPr lang="en-US" dirty="0" err="1"/>
              <a:t>condimentum</a:t>
            </a:r>
            <a:r>
              <a:rPr lang="en-US" dirty="0"/>
              <a:t> </a:t>
            </a:r>
            <a:r>
              <a:rPr lang="en-US" dirty="0" err="1"/>
              <a:t>egestas</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Curae; </a:t>
            </a:r>
            <a:r>
              <a:rPr lang="en-US" dirty="0" err="1"/>
              <a:t>Nulla</a:t>
            </a:r>
            <a:r>
              <a:rPr lang="en-US" dirty="0"/>
              <a:t> </a:t>
            </a:r>
            <a:r>
              <a:rPr lang="en-US" dirty="0" err="1"/>
              <a:t>risus</a:t>
            </a:r>
            <a:r>
              <a:rPr lang="en-US" dirty="0"/>
              <a:t> </a:t>
            </a:r>
            <a:r>
              <a:rPr lang="en-US" dirty="0" err="1"/>
              <a:t>elit</a:t>
            </a:r>
            <a:r>
              <a:rPr lang="en-US" dirty="0"/>
              <a:t>, </a:t>
            </a:r>
            <a:r>
              <a:rPr lang="en-US" dirty="0" err="1"/>
              <a:t>ullamcorper</a:t>
            </a:r>
            <a:r>
              <a:rPr lang="en-US" dirty="0"/>
              <a:t> sit </a:t>
            </a:r>
            <a:r>
              <a:rPr lang="en-US" dirty="0" err="1"/>
              <a:t>amet</a:t>
            </a:r>
            <a:r>
              <a:rPr lang="en-US" dirty="0"/>
              <a:t> </a:t>
            </a:r>
            <a:r>
              <a:rPr lang="en-US" dirty="0" err="1"/>
              <a:t>arcu</a:t>
            </a:r>
            <a:r>
              <a:rPr lang="en-US" dirty="0"/>
              <a:t> vel, </a:t>
            </a:r>
            <a:r>
              <a:rPr lang="en-US" dirty="0" err="1"/>
              <a:t>tristique</a:t>
            </a:r>
            <a:r>
              <a:rPr lang="en-US" dirty="0"/>
              <a:t> </a:t>
            </a:r>
            <a:r>
              <a:rPr lang="en-US" dirty="0" err="1"/>
              <a:t>suscipit</a:t>
            </a:r>
            <a:r>
              <a:rPr lang="en-US" dirty="0"/>
              <a:t> </a:t>
            </a:r>
            <a:r>
              <a:rPr lang="en-US" dirty="0" err="1"/>
              <a:t>urna</a:t>
            </a:r>
            <a:r>
              <a:rPr lang="en-US" dirty="0"/>
              <a:t>. </a:t>
            </a:r>
            <a:r>
              <a:rPr lang="en-US" dirty="0" err="1"/>
              <a:t>Mauris</a:t>
            </a:r>
            <a:r>
              <a:rPr lang="en-US" dirty="0"/>
              <a:t> sit </a:t>
            </a:r>
            <a:r>
              <a:rPr lang="en-US" dirty="0" err="1"/>
              <a:t>amet</a:t>
            </a:r>
            <a:endParaRPr lang="en-US" dirty="0"/>
          </a:p>
        </p:txBody>
      </p:sp>
      <p:sp>
        <p:nvSpPr>
          <p:cNvPr id="19" name="Picture Placeholder 18">
            <a:extLst>
              <a:ext uri="{FF2B5EF4-FFF2-40B4-BE49-F238E27FC236}">
                <a16:creationId xmlns:a16="http://schemas.microsoft.com/office/drawing/2014/main" id="{21081191-5373-5749-7DC4-98783C3690DA}"/>
              </a:ext>
            </a:extLst>
          </p:cNvPr>
          <p:cNvSpPr>
            <a:spLocks noGrp="1"/>
          </p:cNvSpPr>
          <p:nvPr>
            <p:ph type="pic" sz="quarter" idx="13" hasCustomPrompt="1"/>
          </p:nvPr>
        </p:nvSpPr>
        <p:spPr>
          <a:xfrm>
            <a:off x="11468100" y="8459788"/>
            <a:ext cx="9105900" cy="4418012"/>
          </a:xfrm>
          <a:prstGeom prst="rect">
            <a:avLst/>
          </a:prstGeom>
          <a:solidFill>
            <a:schemeClr val="accent3">
              <a:lumMod val="95000"/>
            </a:schemeClr>
          </a:solidFill>
        </p:spPr>
        <p:txBody>
          <a:bodyPr/>
          <a:lstStyle>
            <a:lvl1pPr>
              <a:defRPr sz="4000"/>
            </a:lvl1pPr>
          </a:lstStyle>
          <a:p>
            <a:pPr marL="548640" marR="0" lvl="0" indent="-548640" algn="l" defTabSz="2194560" rtl="0" eaLnBrk="1" fontAlgn="auto" latinLnBrk="0" hangingPunct="1">
              <a:lnSpc>
                <a:spcPct val="90000"/>
              </a:lnSpc>
              <a:spcBef>
                <a:spcPts val="2400"/>
              </a:spcBef>
              <a:spcAft>
                <a:spcPts val="0"/>
              </a:spcAft>
              <a:buClrTx/>
              <a:buSzTx/>
              <a:buFont typeface="Arial" panose="020B0604020202020204" pitchFamily="34" charset="0"/>
              <a:buChar char="•"/>
              <a:tabLst/>
              <a:defRPr/>
            </a:pPr>
            <a:r>
              <a:rPr lang="en-US" dirty="0"/>
              <a:t>Place image here and add alt text under Review &gt; Check Accessibility &gt; Alt Text</a:t>
            </a:r>
          </a:p>
          <a:p>
            <a:endParaRPr lang="en-US" dirty="0"/>
          </a:p>
        </p:txBody>
      </p:sp>
      <p:sp>
        <p:nvSpPr>
          <p:cNvPr id="16" name="Text Placeholder 15">
            <a:extLst>
              <a:ext uri="{FF2B5EF4-FFF2-40B4-BE49-F238E27FC236}">
                <a16:creationId xmlns:a16="http://schemas.microsoft.com/office/drawing/2014/main" id="{78936DFD-DC62-63FC-9D7D-E54AA02C41CF}"/>
              </a:ext>
            </a:extLst>
          </p:cNvPr>
          <p:cNvSpPr>
            <a:spLocks noGrp="1"/>
          </p:cNvSpPr>
          <p:nvPr>
            <p:ph type="body" sz="quarter" idx="48" hasCustomPrompt="1"/>
          </p:nvPr>
        </p:nvSpPr>
        <p:spPr>
          <a:xfrm>
            <a:off x="11468100" y="13047663"/>
            <a:ext cx="9105901" cy="449262"/>
          </a:xfrm>
        </p:spPr>
        <p:txBody>
          <a:bodyPr>
            <a:noAutofit/>
          </a:bodyPr>
          <a:lstStyle>
            <a:lvl1pPr marL="0" indent="0">
              <a:buNone/>
              <a:defRPr sz="1200"/>
            </a:lvl1pPr>
            <a:lvl2pPr>
              <a:defRPr sz="1200"/>
            </a:lvl2pPr>
            <a:lvl3pPr>
              <a:defRPr sz="1200"/>
            </a:lvl3pPr>
            <a:lvl4pPr>
              <a:defRPr sz="1200"/>
            </a:lvl4pPr>
            <a:lvl5pPr>
              <a:defRPr sz="1200"/>
            </a:lvl5pPr>
          </a:lstStyle>
          <a:p>
            <a:pPr lvl="0"/>
            <a:r>
              <a:rPr lang="en-US" dirty="0"/>
              <a:t>Photo caption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a:t>
            </a:r>
          </a:p>
        </p:txBody>
      </p:sp>
      <p:sp>
        <p:nvSpPr>
          <p:cNvPr id="26" name="Text Placeholder 25">
            <a:extLst>
              <a:ext uri="{FF2B5EF4-FFF2-40B4-BE49-F238E27FC236}">
                <a16:creationId xmlns:a16="http://schemas.microsoft.com/office/drawing/2014/main" id="{48B1FE93-715E-430A-7072-93B3CE554C35}"/>
              </a:ext>
            </a:extLst>
          </p:cNvPr>
          <p:cNvSpPr>
            <a:spLocks noGrp="1"/>
          </p:cNvSpPr>
          <p:nvPr>
            <p:ph type="body" sz="quarter" idx="15" hasCustomPrompt="1"/>
          </p:nvPr>
        </p:nvSpPr>
        <p:spPr>
          <a:xfrm>
            <a:off x="1404938" y="14395938"/>
            <a:ext cx="5795962"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18" name="Text Placeholder 17">
            <a:extLst>
              <a:ext uri="{FF2B5EF4-FFF2-40B4-BE49-F238E27FC236}">
                <a16:creationId xmlns:a16="http://schemas.microsoft.com/office/drawing/2014/main" id="{6758B34E-538D-6627-60B1-CC449705A6B9}"/>
              </a:ext>
            </a:extLst>
          </p:cNvPr>
          <p:cNvSpPr>
            <a:spLocks noGrp="1"/>
          </p:cNvSpPr>
          <p:nvPr>
            <p:ph type="body" sz="quarter" idx="49" hasCustomPrompt="1"/>
          </p:nvPr>
        </p:nvSpPr>
        <p:spPr>
          <a:xfrm>
            <a:off x="1371600" y="15513050"/>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21" name="Text Placeholder 17">
            <a:extLst>
              <a:ext uri="{FF2B5EF4-FFF2-40B4-BE49-F238E27FC236}">
                <a16:creationId xmlns:a16="http://schemas.microsoft.com/office/drawing/2014/main" id="{31D9CBC8-2414-D7F4-31D8-8114113A0DCF}"/>
              </a:ext>
            </a:extLst>
          </p:cNvPr>
          <p:cNvSpPr>
            <a:spLocks noGrp="1"/>
          </p:cNvSpPr>
          <p:nvPr>
            <p:ph type="body" sz="quarter" idx="50" hasCustomPrompt="1"/>
          </p:nvPr>
        </p:nvSpPr>
        <p:spPr>
          <a:xfrm>
            <a:off x="1371601" y="16656462"/>
            <a:ext cx="5809825" cy="4127087"/>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39" name="Text Placeholder 38">
            <a:extLst>
              <a:ext uri="{FF2B5EF4-FFF2-40B4-BE49-F238E27FC236}">
                <a16:creationId xmlns:a16="http://schemas.microsoft.com/office/drawing/2014/main" id="{9E3CC80B-14B9-7CF6-BDCF-FCBE7E5D16FC}"/>
              </a:ext>
            </a:extLst>
          </p:cNvPr>
          <p:cNvSpPr>
            <a:spLocks noGrp="1"/>
          </p:cNvSpPr>
          <p:nvPr>
            <p:ph type="body" sz="quarter" idx="57" hasCustomPrompt="1"/>
          </p:nvPr>
        </p:nvSpPr>
        <p:spPr>
          <a:xfrm>
            <a:off x="1391075" y="21185188"/>
            <a:ext cx="5790351" cy="576262"/>
          </a:xfrm>
        </p:spPr>
        <p:txBody>
          <a:bodyPr/>
          <a:lstStyle>
            <a:lvl1pPr marL="0" indent="0" algn="ctr">
              <a:buNone/>
              <a:defRPr>
                <a:solidFill>
                  <a:schemeClr val="tx2"/>
                </a:solidFill>
                <a:latin typeface="Uni Sans Book" panose="00000500000000000000" pitchFamily="50" charset="0"/>
              </a:defRPr>
            </a:lvl1pPr>
          </a:lstStyle>
          <a:p>
            <a:pPr lvl="0"/>
            <a:r>
              <a:rPr lang="en-US" dirty="0"/>
              <a:t>CHART TITLE</a:t>
            </a:r>
          </a:p>
        </p:txBody>
      </p:sp>
      <p:sp>
        <p:nvSpPr>
          <p:cNvPr id="56" name="Text Placeholder 54">
            <a:extLst>
              <a:ext uri="{FF2B5EF4-FFF2-40B4-BE49-F238E27FC236}">
                <a16:creationId xmlns:a16="http://schemas.microsoft.com/office/drawing/2014/main" id="{88898CA4-E658-78A5-E4A9-012B86A5304B}"/>
              </a:ext>
            </a:extLst>
          </p:cNvPr>
          <p:cNvSpPr>
            <a:spLocks noGrp="1"/>
          </p:cNvSpPr>
          <p:nvPr>
            <p:ph type="body" sz="quarter" idx="62" hasCustomPrompt="1"/>
          </p:nvPr>
        </p:nvSpPr>
        <p:spPr>
          <a:xfrm rot="16200000">
            <a:off x="-415358" y="23546936"/>
            <a:ext cx="3921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55" name="Text Placeholder 54">
            <a:extLst>
              <a:ext uri="{FF2B5EF4-FFF2-40B4-BE49-F238E27FC236}">
                <a16:creationId xmlns:a16="http://schemas.microsoft.com/office/drawing/2014/main" id="{EE0B498D-6AE9-24F6-A58D-BF9BD536CA03}"/>
              </a:ext>
            </a:extLst>
          </p:cNvPr>
          <p:cNvSpPr>
            <a:spLocks noGrp="1"/>
          </p:cNvSpPr>
          <p:nvPr>
            <p:ph type="body" sz="quarter" idx="61" hasCustomPrompt="1"/>
          </p:nvPr>
        </p:nvSpPr>
        <p:spPr>
          <a:xfrm>
            <a:off x="1371371" y="25684163"/>
            <a:ext cx="5838631"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57" name="Chart Placeholder 56">
            <a:extLst>
              <a:ext uri="{FF2B5EF4-FFF2-40B4-BE49-F238E27FC236}">
                <a16:creationId xmlns:a16="http://schemas.microsoft.com/office/drawing/2014/main" id="{FB87409A-A659-182A-B653-40FE12B63C82}"/>
              </a:ext>
            </a:extLst>
          </p:cNvPr>
          <p:cNvSpPr>
            <a:spLocks noGrp="1"/>
          </p:cNvSpPr>
          <p:nvPr>
            <p:ph type="chart" sz="quarter" idx="41"/>
          </p:nvPr>
        </p:nvSpPr>
        <p:spPr>
          <a:xfrm>
            <a:off x="1725614" y="21763038"/>
            <a:ext cx="5484388" cy="3921125"/>
          </a:xfrm>
          <a:prstGeom prst="rect">
            <a:avLst/>
          </a:prstGeom>
          <a:solidFill>
            <a:schemeClr val="accent3">
              <a:lumMod val="95000"/>
            </a:schemeClr>
          </a:solidFill>
        </p:spPr>
        <p:txBody>
          <a:bodyPr/>
          <a:lstStyle>
            <a:lvl1pPr>
              <a:defRPr sz="4800"/>
            </a:lvl1pPr>
          </a:lstStyle>
          <a:p>
            <a:endParaRPr lang="en-US" dirty="0"/>
          </a:p>
        </p:txBody>
      </p:sp>
      <p:sp>
        <p:nvSpPr>
          <p:cNvPr id="37" name="Picture Placeholder 18">
            <a:extLst>
              <a:ext uri="{FF2B5EF4-FFF2-40B4-BE49-F238E27FC236}">
                <a16:creationId xmlns:a16="http://schemas.microsoft.com/office/drawing/2014/main" id="{A9ED605D-014B-6361-4B25-AF591EE487BD}"/>
              </a:ext>
            </a:extLst>
          </p:cNvPr>
          <p:cNvSpPr>
            <a:spLocks noGrp="1"/>
          </p:cNvSpPr>
          <p:nvPr>
            <p:ph type="pic" sz="quarter" idx="26" hasCustomPrompt="1"/>
          </p:nvPr>
        </p:nvSpPr>
        <p:spPr>
          <a:xfrm>
            <a:off x="1371600" y="26722750"/>
            <a:ext cx="5809826" cy="4309699"/>
          </a:xfrm>
          <a:prstGeom prst="rect">
            <a:avLst/>
          </a:prstGeom>
          <a:solidFill>
            <a:schemeClr val="accent3">
              <a:lumMod val="95000"/>
            </a:schemeClr>
          </a:solidFill>
        </p:spPr>
        <p:txBody>
          <a:bodyPr/>
          <a:lstStyle>
            <a:lvl1pPr>
              <a:defRPr sz="3200"/>
            </a:lvl1pPr>
          </a:lstStyle>
          <a:p>
            <a:pPr marL="548640" marR="0" lvl="0" indent="-548640" algn="l" defTabSz="2194560" rtl="0" eaLnBrk="1" fontAlgn="auto" latinLnBrk="0" hangingPunct="1">
              <a:lnSpc>
                <a:spcPct val="90000"/>
              </a:lnSpc>
              <a:spcBef>
                <a:spcPts val="2400"/>
              </a:spcBef>
              <a:spcAft>
                <a:spcPts val="0"/>
              </a:spcAft>
              <a:buClrTx/>
              <a:buSzTx/>
              <a:buFont typeface="Arial" panose="020B0604020202020204" pitchFamily="34" charset="0"/>
              <a:buChar char="•"/>
              <a:tabLst/>
              <a:defRPr/>
            </a:pPr>
            <a:r>
              <a:rPr lang="en-US" dirty="0"/>
              <a:t>Place image here and add alt text under Review &gt; Check Accessibility &gt; Alt Text</a:t>
            </a:r>
          </a:p>
          <a:p>
            <a:endParaRPr lang="en-US" dirty="0"/>
          </a:p>
        </p:txBody>
      </p:sp>
      <p:sp>
        <p:nvSpPr>
          <p:cNvPr id="50" name="Text Placeholder 15">
            <a:extLst>
              <a:ext uri="{FF2B5EF4-FFF2-40B4-BE49-F238E27FC236}">
                <a16:creationId xmlns:a16="http://schemas.microsoft.com/office/drawing/2014/main" id="{248DD8AC-F30D-FA2A-2670-0A4D4BFA6411}"/>
              </a:ext>
            </a:extLst>
          </p:cNvPr>
          <p:cNvSpPr>
            <a:spLocks noGrp="1"/>
          </p:cNvSpPr>
          <p:nvPr>
            <p:ph type="body" sz="quarter" idx="60" hasCustomPrompt="1"/>
          </p:nvPr>
        </p:nvSpPr>
        <p:spPr>
          <a:xfrm>
            <a:off x="1371601" y="31150874"/>
            <a:ext cx="5829299" cy="449262"/>
          </a:xfrm>
        </p:spPr>
        <p:txBody>
          <a:bodyPr>
            <a:noAutofit/>
          </a:bodyPr>
          <a:lstStyle>
            <a:lvl1pPr marL="0" indent="0">
              <a:buNone/>
              <a:defRPr sz="1200"/>
            </a:lvl1pPr>
            <a:lvl2pPr>
              <a:defRPr sz="1200"/>
            </a:lvl2pPr>
            <a:lvl3pPr>
              <a:defRPr sz="1200"/>
            </a:lvl3pPr>
            <a:lvl4pPr>
              <a:defRPr sz="1200"/>
            </a:lvl4pPr>
            <a:lvl5pPr>
              <a:defRPr sz="1200"/>
            </a:lvl5pPr>
          </a:lstStyle>
          <a:p>
            <a:pPr lvl="0"/>
            <a:r>
              <a:rPr lang="en-US" dirty="0"/>
              <a:t>Photo caption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a:t>
            </a:r>
          </a:p>
        </p:txBody>
      </p:sp>
      <p:sp>
        <p:nvSpPr>
          <p:cNvPr id="17" name="Text Placeholder 16">
            <a:extLst>
              <a:ext uri="{FF2B5EF4-FFF2-40B4-BE49-F238E27FC236}">
                <a16:creationId xmlns:a16="http://schemas.microsoft.com/office/drawing/2014/main" id="{D9835EF0-C064-2458-379F-841F884932A4}"/>
              </a:ext>
            </a:extLst>
          </p:cNvPr>
          <p:cNvSpPr>
            <a:spLocks noGrp="1"/>
          </p:cNvSpPr>
          <p:nvPr>
            <p:ph type="body" sz="quarter" idx="55" hasCustomPrompt="1"/>
          </p:nvPr>
        </p:nvSpPr>
        <p:spPr>
          <a:xfrm>
            <a:off x="8001000" y="14395939"/>
            <a:ext cx="5943600" cy="1263161"/>
          </a:xfrm>
          <a:solidFill>
            <a:schemeClr val="tx2"/>
          </a:solidFill>
        </p:spPr>
        <p:txBody>
          <a:bodyPr lIns="548640" rIns="548640" anchor="b" anchorCtr="0">
            <a:normAutofit/>
          </a:bodyPr>
          <a:lstStyle>
            <a:lvl1pPr marL="0" indent="0">
              <a:buNone/>
              <a:defRPr sz="2800">
                <a:solidFill>
                  <a:schemeClr val="bg1"/>
                </a:solidFill>
                <a:latin typeface="+mj-lt"/>
              </a:defRPr>
            </a:lvl1pPr>
          </a:lstStyle>
          <a:p>
            <a:pPr lvl="0"/>
            <a:r>
              <a:rPr lang="en-US" dirty="0"/>
              <a:t>BOX HEADER FOR YOUR QUICK FACTS</a:t>
            </a:r>
          </a:p>
        </p:txBody>
      </p:sp>
      <p:sp>
        <p:nvSpPr>
          <p:cNvPr id="24" name="Text Placeholder 23">
            <a:extLst>
              <a:ext uri="{FF2B5EF4-FFF2-40B4-BE49-F238E27FC236}">
                <a16:creationId xmlns:a16="http://schemas.microsoft.com/office/drawing/2014/main" id="{EA563F7C-80F5-7A45-8244-E505A80C617D}"/>
              </a:ext>
            </a:extLst>
          </p:cNvPr>
          <p:cNvSpPr>
            <a:spLocks noGrp="1"/>
          </p:cNvSpPr>
          <p:nvPr>
            <p:ph type="body" sz="quarter" idx="56" hasCustomPrompt="1"/>
          </p:nvPr>
        </p:nvSpPr>
        <p:spPr>
          <a:xfrm>
            <a:off x="8015655" y="15659100"/>
            <a:ext cx="5928945" cy="5688013"/>
          </a:xfrm>
          <a:solidFill>
            <a:schemeClr val="tx2"/>
          </a:solidFill>
        </p:spPr>
        <p:txBody>
          <a:bodyPr lIns="548640" tIns="182880" rIns="548640">
            <a:normAutofit/>
          </a:bodyPr>
          <a:lstStyle>
            <a:lvl1pPr>
              <a:defRPr sz="1800">
                <a:solidFill>
                  <a:schemeClr val="bg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 </a:t>
            </a:r>
            <a:r>
              <a:rPr lang="en-US" dirty="0" err="1"/>
              <a:t>vulputate</a:t>
            </a:r>
            <a:r>
              <a:rPr lang="en-US" dirty="0"/>
              <a:t> </a:t>
            </a:r>
            <a:r>
              <a:rPr lang="en-US" dirty="0" err="1"/>
              <a:t>condimentum</a:t>
            </a:r>
            <a:endParaRPr lang="en-US" dirty="0"/>
          </a:p>
        </p:txBody>
      </p:sp>
      <p:sp>
        <p:nvSpPr>
          <p:cNvPr id="33" name="Text Placeholder 25">
            <a:extLst>
              <a:ext uri="{FF2B5EF4-FFF2-40B4-BE49-F238E27FC236}">
                <a16:creationId xmlns:a16="http://schemas.microsoft.com/office/drawing/2014/main" id="{F1384E64-71EB-804E-B091-737F5DA7AF24}"/>
              </a:ext>
            </a:extLst>
          </p:cNvPr>
          <p:cNvSpPr>
            <a:spLocks noGrp="1"/>
          </p:cNvSpPr>
          <p:nvPr>
            <p:ph type="body" sz="quarter" idx="22" hasCustomPrompt="1"/>
          </p:nvPr>
        </p:nvSpPr>
        <p:spPr>
          <a:xfrm>
            <a:off x="8029575" y="22130238"/>
            <a:ext cx="5886431"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3" name="Text Placeholder 17">
            <a:extLst>
              <a:ext uri="{FF2B5EF4-FFF2-40B4-BE49-F238E27FC236}">
                <a16:creationId xmlns:a16="http://schemas.microsoft.com/office/drawing/2014/main" id="{945E6360-CBB8-C8AC-DE89-775B41758962}"/>
              </a:ext>
            </a:extLst>
          </p:cNvPr>
          <p:cNvSpPr>
            <a:spLocks noGrp="1"/>
          </p:cNvSpPr>
          <p:nvPr>
            <p:ph type="body" sz="quarter" idx="53" hasCustomPrompt="1"/>
          </p:nvPr>
        </p:nvSpPr>
        <p:spPr>
          <a:xfrm>
            <a:off x="8001000" y="23149535"/>
            <a:ext cx="59436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14" name="Text Placeholder 17">
            <a:extLst>
              <a:ext uri="{FF2B5EF4-FFF2-40B4-BE49-F238E27FC236}">
                <a16:creationId xmlns:a16="http://schemas.microsoft.com/office/drawing/2014/main" id="{DE10F387-A5AC-E019-556E-3B4FF34DE43B}"/>
              </a:ext>
            </a:extLst>
          </p:cNvPr>
          <p:cNvSpPr>
            <a:spLocks noGrp="1"/>
          </p:cNvSpPr>
          <p:nvPr>
            <p:ph type="body" sz="quarter" idx="54" hasCustomPrompt="1"/>
          </p:nvPr>
        </p:nvSpPr>
        <p:spPr>
          <a:xfrm>
            <a:off x="8001001" y="24292947"/>
            <a:ext cx="5991647" cy="2730067"/>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41" name="Text Placeholder 38">
            <a:extLst>
              <a:ext uri="{FF2B5EF4-FFF2-40B4-BE49-F238E27FC236}">
                <a16:creationId xmlns:a16="http://schemas.microsoft.com/office/drawing/2014/main" id="{3B4E6C2F-255C-BD4A-9AB9-0BEEAACD3733}"/>
              </a:ext>
            </a:extLst>
          </p:cNvPr>
          <p:cNvSpPr>
            <a:spLocks noGrp="1"/>
          </p:cNvSpPr>
          <p:nvPr>
            <p:ph type="body" sz="quarter" idx="59" hasCustomPrompt="1"/>
          </p:nvPr>
        </p:nvSpPr>
        <p:spPr>
          <a:xfrm>
            <a:off x="8001000" y="27370450"/>
            <a:ext cx="5943600" cy="576262"/>
          </a:xfrm>
        </p:spPr>
        <p:txBody>
          <a:bodyPr/>
          <a:lstStyle>
            <a:lvl1pPr marL="0" indent="0" algn="ctr">
              <a:buNone/>
              <a:defRPr>
                <a:solidFill>
                  <a:schemeClr val="tx2"/>
                </a:solidFill>
                <a:latin typeface="Uni Sans Book" panose="00000500000000000000" pitchFamily="50" charset="0"/>
              </a:defRPr>
            </a:lvl1pPr>
          </a:lstStyle>
          <a:p>
            <a:pPr lvl="0"/>
            <a:r>
              <a:rPr lang="en-US" dirty="0"/>
              <a:t>CHART TITLE</a:t>
            </a:r>
          </a:p>
        </p:txBody>
      </p:sp>
      <p:sp>
        <p:nvSpPr>
          <p:cNvPr id="63" name="Text Placeholder 54">
            <a:extLst>
              <a:ext uri="{FF2B5EF4-FFF2-40B4-BE49-F238E27FC236}">
                <a16:creationId xmlns:a16="http://schemas.microsoft.com/office/drawing/2014/main" id="{E9A8CD13-2EE6-94A8-AD2C-E35E3DEB7230}"/>
              </a:ext>
            </a:extLst>
          </p:cNvPr>
          <p:cNvSpPr>
            <a:spLocks noGrp="1"/>
          </p:cNvSpPr>
          <p:nvPr>
            <p:ph type="body" sz="quarter" idx="65" hasCustomPrompt="1"/>
          </p:nvPr>
        </p:nvSpPr>
        <p:spPr>
          <a:xfrm>
            <a:off x="8005991" y="31275274"/>
            <a:ext cx="2966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59" name="Chart Placeholder 56">
            <a:extLst>
              <a:ext uri="{FF2B5EF4-FFF2-40B4-BE49-F238E27FC236}">
                <a16:creationId xmlns:a16="http://schemas.microsoft.com/office/drawing/2014/main" id="{D5B5394A-2F22-FDE5-236E-71E183E88E0D}"/>
              </a:ext>
            </a:extLst>
          </p:cNvPr>
          <p:cNvSpPr>
            <a:spLocks noGrp="1"/>
          </p:cNvSpPr>
          <p:nvPr>
            <p:ph type="chart" sz="quarter" idx="43"/>
          </p:nvPr>
        </p:nvSpPr>
        <p:spPr>
          <a:xfrm>
            <a:off x="8029556" y="27954649"/>
            <a:ext cx="2943208" cy="3311922"/>
          </a:xfrm>
          <a:prstGeom prst="rect">
            <a:avLst/>
          </a:prstGeom>
          <a:solidFill>
            <a:schemeClr val="accent3">
              <a:lumMod val="95000"/>
            </a:schemeClr>
          </a:solidFill>
        </p:spPr>
        <p:txBody>
          <a:bodyPr/>
          <a:lstStyle>
            <a:lvl1pPr>
              <a:defRPr sz="4800"/>
            </a:lvl1pPr>
          </a:lstStyle>
          <a:p>
            <a:endParaRPr lang="en-US" dirty="0"/>
          </a:p>
        </p:txBody>
      </p:sp>
      <p:sp>
        <p:nvSpPr>
          <p:cNvPr id="64" name="Text Placeholder 54">
            <a:extLst>
              <a:ext uri="{FF2B5EF4-FFF2-40B4-BE49-F238E27FC236}">
                <a16:creationId xmlns:a16="http://schemas.microsoft.com/office/drawing/2014/main" id="{9A791779-1151-EF6C-A588-547FB9E5F082}"/>
              </a:ext>
            </a:extLst>
          </p:cNvPr>
          <p:cNvSpPr>
            <a:spLocks noGrp="1"/>
          </p:cNvSpPr>
          <p:nvPr>
            <p:ph type="body" sz="quarter" idx="66" hasCustomPrompt="1"/>
          </p:nvPr>
        </p:nvSpPr>
        <p:spPr>
          <a:xfrm>
            <a:off x="10968689" y="31275274"/>
            <a:ext cx="2966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60" name="Chart Placeholder 56">
            <a:extLst>
              <a:ext uri="{FF2B5EF4-FFF2-40B4-BE49-F238E27FC236}">
                <a16:creationId xmlns:a16="http://schemas.microsoft.com/office/drawing/2014/main" id="{7494449F-9756-E9E3-C51C-021C113FAE32}"/>
              </a:ext>
            </a:extLst>
          </p:cNvPr>
          <p:cNvSpPr>
            <a:spLocks noGrp="1"/>
          </p:cNvSpPr>
          <p:nvPr>
            <p:ph type="chart" sz="quarter" idx="44"/>
          </p:nvPr>
        </p:nvSpPr>
        <p:spPr>
          <a:xfrm>
            <a:off x="10989469" y="27954649"/>
            <a:ext cx="2926502" cy="3311922"/>
          </a:xfrm>
          <a:prstGeom prst="rect">
            <a:avLst/>
          </a:prstGeom>
          <a:solidFill>
            <a:schemeClr val="accent3">
              <a:lumMod val="95000"/>
            </a:schemeClr>
          </a:solidFill>
        </p:spPr>
        <p:txBody>
          <a:bodyPr/>
          <a:lstStyle>
            <a:lvl1pPr>
              <a:defRPr sz="4800"/>
            </a:lvl1pPr>
          </a:lstStyle>
          <a:p>
            <a:endParaRPr lang="en-US" dirty="0"/>
          </a:p>
        </p:txBody>
      </p:sp>
      <p:sp>
        <p:nvSpPr>
          <p:cNvPr id="27" name="Text Placeholder 25">
            <a:extLst>
              <a:ext uri="{FF2B5EF4-FFF2-40B4-BE49-F238E27FC236}">
                <a16:creationId xmlns:a16="http://schemas.microsoft.com/office/drawing/2014/main" id="{6B866D6D-0E0B-BC55-3CAA-89FFFA558E1A}"/>
              </a:ext>
            </a:extLst>
          </p:cNvPr>
          <p:cNvSpPr>
            <a:spLocks noGrp="1"/>
          </p:cNvSpPr>
          <p:nvPr>
            <p:ph type="body" sz="quarter" idx="16" hasCustomPrompt="1"/>
          </p:nvPr>
        </p:nvSpPr>
        <p:spPr>
          <a:xfrm>
            <a:off x="14744700" y="14395938"/>
            <a:ext cx="5829300"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22" name="Text Placeholder 17">
            <a:extLst>
              <a:ext uri="{FF2B5EF4-FFF2-40B4-BE49-F238E27FC236}">
                <a16:creationId xmlns:a16="http://schemas.microsoft.com/office/drawing/2014/main" id="{792949F3-A85B-9075-3379-5507A48829D2}"/>
              </a:ext>
            </a:extLst>
          </p:cNvPr>
          <p:cNvSpPr>
            <a:spLocks noGrp="1"/>
          </p:cNvSpPr>
          <p:nvPr>
            <p:ph type="body" sz="quarter" idx="51" hasCustomPrompt="1"/>
          </p:nvPr>
        </p:nvSpPr>
        <p:spPr>
          <a:xfrm>
            <a:off x="14750254" y="15513050"/>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23" name="Text Placeholder 17">
            <a:extLst>
              <a:ext uri="{FF2B5EF4-FFF2-40B4-BE49-F238E27FC236}">
                <a16:creationId xmlns:a16="http://schemas.microsoft.com/office/drawing/2014/main" id="{1F1E2B9C-4C5D-F48A-7C53-C6465EDEE89D}"/>
              </a:ext>
            </a:extLst>
          </p:cNvPr>
          <p:cNvSpPr>
            <a:spLocks noGrp="1"/>
          </p:cNvSpPr>
          <p:nvPr>
            <p:ph type="body" sz="quarter" idx="52" hasCustomPrompt="1"/>
          </p:nvPr>
        </p:nvSpPr>
        <p:spPr>
          <a:xfrm>
            <a:off x="14750255" y="16656462"/>
            <a:ext cx="5809825" cy="4127087"/>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40" name="Text Placeholder 38">
            <a:extLst>
              <a:ext uri="{FF2B5EF4-FFF2-40B4-BE49-F238E27FC236}">
                <a16:creationId xmlns:a16="http://schemas.microsoft.com/office/drawing/2014/main" id="{3780011B-BEBD-6A88-2851-E87C254E14D1}"/>
              </a:ext>
            </a:extLst>
          </p:cNvPr>
          <p:cNvSpPr>
            <a:spLocks noGrp="1"/>
          </p:cNvSpPr>
          <p:nvPr>
            <p:ph type="body" sz="quarter" idx="58" hasCustomPrompt="1"/>
          </p:nvPr>
        </p:nvSpPr>
        <p:spPr>
          <a:xfrm>
            <a:off x="14741153" y="21336792"/>
            <a:ext cx="5809825" cy="576262"/>
          </a:xfrm>
        </p:spPr>
        <p:txBody>
          <a:bodyPr/>
          <a:lstStyle>
            <a:lvl1pPr marL="0" indent="0" algn="ctr">
              <a:buNone/>
              <a:defRPr>
                <a:solidFill>
                  <a:schemeClr val="tx2"/>
                </a:solidFill>
                <a:latin typeface="Uni Sans Book" panose="00000500000000000000" pitchFamily="50" charset="0"/>
              </a:defRPr>
            </a:lvl1pPr>
          </a:lstStyle>
          <a:p>
            <a:pPr lvl="0"/>
            <a:r>
              <a:rPr lang="en-US" dirty="0"/>
              <a:t>CHART TITLE</a:t>
            </a:r>
          </a:p>
        </p:txBody>
      </p:sp>
      <p:sp>
        <p:nvSpPr>
          <p:cNvPr id="62" name="Text Placeholder 54">
            <a:extLst>
              <a:ext uri="{FF2B5EF4-FFF2-40B4-BE49-F238E27FC236}">
                <a16:creationId xmlns:a16="http://schemas.microsoft.com/office/drawing/2014/main" id="{60399315-C974-7843-A546-3BC29EA169F1}"/>
              </a:ext>
            </a:extLst>
          </p:cNvPr>
          <p:cNvSpPr>
            <a:spLocks noGrp="1"/>
          </p:cNvSpPr>
          <p:nvPr>
            <p:ph type="body" sz="quarter" idx="64" hasCustomPrompt="1"/>
          </p:nvPr>
        </p:nvSpPr>
        <p:spPr>
          <a:xfrm rot="16200000">
            <a:off x="12957255" y="23665177"/>
            <a:ext cx="3921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61" name="Text Placeholder 54">
            <a:extLst>
              <a:ext uri="{FF2B5EF4-FFF2-40B4-BE49-F238E27FC236}">
                <a16:creationId xmlns:a16="http://schemas.microsoft.com/office/drawing/2014/main" id="{4369CC56-84FF-A9B3-DC20-281116398C87}"/>
              </a:ext>
            </a:extLst>
          </p:cNvPr>
          <p:cNvSpPr>
            <a:spLocks noGrp="1"/>
          </p:cNvSpPr>
          <p:nvPr>
            <p:ph type="body" sz="quarter" idx="63" hasCustomPrompt="1"/>
          </p:nvPr>
        </p:nvSpPr>
        <p:spPr>
          <a:xfrm>
            <a:off x="14772578" y="25802404"/>
            <a:ext cx="5838631"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58" name="Chart Placeholder 56">
            <a:extLst>
              <a:ext uri="{FF2B5EF4-FFF2-40B4-BE49-F238E27FC236}">
                <a16:creationId xmlns:a16="http://schemas.microsoft.com/office/drawing/2014/main" id="{314873A6-E346-BBD8-198B-75CF072C9B2B}"/>
              </a:ext>
            </a:extLst>
          </p:cNvPr>
          <p:cNvSpPr>
            <a:spLocks noGrp="1"/>
          </p:cNvSpPr>
          <p:nvPr>
            <p:ph type="chart" sz="quarter" idx="42"/>
          </p:nvPr>
        </p:nvSpPr>
        <p:spPr>
          <a:xfrm>
            <a:off x="15095167" y="21924348"/>
            <a:ext cx="5478834" cy="3878055"/>
          </a:xfrm>
          <a:prstGeom prst="rect">
            <a:avLst/>
          </a:prstGeom>
          <a:solidFill>
            <a:schemeClr val="accent3">
              <a:lumMod val="95000"/>
            </a:schemeClr>
          </a:solidFill>
        </p:spPr>
        <p:txBody>
          <a:bodyPr/>
          <a:lstStyle>
            <a:lvl1pPr>
              <a:defRPr sz="4800"/>
            </a:lvl1pPr>
          </a:lstStyle>
          <a:p>
            <a:endParaRPr lang="en-US" dirty="0"/>
          </a:p>
        </p:txBody>
      </p:sp>
      <p:sp>
        <p:nvSpPr>
          <p:cNvPr id="36" name="Text Placeholder 25">
            <a:extLst>
              <a:ext uri="{FF2B5EF4-FFF2-40B4-BE49-F238E27FC236}">
                <a16:creationId xmlns:a16="http://schemas.microsoft.com/office/drawing/2014/main" id="{03736E28-27F3-A378-90E6-702C704BB4CA}"/>
              </a:ext>
            </a:extLst>
          </p:cNvPr>
          <p:cNvSpPr>
            <a:spLocks noGrp="1"/>
          </p:cNvSpPr>
          <p:nvPr>
            <p:ph type="body" sz="quarter" idx="25" hasCustomPrompt="1"/>
          </p:nvPr>
        </p:nvSpPr>
        <p:spPr>
          <a:xfrm>
            <a:off x="14769747" y="26760851"/>
            <a:ext cx="5804253"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65" name="Text Placeholder 17">
            <a:extLst>
              <a:ext uri="{FF2B5EF4-FFF2-40B4-BE49-F238E27FC236}">
                <a16:creationId xmlns:a16="http://schemas.microsoft.com/office/drawing/2014/main" id="{33A5D178-74A1-4DE2-1B8E-215EEED10B34}"/>
              </a:ext>
            </a:extLst>
          </p:cNvPr>
          <p:cNvSpPr>
            <a:spLocks noGrp="1"/>
          </p:cNvSpPr>
          <p:nvPr>
            <p:ph type="body" sz="quarter" idx="67" hasCustomPrompt="1"/>
          </p:nvPr>
        </p:nvSpPr>
        <p:spPr>
          <a:xfrm>
            <a:off x="14750254" y="27818529"/>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66" name="Text Placeholder 17">
            <a:extLst>
              <a:ext uri="{FF2B5EF4-FFF2-40B4-BE49-F238E27FC236}">
                <a16:creationId xmlns:a16="http://schemas.microsoft.com/office/drawing/2014/main" id="{076EE7ED-70B2-6630-609F-2FE0086FB1F5}"/>
              </a:ext>
            </a:extLst>
          </p:cNvPr>
          <p:cNvSpPr>
            <a:spLocks noGrp="1"/>
          </p:cNvSpPr>
          <p:nvPr>
            <p:ph type="body" sz="quarter" idx="68" hasCustomPrompt="1"/>
          </p:nvPr>
        </p:nvSpPr>
        <p:spPr>
          <a:xfrm>
            <a:off x="14750255" y="28961941"/>
            <a:ext cx="5809825" cy="2667345"/>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Tree>
  </p:cSld>
  <p:clrMapOvr>
    <a:masterClrMapping/>
  </p:clrMapOvr>
  <p:extLst>
    <p:ext uri="{DCECCB84-F9BA-43D5-87BE-67443E8EF086}">
      <p15:sldGuideLst xmlns:p15="http://schemas.microsoft.com/office/powerpoint/2012/main">
        <p15:guide id="1" orient="horz" pos="10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ond Pag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FCE31BD-1261-01C7-4870-B6860CC81801}"/>
              </a:ext>
              <a:ext uri="{C183D7F6-B498-43B3-948B-1728B52AA6E4}">
                <adec:decorative xmlns:adec="http://schemas.microsoft.com/office/drawing/2017/decorative" val="1"/>
              </a:ext>
            </a:extLst>
          </p:cNvPr>
          <p:cNvSpPr/>
          <p:nvPr userDrawn="1"/>
        </p:nvSpPr>
        <p:spPr>
          <a:xfrm>
            <a:off x="0" y="0"/>
            <a:ext cx="21945600" cy="6629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B055B-085B-76FB-DE60-7304A9BF5103}"/>
              </a:ext>
              <a:ext uri="{C183D7F6-B498-43B3-948B-1728B52AA6E4}">
                <adec:decorative xmlns:adec="http://schemas.microsoft.com/office/drawing/2017/decorative" val="1"/>
              </a:ext>
            </a:extLst>
          </p:cNvPr>
          <p:cNvCxnSpPr/>
          <p:nvPr userDrawn="1"/>
        </p:nvCxnSpPr>
        <p:spPr>
          <a:xfrm>
            <a:off x="7608277" y="7461504"/>
            <a:ext cx="0" cy="2408529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45DD99A-053C-87B2-55AC-3DA6C3980301}"/>
              </a:ext>
              <a:ext uri="{C183D7F6-B498-43B3-948B-1728B52AA6E4}">
                <adec:decorative xmlns:adec="http://schemas.microsoft.com/office/drawing/2017/decorative" val="1"/>
              </a:ext>
            </a:extLst>
          </p:cNvPr>
          <p:cNvCxnSpPr/>
          <p:nvPr userDrawn="1"/>
        </p:nvCxnSpPr>
        <p:spPr>
          <a:xfrm>
            <a:off x="14342876" y="7498080"/>
            <a:ext cx="0" cy="24048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descr="White Block W and University of Washington wordmark">
            <a:extLst>
              <a:ext uri="{FF2B5EF4-FFF2-40B4-BE49-F238E27FC236}">
                <a16:creationId xmlns:a16="http://schemas.microsoft.com/office/drawing/2014/main" id="{A228B37B-943D-418F-7FEB-547899E5FF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63692" y="1393112"/>
            <a:ext cx="9151908" cy="718744"/>
          </a:xfrm>
          <a:prstGeom prst="rect">
            <a:avLst/>
          </a:prstGeom>
        </p:spPr>
      </p:pic>
      <p:sp>
        <p:nvSpPr>
          <p:cNvPr id="13" name="Title 1">
            <a:extLst>
              <a:ext uri="{FF2B5EF4-FFF2-40B4-BE49-F238E27FC236}">
                <a16:creationId xmlns:a16="http://schemas.microsoft.com/office/drawing/2014/main" id="{4186BECF-CA9C-0683-E48A-FD679FF854AF}"/>
              </a:ext>
            </a:extLst>
          </p:cNvPr>
          <p:cNvSpPr>
            <a:spLocks noGrp="1"/>
          </p:cNvSpPr>
          <p:nvPr>
            <p:ph type="ctrTitle" hasCustomPrompt="1"/>
          </p:nvPr>
        </p:nvSpPr>
        <p:spPr>
          <a:xfrm>
            <a:off x="1371600" y="2410690"/>
            <a:ext cx="18786764" cy="2487137"/>
          </a:xfrm>
          <a:prstGeom prst="rect">
            <a:avLst/>
          </a:prstGeom>
        </p:spPr>
        <p:txBody>
          <a:bodyPr lIns="0" rIns="0" anchor="b"/>
          <a:lstStyle>
            <a:lvl1pPr algn="l">
              <a:defRPr sz="11500">
                <a:solidFill>
                  <a:schemeClr val="bg2"/>
                </a:solidFill>
              </a:defRPr>
            </a:lvl1pPr>
          </a:lstStyle>
          <a:p>
            <a:r>
              <a:rPr lang="en-US" dirty="0"/>
              <a:t>HEADER</a:t>
            </a:r>
          </a:p>
        </p:txBody>
      </p:sp>
      <p:pic>
        <p:nvPicPr>
          <p:cNvPr id="15" name="Picture 14">
            <a:extLst>
              <a:ext uri="{FF2B5EF4-FFF2-40B4-BE49-F238E27FC236}">
                <a16:creationId xmlns:a16="http://schemas.microsoft.com/office/drawing/2014/main" id="{1910B298-2CC4-0C2E-86C9-441EA8DBD97C}"/>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71600" y="4669030"/>
            <a:ext cx="3877056" cy="950976"/>
          </a:xfrm>
          <a:prstGeom prst="rect">
            <a:avLst/>
          </a:prstGeom>
        </p:spPr>
      </p:pic>
      <p:sp>
        <p:nvSpPr>
          <p:cNvPr id="4" name="Text Placeholder 25">
            <a:extLst>
              <a:ext uri="{FF2B5EF4-FFF2-40B4-BE49-F238E27FC236}">
                <a16:creationId xmlns:a16="http://schemas.microsoft.com/office/drawing/2014/main" id="{1D5D6CC3-BEED-BD27-6C46-B0663A0BAAEC}"/>
              </a:ext>
            </a:extLst>
          </p:cNvPr>
          <p:cNvSpPr>
            <a:spLocks noGrp="1"/>
          </p:cNvSpPr>
          <p:nvPr>
            <p:ph type="body" sz="quarter" idx="15" hasCustomPrompt="1"/>
          </p:nvPr>
        </p:nvSpPr>
        <p:spPr>
          <a:xfrm>
            <a:off x="1404938" y="7619062"/>
            <a:ext cx="5795962"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2" name="Text Placeholder 3">
            <a:extLst>
              <a:ext uri="{FF2B5EF4-FFF2-40B4-BE49-F238E27FC236}">
                <a16:creationId xmlns:a16="http://schemas.microsoft.com/office/drawing/2014/main" id="{ADBAB74E-5E42-7923-CC94-0F34EC909992}"/>
              </a:ext>
            </a:extLst>
          </p:cNvPr>
          <p:cNvSpPr>
            <a:spLocks noGrp="1"/>
          </p:cNvSpPr>
          <p:nvPr>
            <p:ph type="body" sz="quarter" idx="45" hasCustomPrompt="1"/>
          </p:nvPr>
        </p:nvSpPr>
        <p:spPr>
          <a:xfrm>
            <a:off x="1404938" y="8792490"/>
            <a:ext cx="5795962" cy="1655584"/>
          </a:xfrm>
        </p:spPr>
        <p:txBody>
          <a:bodyPr>
            <a:noAutofit/>
          </a:bodyPr>
          <a:lstStyle>
            <a:lvl1pPr marL="0" indent="0">
              <a:buNone/>
              <a:defRPr sz="2200">
                <a:solidFill>
                  <a:schemeClr val="tx2"/>
                </a:solidFill>
                <a:latin typeface="Uni Sans Book" panose="00000500000000000000" pitchFamily="50" charset="0"/>
              </a:defRPr>
            </a:lvl1pPr>
            <a:lvl2pPr>
              <a:defRPr sz="3300">
                <a:solidFill>
                  <a:schemeClr val="tx2"/>
                </a:solidFill>
                <a:latin typeface="Uni Sans Regular" panose="00000500000000000000" pitchFamily="50" charset="0"/>
              </a:defRPr>
            </a:lvl2pPr>
            <a:lvl3pPr>
              <a:defRPr sz="3300">
                <a:solidFill>
                  <a:schemeClr val="tx2"/>
                </a:solidFill>
                <a:latin typeface="Uni Sans Regular" panose="00000500000000000000" pitchFamily="50" charset="0"/>
              </a:defRPr>
            </a:lvl3pPr>
            <a:lvl4pPr>
              <a:defRPr sz="3300">
                <a:solidFill>
                  <a:schemeClr val="tx2"/>
                </a:solidFill>
                <a:latin typeface="Uni Sans Regular" panose="00000500000000000000" pitchFamily="50" charset="0"/>
              </a:defRPr>
            </a:lvl4pPr>
            <a:lvl5pPr>
              <a:defRPr sz="3300">
                <a:solidFill>
                  <a:schemeClr val="tx2"/>
                </a:solidFill>
                <a:latin typeface="Uni Sans Regular" panose="00000500000000000000" pitchFamily="50" charset="0"/>
              </a:defRPr>
            </a:lvl5pPr>
          </a:lstStyle>
          <a:p>
            <a:pPr lvl="0"/>
            <a:r>
              <a:rPr lang="en-US" dirty="0"/>
              <a:t>SUBHEAD INTRO SIT AMET, CONSECTETUR ADIPISCING. DUIS VEL MASSA EU IPSUM TINCIDUNT CONGUE SIT AMET AC ORCI. DONEC VULPUTATE CONDIMENTUM EGESTAS. </a:t>
            </a:r>
          </a:p>
        </p:txBody>
      </p:sp>
      <p:sp>
        <p:nvSpPr>
          <p:cNvPr id="3" name="Text Placeholder 3">
            <a:extLst>
              <a:ext uri="{FF2B5EF4-FFF2-40B4-BE49-F238E27FC236}">
                <a16:creationId xmlns:a16="http://schemas.microsoft.com/office/drawing/2014/main" id="{0F7007CD-9973-B2FC-A5CB-B8CE9574C6FC}"/>
              </a:ext>
            </a:extLst>
          </p:cNvPr>
          <p:cNvSpPr>
            <a:spLocks noGrp="1"/>
          </p:cNvSpPr>
          <p:nvPr>
            <p:ph type="body" sz="quarter" idx="46" hasCustomPrompt="1"/>
          </p:nvPr>
        </p:nvSpPr>
        <p:spPr>
          <a:xfrm>
            <a:off x="1404938" y="10426689"/>
            <a:ext cx="5795961" cy="4546611"/>
          </a:xfrm>
        </p:spPr>
        <p:txBody>
          <a:bodyPr>
            <a:noAutofit/>
          </a:bodyPr>
          <a:lstStyle>
            <a:lvl1pPr marL="0" indent="0">
              <a:buNone/>
              <a:defRPr sz="1800">
                <a:solidFill>
                  <a:schemeClr val="tx1"/>
                </a:solidFill>
                <a:latin typeface="+mn-lt"/>
              </a:defRPr>
            </a:lvl1pPr>
            <a:lvl2pPr>
              <a:defRPr sz="3300">
                <a:solidFill>
                  <a:schemeClr val="tx2"/>
                </a:solidFill>
                <a:latin typeface="Uni Sans Regular" panose="00000500000000000000" pitchFamily="50" charset="0"/>
              </a:defRPr>
            </a:lvl2pPr>
            <a:lvl3pPr>
              <a:defRPr sz="3300">
                <a:solidFill>
                  <a:schemeClr val="tx2"/>
                </a:solidFill>
                <a:latin typeface="Uni Sans Regular" panose="00000500000000000000" pitchFamily="50" charset="0"/>
              </a:defRPr>
            </a:lvl3pPr>
            <a:lvl4pPr>
              <a:defRPr sz="3300">
                <a:solidFill>
                  <a:schemeClr val="tx2"/>
                </a:solidFill>
                <a:latin typeface="Uni Sans Regular" panose="00000500000000000000" pitchFamily="50" charset="0"/>
              </a:defRPr>
            </a:lvl4pPr>
            <a:lvl5pPr>
              <a:defRPr sz="3300">
                <a:solidFill>
                  <a:schemeClr val="tx2"/>
                </a:solidFill>
                <a:latin typeface="Uni Sans Regular" panose="00000500000000000000" pitchFamily="50"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 </a:t>
            </a:r>
            <a:r>
              <a:rPr lang="en-US" dirty="0" err="1"/>
              <a:t>vulputate</a:t>
            </a:r>
            <a:r>
              <a:rPr lang="en-US" dirty="0"/>
              <a:t> </a:t>
            </a:r>
            <a:r>
              <a:rPr lang="en-US" dirty="0" err="1"/>
              <a:t>condimentum</a:t>
            </a:r>
            <a:r>
              <a:rPr lang="en-US" dirty="0"/>
              <a:t> </a:t>
            </a:r>
            <a:r>
              <a:rPr lang="en-US" dirty="0" err="1"/>
              <a:t>egestas</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Curae; </a:t>
            </a:r>
            <a:r>
              <a:rPr lang="en-US" dirty="0" err="1"/>
              <a:t>Nulla</a:t>
            </a:r>
            <a:r>
              <a:rPr lang="en-US" dirty="0"/>
              <a:t> </a:t>
            </a:r>
            <a:r>
              <a:rPr lang="en-US" dirty="0" err="1"/>
              <a:t>risus</a:t>
            </a:r>
            <a:r>
              <a:rPr lang="en-US" dirty="0"/>
              <a:t> </a:t>
            </a:r>
            <a:r>
              <a:rPr lang="en-US" dirty="0" err="1"/>
              <a:t>elit</a:t>
            </a:r>
            <a:r>
              <a:rPr lang="en-US" dirty="0"/>
              <a:t>, </a:t>
            </a:r>
            <a:r>
              <a:rPr lang="en-US" dirty="0" err="1"/>
              <a:t>ullamcorper</a:t>
            </a:r>
            <a:r>
              <a:rPr lang="en-US" dirty="0"/>
              <a:t> sit </a:t>
            </a:r>
            <a:r>
              <a:rPr lang="en-US" dirty="0" err="1"/>
              <a:t>amet</a:t>
            </a:r>
            <a:r>
              <a:rPr lang="en-US" dirty="0"/>
              <a:t> </a:t>
            </a:r>
            <a:r>
              <a:rPr lang="en-US" dirty="0" err="1"/>
              <a:t>arcu</a:t>
            </a:r>
            <a:r>
              <a:rPr lang="en-US" dirty="0"/>
              <a:t> vel, </a:t>
            </a:r>
            <a:r>
              <a:rPr lang="en-US" dirty="0" err="1"/>
              <a:t>tristique</a:t>
            </a:r>
            <a:r>
              <a:rPr lang="en-US" dirty="0"/>
              <a:t> </a:t>
            </a:r>
            <a:r>
              <a:rPr lang="en-US" dirty="0" err="1"/>
              <a:t>suscipit</a:t>
            </a:r>
            <a:r>
              <a:rPr lang="en-US" dirty="0"/>
              <a:t> </a:t>
            </a:r>
            <a:r>
              <a:rPr lang="en-US" dirty="0" err="1"/>
              <a:t>urna</a:t>
            </a:r>
            <a:r>
              <a:rPr lang="en-US" dirty="0"/>
              <a:t>. </a:t>
            </a:r>
            <a:r>
              <a:rPr lang="en-US" dirty="0" err="1"/>
              <a:t>Mauris</a:t>
            </a:r>
            <a:r>
              <a:rPr lang="en-US" dirty="0"/>
              <a:t> sit </a:t>
            </a:r>
            <a:r>
              <a:rPr lang="en-US" dirty="0" err="1"/>
              <a:t>amet</a:t>
            </a:r>
            <a:r>
              <a:rPr lang="en-US" dirty="0"/>
              <a:t> </a:t>
            </a:r>
            <a:r>
              <a:rPr lang="en-US" dirty="0" err="1"/>
              <a:t>arcu</a:t>
            </a:r>
            <a:r>
              <a:rPr lang="en-US" dirty="0"/>
              <a:t> nisi. Duis </a:t>
            </a:r>
            <a:r>
              <a:rPr lang="en-US" dirty="0" err="1"/>
              <a:t>lectus</a:t>
            </a:r>
            <a:r>
              <a:rPr lang="en-US" dirty="0"/>
              <a:t> </a:t>
            </a:r>
            <a:r>
              <a:rPr lang="en-US" dirty="0" err="1"/>
              <a:t>augue</a:t>
            </a:r>
            <a:r>
              <a:rPr lang="en-US" dirty="0"/>
              <a:t>, </a:t>
            </a:r>
            <a:r>
              <a:rPr lang="en-US" dirty="0" err="1"/>
              <a:t>molestie</a:t>
            </a:r>
            <a:r>
              <a:rPr lang="en-US" dirty="0"/>
              <a:t> id dictum sit </a:t>
            </a:r>
            <a:r>
              <a:rPr lang="en-US" dirty="0" err="1"/>
              <a:t>amet</a:t>
            </a:r>
            <a:r>
              <a:rPr lang="en-US" dirty="0"/>
              <a:t>, convallis </a:t>
            </a:r>
            <a:r>
              <a:rPr lang="en-US" dirty="0" err="1"/>
              <a:t>eget</a:t>
            </a:r>
            <a:r>
              <a:rPr lang="en-US" dirty="0"/>
              <a:t> est. Sed </a:t>
            </a:r>
            <a:r>
              <a:rPr lang="en-US" dirty="0" err="1"/>
              <a:t>ullamcorper</a:t>
            </a:r>
            <a:r>
              <a:rPr lang="en-US" dirty="0"/>
              <a:t> </a:t>
            </a:r>
            <a:r>
              <a:rPr lang="en-US" dirty="0" err="1"/>
              <a:t>suscipit</a:t>
            </a:r>
            <a:r>
              <a:rPr lang="en-US" dirty="0"/>
              <a:t> </a:t>
            </a:r>
            <a:r>
              <a:rPr lang="en-US" dirty="0" err="1"/>
              <a:t>elementum</a:t>
            </a:r>
            <a:r>
              <a:rPr lang="en-US" dirty="0"/>
              <a:t>. </a:t>
            </a:r>
            <a:r>
              <a:rPr lang="en-US" dirty="0" err="1"/>
              <a:t>Nullam</a:t>
            </a:r>
            <a:r>
              <a:rPr lang="en-US" dirty="0"/>
              <a:t> </a:t>
            </a:r>
            <a:r>
              <a:rPr lang="en-US" dirty="0" err="1"/>
              <a:t>scelerisque</a:t>
            </a:r>
            <a:r>
              <a:rPr lang="en-US" dirty="0"/>
              <a:t> </a:t>
            </a:r>
            <a:r>
              <a:rPr lang="en-US" dirty="0" err="1"/>
              <a:t>euismod</a:t>
            </a:r>
            <a:r>
              <a:rPr lang="en-US" dirty="0"/>
              <a:t> </a:t>
            </a:r>
            <a:r>
              <a:rPr lang="en-US" dirty="0" err="1"/>
              <a:t>nulla</a:t>
            </a:r>
            <a:r>
              <a:rPr lang="en-US" dirty="0"/>
              <a:t>, sit </a:t>
            </a:r>
            <a:r>
              <a:rPr lang="en-US" dirty="0" err="1"/>
              <a:t>amet</a:t>
            </a:r>
            <a:r>
              <a:rPr lang="en-US" dirty="0"/>
              <a:t> </a:t>
            </a:r>
            <a:r>
              <a:rPr lang="en-US" dirty="0" err="1"/>
              <a:t>fringilla</a:t>
            </a:r>
            <a:r>
              <a:rPr lang="en-US" dirty="0"/>
              <a:t> </a:t>
            </a:r>
            <a:r>
              <a:rPr lang="en-US" dirty="0" err="1"/>
              <a:t>tellus</a:t>
            </a:r>
            <a:r>
              <a:rPr lang="en-US" dirty="0"/>
              <a:t>. Nam </a:t>
            </a:r>
            <a:r>
              <a:rPr lang="en-US" dirty="0" err="1"/>
              <a:t>quis</a:t>
            </a:r>
            <a:r>
              <a:rPr lang="en-US" dirty="0"/>
              <a:t> </a:t>
            </a:r>
            <a:r>
              <a:rPr lang="en-US" dirty="0" err="1"/>
              <a:t>lacus</a:t>
            </a:r>
            <a:r>
              <a:rPr lang="en-US" dirty="0"/>
              <a:t> </a:t>
            </a:r>
            <a:r>
              <a:rPr lang="en-US" dirty="0" err="1"/>
              <a:t>nec</a:t>
            </a:r>
            <a:r>
              <a:rPr lang="en-US" dirty="0"/>
              <a:t> </a:t>
            </a:r>
            <a:r>
              <a:rPr lang="en-US" dirty="0" err="1"/>
              <a:t>odio</a:t>
            </a:r>
            <a:r>
              <a:rPr lang="en-US" dirty="0"/>
              <a:t> </a:t>
            </a:r>
            <a:r>
              <a:rPr lang="en-US" dirty="0" err="1"/>
              <a:t>aliquam</a:t>
            </a:r>
            <a:r>
              <a:rPr lang="en-US" dirty="0"/>
              <a:t> </a:t>
            </a:r>
            <a:r>
              <a:rPr lang="en-US" dirty="0" err="1"/>
              <a:t>blandit</a:t>
            </a:r>
            <a:r>
              <a:rPr lang="en-US" dirty="0"/>
              <a:t> </a:t>
            </a:r>
            <a:r>
              <a:rPr lang="en-US" dirty="0" err="1"/>
              <a:t>nec</a:t>
            </a:r>
            <a:r>
              <a:rPr lang="en-US" dirty="0"/>
              <a:t> ac </a:t>
            </a:r>
            <a:r>
              <a:rPr lang="en-US" dirty="0" err="1"/>
              <a:t>neque</a:t>
            </a:r>
            <a:r>
              <a:rPr lang="en-US" dirty="0"/>
              <a:t>. </a:t>
            </a:r>
            <a:r>
              <a:rPr lang="en-US" dirty="0" err="1"/>
              <a:t>Nulla</a:t>
            </a:r>
            <a:r>
              <a:rPr lang="en-US" dirty="0"/>
              <a:t> </a:t>
            </a:r>
            <a:r>
              <a:rPr lang="en-US" dirty="0" err="1"/>
              <a:t>molestie</a:t>
            </a:r>
            <a:r>
              <a:rPr lang="en-US" dirty="0"/>
              <a:t>, </a:t>
            </a:r>
            <a:r>
              <a:rPr lang="en-US" dirty="0" err="1"/>
              <a:t>augue</a:t>
            </a:r>
            <a:r>
              <a:rPr lang="en-US" dirty="0"/>
              <a:t> </a:t>
            </a:r>
            <a:r>
              <a:rPr lang="en-US" dirty="0" err="1"/>
              <a:t>ut</a:t>
            </a:r>
            <a:r>
              <a:rPr lang="en-US" dirty="0"/>
              <a:t> </a:t>
            </a:r>
            <a:r>
              <a:rPr lang="en-US" dirty="0" err="1"/>
              <a:t>ornare</a:t>
            </a:r>
            <a:r>
              <a:rPr lang="en-US" dirty="0"/>
              <a:t> lacinia, lorem </a:t>
            </a:r>
            <a:r>
              <a:rPr lang="en-US" dirty="0" err="1"/>
              <a:t>felis</a:t>
            </a:r>
            <a:r>
              <a:rPr lang="en-US" dirty="0"/>
              <a:t> </a:t>
            </a:r>
            <a:r>
              <a:rPr lang="en-US" dirty="0" err="1"/>
              <a:t>viverra</a:t>
            </a:r>
            <a:r>
              <a:rPr lang="en-US" dirty="0"/>
              <a:t> dolor, vitae </a:t>
            </a:r>
            <a:r>
              <a:rPr lang="en-US" dirty="0" err="1"/>
              <a:t>posuere</a:t>
            </a:r>
            <a:r>
              <a:rPr lang="en-US" dirty="0"/>
              <a:t> </a:t>
            </a:r>
            <a:r>
              <a:rPr lang="en-US" dirty="0" err="1"/>
              <a:t>nulla</a:t>
            </a:r>
            <a:r>
              <a:rPr lang="en-US" dirty="0"/>
              <a:t> </a:t>
            </a:r>
            <a:r>
              <a:rPr lang="en-US" dirty="0" err="1"/>
              <a:t>sem</a:t>
            </a:r>
            <a:r>
              <a:rPr lang="en-US" dirty="0"/>
              <a:t> </a:t>
            </a:r>
            <a:r>
              <a:rPr lang="en-US" dirty="0" err="1"/>
              <a:t>quis</a:t>
            </a:r>
            <a:r>
              <a:rPr lang="en-US" dirty="0"/>
              <a:t> </a:t>
            </a:r>
            <a:r>
              <a:rPr lang="en-US" dirty="0" err="1"/>
              <a:t>lectus</a:t>
            </a:r>
            <a:r>
              <a:rPr lang="en-US" dirty="0"/>
              <a:t>. Ut </a:t>
            </a:r>
            <a:r>
              <a:rPr lang="en-US" dirty="0" err="1"/>
              <a:t>enim</a:t>
            </a:r>
            <a:r>
              <a:rPr lang="en-US" dirty="0"/>
              <a:t> </a:t>
            </a:r>
            <a:r>
              <a:rPr lang="en-US" dirty="0" err="1"/>
              <a:t>augue</a:t>
            </a:r>
            <a:r>
              <a:rPr lang="en-US" dirty="0"/>
              <a:t>, </a:t>
            </a:r>
            <a:r>
              <a:rPr lang="en-US" dirty="0" err="1"/>
              <a:t>pretium</a:t>
            </a:r>
            <a:r>
              <a:rPr lang="en-US" dirty="0"/>
              <a:t> et gravida sed, pulvinar et lorem. Sed </a:t>
            </a:r>
            <a:r>
              <a:rPr lang="en-US" dirty="0" err="1"/>
              <a:t>eleifend</a:t>
            </a:r>
            <a:r>
              <a:rPr lang="en-US" dirty="0"/>
              <a:t> eros </a:t>
            </a:r>
            <a:r>
              <a:rPr lang="en-US" dirty="0" err="1"/>
              <a:t>eu</a:t>
            </a:r>
            <a:r>
              <a:rPr lang="en-US" dirty="0"/>
              <a:t> </a:t>
            </a:r>
            <a:r>
              <a:rPr lang="en-US" dirty="0" err="1"/>
              <a:t>scelerisque</a:t>
            </a:r>
            <a:r>
              <a:rPr lang="en-US" dirty="0"/>
              <a:t> </a:t>
            </a:r>
            <a:r>
              <a:rPr lang="en-US" dirty="0" err="1"/>
              <a:t>consectetur</a:t>
            </a:r>
            <a:r>
              <a:rPr lang="en-US" dirty="0"/>
              <a:t>. </a:t>
            </a:r>
            <a:r>
              <a:rPr lang="en-US" dirty="0" err="1"/>
              <a:t>nulla</a:t>
            </a:r>
            <a:r>
              <a:rPr lang="en-US" dirty="0"/>
              <a:t> </a:t>
            </a:r>
            <a:r>
              <a:rPr lang="en-US" dirty="0" err="1"/>
              <a:t>sem</a:t>
            </a:r>
            <a:r>
              <a:rPr lang="en-US" dirty="0"/>
              <a:t> </a:t>
            </a:r>
            <a:r>
              <a:rPr lang="en-US" dirty="0" err="1"/>
              <a:t>quis</a:t>
            </a:r>
            <a:r>
              <a:rPr lang="en-US" dirty="0"/>
              <a:t> </a:t>
            </a:r>
            <a:r>
              <a:rPr lang="en-US" dirty="0" err="1"/>
              <a:t>lectus</a:t>
            </a:r>
            <a:r>
              <a:rPr lang="en-US" dirty="0"/>
              <a:t>. Ut </a:t>
            </a:r>
            <a:r>
              <a:rPr lang="en-US" dirty="0" err="1"/>
              <a:t>enim</a:t>
            </a:r>
            <a:r>
              <a:rPr lang="en-US" dirty="0"/>
              <a:t> </a:t>
            </a:r>
            <a:r>
              <a:rPr lang="en-US" dirty="0" err="1"/>
              <a:t>augue</a:t>
            </a:r>
            <a:r>
              <a:rPr lang="en-US" dirty="0"/>
              <a:t>, </a:t>
            </a:r>
            <a:r>
              <a:rPr lang="en-US" dirty="0" err="1"/>
              <a:t>pretium</a:t>
            </a:r>
            <a:r>
              <a:rPr lang="en-US" dirty="0"/>
              <a:t> et gravida sed, pulvinar et lorem. Sed </a:t>
            </a:r>
            <a:r>
              <a:rPr lang="en-US" dirty="0" err="1"/>
              <a:t>eleifend</a:t>
            </a:r>
            <a:r>
              <a:rPr lang="en-US" dirty="0"/>
              <a:t> eros </a:t>
            </a:r>
            <a:r>
              <a:rPr lang="en-US" dirty="0" err="1"/>
              <a:t>eu</a:t>
            </a:r>
            <a:r>
              <a:rPr lang="en-US" dirty="0"/>
              <a:t> </a:t>
            </a:r>
            <a:r>
              <a:rPr lang="en-US" dirty="0" err="1"/>
              <a:t>scelerisque</a:t>
            </a:r>
            <a:r>
              <a:rPr lang="en-US" dirty="0"/>
              <a:t> </a:t>
            </a:r>
            <a:r>
              <a:rPr lang="en-US" dirty="0" err="1"/>
              <a:t>consectetur</a:t>
            </a:r>
            <a:r>
              <a:rPr lang="en-US" dirty="0"/>
              <a:t>.</a:t>
            </a:r>
          </a:p>
        </p:txBody>
      </p:sp>
      <p:sp>
        <p:nvSpPr>
          <p:cNvPr id="24" name="Text Placeholder 38">
            <a:extLst>
              <a:ext uri="{FF2B5EF4-FFF2-40B4-BE49-F238E27FC236}">
                <a16:creationId xmlns:a16="http://schemas.microsoft.com/office/drawing/2014/main" id="{A98C435C-8908-B97A-76D4-D6DB29984D75}"/>
              </a:ext>
            </a:extLst>
          </p:cNvPr>
          <p:cNvSpPr>
            <a:spLocks noGrp="1"/>
          </p:cNvSpPr>
          <p:nvPr>
            <p:ph type="body" sz="quarter" idx="59" hasCustomPrompt="1"/>
          </p:nvPr>
        </p:nvSpPr>
        <p:spPr>
          <a:xfrm>
            <a:off x="1371601" y="15737995"/>
            <a:ext cx="5790351" cy="576262"/>
          </a:xfrm>
        </p:spPr>
        <p:txBody>
          <a:bodyPr/>
          <a:lstStyle>
            <a:lvl1pPr marL="0" indent="0" algn="ctr">
              <a:buNone/>
              <a:defRPr>
                <a:solidFill>
                  <a:schemeClr val="tx2"/>
                </a:solidFill>
                <a:latin typeface="Uni Sans Book" panose="00000500000000000000" pitchFamily="50" charset="0"/>
              </a:defRPr>
            </a:lvl1pPr>
          </a:lstStyle>
          <a:p>
            <a:pPr lvl="0"/>
            <a:r>
              <a:rPr lang="en-US" dirty="0"/>
              <a:t>CHART TITLE</a:t>
            </a:r>
          </a:p>
        </p:txBody>
      </p:sp>
      <p:sp>
        <p:nvSpPr>
          <p:cNvPr id="29" name="Text Placeholder 54">
            <a:extLst>
              <a:ext uri="{FF2B5EF4-FFF2-40B4-BE49-F238E27FC236}">
                <a16:creationId xmlns:a16="http://schemas.microsoft.com/office/drawing/2014/main" id="{79FB6562-08B0-6BB9-C44F-C0F30B6BEA8F}"/>
              </a:ext>
            </a:extLst>
          </p:cNvPr>
          <p:cNvSpPr>
            <a:spLocks noGrp="1"/>
          </p:cNvSpPr>
          <p:nvPr>
            <p:ph type="body" sz="quarter" idx="63" hasCustomPrompt="1"/>
          </p:nvPr>
        </p:nvSpPr>
        <p:spPr>
          <a:xfrm rot="16200000">
            <a:off x="-415358" y="18134499"/>
            <a:ext cx="3921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28" name="Text Placeholder 54">
            <a:extLst>
              <a:ext uri="{FF2B5EF4-FFF2-40B4-BE49-F238E27FC236}">
                <a16:creationId xmlns:a16="http://schemas.microsoft.com/office/drawing/2014/main" id="{8C4CE3BA-1EE8-D262-6E5E-4652CE673C2D}"/>
              </a:ext>
            </a:extLst>
          </p:cNvPr>
          <p:cNvSpPr>
            <a:spLocks noGrp="1"/>
          </p:cNvSpPr>
          <p:nvPr>
            <p:ph type="body" sz="quarter" idx="62" hasCustomPrompt="1"/>
          </p:nvPr>
        </p:nvSpPr>
        <p:spPr>
          <a:xfrm>
            <a:off x="1371371" y="20271726"/>
            <a:ext cx="5838631"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27" name="Chart Placeholder 56">
            <a:extLst>
              <a:ext uri="{FF2B5EF4-FFF2-40B4-BE49-F238E27FC236}">
                <a16:creationId xmlns:a16="http://schemas.microsoft.com/office/drawing/2014/main" id="{BADB8C7C-0E23-3926-3D2C-758688F5DEA2}"/>
              </a:ext>
            </a:extLst>
          </p:cNvPr>
          <p:cNvSpPr>
            <a:spLocks noGrp="1"/>
          </p:cNvSpPr>
          <p:nvPr>
            <p:ph type="chart" sz="quarter" idx="41"/>
          </p:nvPr>
        </p:nvSpPr>
        <p:spPr>
          <a:xfrm>
            <a:off x="1725614" y="16350601"/>
            <a:ext cx="5484388" cy="3921125"/>
          </a:xfrm>
          <a:prstGeom prst="rect">
            <a:avLst/>
          </a:prstGeom>
          <a:solidFill>
            <a:schemeClr val="accent3">
              <a:lumMod val="95000"/>
            </a:schemeClr>
          </a:solidFill>
        </p:spPr>
        <p:txBody>
          <a:bodyPr/>
          <a:lstStyle>
            <a:lvl1pPr>
              <a:defRPr sz="4800"/>
            </a:lvl1pPr>
          </a:lstStyle>
          <a:p>
            <a:endParaRPr lang="en-US"/>
          </a:p>
        </p:txBody>
      </p:sp>
      <p:sp>
        <p:nvSpPr>
          <p:cNvPr id="7" name="Text Placeholder 25">
            <a:extLst>
              <a:ext uri="{FF2B5EF4-FFF2-40B4-BE49-F238E27FC236}">
                <a16:creationId xmlns:a16="http://schemas.microsoft.com/office/drawing/2014/main" id="{7D1E5C0D-2823-2439-0CE6-DBCBE0A4CAF6}"/>
              </a:ext>
            </a:extLst>
          </p:cNvPr>
          <p:cNvSpPr>
            <a:spLocks noGrp="1"/>
          </p:cNvSpPr>
          <p:nvPr>
            <p:ph type="body" sz="quarter" idx="49" hasCustomPrompt="1"/>
          </p:nvPr>
        </p:nvSpPr>
        <p:spPr>
          <a:xfrm>
            <a:off x="1371601" y="21142325"/>
            <a:ext cx="5829300"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20" name="Text Placeholder 17">
            <a:extLst>
              <a:ext uri="{FF2B5EF4-FFF2-40B4-BE49-F238E27FC236}">
                <a16:creationId xmlns:a16="http://schemas.microsoft.com/office/drawing/2014/main" id="{9A0924CD-9C6B-E18B-588B-3230C7F50CF8}"/>
              </a:ext>
            </a:extLst>
          </p:cNvPr>
          <p:cNvSpPr>
            <a:spLocks noGrp="1"/>
          </p:cNvSpPr>
          <p:nvPr>
            <p:ph type="body" sz="quarter" idx="55" hasCustomPrompt="1"/>
          </p:nvPr>
        </p:nvSpPr>
        <p:spPr>
          <a:xfrm>
            <a:off x="1380699" y="22255811"/>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21" name="Text Placeholder 17">
            <a:extLst>
              <a:ext uri="{FF2B5EF4-FFF2-40B4-BE49-F238E27FC236}">
                <a16:creationId xmlns:a16="http://schemas.microsoft.com/office/drawing/2014/main" id="{032E876E-E757-F00B-D4CF-CB152F48FEEE}"/>
              </a:ext>
            </a:extLst>
          </p:cNvPr>
          <p:cNvSpPr>
            <a:spLocks noGrp="1"/>
          </p:cNvSpPr>
          <p:nvPr>
            <p:ph type="body" sz="quarter" idx="56" hasCustomPrompt="1"/>
          </p:nvPr>
        </p:nvSpPr>
        <p:spPr>
          <a:xfrm>
            <a:off x="1380700" y="23399224"/>
            <a:ext cx="5809825" cy="2675262"/>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43" name="Picture Placeholder 18">
            <a:extLst>
              <a:ext uri="{FF2B5EF4-FFF2-40B4-BE49-F238E27FC236}">
                <a16:creationId xmlns:a16="http://schemas.microsoft.com/office/drawing/2014/main" id="{A759DEA8-363A-5788-13D6-BAA6DEF4EDAA}"/>
              </a:ext>
            </a:extLst>
          </p:cNvPr>
          <p:cNvSpPr>
            <a:spLocks noGrp="1"/>
          </p:cNvSpPr>
          <p:nvPr>
            <p:ph type="pic" sz="quarter" idx="26" hasCustomPrompt="1"/>
          </p:nvPr>
        </p:nvSpPr>
        <p:spPr>
          <a:xfrm>
            <a:off x="1371600" y="26722750"/>
            <a:ext cx="5809826" cy="4309699"/>
          </a:xfrm>
          <a:prstGeom prst="rect">
            <a:avLst/>
          </a:prstGeom>
          <a:solidFill>
            <a:schemeClr val="accent3">
              <a:lumMod val="95000"/>
            </a:schemeClr>
          </a:solidFill>
        </p:spPr>
        <p:txBody>
          <a:bodyPr/>
          <a:lstStyle>
            <a:lvl1pPr>
              <a:defRPr sz="3200"/>
            </a:lvl1pPr>
          </a:lstStyle>
          <a:p>
            <a:pPr marL="548640" marR="0" lvl="0" indent="-548640" algn="l" defTabSz="2194560" rtl="0" eaLnBrk="1" fontAlgn="auto" latinLnBrk="0" hangingPunct="1">
              <a:lnSpc>
                <a:spcPct val="90000"/>
              </a:lnSpc>
              <a:spcBef>
                <a:spcPts val="2400"/>
              </a:spcBef>
              <a:spcAft>
                <a:spcPts val="0"/>
              </a:spcAft>
              <a:buClrTx/>
              <a:buSzTx/>
              <a:buFont typeface="Arial" panose="020B0604020202020204" pitchFamily="34" charset="0"/>
              <a:buChar char="•"/>
              <a:tabLst/>
              <a:defRPr/>
            </a:pPr>
            <a:r>
              <a:rPr lang="en-US" dirty="0"/>
              <a:t>Place image here and add alt text under Review &gt; Check Accessibility &gt; Alt Text</a:t>
            </a:r>
          </a:p>
          <a:p>
            <a:endParaRPr lang="en-US" dirty="0"/>
          </a:p>
        </p:txBody>
      </p:sp>
      <p:sp>
        <p:nvSpPr>
          <p:cNvPr id="44" name="Text Placeholder 15">
            <a:extLst>
              <a:ext uri="{FF2B5EF4-FFF2-40B4-BE49-F238E27FC236}">
                <a16:creationId xmlns:a16="http://schemas.microsoft.com/office/drawing/2014/main" id="{7595F79E-4155-D64E-A866-A2B0CF0264C1}"/>
              </a:ext>
            </a:extLst>
          </p:cNvPr>
          <p:cNvSpPr>
            <a:spLocks noGrp="1"/>
          </p:cNvSpPr>
          <p:nvPr>
            <p:ph type="body" sz="quarter" idx="73" hasCustomPrompt="1"/>
          </p:nvPr>
        </p:nvSpPr>
        <p:spPr>
          <a:xfrm>
            <a:off x="1371601" y="31150874"/>
            <a:ext cx="5829299" cy="449262"/>
          </a:xfrm>
        </p:spPr>
        <p:txBody>
          <a:bodyPr>
            <a:noAutofit/>
          </a:bodyPr>
          <a:lstStyle>
            <a:lvl1pPr marL="0" indent="0">
              <a:buNone/>
              <a:defRPr sz="1200"/>
            </a:lvl1pPr>
            <a:lvl2pPr>
              <a:defRPr sz="1200"/>
            </a:lvl2pPr>
            <a:lvl3pPr>
              <a:defRPr sz="1200"/>
            </a:lvl3pPr>
            <a:lvl4pPr>
              <a:defRPr sz="1200"/>
            </a:lvl4pPr>
            <a:lvl5pPr>
              <a:defRPr sz="1200"/>
            </a:lvl5pPr>
          </a:lstStyle>
          <a:p>
            <a:pPr lvl="0"/>
            <a:r>
              <a:rPr lang="en-US" dirty="0"/>
              <a:t>Photo caption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a:t>
            </a:r>
          </a:p>
        </p:txBody>
      </p:sp>
      <p:sp>
        <p:nvSpPr>
          <p:cNvPr id="47" name="Text Placeholder 16">
            <a:extLst>
              <a:ext uri="{FF2B5EF4-FFF2-40B4-BE49-F238E27FC236}">
                <a16:creationId xmlns:a16="http://schemas.microsoft.com/office/drawing/2014/main" id="{72DCC1DA-F0D7-6242-4551-C5086F5BEF58}"/>
              </a:ext>
            </a:extLst>
          </p:cNvPr>
          <p:cNvSpPr>
            <a:spLocks noGrp="1"/>
          </p:cNvSpPr>
          <p:nvPr>
            <p:ph type="body" sz="quarter" idx="76" hasCustomPrompt="1"/>
          </p:nvPr>
        </p:nvSpPr>
        <p:spPr>
          <a:xfrm>
            <a:off x="8001000" y="7444765"/>
            <a:ext cx="5943600" cy="1263161"/>
          </a:xfrm>
          <a:solidFill>
            <a:schemeClr val="tx2"/>
          </a:solidFill>
        </p:spPr>
        <p:txBody>
          <a:bodyPr lIns="548640" rIns="548640" anchor="b" anchorCtr="0">
            <a:normAutofit/>
          </a:bodyPr>
          <a:lstStyle>
            <a:lvl1pPr marL="0" indent="0">
              <a:buNone/>
              <a:defRPr sz="2800">
                <a:solidFill>
                  <a:schemeClr val="bg1"/>
                </a:solidFill>
                <a:latin typeface="+mj-lt"/>
              </a:defRPr>
            </a:lvl1pPr>
          </a:lstStyle>
          <a:p>
            <a:pPr lvl="0"/>
            <a:r>
              <a:rPr lang="en-US" dirty="0"/>
              <a:t>BOX HEADER FOR YOUR QUICK FACTS</a:t>
            </a:r>
          </a:p>
        </p:txBody>
      </p:sp>
      <p:sp>
        <p:nvSpPr>
          <p:cNvPr id="48" name="Text Placeholder 23">
            <a:extLst>
              <a:ext uri="{FF2B5EF4-FFF2-40B4-BE49-F238E27FC236}">
                <a16:creationId xmlns:a16="http://schemas.microsoft.com/office/drawing/2014/main" id="{A8065ACB-5149-0060-A91F-9F0DB375A9E4}"/>
              </a:ext>
            </a:extLst>
          </p:cNvPr>
          <p:cNvSpPr>
            <a:spLocks noGrp="1"/>
          </p:cNvSpPr>
          <p:nvPr>
            <p:ph type="body" sz="quarter" idx="77" hasCustomPrompt="1"/>
          </p:nvPr>
        </p:nvSpPr>
        <p:spPr>
          <a:xfrm>
            <a:off x="8015655" y="8707926"/>
            <a:ext cx="5928945" cy="6886375"/>
          </a:xfrm>
          <a:solidFill>
            <a:schemeClr val="tx2"/>
          </a:solidFill>
        </p:spPr>
        <p:txBody>
          <a:bodyPr lIns="548640" tIns="182880" rIns="548640">
            <a:normAutofit/>
          </a:bodyPr>
          <a:lstStyle>
            <a:lvl1pPr>
              <a:defRPr sz="1800">
                <a:solidFill>
                  <a:schemeClr val="bg2"/>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 </a:t>
            </a:r>
            <a:r>
              <a:rPr lang="en-US" dirty="0" err="1"/>
              <a:t>vulputate</a:t>
            </a:r>
            <a:r>
              <a:rPr lang="en-US" dirty="0"/>
              <a:t> </a:t>
            </a:r>
            <a:r>
              <a:rPr lang="en-US" dirty="0" err="1"/>
              <a:t>condimentum</a:t>
            </a:r>
            <a:endParaRPr lang="en-US" dirty="0"/>
          </a:p>
        </p:txBody>
      </p:sp>
      <p:sp>
        <p:nvSpPr>
          <p:cNvPr id="6" name="Text Placeholder 25">
            <a:extLst>
              <a:ext uri="{FF2B5EF4-FFF2-40B4-BE49-F238E27FC236}">
                <a16:creationId xmlns:a16="http://schemas.microsoft.com/office/drawing/2014/main" id="{E45B7AE5-B4D9-43F5-4F01-11483284B845}"/>
              </a:ext>
            </a:extLst>
          </p:cNvPr>
          <p:cNvSpPr>
            <a:spLocks noGrp="1"/>
          </p:cNvSpPr>
          <p:nvPr>
            <p:ph type="body" sz="quarter" idx="48" hasCustomPrompt="1"/>
          </p:nvPr>
        </p:nvSpPr>
        <p:spPr>
          <a:xfrm>
            <a:off x="8015654" y="16170275"/>
            <a:ext cx="5928945"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11" name="Text Placeholder 17">
            <a:extLst>
              <a:ext uri="{FF2B5EF4-FFF2-40B4-BE49-F238E27FC236}">
                <a16:creationId xmlns:a16="http://schemas.microsoft.com/office/drawing/2014/main" id="{65AC8CF6-F7F8-FE46-244E-102985BEA122}"/>
              </a:ext>
            </a:extLst>
          </p:cNvPr>
          <p:cNvSpPr>
            <a:spLocks noGrp="1"/>
          </p:cNvSpPr>
          <p:nvPr>
            <p:ph type="body" sz="quarter" idx="53" hasCustomPrompt="1"/>
          </p:nvPr>
        </p:nvSpPr>
        <p:spPr>
          <a:xfrm>
            <a:off x="8006555" y="17324098"/>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12" name="Text Placeholder 17">
            <a:extLst>
              <a:ext uri="{FF2B5EF4-FFF2-40B4-BE49-F238E27FC236}">
                <a16:creationId xmlns:a16="http://schemas.microsoft.com/office/drawing/2014/main" id="{DA1E8A01-A0BF-3968-1D37-C84A0317454A}"/>
              </a:ext>
            </a:extLst>
          </p:cNvPr>
          <p:cNvSpPr>
            <a:spLocks noGrp="1"/>
          </p:cNvSpPr>
          <p:nvPr>
            <p:ph type="body" sz="quarter" idx="54" hasCustomPrompt="1"/>
          </p:nvPr>
        </p:nvSpPr>
        <p:spPr>
          <a:xfrm>
            <a:off x="8006556" y="18467510"/>
            <a:ext cx="5809825" cy="4563940"/>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26" name="Text Placeholder 38">
            <a:extLst>
              <a:ext uri="{FF2B5EF4-FFF2-40B4-BE49-F238E27FC236}">
                <a16:creationId xmlns:a16="http://schemas.microsoft.com/office/drawing/2014/main" id="{2AD14CD3-CC8A-ED17-DE0A-8BC17A4BB6E8}"/>
              </a:ext>
            </a:extLst>
          </p:cNvPr>
          <p:cNvSpPr>
            <a:spLocks noGrp="1"/>
          </p:cNvSpPr>
          <p:nvPr>
            <p:ph type="body" sz="quarter" idx="61" hasCustomPrompt="1"/>
          </p:nvPr>
        </p:nvSpPr>
        <p:spPr>
          <a:xfrm>
            <a:off x="8026029" y="23807738"/>
            <a:ext cx="5899094" cy="576262"/>
          </a:xfrm>
        </p:spPr>
        <p:txBody>
          <a:bodyPr/>
          <a:lstStyle>
            <a:lvl1pPr marL="0" indent="0" algn="ctr">
              <a:buNone/>
              <a:defRPr>
                <a:solidFill>
                  <a:schemeClr val="tx2"/>
                </a:solidFill>
                <a:latin typeface="Uni Sans Book" panose="00000500000000000000" pitchFamily="50" charset="0"/>
              </a:defRPr>
            </a:lvl1pPr>
          </a:lstStyle>
          <a:p>
            <a:pPr lvl="0"/>
            <a:r>
              <a:rPr lang="en-US" dirty="0"/>
              <a:t>CHART TITLE</a:t>
            </a:r>
          </a:p>
        </p:txBody>
      </p:sp>
      <p:sp>
        <p:nvSpPr>
          <p:cNvPr id="35" name="Text Placeholder 54">
            <a:extLst>
              <a:ext uri="{FF2B5EF4-FFF2-40B4-BE49-F238E27FC236}">
                <a16:creationId xmlns:a16="http://schemas.microsoft.com/office/drawing/2014/main" id="{57858A04-198D-38A3-311C-D02DAC1AF622}"/>
              </a:ext>
            </a:extLst>
          </p:cNvPr>
          <p:cNvSpPr>
            <a:spLocks noGrp="1"/>
          </p:cNvSpPr>
          <p:nvPr>
            <p:ph type="body" sz="quarter" idx="67" hasCustomPrompt="1"/>
          </p:nvPr>
        </p:nvSpPr>
        <p:spPr>
          <a:xfrm>
            <a:off x="8005991" y="27739150"/>
            <a:ext cx="2966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33" name="Chart Placeholder 56">
            <a:extLst>
              <a:ext uri="{FF2B5EF4-FFF2-40B4-BE49-F238E27FC236}">
                <a16:creationId xmlns:a16="http://schemas.microsoft.com/office/drawing/2014/main" id="{B5195A7A-BFD3-0FB4-A879-8C93AC126732}"/>
              </a:ext>
            </a:extLst>
          </p:cNvPr>
          <p:cNvSpPr>
            <a:spLocks noGrp="1"/>
          </p:cNvSpPr>
          <p:nvPr>
            <p:ph type="chart" sz="quarter" idx="43"/>
          </p:nvPr>
        </p:nvSpPr>
        <p:spPr>
          <a:xfrm>
            <a:off x="8029556" y="24418525"/>
            <a:ext cx="2943208" cy="3311922"/>
          </a:xfrm>
          <a:prstGeom prst="rect">
            <a:avLst/>
          </a:prstGeom>
          <a:solidFill>
            <a:schemeClr val="accent3">
              <a:lumMod val="95000"/>
            </a:schemeClr>
          </a:solidFill>
        </p:spPr>
        <p:txBody>
          <a:bodyPr/>
          <a:lstStyle>
            <a:lvl1pPr>
              <a:defRPr sz="4800"/>
            </a:lvl1pPr>
          </a:lstStyle>
          <a:p>
            <a:endParaRPr lang="en-US"/>
          </a:p>
        </p:txBody>
      </p:sp>
      <p:sp>
        <p:nvSpPr>
          <p:cNvPr id="36" name="Text Placeholder 54">
            <a:extLst>
              <a:ext uri="{FF2B5EF4-FFF2-40B4-BE49-F238E27FC236}">
                <a16:creationId xmlns:a16="http://schemas.microsoft.com/office/drawing/2014/main" id="{C53D7DD7-8094-D8F1-C48C-9753AB2EBB37}"/>
              </a:ext>
            </a:extLst>
          </p:cNvPr>
          <p:cNvSpPr>
            <a:spLocks noGrp="1"/>
          </p:cNvSpPr>
          <p:nvPr>
            <p:ph type="body" sz="quarter" idx="68" hasCustomPrompt="1"/>
          </p:nvPr>
        </p:nvSpPr>
        <p:spPr>
          <a:xfrm>
            <a:off x="10968689" y="27739150"/>
            <a:ext cx="2966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34" name="Chart Placeholder 56">
            <a:extLst>
              <a:ext uri="{FF2B5EF4-FFF2-40B4-BE49-F238E27FC236}">
                <a16:creationId xmlns:a16="http://schemas.microsoft.com/office/drawing/2014/main" id="{DDDA2AA0-06BB-5257-F736-3072D176A927}"/>
              </a:ext>
            </a:extLst>
          </p:cNvPr>
          <p:cNvSpPr>
            <a:spLocks noGrp="1"/>
          </p:cNvSpPr>
          <p:nvPr>
            <p:ph type="chart" sz="quarter" idx="44"/>
          </p:nvPr>
        </p:nvSpPr>
        <p:spPr>
          <a:xfrm>
            <a:off x="10989469" y="24418525"/>
            <a:ext cx="2926502" cy="3311922"/>
          </a:xfrm>
          <a:prstGeom prst="rect">
            <a:avLst/>
          </a:prstGeom>
          <a:solidFill>
            <a:schemeClr val="accent3">
              <a:lumMod val="95000"/>
            </a:schemeClr>
          </a:solidFill>
        </p:spPr>
        <p:txBody>
          <a:bodyPr/>
          <a:lstStyle>
            <a:lvl1pPr>
              <a:defRPr sz="4800"/>
            </a:lvl1pPr>
          </a:lstStyle>
          <a:p>
            <a:endParaRPr lang="en-US" dirty="0"/>
          </a:p>
        </p:txBody>
      </p:sp>
      <p:sp>
        <p:nvSpPr>
          <p:cNvPr id="39" name="Text Placeholder 54">
            <a:extLst>
              <a:ext uri="{FF2B5EF4-FFF2-40B4-BE49-F238E27FC236}">
                <a16:creationId xmlns:a16="http://schemas.microsoft.com/office/drawing/2014/main" id="{81F69A9E-4C8E-A391-EB1C-E7C8FE9E9FFA}"/>
              </a:ext>
            </a:extLst>
          </p:cNvPr>
          <p:cNvSpPr>
            <a:spLocks noGrp="1"/>
          </p:cNvSpPr>
          <p:nvPr>
            <p:ph type="body" sz="quarter" idx="71" hasCustomPrompt="1"/>
          </p:nvPr>
        </p:nvSpPr>
        <p:spPr>
          <a:xfrm>
            <a:off x="8005991" y="31413787"/>
            <a:ext cx="2966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37" name="Chart Placeholder 56">
            <a:extLst>
              <a:ext uri="{FF2B5EF4-FFF2-40B4-BE49-F238E27FC236}">
                <a16:creationId xmlns:a16="http://schemas.microsoft.com/office/drawing/2014/main" id="{585DD6A7-862A-F749-6118-1098A3E67C53}"/>
              </a:ext>
            </a:extLst>
          </p:cNvPr>
          <p:cNvSpPr>
            <a:spLocks noGrp="1"/>
          </p:cNvSpPr>
          <p:nvPr>
            <p:ph type="chart" sz="quarter" idx="69"/>
          </p:nvPr>
        </p:nvSpPr>
        <p:spPr>
          <a:xfrm>
            <a:off x="8029556" y="28093162"/>
            <a:ext cx="2943208" cy="3311922"/>
          </a:xfrm>
          <a:prstGeom prst="rect">
            <a:avLst/>
          </a:prstGeom>
          <a:solidFill>
            <a:schemeClr val="accent3">
              <a:lumMod val="95000"/>
            </a:schemeClr>
          </a:solidFill>
        </p:spPr>
        <p:txBody>
          <a:bodyPr/>
          <a:lstStyle>
            <a:lvl1pPr>
              <a:defRPr sz="4800"/>
            </a:lvl1pPr>
          </a:lstStyle>
          <a:p>
            <a:endParaRPr lang="en-US"/>
          </a:p>
        </p:txBody>
      </p:sp>
      <p:sp>
        <p:nvSpPr>
          <p:cNvPr id="40" name="Text Placeholder 54">
            <a:extLst>
              <a:ext uri="{FF2B5EF4-FFF2-40B4-BE49-F238E27FC236}">
                <a16:creationId xmlns:a16="http://schemas.microsoft.com/office/drawing/2014/main" id="{45459B19-7D55-12D0-82F5-1899380FF2B9}"/>
              </a:ext>
            </a:extLst>
          </p:cNvPr>
          <p:cNvSpPr>
            <a:spLocks noGrp="1"/>
          </p:cNvSpPr>
          <p:nvPr>
            <p:ph type="body" sz="quarter" idx="72" hasCustomPrompt="1"/>
          </p:nvPr>
        </p:nvSpPr>
        <p:spPr>
          <a:xfrm>
            <a:off x="10968689" y="31413787"/>
            <a:ext cx="2966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38" name="Chart Placeholder 56">
            <a:extLst>
              <a:ext uri="{FF2B5EF4-FFF2-40B4-BE49-F238E27FC236}">
                <a16:creationId xmlns:a16="http://schemas.microsoft.com/office/drawing/2014/main" id="{52090A6A-FE82-5CC4-B526-1E4F4A059555}"/>
              </a:ext>
            </a:extLst>
          </p:cNvPr>
          <p:cNvSpPr>
            <a:spLocks noGrp="1"/>
          </p:cNvSpPr>
          <p:nvPr>
            <p:ph type="chart" sz="quarter" idx="70"/>
          </p:nvPr>
        </p:nvSpPr>
        <p:spPr>
          <a:xfrm>
            <a:off x="10989469" y="28093162"/>
            <a:ext cx="2926502" cy="3311922"/>
          </a:xfrm>
          <a:prstGeom prst="rect">
            <a:avLst/>
          </a:prstGeom>
          <a:solidFill>
            <a:schemeClr val="accent3">
              <a:lumMod val="95000"/>
            </a:schemeClr>
          </a:solidFill>
        </p:spPr>
        <p:txBody>
          <a:bodyPr/>
          <a:lstStyle>
            <a:lvl1pPr>
              <a:defRPr sz="4800"/>
            </a:lvl1pPr>
          </a:lstStyle>
          <a:p>
            <a:endParaRPr lang="en-US"/>
          </a:p>
        </p:txBody>
      </p:sp>
      <p:sp>
        <p:nvSpPr>
          <p:cNvPr id="5" name="Text Placeholder 25">
            <a:extLst>
              <a:ext uri="{FF2B5EF4-FFF2-40B4-BE49-F238E27FC236}">
                <a16:creationId xmlns:a16="http://schemas.microsoft.com/office/drawing/2014/main" id="{B5F39BFE-7880-4CFA-5B86-0E0BCF39ECC7}"/>
              </a:ext>
            </a:extLst>
          </p:cNvPr>
          <p:cNvSpPr>
            <a:spLocks noGrp="1"/>
          </p:cNvSpPr>
          <p:nvPr>
            <p:ph type="body" sz="quarter" idx="47" hasCustomPrompt="1"/>
          </p:nvPr>
        </p:nvSpPr>
        <p:spPr>
          <a:xfrm>
            <a:off x="14744700" y="7619062"/>
            <a:ext cx="5829300"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9" name="Text Placeholder 17">
            <a:extLst>
              <a:ext uri="{FF2B5EF4-FFF2-40B4-BE49-F238E27FC236}">
                <a16:creationId xmlns:a16="http://schemas.microsoft.com/office/drawing/2014/main" id="{135003E1-BD0C-90E4-931B-8FF586C8B804}"/>
              </a:ext>
            </a:extLst>
          </p:cNvPr>
          <p:cNvSpPr>
            <a:spLocks noGrp="1"/>
          </p:cNvSpPr>
          <p:nvPr>
            <p:ph type="body" sz="quarter" idx="51" hasCustomPrompt="1"/>
          </p:nvPr>
        </p:nvSpPr>
        <p:spPr>
          <a:xfrm>
            <a:off x="14750254" y="8656348"/>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10" name="Text Placeholder 17">
            <a:extLst>
              <a:ext uri="{FF2B5EF4-FFF2-40B4-BE49-F238E27FC236}">
                <a16:creationId xmlns:a16="http://schemas.microsoft.com/office/drawing/2014/main" id="{2316AAB3-86F7-D1E3-75AF-012259D32152}"/>
              </a:ext>
            </a:extLst>
          </p:cNvPr>
          <p:cNvSpPr>
            <a:spLocks noGrp="1"/>
          </p:cNvSpPr>
          <p:nvPr>
            <p:ph type="body" sz="quarter" idx="52" hasCustomPrompt="1"/>
          </p:nvPr>
        </p:nvSpPr>
        <p:spPr>
          <a:xfrm>
            <a:off x="14750255" y="9799760"/>
            <a:ext cx="5809825" cy="4127087"/>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25" name="Text Placeholder 38">
            <a:extLst>
              <a:ext uri="{FF2B5EF4-FFF2-40B4-BE49-F238E27FC236}">
                <a16:creationId xmlns:a16="http://schemas.microsoft.com/office/drawing/2014/main" id="{92A34F02-72AE-2E84-74A6-A24280D3B889}"/>
              </a:ext>
            </a:extLst>
          </p:cNvPr>
          <p:cNvSpPr>
            <a:spLocks noGrp="1"/>
          </p:cNvSpPr>
          <p:nvPr>
            <p:ph type="body" sz="quarter" idx="60" hasCustomPrompt="1"/>
          </p:nvPr>
        </p:nvSpPr>
        <p:spPr>
          <a:xfrm>
            <a:off x="14749830" y="14416088"/>
            <a:ext cx="5790351" cy="576262"/>
          </a:xfrm>
        </p:spPr>
        <p:txBody>
          <a:bodyPr/>
          <a:lstStyle>
            <a:lvl1pPr marL="0" indent="0" algn="ctr">
              <a:buNone/>
              <a:defRPr>
                <a:solidFill>
                  <a:schemeClr val="tx2"/>
                </a:solidFill>
                <a:latin typeface="Uni Sans Book" panose="00000500000000000000" pitchFamily="50" charset="0"/>
              </a:defRPr>
            </a:lvl1pPr>
          </a:lstStyle>
          <a:p>
            <a:pPr lvl="0"/>
            <a:r>
              <a:rPr lang="en-US" dirty="0"/>
              <a:t>CHART TITLE</a:t>
            </a:r>
          </a:p>
        </p:txBody>
      </p:sp>
      <p:sp>
        <p:nvSpPr>
          <p:cNvPr id="32" name="Text Placeholder 54">
            <a:extLst>
              <a:ext uri="{FF2B5EF4-FFF2-40B4-BE49-F238E27FC236}">
                <a16:creationId xmlns:a16="http://schemas.microsoft.com/office/drawing/2014/main" id="{687A1E32-F833-4A95-287B-35E2FC0B03F0}"/>
              </a:ext>
            </a:extLst>
          </p:cNvPr>
          <p:cNvSpPr>
            <a:spLocks noGrp="1"/>
          </p:cNvSpPr>
          <p:nvPr>
            <p:ph type="body" sz="quarter" idx="66" hasCustomPrompt="1"/>
          </p:nvPr>
        </p:nvSpPr>
        <p:spPr>
          <a:xfrm rot="16200000">
            <a:off x="12976731" y="16776248"/>
            <a:ext cx="3921809"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31" name="Text Placeholder 54">
            <a:extLst>
              <a:ext uri="{FF2B5EF4-FFF2-40B4-BE49-F238E27FC236}">
                <a16:creationId xmlns:a16="http://schemas.microsoft.com/office/drawing/2014/main" id="{4148A62B-5C7A-45E1-CD43-1745481A9A3C}"/>
              </a:ext>
            </a:extLst>
          </p:cNvPr>
          <p:cNvSpPr>
            <a:spLocks noGrp="1"/>
          </p:cNvSpPr>
          <p:nvPr>
            <p:ph type="body" sz="quarter" idx="65" hasCustomPrompt="1"/>
          </p:nvPr>
        </p:nvSpPr>
        <p:spPr>
          <a:xfrm>
            <a:off x="14763460" y="18913475"/>
            <a:ext cx="5838631" cy="354012"/>
          </a:xfrm>
        </p:spPr>
        <p:txBody>
          <a:bodyPr>
            <a:noAutofit/>
          </a:bodyPr>
          <a:lstStyle>
            <a:lvl1pPr marL="0" indent="0" algn="ctr">
              <a:buNone/>
              <a:defRPr sz="1800">
                <a:solidFill>
                  <a:schemeClr val="tx2"/>
                </a:solidFill>
                <a:latin typeface="Uni Sans Book" panose="00000500000000000000" pitchFamily="50" charset="0"/>
              </a:defRPr>
            </a:lvl1pPr>
          </a:lstStyle>
          <a:p>
            <a:pPr lvl="0"/>
            <a:r>
              <a:rPr lang="en-US" dirty="0"/>
              <a:t>CHART AXIS LABEL</a:t>
            </a:r>
          </a:p>
        </p:txBody>
      </p:sp>
      <p:sp>
        <p:nvSpPr>
          <p:cNvPr id="30" name="Chart Placeholder 56">
            <a:extLst>
              <a:ext uri="{FF2B5EF4-FFF2-40B4-BE49-F238E27FC236}">
                <a16:creationId xmlns:a16="http://schemas.microsoft.com/office/drawing/2014/main" id="{8EAAA307-E66D-6D2A-72EC-9C487AE6FD1D}"/>
              </a:ext>
            </a:extLst>
          </p:cNvPr>
          <p:cNvSpPr>
            <a:spLocks noGrp="1"/>
          </p:cNvSpPr>
          <p:nvPr>
            <p:ph type="chart" sz="quarter" idx="64"/>
          </p:nvPr>
        </p:nvSpPr>
        <p:spPr>
          <a:xfrm>
            <a:off x="15117703" y="14992350"/>
            <a:ext cx="5484388" cy="3921125"/>
          </a:xfrm>
          <a:prstGeom prst="rect">
            <a:avLst/>
          </a:prstGeom>
          <a:solidFill>
            <a:schemeClr val="accent3">
              <a:lumMod val="95000"/>
            </a:schemeClr>
          </a:solidFill>
        </p:spPr>
        <p:txBody>
          <a:bodyPr/>
          <a:lstStyle>
            <a:lvl1pPr>
              <a:defRPr sz="4800"/>
            </a:lvl1pPr>
          </a:lstStyle>
          <a:p>
            <a:endParaRPr lang="en-US"/>
          </a:p>
        </p:txBody>
      </p:sp>
      <p:sp>
        <p:nvSpPr>
          <p:cNvPr id="45" name="Picture Placeholder 18">
            <a:extLst>
              <a:ext uri="{FF2B5EF4-FFF2-40B4-BE49-F238E27FC236}">
                <a16:creationId xmlns:a16="http://schemas.microsoft.com/office/drawing/2014/main" id="{64B201F0-35F2-A5C8-8AA9-511E04229139}"/>
              </a:ext>
            </a:extLst>
          </p:cNvPr>
          <p:cNvSpPr>
            <a:spLocks noGrp="1"/>
          </p:cNvSpPr>
          <p:nvPr>
            <p:ph type="pic" sz="quarter" idx="74" hasCustomPrompt="1"/>
          </p:nvPr>
        </p:nvSpPr>
        <p:spPr>
          <a:xfrm>
            <a:off x="14744700" y="19978978"/>
            <a:ext cx="5809826" cy="5444471"/>
          </a:xfrm>
          <a:prstGeom prst="rect">
            <a:avLst/>
          </a:prstGeom>
          <a:solidFill>
            <a:schemeClr val="accent3">
              <a:lumMod val="95000"/>
            </a:schemeClr>
          </a:solidFill>
        </p:spPr>
        <p:txBody>
          <a:bodyPr/>
          <a:lstStyle>
            <a:lvl1pPr>
              <a:defRPr sz="3200"/>
            </a:lvl1pPr>
          </a:lstStyle>
          <a:p>
            <a:pPr marL="548640" marR="0" lvl="0" indent="-548640" algn="l" defTabSz="2194560" rtl="0" eaLnBrk="1" fontAlgn="auto" latinLnBrk="0" hangingPunct="1">
              <a:lnSpc>
                <a:spcPct val="90000"/>
              </a:lnSpc>
              <a:spcBef>
                <a:spcPts val="2400"/>
              </a:spcBef>
              <a:spcAft>
                <a:spcPts val="0"/>
              </a:spcAft>
              <a:buClrTx/>
              <a:buSzTx/>
              <a:buFont typeface="Arial" panose="020B0604020202020204" pitchFamily="34" charset="0"/>
              <a:buChar char="•"/>
              <a:tabLst/>
              <a:defRPr/>
            </a:pPr>
            <a:r>
              <a:rPr lang="en-US" dirty="0"/>
              <a:t>Place image here and add alt text under Review &gt; Check Accessibility &gt; Alt Text</a:t>
            </a:r>
          </a:p>
          <a:p>
            <a:endParaRPr lang="en-US" dirty="0"/>
          </a:p>
        </p:txBody>
      </p:sp>
      <p:sp>
        <p:nvSpPr>
          <p:cNvPr id="46" name="Text Placeholder 15">
            <a:extLst>
              <a:ext uri="{FF2B5EF4-FFF2-40B4-BE49-F238E27FC236}">
                <a16:creationId xmlns:a16="http://schemas.microsoft.com/office/drawing/2014/main" id="{DCA07C6B-6406-FE3E-BBEC-8805A6B1233A}"/>
              </a:ext>
            </a:extLst>
          </p:cNvPr>
          <p:cNvSpPr>
            <a:spLocks noGrp="1"/>
          </p:cNvSpPr>
          <p:nvPr>
            <p:ph type="body" sz="quarter" idx="75" hasCustomPrompt="1"/>
          </p:nvPr>
        </p:nvSpPr>
        <p:spPr>
          <a:xfrm>
            <a:off x="14744701" y="25541874"/>
            <a:ext cx="5829299" cy="449262"/>
          </a:xfrm>
        </p:spPr>
        <p:txBody>
          <a:bodyPr>
            <a:noAutofit/>
          </a:bodyPr>
          <a:lstStyle>
            <a:lvl1pPr marL="0" indent="0">
              <a:buNone/>
              <a:defRPr sz="1200"/>
            </a:lvl1pPr>
            <a:lvl2pPr>
              <a:defRPr sz="1200"/>
            </a:lvl2pPr>
            <a:lvl3pPr>
              <a:defRPr sz="1200"/>
            </a:lvl3pPr>
            <a:lvl4pPr>
              <a:defRPr sz="1200"/>
            </a:lvl4pPr>
            <a:lvl5pPr>
              <a:defRPr sz="1200"/>
            </a:lvl5pPr>
          </a:lstStyle>
          <a:p>
            <a:pPr lvl="0"/>
            <a:r>
              <a:rPr lang="en-US" dirty="0"/>
              <a:t>Photo caption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a:t>
            </a:r>
          </a:p>
        </p:txBody>
      </p:sp>
      <p:sp>
        <p:nvSpPr>
          <p:cNvPr id="8" name="Text Placeholder 25">
            <a:extLst>
              <a:ext uri="{FF2B5EF4-FFF2-40B4-BE49-F238E27FC236}">
                <a16:creationId xmlns:a16="http://schemas.microsoft.com/office/drawing/2014/main" id="{81535374-FDCA-80A8-D1B0-E84EB9E639F4}"/>
              </a:ext>
            </a:extLst>
          </p:cNvPr>
          <p:cNvSpPr>
            <a:spLocks noGrp="1"/>
          </p:cNvSpPr>
          <p:nvPr>
            <p:ph type="body" sz="quarter" idx="50" hasCustomPrompt="1"/>
          </p:nvPr>
        </p:nvSpPr>
        <p:spPr>
          <a:xfrm>
            <a:off x="14744700" y="26781125"/>
            <a:ext cx="5829300" cy="577849"/>
          </a:xfrm>
          <a:prstGeom prst="rect">
            <a:avLst/>
          </a:prstGeom>
        </p:spPr>
        <p:txBody>
          <a:bodyPr/>
          <a:lstStyle>
            <a:lvl1pPr marL="0" indent="0">
              <a:buNone/>
              <a:defRPr sz="4000">
                <a:solidFill>
                  <a:schemeClr val="tx2"/>
                </a:solidFill>
                <a:latin typeface="+mj-lt"/>
              </a:defRPr>
            </a:lvl1pPr>
            <a:lvl2pPr marL="1097280" indent="0">
              <a:buNone/>
              <a:defRPr sz="4000">
                <a:solidFill>
                  <a:schemeClr val="tx2"/>
                </a:solidFill>
                <a:latin typeface="+mj-lt"/>
              </a:defRPr>
            </a:lvl2pPr>
            <a:lvl3pPr marL="2194560" indent="0">
              <a:buNone/>
              <a:defRPr sz="4000">
                <a:solidFill>
                  <a:schemeClr val="tx2"/>
                </a:solidFill>
                <a:latin typeface="+mj-lt"/>
              </a:defRPr>
            </a:lvl3pPr>
            <a:lvl4pPr marL="3291840" indent="0">
              <a:buNone/>
              <a:defRPr sz="4000">
                <a:solidFill>
                  <a:schemeClr val="tx2"/>
                </a:solidFill>
                <a:latin typeface="+mj-lt"/>
              </a:defRPr>
            </a:lvl4pPr>
            <a:lvl5pPr marL="4389120" indent="0">
              <a:buNone/>
              <a:defRPr sz="4000">
                <a:solidFill>
                  <a:schemeClr val="tx2"/>
                </a:solidFill>
                <a:latin typeface="+mj-lt"/>
              </a:defRPr>
            </a:lvl5pPr>
          </a:lstStyle>
          <a:p>
            <a:pPr lvl="0"/>
            <a:r>
              <a:rPr lang="en-US" dirty="0"/>
              <a:t>SECTION HEADER</a:t>
            </a:r>
          </a:p>
        </p:txBody>
      </p:sp>
      <p:sp>
        <p:nvSpPr>
          <p:cNvPr id="22" name="Text Placeholder 17">
            <a:extLst>
              <a:ext uri="{FF2B5EF4-FFF2-40B4-BE49-F238E27FC236}">
                <a16:creationId xmlns:a16="http://schemas.microsoft.com/office/drawing/2014/main" id="{4D2466F7-BF85-266C-634A-BB4ADE11D169}"/>
              </a:ext>
            </a:extLst>
          </p:cNvPr>
          <p:cNvSpPr>
            <a:spLocks noGrp="1"/>
          </p:cNvSpPr>
          <p:nvPr>
            <p:ph type="body" sz="quarter" idx="57" hasCustomPrompt="1"/>
          </p:nvPr>
        </p:nvSpPr>
        <p:spPr>
          <a:xfrm>
            <a:off x="14730780" y="27856511"/>
            <a:ext cx="5829300" cy="94615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
        <p:nvSpPr>
          <p:cNvPr id="23" name="Text Placeholder 17">
            <a:extLst>
              <a:ext uri="{FF2B5EF4-FFF2-40B4-BE49-F238E27FC236}">
                <a16:creationId xmlns:a16="http://schemas.microsoft.com/office/drawing/2014/main" id="{2D920A2F-995B-EE12-F87A-9D3BA66A9083}"/>
              </a:ext>
            </a:extLst>
          </p:cNvPr>
          <p:cNvSpPr>
            <a:spLocks noGrp="1"/>
          </p:cNvSpPr>
          <p:nvPr>
            <p:ph type="body" sz="quarter" idx="58" hasCustomPrompt="1"/>
          </p:nvPr>
        </p:nvSpPr>
        <p:spPr>
          <a:xfrm>
            <a:off x="14730781" y="28999924"/>
            <a:ext cx="5809825" cy="2675262"/>
          </a:xfrm>
        </p:spPr>
        <p:txBody>
          <a:bodyPr>
            <a:noAutofit/>
          </a:bodyPr>
          <a:lstStyle>
            <a:lvl1pPr marL="285750" indent="-285750">
              <a:buFont typeface="Arial" panose="020B0604020202020204" pitchFamily="34" charset="0"/>
              <a:buChar char="•"/>
              <a:defRPr sz="1800"/>
            </a:lvl1pPr>
            <a:lvl2pP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vel </a:t>
            </a:r>
            <a:r>
              <a:rPr lang="en-US" dirty="0" err="1"/>
              <a:t>massa</a:t>
            </a:r>
            <a:r>
              <a:rPr lang="en-US" dirty="0"/>
              <a:t> </a:t>
            </a:r>
            <a:r>
              <a:rPr lang="en-US" dirty="0" err="1"/>
              <a:t>eu</a:t>
            </a:r>
            <a:r>
              <a:rPr lang="en-US" dirty="0"/>
              <a:t> ipsum </a:t>
            </a:r>
            <a:r>
              <a:rPr lang="en-US" dirty="0" err="1"/>
              <a:t>tincidunt</a:t>
            </a:r>
            <a:r>
              <a:rPr lang="en-US" dirty="0"/>
              <a:t> </a:t>
            </a:r>
            <a:r>
              <a:rPr lang="en-US" dirty="0" err="1"/>
              <a:t>congue</a:t>
            </a:r>
            <a:r>
              <a:rPr lang="en-US" dirty="0"/>
              <a:t> sit </a:t>
            </a:r>
            <a:r>
              <a:rPr lang="en-US" dirty="0" err="1"/>
              <a:t>amet</a:t>
            </a:r>
            <a:r>
              <a:rPr lang="en-US" dirty="0"/>
              <a:t> ac </a:t>
            </a:r>
            <a:r>
              <a:rPr lang="en-US" dirty="0" err="1"/>
              <a:t>orci</a:t>
            </a:r>
            <a:r>
              <a:rPr lang="en-US" dirty="0"/>
              <a:t>. Donec</a:t>
            </a:r>
          </a:p>
        </p:txBody>
      </p:sp>
    </p:spTree>
    <p:extLst>
      <p:ext uri="{BB962C8B-B14F-4D97-AF65-F5344CB8AC3E}">
        <p14:creationId xmlns:p14="http://schemas.microsoft.com/office/powerpoint/2010/main" val="423981542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D984EF-F468-39C7-FF26-3A99E120730D}"/>
              </a:ext>
            </a:extLst>
          </p:cNvPr>
          <p:cNvSpPr>
            <a:spLocks noGrp="1"/>
          </p:cNvSpPr>
          <p:nvPr>
            <p:ph type="title"/>
          </p:nvPr>
        </p:nvSpPr>
        <p:spPr>
          <a:xfrm>
            <a:off x="1508125" y="1752600"/>
            <a:ext cx="18929350" cy="63627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805987-E73C-73D1-D99D-931213988C30}"/>
              </a:ext>
            </a:extLst>
          </p:cNvPr>
          <p:cNvSpPr>
            <a:spLocks noGrp="1"/>
          </p:cNvSpPr>
          <p:nvPr>
            <p:ph type="body" idx="1"/>
          </p:nvPr>
        </p:nvSpPr>
        <p:spPr>
          <a:xfrm>
            <a:off x="1508125" y="8763000"/>
            <a:ext cx="18929350" cy="208867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69109359"/>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2194560" rtl="0" eaLnBrk="1" latinLnBrk="0" hangingPunct="1">
        <a:lnSpc>
          <a:spcPct val="90000"/>
        </a:lnSpc>
        <a:spcBef>
          <a:spcPct val="0"/>
        </a:spcBef>
        <a:buNone/>
        <a:defRPr sz="11500" kern="1200">
          <a:solidFill>
            <a:schemeClr val="bg2"/>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300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300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30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300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300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864" userDrawn="1">
          <p15:clr>
            <a:srgbClr val="F26B43"/>
          </p15:clr>
        </p15:guide>
        <p15:guide id="3" pos="12960" userDrawn="1">
          <p15:clr>
            <a:srgbClr val="F26B43"/>
          </p15:clr>
        </p15:guide>
        <p15:guide id="4" pos="4536" userDrawn="1">
          <p15:clr>
            <a:srgbClr val="F26B43"/>
          </p15:clr>
        </p15:guide>
        <p15:guide id="5" pos="5040" userDrawn="1">
          <p15:clr>
            <a:srgbClr val="F26B43"/>
          </p15:clr>
        </p15:guide>
        <p15:guide id="6" pos="8784" userDrawn="1">
          <p15:clr>
            <a:srgbClr val="F26B43"/>
          </p15:clr>
        </p15:guide>
        <p15:guide id="7" pos="928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0D0F1A-289B-4E17-289D-02F0C571017D}"/>
              </a:ext>
            </a:extLst>
          </p:cNvPr>
          <p:cNvSpPr/>
          <p:nvPr/>
        </p:nvSpPr>
        <p:spPr>
          <a:xfrm>
            <a:off x="911556" y="24688800"/>
            <a:ext cx="6314445" cy="7707086"/>
          </a:xfrm>
          <a:prstGeom prst="rect">
            <a:avLst/>
          </a:prstGeom>
          <a:no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itle 71">
            <a:extLst>
              <a:ext uri="{FF2B5EF4-FFF2-40B4-BE49-F238E27FC236}">
                <a16:creationId xmlns:a16="http://schemas.microsoft.com/office/drawing/2014/main" id="{64219D59-16A1-D323-2FA1-F0E27C3EB040}"/>
              </a:ext>
            </a:extLst>
          </p:cNvPr>
          <p:cNvSpPr>
            <a:spLocks noGrp="1"/>
          </p:cNvSpPr>
          <p:nvPr>
            <p:ph type="ctrTitle"/>
          </p:nvPr>
        </p:nvSpPr>
        <p:spPr/>
        <p:txBody>
          <a:bodyPr>
            <a:normAutofit/>
          </a:bodyPr>
          <a:lstStyle/>
          <a:p>
            <a:r>
              <a:rPr lang="en-US" sz="6000" dirty="0">
                <a:latin typeface="Arial Rounded MT Bold" panose="020F0704030504030204" pitchFamily="34" charset="77"/>
              </a:rPr>
              <a:t>Bayesian Optimal Experimental Design of Streaming Data Incorporating Machine Learning-Generated Synthetic Data</a:t>
            </a:r>
          </a:p>
        </p:txBody>
      </p:sp>
      <p:sp>
        <p:nvSpPr>
          <p:cNvPr id="85" name="Text Placeholder 84">
            <a:extLst>
              <a:ext uri="{FF2B5EF4-FFF2-40B4-BE49-F238E27FC236}">
                <a16:creationId xmlns:a16="http://schemas.microsoft.com/office/drawing/2014/main" id="{85942D7C-2440-FEFD-6D95-0FA20C4CECD5}"/>
              </a:ext>
            </a:extLst>
          </p:cNvPr>
          <p:cNvSpPr>
            <a:spLocks noGrp="1"/>
          </p:cNvSpPr>
          <p:nvPr>
            <p:ph type="body" sz="quarter" idx="47"/>
          </p:nvPr>
        </p:nvSpPr>
        <p:spPr>
          <a:xfrm>
            <a:off x="1404939" y="6318249"/>
            <a:ext cx="19169062" cy="1358413"/>
          </a:xfrm>
        </p:spPr>
        <p:txBody>
          <a:bodyPr/>
          <a:lstStyle/>
          <a:p>
            <a:r>
              <a:rPr lang="en-US" dirty="0"/>
              <a:t>Kentaro Hoffman</a:t>
            </a:r>
            <a:r>
              <a:rPr lang="en-US" baseline="30000" dirty="0"/>
              <a:t>1</a:t>
            </a:r>
            <a:r>
              <a:rPr lang="en-US" dirty="0"/>
              <a:t>, Tyler McCormick</a:t>
            </a:r>
            <a:r>
              <a:rPr lang="en-US" baseline="30000" dirty="0"/>
              <a:t>1</a:t>
            </a:r>
            <a:r>
              <a:rPr lang="en-US" dirty="0"/>
              <a:t> </a:t>
            </a:r>
          </a:p>
        </p:txBody>
      </p:sp>
      <p:sp>
        <p:nvSpPr>
          <p:cNvPr id="84" name="Text Placeholder 83">
            <a:extLst>
              <a:ext uri="{FF2B5EF4-FFF2-40B4-BE49-F238E27FC236}">
                <a16:creationId xmlns:a16="http://schemas.microsoft.com/office/drawing/2014/main" id="{B5877833-B261-A7FF-0E58-838B4756462B}"/>
              </a:ext>
            </a:extLst>
          </p:cNvPr>
          <p:cNvSpPr>
            <a:spLocks noGrp="1"/>
          </p:cNvSpPr>
          <p:nvPr>
            <p:ph type="body" sz="quarter" idx="46"/>
          </p:nvPr>
        </p:nvSpPr>
        <p:spPr>
          <a:xfrm>
            <a:off x="911556" y="9854594"/>
            <a:ext cx="9584531" cy="3364603"/>
          </a:xfrm>
        </p:spPr>
        <p:txBody>
          <a:bodyPr/>
          <a:lstStyle/>
          <a:p>
            <a:r>
              <a:rPr lang="en-US" sz="3200" dirty="0"/>
              <a:t>AI models can be used to generate </a:t>
            </a:r>
            <a:r>
              <a:rPr lang="en-US" sz="3200" b="1" dirty="0"/>
              <a:t>hard-to-measure</a:t>
            </a:r>
            <a:r>
              <a:rPr lang="en-US" sz="3200" dirty="0"/>
              <a:t> outcomes (health events) but due to high training costs, they can’t always be kept </a:t>
            </a:r>
            <a:r>
              <a:rPr lang="en-US" sz="3200" b="1" dirty="0"/>
              <a:t>up to date</a:t>
            </a:r>
          </a:p>
          <a:p>
            <a:r>
              <a:rPr lang="en-US" sz="3200" b="1" dirty="0"/>
              <a:t>Goal: </a:t>
            </a:r>
            <a:r>
              <a:rPr lang="en-US" sz="3200" dirty="0"/>
              <a:t> Use Bayesian Optimal Experimental design to determine the ratio of real-to-synthetic data for a dynamic linear model using AI-imputed data</a:t>
            </a:r>
            <a:endParaRPr lang="en-US" sz="3200" b="1" dirty="0"/>
          </a:p>
        </p:txBody>
      </p:sp>
      <p:sp>
        <p:nvSpPr>
          <p:cNvPr id="74" name="Text Placeholder 73">
            <a:extLst>
              <a:ext uri="{FF2B5EF4-FFF2-40B4-BE49-F238E27FC236}">
                <a16:creationId xmlns:a16="http://schemas.microsoft.com/office/drawing/2014/main" id="{B2F4633C-DAEA-8890-C9F9-560CBEB757F9}"/>
              </a:ext>
            </a:extLst>
          </p:cNvPr>
          <p:cNvSpPr>
            <a:spLocks noGrp="1"/>
          </p:cNvSpPr>
          <p:nvPr>
            <p:ph type="body" sz="quarter" idx="15"/>
          </p:nvPr>
        </p:nvSpPr>
        <p:spPr>
          <a:xfrm>
            <a:off x="1404938" y="14181656"/>
            <a:ext cx="5795962" cy="792132"/>
          </a:xfrm>
        </p:spPr>
        <p:txBody>
          <a:bodyPr>
            <a:noAutofit/>
          </a:bodyPr>
          <a:lstStyle/>
          <a:p>
            <a:r>
              <a:rPr lang="en-US" sz="3600" b="1" dirty="0"/>
              <a:t>Inference on Predicted Data (IPD)</a:t>
            </a:r>
          </a:p>
        </p:txBody>
      </p:sp>
      <mc:AlternateContent xmlns:mc="http://schemas.openxmlformats.org/markup-compatibility/2006">
        <mc:Choice xmlns:a14="http://schemas.microsoft.com/office/drawing/2010/main" Requires="a14">
          <p:sp>
            <p:nvSpPr>
              <p:cNvPr id="88" name="Text Placeholder 87">
                <a:extLst>
                  <a:ext uri="{FF2B5EF4-FFF2-40B4-BE49-F238E27FC236}">
                    <a16:creationId xmlns:a16="http://schemas.microsoft.com/office/drawing/2014/main" id="{64944AF2-C18D-829A-F93B-46E110BD845B}"/>
                  </a:ext>
                </a:extLst>
              </p:cNvPr>
              <p:cNvSpPr>
                <a:spLocks noGrp="1"/>
              </p:cNvSpPr>
              <p:nvPr>
                <p:ph type="body" sz="quarter" idx="50"/>
              </p:nvPr>
            </p:nvSpPr>
            <p:spPr>
              <a:xfrm>
                <a:off x="1182949" y="20147891"/>
                <a:ext cx="5809825" cy="4309699"/>
              </a:xfrm>
            </p:spPr>
            <p:txBody>
              <a:bodyPr/>
              <a:lstStyle/>
              <a:p>
                <a:pPr marL="0" indent="0">
                  <a:buNone/>
                </a:pPr>
                <a:r>
                  <a:rPr lang="en-US" sz="2000" dirty="0"/>
                  <a:t>Inference on predicted data </a:t>
                </a:r>
                <a:r>
                  <a:rPr lang="en-US" sz="2000" b="1" dirty="0"/>
                  <a:t>(IPD) </a:t>
                </a:r>
                <a:r>
                  <a:rPr lang="en-US" sz="2000" dirty="0"/>
                  <a:t>is a problem where one is interested in doing statistical inference when part of the data is </a:t>
                </a:r>
                <a:r>
                  <a:rPr lang="en-US" sz="2000" b="1" dirty="0"/>
                  <a:t>partially black-box imputed </a:t>
                </a:r>
              </a:p>
              <a:p>
                <a:pPr marL="0" indent="0">
                  <a:buNone/>
                </a:pPr>
                <a:r>
                  <a:rPr lang="en-US" sz="2000" dirty="0"/>
                  <a:t>One procedure for IPD is </a:t>
                </a:r>
                <a:r>
                  <a:rPr lang="en-US" sz="2000" b="1" dirty="0"/>
                  <a:t>Prediction-Powered Inference </a:t>
                </a:r>
                <a:r>
                  <a:rPr lang="en-US" sz="2000" dirty="0"/>
                  <a:t>which estimates</a:t>
                </a:r>
                <a:r>
                  <a:rPr lang="en-US" sz="2000" dirty="0">
                    <a:solidFill>
                      <a:schemeClr val="tx1"/>
                    </a:solidFill>
                  </a:rPr>
                  <a:t> </a:t>
                </a:r>
                <a14:m>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𝜷</m:t>
                        </m:r>
                      </m:e>
                    </m:acc>
                  </m:oMath>
                </a14:m>
                <a:r>
                  <a:rPr lang="en-US" sz="2000" b="1" dirty="0">
                    <a:solidFill>
                      <a:schemeClr val="tx1"/>
                    </a:solidFill>
                  </a:rPr>
                  <a:t> </a:t>
                </a:r>
                <a:r>
                  <a:rPr lang="en-US" sz="2000" dirty="0">
                    <a:solidFill>
                      <a:schemeClr val="tx1"/>
                    </a:solidFill>
                  </a:rPr>
                  <a:t>from:</a:t>
                </a:r>
              </a:p>
              <a:p>
                <a:pPr marL="0" indent="0" algn="ctr">
                  <a:buNone/>
                </a:pPr>
                <a14:m>
                  <m:oMath xmlns:m="http://schemas.openxmlformats.org/officeDocument/2006/math">
                    <m:sSup>
                      <m:sSupPr>
                        <m:ctrlPr>
                          <a:rPr lang="en-US" sz="2000" b="1" i="1" smtClean="0">
                            <a:solidFill>
                              <a:schemeClr val="tx1"/>
                            </a:solidFill>
                            <a:latin typeface="Cambria Math" panose="02040503050406030204" pitchFamily="18" charset="0"/>
                          </a:rPr>
                        </m:ctrlPr>
                      </m:sSupPr>
                      <m:e>
                        <m:acc>
                          <m:accPr>
                            <m:chr m:val="̂"/>
                            <m:ctrlPr>
                              <a:rPr lang="en-US" sz="2000" b="1" i="1">
                                <a:latin typeface="Cambria Math" panose="02040503050406030204" pitchFamily="18" charset="0"/>
                              </a:rPr>
                            </m:ctrlPr>
                          </m:accPr>
                          <m:e>
                            <m:r>
                              <a:rPr lang="en-US" sz="2000" b="1" i="1">
                                <a:latin typeface="Cambria Math" panose="02040503050406030204" pitchFamily="18" charset="0"/>
                              </a:rPr>
                              <m:t>𝜷</m:t>
                            </m:r>
                          </m:e>
                        </m:acc>
                      </m:e>
                      <m:sup>
                        <m:r>
                          <a:rPr lang="en-US" sz="2000" b="1" i="1" smtClean="0">
                            <a:solidFill>
                              <a:schemeClr val="tx1"/>
                            </a:solidFill>
                            <a:latin typeface="Cambria Math" panose="02040503050406030204" pitchFamily="18" charset="0"/>
                          </a:rPr>
                          <m:t>𝑷𝑷𝑰</m:t>
                        </m:r>
                      </m:sup>
                    </m:sSup>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𝒂𝒓𝒈𝒎𝒊</m:t>
                    </m:r>
                    <m:sSub>
                      <m:sSubPr>
                        <m:ctrlPr>
                          <a:rPr lang="en-US" sz="2000" b="1" i="1" dirty="0" smtClean="0">
                            <a:solidFill>
                              <a:schemeClr val="tx1"/>
                            </a:solidFill>
                            <a:latin typeface="Cambria Math" panose="02040503050406030204" pitchFamily="18" charset="0"/>
                          </a:rPr>
                        </m:ctrlPr>
                      </m:sSubPr>
                      <m:e>
                        <m:r>
                          <a:rPr lang="en-US" sz="2000" b="1" i="1" dirty="0" smtClean="0">
                            <a:solidFill>
                              <a:schemeClr val="tx1"/>
                            </a:solidFill>
                            <a:latin typeface="Cambria Math" panose="02040503050406030204" pitchFamily="18" charset="0"/>
                          </a:rPr>
                          <m:t>𝒏</m:t>
                        </m:r>
                      </m:e>
                      <m:sub>
                        <m:r>
                          <a:rPr lang="en-US" sz="2000" b="1" i="1" dirty="0" smtClean="0">
                            <a:solidFill>
                              <a:schemeClr val="tx1"/>
                            </a:solidFill>
                            <a:latin typeface="Cambria Math" panose="02040503050406030204" pitchFamily="18" charset="0"/>
                          </a:rPr>
                          <m:t>𝜷</m:t>
                        </m:r>
                      </m:sub>
                    </m:sSub>
                    <m:r>
                      <a:rPr lang="en-US" sz="2000" b="1" i="1" dirty="0" smtClean="0">
                        <a:solidFill>
                          <a:schemeClr val="tx1"/>
                        </a:solidFill>
                        <a:latin typeface="Cambria Math" panose="02040503050406030204" pitchFamily="18" charset="0"/>
                      </a:rPr>
                      <m:t> </m:t>
                    </m:r>
                    <m:sSub>
                      <m:sSubPr>
                        <m:ctrlPr>
                          <a:rPr lang="en-US" sz="2000" b="1" i="1" dirty="0" smtClean="0">
                            <a:solidFill>
                              <a:schemeClr val="tx1"/>
                            </a:solidFill>
                            <a:latin typeface="Cambria Math" panose="02040503050406030204" pitchFamily="18" charset="0"/>
                          </a:rPr>
                        </m:ctrlPr>
                      </m:sSubPr>
                      <m:e>
                        <m:r>
                          <a:rPr lang="en-US" sz="2000" b="1" i="1" dirty="0" smtClean="0">
                            <a:solidFill>
                              <a:schemeClr val="tx1"/>
                            </a:solidFill>
                            <a:latin typeface="Cambria Math" panose="02040503050406030204" pitchFamily="18" charset="0"/>
                          </a:rPr>
                          <m:t>𝑳</m:t>
                        </m:r>
                      </m:e>
                      <m:sub>
                        <m:r>
                          <a:rPr lang="en-US" sz="2000" b="1" i="1" dirty="0" smtClean="0">
                            <a:solidFill>
                              <a:schemeClr val="tx1"/>
                            </a:solidFill>
                            <a:latin typeface="Cambria Math" panose="02040503050406030204" pitchFamily="18" charset="0"/>
                          </a:rPr>
                          <m:t>𝒏</m:t>
                        </m:r>
                      </m:sub>
                    </m:sSub>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𝜷</m:t>
                    </m:r>
                    <m:r>
                      <a:rPr lang="en-US" sz="2000" b="1" i="1" dirty="0" smtClean="0">
                        <a:solidFill>
                          <a:schemeClr val="tx1"/>
                        </a:solidFill>
                        <a:latin typeface="Cambria Math" panose="02040503050406030204" pitchFamily="18" charset="0"/>
                      </a:rPr>
                      <m:t>)+(</m:t>
                    </m:r>
                    <m:sSub>
                      <m:sSubPr>
                        <m:ctrlPr>
                          <a:rPr lang="en-US" sz="2000" b="1" i="1" dirty="0" smtClean="0">
                            <a:solidFill>
                              <a:schemeClr val="tx1"/>
                            </a:solidFill>
                            <a:latin typeface="Cambria Math" panose="02040503050406030204" pitchFamily="18" charset="0"/>
                          </a:rPr>
                        </m:ctrlPr>
                      </m:sSubPr>
                      <m:e>
                        <m:acc>
                          <m:accPr>
                            <m:chr m:val="̃"/>
                            <m:ctrlPr>
                              <a:rPr lang="en-US" sz="2000" b="1" i="1" dirty="0" smtClean="0">
                                <a:solidFill>
                                  <a:schemeClr val="tx1"/>
                                </a:solidFill>
                                <a:latin typeface="Cambria Math" panose="02040503050406030204" pitchFamily="18" charset="0"/>
                              </a:rPr>
                            </m:ctrlPr>
                          </m:accPr>
                          <m:e>
                            <m:r>
                              <a:rPr lang="en-US" sz="2000" b="1" i="1" dirty="0" smtClean="0">
                                <a:solidFill>
                                  <a:schemeClr val="tx1"/>
                                </a:solidFill>
                                <a:latin typeface="Cambria Math" panose="02040503050406030204" pitchFamily="18" charset="0"/>
                              </a:rPr>
                              <m:t>𝑳</m:t>
                            </m:r>
                          </m:e>
                        </m:acc>
                      </m:e>
                      <m:sub>
                        <m:r>
                          <a:rPr lang="en-US" sz="2000" b="1" i="1" dirty="0" smtClean="0">
                            <a:solidFill>
                              <a:schemeClr val="tx1"/>
                            </a:solidFill>
                            <a:latin typeface="Cambria Math" panose="02040503050406030204" pitchFamily="18" charset="0"/>
                          </a:rPr>
                          <m:t>𝒏</m:t>
                        </m:r>
                      </m:sub>
                    </m:sSub>
                    <m:d>
                      <m:dPr>
                        <m:ctrlPr>
                          <a:rPr lang="en-US" sz="2000" b="1" i="1" dirty="0" smtClean="0">
                            <a:solidFill>
                              <a:schemeClr val="tx1"/>
                            </a:solidFill>
                            <a:latin typeface="Cambria Math" panose="02040503050406030204" pitchFamily="18" charset="0"/>
                          </a:rPr>
                        </m:ctrlPr>
                      </m:dPr>
                      <m:e>
                        <m:r>
                          <a:rPr lang="en-US" sz="2000" b="1" i="1" dirty="0" smtClean="0">
                            <a:solidFill>
                              <a:schemeClr val="tx1"/>
                            </a:solidFill>
                            <a:latin typeface="Cambria Math" panose="02040503050406030204" pitchFamily="18" charset="0"/>
                          </a:rPr>
                          <m:t>𝜷</m:t>
                        </m:r>
                      </m:e>
                    </m:d>
                    <m:r>
                      <a:rPr lang="en-US" sz="2000" b="1" i="1" dirty="0" smtClean="0">
                        <a:solidFill>
                          <a:schemeClr val="tx1"/>
                        </a:solidFill>
                        <a:latin typeface="Cambria Math" panose="02040503050406030204" pitchFamily="18" charset="0"/>
                      </a:rPr>
                      <m:t>−</m:t>
                    </m:r>
                    <m:sSubSup>
                      <m:sSubSupPr>
                        <m:ctrlPr>
                          <a:rPr lang="en-US" sz="2000" b="1" i="1" dirty="0" smtClean="0">
                            <a:solidFill>
                              <a:schemeClr val="tx1"/>
                            </a:solidFill>
                            <a:latin typeface="Cambria Math" panose="02040503050406030204" pitchFamily="18" charset="0"/>
                          </a:rPr>
                        </m:ctrlPr>
                      </m:sSubSupPr>
                      <m:e>
                        <m:r>
                          <a:rPr lang="en-US" sz="2000" b="1" i="1" dirty="0" smtClean="0">
                            <a:solidFill>
                              <a:schemeClr val="tx1"/>
                            </a:solidFill>
                            <a:latin typeface="Cambria Math" panose="02040503050406030204" pitchFamily="18" charset="0"/>
                          </a:rPr>
                          <m:t>𝑳</m:t>
                        </m:r>
                      </m:e>
                      <m:sub>
                        <m:r>
                          <a:rPr lang="en-US" sz="2000" b="1" i="1" dirty="0" smtClean="0">
                            <a:solidFill>
                              <a:schemeClr val="tx1"/>
                            </a:solidFill>
                            <a:latin typeface="Cambria Math" panose="02040503050406030204" pitchFamily="18" charset="0"/>
                          </a:rPr>
                          <m:t>𝒏</m:t>
                        </m:r>
                      </m:sub>
                      <m:sup>
                        <m:r>
                          <a:rPr lang="en-US" sz="2000" b="1" i="1" dirty="0" smtClean="0">
                            <a:solidFill>
                              <a:schemeClr val="tx1"/>
                            </a:solidFill>
                            <a:latin typeface="Cambria Math" panose="02040503050406030204" pitchFamily="18" charset="0"/>
                          </a:rPr>
                          <m:t>𝒇</m:t>
                        </m:r>
                      </m:sup>
                    </m:sSubSup>
                    <m:r>
                      <a:rPr lang="en-US" sz="2000" b="1" i="1" dirty="0" smtClean="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𝜷</m:t>
                    </m:r>
                    <m:r>
                      <a:rPr lang="en-US" sz="2000" b="1" i="1" dirty="0" smtClean="0">
                        <a:solidFill>
                          <a:schemeClr val="tx1"/>
                        </a:solidFill>
                        <a:latin typeface="Cambria Math" panose="02040503050406030204" pitchFamily="18" charset="0"/>
                      </a:rPr>
                      <m:t>)</m:t>
                    </m:r>
                  </m:oMath>
                </a14:m>
                <a:r>
                  <a:rPr lang="en-US" sz="2000" b="1" dirty="0">
                    <a:solidFill>
                      <a:schemeClr val="tx1"/>
                    </a:solidFill>
                  </a:rPr>
                  <a:t>)</a:t>
                </a:r>
                <a:endParaRPr lang="en-US" sz="2000" dirty="0">
                  <a:solidFill>
                    <a:schemeClr val="tx1"/>
                  </a:solidFill>
                </a:endParaRPr>
              </a:p>
              <a:p>
                <a:pPr marL="0" indent="0">
                  <a:buNone/>
                </a:pPr>
                <a14:m>
                  <m:oMath xmlns:m="http://schemas.openxmlformats.org/officeDocument/2006/math">
                    <m:r>
                      <a:rPr lang="en-US" sz="2000" i="1" smtClean="0">
                        <a:solidFill>
                          <a:schemeClr val="tx1"/>
                        </a:solidFill>
                        <a:latin typeface="Cambria Math" panose="02040503050406030204" pitchFamily="18" charset="0"/>
                      </a:rPr>
                      <m:t>[</m:t>
                    </m:r>
                    <m:sSub>
                      <m:sSubPr>
                        <m:ctrlPr>
                          <a:rPr lang="en-US" sz="2000" b="1" i="1" smtClean="0">
                            <a:solidFill>
                              <a:schemeClr val="tx1"/>
                            </a:solidFill>
                            <a:latin typeface="Cambria Math" panose="02040503050406030204" pitchFamily="18" charset="0"/>
                          </a:rPr>
                        </m:ctrlPr>
                      </m:sSubPr>
                      <m:e>
                        <m:r>
                          <a:rPr lang="en-US" sz="2000" b="1" i="1" smtClean="0">
                            <a:solidFill>
                              <a:schemeClr val="tx1"/>
                            </a:solidFill>
                            <a:latin typeface="Cambria Math" panose="02040503050406030204" pitchFamily="18" charset="0"/>
                          </a:rPr>
                          <m:t>𝑳</m:t>
                        </m:r>
                      </m:e>
                      <m:sub>
                        <m:r>
                          <a:rPr lang="en-US" sz="2000" b="1" i="1" smtClean="0">
                            <a:solidFill>
                              <a:schemeClr val="tx1"/>
                            </a:solidFill>
                            <a:latin typeface="Cambria Math" panose="02040503050406030204" pitchFamily="18" charset="0"/>
                          </a:rPr>
                          <m:t>𝒏</m:t>
                        </m:r>
                      </m:sub>
                    </m:sSub>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𝜷</m:t>
                        </m:r>
                      </m:e>
                    </m:d>
                    <m:r>
                      <a:rPr lang="en-US" sz="2000" b="1" i="1" smtClean="0">
                        <a:solidFill>
                          <a:schemeClr val="tx1"/>
                        </a:solidFill>
                        <a:latin typeface="Cambria Math" panose="02040503050406030204" pitchFamily="18" charset="0"/>
                      </a:rPr>
                      <m:t>, </m:t>
                    </m:r>
                    <m:sSub>
                      <m:sSubPr>
                        <m:ctrlPr>
                          <a:rPr lang="en-US" sz="2000" b="1" i="1" smtClean="0">
                            <a:solidFill>
                              <a:schemeClr val="tx1"/>
                            </a:solidFill>
                            <a:latin typeface="Cambria Math" panose="02040503050406030204" pitchFamily="18" charset="0"/>
                          </a:rPr>
                        </m:ctrlPr>
                      </m:sSubPr>
                      <m:e>
                        <m:acc>
                          <m:accPr>
                            <m:chr m:val="̃"/>
                            <m:ctrlPr>
                              <a:rPr lang="en-US" sz="2000" b="1" i="1" smtClean="0">
                                <a:solidFill>
                                  <a:schemeClr val="tx1"/>
                                </a:solidFill>
                                <a:latin typeface="Cambria Math" panose="02040503050406030204" pitchFamily="18" charset="0"/>
                              </a:rPr>
                            </m:ctrlPr>
                          </m:accPr>
                          <m:e>
                            <m:r>
                              <a:rPr lang="en-US" sz="2000" b="1" i="1" smtClean="0">
                                <a:solidFill>
                                  <a:schemeClr val="tx1"/>
                                </a:solidFill>
                                <a:latin typeface="Cambria Math" panose="02040503050406030204" pitchFamily="18" charset="0"/>
                              </a:rPr>
                              <m:t>𝑳</m:t>
                            </m:r>
                          </m:e>
                        </m:acc>
                      </m:e>
                      <m:sub>
                        <m:r>
                          <a:rPr lang="en-US" sz="2000" b="1" i="1" smtClean="0">
                            <a:solidFill>
                              <a:schemeClr val="tx1"/>
                            </a:solidFill>
                            <a:latin typeface="Cambria Math" panose="02040503050406030204" pitchFamily="18" charset="0"/>
                          </a:rPr>
                          <m:t>𝒏</m:t>
                        </m:r>
                      </m:sub>
                    </m:sSub>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𝜷</m:t>
                        </m:r>
                      </m:e>
                    </m:d>
                    <m:r>
                      <a:rPr lang="en-US" sz="2000" b="1" i="1" smtClean="0">
                        <a:solidFill>
                          <a:schemeClr val="tx1"/>
                        </a:solidFill>
                        <a:latin typeface="Cambria Math" panose="02040503050406030204" pitchFamily="18" charset="0"/>
                      </a:rPr>
                      <m:t>, </m:t>
                    </m:r>
                    <m:sSubSup>
                      <m:sSubSupPr>
                        <m:ctrlPr>
                          <a:rPr lang="en-US" sz="2000" b="1" i="1" smtClean="0">
                            <a:solidFill>
                              <a:schemeClr val="tx1"/>
                            </a:solidFill>
                            <a:latin typeface="Cambria Math" panose="02040503050406030204" pitchFamily="18" charset="0"/>
                          </a:rPr>
                        </m:ctrlPr>
                      </m:sSubSupPr>
                      <m:e>
                        <m:r>
                          <a:rPr lang="en-US" sz="2000" b="1" i="1" smtClean="0">
                            <a:solidFill>
                              <a:schemeClr val="tx1"/>
                            </a:solidFill>
                            <a:latin typeface="Cambria Math" panose="02040503050406030204" pitchFamily="18" charset="0"/>
                          </a:rPr>
                          <m:t>𝑳</m:t>
                        </m:r>
                      </m:e>
                      <m:sub>
                        <m:r>
                          <a:rPr lang="en-US" sz="2000" b="1" i="1" smtClean="0">
                            <a:solidFill>
                              <a:schemeClr val="tx1"/>
                            </a:solidFill>
                            <a:latin typeface="Cambria Math" panose="02040503050406030204" pitchFamily="18" charset="0"/>
                          </a:rPr>
                          <m:t>𝒏</m:t>
                        </m:r>
                      </m:sub>
                      <m:sup>
                        <m:r>
                          <a:rPr lang="en-US" sz="2000" b="1" i="1" smtClean="0">
                            <a:solidFill>
                              <a:schemeClr val="tx1"/>
                            </a:solidFill>
                            <a:latin typeface="Cambria Math" panose="02040503050406030204" pitchFamily="18" charset="0"/>
                          </a:rPr>
                          <m:t>𝒇</m:t>
                        </m:r>
                      </m:sup>
                    </m:sSubSup>
                    <m:d>
                      <m:dPr>
                        <m:ctrlPr>
                          <a:rPr lang="en-US" sz="2000" b="1" i="1" smtClean="0">
                            <a:solidFill>
                              <a:schemeClr val="tx1"/>
                            </a:solidFill>
                            <a:latin typeface="Cambria Math" panose="02040503050406030204" pitchFamily="18" charset="0"/>
                          </a:rPr>
                        </m:ctrlPr>
                      </m:dPr>
                      <m:e>
                        <m:r>
                          <a:rPr lang="en-US" sz="2000" b="1" i="1" smtClean="0">
                            <a:solidFill>
                              <a:schemeClr val="tx1"/>
                            </a:solidFill>
                            <a:latin typeface="Cambria Math" panose="02040503050406030204" pitchFamily="18" charset="0"/>
                          </a:rPr>
                          <m:t>𝜷</m:t>
                        </m:r>
                      </m:e>
                    </m:d>
                    <m:r>
                      <a:rPr lang="en-US" sz="2000" b="0" i="1" smtClean="0">
                        <a:solidFill>
                          <a:schemeClr val="tx1"/>
                        </a:solidFill>
                        <a:latin typeface="Cambria Math" panose="02040503050406030204" pitchFamily="18" charset="0"/>
                      </a:rPr>
                      <m:t>]</m:t>
                    </m:r>
                  </m:oMath>
                </a14:m>
                <a:r>
                  <a:rPr lang="en-US" sz="2000" dirty="0">
                    <a:solidFill>
                      <a:schemeClr val="tx1"/>
                    </a:solidFill>
                  </a:rPr>
                  <a:t>  are the loss functions using the black-box predicted values, the experimentally observed values, and the black-box predictions of the experimental data.</a:t>
                </a:r>
              </a:p>
              <a:p>
                <a:pPr marL="0" indent="0">
                  <a:buNone/>
                </a:pPr>
                <a:endParaRPr lang="en-US" sz="2000" dirty="0"/>
              </a:p>
              <a:p>
                <a:pPr marL="0" indent="0">
                  <a:buNone/>
                </a:pPr>
                <a:r>
                  <a:rPr lang="en-US" sz="2000" dirty="0"/>
                  <a:t>In the case of linear models, this simplifies to:</a:t>
                </a:r>
              </a:p>
              <a:p>
                <a:pPr marL="0" indent="0">
                  <a:buNone/>
                </a:pPr>
                <a14:m>
                  <m:oMathPara xmlns:m="http://schemas.openxmlformats.org/officeDocument/2006/math">
                    <m:oMathParaPr>
                      <m:jc m:val="centerGroup"/>
                    </m:oMathParaPr>
                    <m:oMath xmlns:m="http://schemas.openxmlformats.org/officeDocument/2006/math">
                      <m:sSup>
                        <m:sSupPr>
                          <m:ctrlPr>
                            <a:rPr lang="en-US" sz="2000" i="1" dirty="0">
                              <a:latin typeface="Cambria Math" panose="02040503050406030204" pitchFamily="18" charset="0"/>
                            </a:rPr>
                          </m:ctrlPr>
                        </m:sSupPr>
                        <m:e>
                          <m:acc>
                            <m:accPr>
                              <m:chr m:val="̂"/>
                              <m:ctrlPr>
                                <a:rPr lang="en-US" sz="2000" i="1" dirty="0">
                                  <a:latin typeface="Cambria Math" panose="02040503050406030204" pitchFamily="18" charset="0"/>
                                </a:rPr>
                              </m:ctrlPr>
                            </m:accPr>
                            <m:e>
                              <m:r>
                                <a:rPr lang="en-US" sz="2000" b="0" i="1" dirty="0">
                                  <a:latin typeface="Cambria Math" panose="02040503050406030204" pitchFamily="18" charset="0"/>
                                </a:rPr>
                                <m:t>𝛽</m:t>
                              </m:r>
                            </m:e>
                          </m:acc>
                        </m:e>
                        <m:sup>
                          <m:r>
                            <a:rPr lang="en-US" sz="2000" b="0" i="1" dirty="0">
                              <a:latin typeface="Cambria Math" panose="02040503050406030204" pitchFamily="18" charset="0"/>
                            </a:rPr>
                            <m:t>𝑛𝑎𝑖𝑣𝑒</m:t>
                          </m:r>
                        </m:sup>
                      </m:sSup>
                      <m:r>
                        <a:rPr lang="en-US" sz="2000" b="0" i="1" dirty="0">
                          <a:latin typeface="Cambria Math" panose="02040503050406030204" pitchFamily="18" charset="0"/>
                        </a:rPr>
                        <m:t> </m:t>
                      </m:r>
                      <m:r>
                        <a:rPr lang="en-US" sz="2000" b="0" i="1" dirty="0" smtClean="0">
                          <a:solidFill>
                            <a:schemeClr val="tx1"/>
                          </a:solidFill>
                          <a:latin typeface="Cambria Math" panose="02040503050406030204" pitchFamily="18" charset="0"/>
                        </a:rPr>
                        <m:t>=</m:t>
                      </m:r>
                      <m:r>
                        <a:rPr lang="en-US" sz="2000" b="0" i="1" dirty="0">
                          <a:latin typeface="Cambria Math" panose="02040503050406030204" pitchFamily="18" charset="0"/>
                        </a:rPr>
                        <m:t>𝑎𝑟𝑔𝑚𝑖</m:t>
                      </m:r>
                      <m:sSub>
                        <m:sSubPr>
                          <m:ctrlPr>
                            <a:rPr lang="en-US" sz="2000" i="1" dirty="0">
                              <a:latin typeface="Cambria Math" panose="02040503050406030204" pitchFamily="18" charset="0"/>
                            </a:rPr>
                          </m:ctrlPr>
                        </m:sSubPr>
                        <m:e>
                          <m:r>
                            <a:rPr lang="en-US" sz="2000" b="0" i="1" dirty="0">
                              <a:latin typeface="Cambria Math" panose="02040503050406030204" pitchFamily="18" charset="0"/>
                            </a:rPr>
                            <m:t>𝑛</m:t>
                          </m:r>
                        </m:e>
                        <m:sub>
                          <m:r>
                            <a:rPr lang="en-US" sz="2000" b="0" i="1" dirty="0">
                              <a:latin typeface="Cambria Math" panose="02040503050406030204" pitchFamily="18" charset="0"/>
                            </a:rPr>
                            <m:t>𝛽</m:t>
                          </m:r>
                        </m:sub>
                      </m:sSub>
                      <m:d>
                        <m:dPr>
                          <m:begChr m:val="|"/>
                          <m:endChr m:val="|"/>
                          <m:ctrlPr>
                            <a:rPr lang="en-US" sz="2000" i="1" dirty="0" smtClean="0">
                              <a:solidFill>
                                <a:schemeClr val="tx1"/>
                              </a:solidFill>
                              <a:latin typeface="Cambria Math" panose="02040503050406030204" pitchFamily="18" charset="0"/>
                            </a:rPr>
                          </m:ctrlPr>
                        </m:dPr>
                        <m:e>
                          <m:d>
                            <m:dPr>
                              <m:begChr m:val="|"/>
                              <m:endChr m:val="|"/>
                              <m:ctrlPr>
                                <a:rPr lang="en-US" sz="2000" i="1" dirty="0" smtClean="0">
                                  <a:solidFill>
                                    <a:schemeClr val="tx1"/>
                                  </a:solidFill>
                                  <a:latin typeface="Cambria Math" panose="02040503050406030204" pitchFamily="18" charset="0"/>
                                </a:rPr>
                              </m:ctrlPr>
                            </m:dPr>
                            <m:e>
                              <m:sSub>
                                <m:sSubPr>
                                  <m:ctrlPr>
                                    <a:rPr lang="en-US" sz="2000" i="1" dirty="0" smtClean="0">
                                      <a:solidFill>
                                        <a:schemeClr val="tx1"/>
                                      </a:solidFill>
                                      <a:latin typeface="Cambria Math" panose="02040503050406030204" pitchFamily="18" charset="0"/>
                                    </a:rPr>
                                  </m:ctrlPr>
                                </m:sSubPr>
                                <m:e>
                                  <m:r>
                                    <a:rPr lang="en-US" sz="2000" b="0" i="1" dirty="0">
                                      <a:latin typeface="Cambria Math" panose="02040503050406030204" pitchFamily="18" charset="0"/>
                                    </a:rPr>
                                    <m:t>𝑌</m:t>
                                  </m:r>
                                </m:e>
                                <m:sub>
                                  <m:r>
                                    <a:rPr lang="en-US" sz="2000" b="0" i="1" dirty="0" smtClean="0">
                                      <a:solidFill>
                                        <a:schemeClr val="tx1"/>
                                      </a:solidFill>
                                      <a:latin typeface="Cambria Math" panose="02040503050406030204" pitchFamily="18" charset="0"/>
                                    </a:rPr>
                                    <m:t>𝑠𝑦𝑛</m:t>
                                  </m:r>
                                </m:sub>
                              </m:sSub>
                              <m:r>
                                <a:rPr lang="en-US" sz="2000" b="0" i="1" dirty="0" smtClean="0">
                                  <a:solidFill>
                                    <a:schemeClr val="tx1"/>
                                  </a:solidFill>
                                  <a:latin typeface="Cambria Math" panose="02040503050406030204" pitchFamily="18" charset="0"/>
                                </a:rPr>
                                <m:t> −</m:t>
                              </m:r>
                              <m:sSub>
                                <m:sSubPr>
                                  <m:ctrlPr>
                                    <a:rPr lang="en-US" sz="2000" i="1" dirty="0" smtClean="0">
                                      <a:solidFill>
                                        <a:schemeClr val="tx1"/>
                                      </a:solidFill>
                                      <a:latin typeface="Cambria Math" panose="02040503050406030204" pitchFamily="18" charset="0"/>
                                    </a:rPr>
                                  </m:ctrlPr>
                                </m:sSubPr>
                                <m:e>
                                  <m:r>
                                    <a:rPr lang="en-US" sz="2000" b="0" i="1" dirty="0">
                                      <a:latin typeface="Cambria Math" panose="02040503050406030204" pitchFamily="18" charset="0"/>
                                    </a:rPr>
                                    <m:t>𝑋</m:t>
                                  </m:r>
                                </m:e>
                                <m:sub>
                                  <m:r>
                                    <a:rPr lang="en-US" sz="2000" b="0" i="1" dirty="0" smtClean="0">
                                      <a:solidFill>
                                        <a:schemeClr val="tx1"/>
                                      </a:solidFill>
                                      <a:latin typeface="Cambria Math" panose="02040503050406030204" pitchFamily="18" charset="0"/>
                                    </a:rPr>
                                    <m:t>𝑠𝑦𝑛</m:t>
                                  </m:r>
                                </m:sub>
                              </m:sSub>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𝛽</m:t>
                              </m:r>
                            </m:e>
                          </m:d>
                        </m:e>
                      </m:d>
                      <m:r>
                        <a:rPr lang="en-US" sz="2000" b="0" i="1" dirty="0" smtClean="0">
                          <a:solidFill>
                            <a:schemeClr val="tx1"/>
                          </a:solidFill>
                          <a:latin typeface="Cambria Math" panose="02040503050406030204" pitchFamily="18" charset="0"/>
                        </a:rPr>
                        <m:t> </m:t>
                      </m:r>
                    </m:oMath>
                  </m:oMathPara>
                </a14:m>
                <a:endParaRPr lang="en-US" sz="2000"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000" i="1" smtClean="0">
                              <a:solidFill>
                                <a:schemeClr val="tx1"/>
                              </a:solidFill>
                              <a:latin typeface="Cambria Math" panose="02040503050406030204" pitchFamily="18" charset="0"/>
                            </a:rPr>
                          </m:ctrlPr>
                        </m:accPr>
                        <m:e>
                          <m:r>
                            <m:rPr>
                              <m:sty m:val="p"/>
                            </m:rPr>
                            <a:rPr lang="en-US" sz="2000" b="0" i="0" smtClean="0">
                              <a:solidFill>
                                <a:schemeClr val="tx1"/>
                              </a:solidFill>
                              <a:latin typeface="Cambria Math" panose="02040503050406030204" pitchFamily="18" charset="0"/>
                            </a:rPr>
                            <m:t>Δ</m:t>
                          </m:r>
                        </m:e>
                      </m:acc>
                      <m:r>
                        <a:rPr lang="en-US" sz="2000" b="0" i="1" dirty="0" smtClean="0">
                          <a:solidFill>
                            <a:schemeClr val="tx1"/>
                          </a:solidFill>
                          <a:latin typeface="Cambria Math" panose="02040503050406030204" pitchFamily="18" charset="0"/>
                        </a:rPr>
                        <m:t>=</m:t>
                      </m:r>
                      <m:r>
                        <a:rPr lang="en-US" sz="2000" b="0" i="1" dirty="0">
                          <a:latin typeface="Cambria Math" panose="02040503050406030204" pitchFamily="18" charset="0"/>
                        </a:rPr>
                        <m:t>𝑎𝑟𝑔𝑚𝑖</m:t>
                      </m:r>
                      <m:sSub>
                        <m:sSubPr>
                          <m:ctrlPr>
                            <a:rPr lang="en-US" sz="2000" i="1" dirty="0">
                              <a:latin typeface="Cambria Math" panose="02040503050406030204" pitchFamily="18" charset="0"/>
                            </a:rPr>
                          </m:ctrlPr>
                        </m:sSubPr>
                        <m:e>
                          <m:r>
                            <a:rPr lang="en-US" sz="2000" b="0" i="1" dirty="0">
                              <a:latin typeface="Cambria Math" panose="02040503050406030204" pitchFamily="18" charset="0"/>
                            </a:rPr>
                            <m:t>𝑛</m:t>
                          </m:r>
                        </m:e>
                        <m:sub>
                          <m:r>
                            <a:rPr lang="en-US" sz="2000" b="0" i="1" dirty="0">
                              <a:latin typeface="Cambria Math" panose="02040503050406030204" pitchFamily="18" charset="0"/>
                            </a:rPr>
                            <m:t>𝛽</m:t>
                          </m:r>
                        </m:sub>
                      </m:sSub>
                      <m:r>
                        <a:rPr lang="en-US" sz="2000" b="0" i="1" dirty="0" smtClean="0">
                          <a:solidFill>
                            <a:schemeClr val="tx1"/>
                          </a:solidFill>
                          <a:latin typeface="Cambria Math" panose="02040503050406030204" pitchFamily="18" charset="0"/>
                        </a:rPr>
                        <m:t>|</m:t>
                      </m:r>
                      <m:d>
                        <m:dPr>
                          <m:begChr m:val="|"/>
                          <m:endChr m:val="|"/>
                          <m:ctrlPr>
                            <a:rPr lang="en-US" sz="2000" i="1" dirty="0" smtClean="0">
                              <a:solidFill>
                                <a:schemeClr val="tx1"/>
                              </a:solidFill>
                              <a:latin typeface="Cambria Math" panose="02040503050406030204" pitchFamily="18" charset="0"/>
                            </a:rPr>
                          </m:ctrlPr>
                        </m:dPr>
                        <m:e>
                          <m:r>
                            <a:rPr lang="en-US" sz="2000" b="0" i="1" dirty="0" smtClean="0">
                              <a:solidFill>
                                <a:schemeClr val="tx1"/>
                              </a:solidFill>
                              <a:latin typeface="Cambria Math" panose="02040503050406030204" pitchFamily="18" charset="0"/>
                            </a:rPr>
                            <m:t>𝑓</m:t>
                          </m:r>
                          <m:r>
                            <a:rPr lang="en-US" sz="2000" b="0" i="1" dirty="0" smtClean="0">
                              <a:solidFill>
                                <a:schemeClr val="tx1"/>
                              </a:solidFill>
                              <a:latin typeface="Cambria Math" panose="02040503050406030204" pitchFamily="18" charset="0"/>
                            </a:rPr>
                            <m:t>(</m:t>
                          </m:r>
                          <m:sSub>
                            <m:sSubPr>
                              <m:ctrlPr>
                                <a:rPr lang="en-US" sz="2000" i="1" dirty="0" smtClean="0">
                                  <a:solidFill>
                                    <a:schemeClr val="tx1"/>
                                  </a:solidFill>
                                  <a:latin typeface="Cambria Math" panose="02040503050406030204" pitchFamily="18" charset="0"/>
                                </a:rPr>
                              </m:ctrlPr>
                            </m:sSubPr>
                            <m:e>
                              <m:r>
                                <a:rPr lang="en-US" sz="2000" b="0" i="1" dirty="0">
                                  <a:latin typeface="Cambria Math" panose="02040503050406030204" pitchFamily="18" charset="0"/>
                                </a:rPr>
                                <m:t>𝑋</m:t>
                              </m:r>
                            </m:e>
                            <m:sub>
                              <m:r>
                                <a:rPr lang="en-US" sz="2000" b="0" i="1" dirty="0" smtClean="0">
                                  <a:solidFill>
                                    <a:schemeClr val="tx1"/>
                                  </a:solidFill>
                                  <a:latin typeface="Cambria Math" panose="02040503050406030204" pitchFamily="18" charset="0"/>
                                </a:rPr>
                                <m:t>𝑟𝑒𝑎𝑙</m:t>
                              </m:r>
                            </m:sub>
                          </m:sSub>
                          <m:r>
                            <a:rPr lang="en-US" sz="2000" b="0" i="1" dirty="0" smtClean="0">
                              <a:solidFill>
                                <a:schemeClr val="tx1"/>
                              </a:solidFill>
                              <a:latin typeface="Cambria Math" panose="02040503050406030204" pitchFamily="18" charset="0"/>
                            </a:rPr>
                            <m:t>) −</m:t>
                          </m:r>
                          <m:sSub>
                            <m:sSubPr>
                              <m:ctrlPr>
                                <a:rPr lang="en-US" sz="2000" i="1" dirty="0" smtClean="0">
                                  <a:solidFill>
                                    <a:schemeClr val="tx1"/>
                                  </a:solidFill>
                                  <a:latin typeface="Cambria Math" panose="02040503050406030204" pitchFamily="18" charset="0"/>
                                </a:rPr>
                              </m:ctrlPr>
                            </m:sSubPr>
                            <m:e>
                              <m:r>
                                <a:rPr lang="en-US" sz="2000" b="0" i="1" dirty="0" smtClean="0">
                                  <a:solidFill>
                                    <a:schemeClr val="tx1"/>
                                  </a:solidFill>
                                  <a:latin typeface="Cambria Math" panose="02040503050406030204" pitchFamily="18" charset="0"/>
                                </a:rPr>
                                <m:t>𝑋</m:t>
                              </m:r>
                            </m:e>
                            <m:sub>
                              <m:r>
                                <a:rPr lang="en-US" sz="2000" b="0" i="1" dirty="0" smtClean="0">
                                  <a:solidFill>
                                    <a:schemeClr val="tx1"/>
                                  </a:solidFill>
                                  <a:latin typeface="Cambria Math" panose="02040503050406030204" pitchFamily="18" charset="0"/>
                                </a:rPr>
                                <m:t>𝑟𝑒𝑎𝑙</m:t>
                              </m:r>
                            </m:sub>
                          </m:sSub>
                          <m:r>
                            <a:rPr lang="en-US" sz="2000" b="0" i="1" dirty="0" smtClean="0">
                              <a:solidFill>
                                <a:schemeClr val="tx1"/>
                              </a:solidFill>
                              <a:latin typeface="Cambria Math" panose="02040503050406030204" pitchFamily="18" charset="0"/>
                            </a:rPr>
                            <m:t> </m:t>
                          </m:r>
                          <m:r>
                            <a:rPr lang="en-US" sz="2000" b="0" i="1" dirty="0" smtClean="0">
                              <a:solidFill>
                                <a:schemeClr val="tx1"/>
                              </a:solidFill>
                              <a:latin typeface="Cambria Math" panose="02040503050406030204" pitchFamily="18" charset="0"/>
                            </a:rPr>
                            <m:t>𝛽</m:t>
                          </m:r>
                        </m:e>
                      </m:d>
                      <m:r>
                        <a:rPr lang="en-US" sz="2000" b="0" i="1" dirty="0" smtClean="0">
                          <a:solidFill>
                            <a:schemeClr val="tx1"/>
                          </a:solidFill>
                          <a:latin typeface="Cambria Math" panose="02040503050406030204" pitchFamily="18" charset="0"/>
                        </a:rPr>
                        <m:t>| </m:t>
                      </m:r>
                    </m:oMath>
                  </m:oMathPara>
                </a14:m>
                <a:endParaRPr lang="en-US" sz="2000" i="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2000" i="1" smtClean="0">
                              <a:solidFill>
                                <a:schemeClr val="tx1"/>
                              </a:solidFill>
                              <a:latin typeface="Cambria Math" panose="02040503050406030204" pitchFamily="18" charset="0"/>
                            </a:rPr>
                          </m:ctrlPr>
                        </m:accPr>
                        <m:e>
                          <m:sSup>
                            <m:sSupPr>
                              <m:ctrlPr>
                                <a:rPr lang="en-US" sz="2000" i="1" smtClean="0">
                                  <a:solidFill>
                                    <a:schemeClr val="tx1"/>
                                  </a:solidFill>
                                  <a:latin typeface="Cambria Math" panose="02040503050406030204" pitchFamily="18" charset="0"/>
                                </a:rPr>
                              </m:ctrlPr>
                            </m:sSupPr>
                            <m:e>
                              <m:r>
                                <a:rPr lang="en-US" sz="2000" b="0" i="1">
                                  <a:latin typeface="Cambria Math" panose="02040503050406030204" pitchFamily="18" charset="0"/>
                                </a:rPr>
                                <m:t>𝛽</m:t>
                              </m:r>
                            </m:e>
                            <m:sup>
                              <m:r>
                                <a:rPr lang="en-US" sz="2000" b="0" i="1" smtClean="0">
                                  <a:latin typeface="Cambria Math" panose="02040503050406030204" pitchFamily="18" charset="0"/>
                                </a:rPr>
                                <m:t>𝑃𝑃𝐼</m:t>
                              </m:r>
                            </m:sup>
                          </m:sSup>
                        </m:e>
                      </m:acc>
                      <m:r>
                        <a:rPr lang="en-US" sz="2000" b="0" i="1" dirty="0" smtClean="0">
                          <a:solidFill>
                            <a:schemeClr val="tx1"/>
                          </a:solidFill>
                          <a:latin typeface="Cambria Math" panose="02040503050406030204" pitchFamily="18" charset="0"/>
                        </a:rPr>
                        <m:t>=</m:t>
                      </m:r>
                      <m:r>
                        <a:rPr lang="en-US" sz="2000" b="0" i="1" dirty="0" smtClean="0">
                          <a:latin typeface="Cambria Math" panose="02040503050406030204" pitchFamily="18" charset="0"/>
                        </a:rPr>
                        <m:t> </m:t>
                      </m:r>
                      <m:sSup>
                        <m:sSupPr>
                          <m:ctrlPr>
                            <a:rPr lang="en-US" sz="2000" i="1" dirty="0" smtClean="0">
                              <a:latin typeface="Cambria Math" panose="02040503050406030204" pitchFamily="18" charset="0"/>
                            </a:rPr>
                          </m:ctrlPr>
                        </m:sSupPr>
                        <m:e>
                          <m:acc>
                            <m:accPr>
                              <m:chr m:val="̂"/>
                              <m:ctrlPr>
                                <a:rPr lang="en-US" sz="2000" i="1" dirty="0" smtClean="0">
                                  <a:latin typeface="Cambria Math" panose="02040503050406030204" pitchFamily="18" charset="0"/>
                                </a:rPr>
                              </m:ctrlPr>
                            </m:accPr>
                            <m:e>
                              <m:r>
                                <a:rPr lang="en-US" sz="2000" b="0" i="1" dirty="0" smtClean="0">
                                  <a:latin typeface="Cambria Math" panose="02040503050406030204" pitchFamily="18" charset="0"/>
                                </a:rPr>
                                <m:t>𝛽</m:t>
                              </m:r>
                            </m:e>
                          </m:acc>
                        </m:e>
                        <m:sup>
                          <m:r>
                            <a:rPr lang="en-US" sz="2000" b="0" i="1" dirty="0" smtClean="0">
                              <a:latin typeface="Cambria Math" panose="02040503050406030204" pitchFamily="18" charset="0"/>
                            </a:rPr>
                            <m:t>𝑛𝑎𝑖𝑣𝑒</m:t>
                          </m:r>
                        </m:sup>
                      </m:sSup>
                      <m:r>
                        <a:rPr lang="en-US" sz="2000" b="0" i="1" dirty="0" smtClean="0">
                          <a:latin typeface="Cambria Math" panose="02040503050406030204" pitchFamily="18" charset="0"/>
                        </a:rPr>
                        <m:t>+</m:t>
                      </m:r>
                      <m:acc>
                        <m:accPr>
                          <m:chr m:val="̂"/>
                          <m:ctrlPr>
                            <a:rPr lang="en-US" sz="2000" i="1" dirty="0" smtClean="0">
                              <a:latin typeface="Cambria Math" panose="02040503050406030204" pitchFamily="18" charset="0"/>
                            </a:rPr>
                          </m:ctrlPr>
                        </m:accPr>
                        <m:e>
                          <m:r>
                            <m:rPr>
                              <m:sty m:val="p"/>
                            </m:rPr>
                            <a:rPr lang="en-US" sz="2000" b="0" i="0" dirty="0" smtClean="0">
                              <a:latin typeface="Cambria Math" panose="02040503050406030204" pitchFamily="18" charset="0"/>
                            </a:rPr>
                            <m:t>Δ</m:t>
                          </m:r>
                        </m:e>
                      </m:acc>
                    </m:oMath>
                  </m:oMathPara>
                </a14:m>
                <a:endParaRPr lang="en-US" sz="2000" i="1" dirty="0">
                  <a:solidFill>
                    <a:schemeClr val="tx1"/>
                  </a:solidFill>
                </a:endParaRPr>
              </a:p>
              <a:p>
                <a:pPr marL="0" indent="0">
                  <a:buNone/>
                </a:pPr>
                <a:r>
                  <a:rPr lang="en-US" sz="2000" dirty="0">
                    <a:cs typeface="Calibri" panose="020F0502020204030204" pitchFamily="34" charset="0"/>
                  </a:rPr>
                  <a:t>This estimator has multiple useful properties:</a:t>
                </a:r>
                <a:endParaRPr lang="en-US" sz="2000" b="1" i="1" dirty="0">
                  <a:cs typeface="Calibri" panose="020F0502020204030204" pitchFamily="34" charset="0"/>
                </a:endParaRPr>
              </a:p>
              <a:p>
                <a:r>
                  <a:rPr lang="en-US" sz="2000" dirty="0"/>
                  <a:t>It is </a:t>
                </a:r>
                <a:r>
                  <a:rPr lang="en-US" sz="2000" b="1" dirty="0"/>
                  <a:t>unbiased</a:t>
                </a:r>
                <a:r>
                  <a:rPr lang="en-US" sz="2000" dirty="0"/>
                  <a:t> for the true </a:t>
                </a:r>
                <a14:m>
                  <m:oMath xmlns:m="http://schemas.openxmlformats.org/officeDocument/2006/math">
                    <m:r>
                      <a:rPr lang="en-US" sz="2000" b="1" i="1" smtClean="0">
                        <a:latin typeface="Cambria Math" panose="02040503050406030204" pitchFamily="18" charset="0"/>
                      </a:rPr>
                      <m:t>𝜷</m:t>
                    </m:r>
                  </m:oMath>
                </a14:m>
                <a:endParaRPr lang="en-US" sz="2000" b="1" dirty="0"/>
              </a:p>
              <a:p>
                <a14:m>
                  <m:oMath xmlns:m="http://schemas.openxmlformats.org/officeDocument/2006/math">
                    <m:acc>
                      <m:accPr>
                        <m:chr m:val="̂"/>
                        <m:ctrlPr>
                          <a:rPr lang="en-US" sz="2000" b="1" i="1" smtClean="0">
                            <a:solidFill>
                              <a:schemeClr val="tx1"/>
                            </a:solidFill>
                            <a:latin typeface="Cambria Math" panose="02040503050406030204" pitchFamily="18" charset="0"/>
                          </a:rPr>
                        </m:ctrlPr>
                      </m:accPr>
                      <m:e>
                        <m:r>
                          <a:rPr lang="en-US" sz="2000" b="1" i="0" smtClean="0">
                            <a:solidFill>
                              <a:schemeClr val="tx1"/>
                            </a:solidFill>
                            <a:latin typeface="Cambria Math" panose="02040503050406030204" pitchFamily="18" charset="0"/>
                          </a:rPr>
                          <m:t>𝚫</m:t>
                        </m:r>
                      </m:e>
                    </m:acc>
                  </m:oMath>
                </a14:m>
                <a:r>
                  <a:rPr lang="en-US" sz="2000" dirty="0"/>
                  <a:t> describes how biased </a:t>
                </a:r>
                <a:r>
                  <a:rPr lang="en-US" sz="2000" b="1" dirty="0"/>
                  <a:t>your prediction rule is from </a:t>
                </a:r>
                <a14:m>
                  <m:oMath xmlns:m="http://schemas.openxmlformats.org/officeDocument/2006/math">
                    <m:r>
                      <a:rPr lang="en-US" sz="2000" b="1" i="1" dirty="0" smtClean="0">
                        <a:latin typeface="Cambria Math" panose="02040503050406030204" pitchFamily="18" charset="0"/>
                      </a:rPr>
                      <m:t>𝒀</m:t>
                    </m:r>
                  </m:oMath>
                </a14:m>
                <a:r>
                  <a:rPr lang="en-US" sz="2000" b="1" dirty="0"/>
                  <a:t> when it comes to estimating </a:t>
                </a:r>
                <a14:m>
                  <m:oMath xmlns:m="http://schemas.openxmlformats.org/officeDocument/2006/math">
                    <m:r>
                      <a:rPr lang="en-US" sz="2000" b="1" i="1" smtClean="0">
                        <a:latin typeface="Cambria Math" panose="02040503050406030204" pitchFamily="18" charset="0"/>
                      </a:rPr>
                      <m:t>𝜷</m:t>
                    </m:r>
                  </m:oMath>
                </a14:m>
                <a:endParaRPr lang="en-US" sz="2000" dirty="0"/>
              </a:p>
              <a:p>
                <a14:m>
                  <m:oMath xmlns:m="http://schemas.openxmlformats.org/officeDocument/2006/math">
                    <m:sSup>
                      <m:sSupPr>
                        <m:ctrlPr>
                          <a:rPr lang="en-US" sz="2000" b="1" i="1" dirty="0" smtClean="0">
                            <a:latin typeface="Cambria Math" panose="02040503050406030204" pitchFamily="18" charset="0"/>
                          </a:rPr>
                        </m:ctrlPr>
                      </m:sSupPr>
                      <m:e>
                        <m:acc>
                          <m:accPr>
                            <m:chr m:val="̂"/>
                            <m:ctrlPr>
                              <a:rPr lang="en-US" sz="2000" b="1" i="1" dirty="0" smtClean="0">
                                <a:latin typeface="Cambria Math" panose="02040503050406030204" pitchFamily="18" charset="0"/>
                              </a:rPr>
                            </m:ctrlPr>
                          </m:accPr>
                          <m:e>
                            <m:r>
                              <a:rPr lang="en-US" sz="2000" b="1" i="1" dirty="0" smtClean="0">
                                <a:latin typeface="Cambria Math" panose="02040503050406030204" pitchFamily="18" charset="0"/>
                              </a:rPr>
                              <m:t>𝜷</m:t>
                            </m:r>
                          </m:e>
                        </m:acc>
                      </m:e>
                      <m:sup>
                        <m:r>
                          <a:rPr lang="en-US" sz="2000" b="1" i="1" dirty="0" smtClean="0">
                            <a:latin typeface="Cambria Math" panose="02040503050406030204" pitchFamily="18" charset="0"/>
                          </a:rPr>
                          <m:t>𝒏𝒂𝒊𝒗𝒆</m:t>
                        </m:r>
                      </m:sup>
                    </m:sSup>
                  </m:oMath>
                </a14:m>
                <a:r>
                  <a:rPr lang="en-US" sz="2000" dirty="0">
                    <a:solidFill>
                      <a:schemeClr val="tx1"/>
                    </a:solidFill>
                  </a:rPr>
                  <a:t> and </a:t>
                </a:r>
                <a14:m>
                  <m:oMath xmlns:m="http://schemas.openxmlformats.org/officeDocument/2006/math">
                    <m:acc>
                      <m:accPr>
                        <m:chr m:val="̂"/>
                        <m:ctrlPr>
                          <a:rPr lang="en-US" sz="2000" b="1" i="1" dirty="0">
                            <a:latin typeface="Cambria Math" panose="02040503050406030204" pitchFamily="18" charset="0"/>
                          </a:rPr>
                        </m:ctrlPr>
                      </m:accPr>
                      <m:e>
                        <m:r>
                          <a:rPr lang="en-US" sz="2000" b="1" dirty="0">
                            <a:latin typeface="Cambria Math" panose="02040503050406030204" pitchFamily="18" charset="0"/>
                          </a:rPr>
                          <m:t>𝚫</m:t>
                        </m:r>
                      </m:e>
                    </m:acc>
                  </m:oMath>
                </a14:m>
                <a:r>
                  <a:rPr lang="en-US" sz="2000" dirty="0">
                    <a:solidFill>
                      <a:schemeClr val="tx1"/>
                    </a:solidFill>
                  </a:rPr>
                  <a:t> are estimated on separate datasets so the width of the CI of </a:t>
                </a:r>
                <a14:m>
                  <m:oMath xmlns:m="http://schemas.openxmlformats.org/officeDocument/2006/math">
                    <m:sSup>
                      <m:sSupPr>
                        <m:ctrlPr>
                          <a:rPr lang="en-US" sz="2000" b="1" i="1" dirty="0">
                            <a:latin typeface="Cambria Math" panose="02040503050406030204" pitchFamily="18" charset="0"/>
                          </a:rPr>
                        </m:ctrlPr>
                      </m:sSupPr>
                      <m:e>
                        <m:acc>
                          <m:accPr>
                            <m:chr m:val="̂"/>
                            <m:ctrlPr>
                              <a:rPr lang="en-US" sz="2000" b="1" i="1" dirty="0">
                                <a:latin typeface="Cambria Math" panose="02040503050406030204" pitchFamily="18" charset="0"/>
                              </a:rPr>
                            </m:ctrlPr>
                          </m:accPr>
                          <m:e>
                            <m:r>
                              <a:rPr lang="en-US" sz="2000" b="1" i="1" dirty="0">
                                <a:latin typeface="Cambria Math" panose="02040503050406030204" pitchFamily="18" charset="0"/>
                              </a:rPr>
                              <m:t>𝜷</m:t>
                            </m:r>
                          </m:e>
                        </m:acc>
                      </m:e>
                      <m:sup>
                        <m:r>
                          <a:rPr lang="en-US" sz="2000" b="1" i="1" dirty="0">
                            <a:latin typeface="Cambria Math" panose="02040503050406030204" pitchFamily="18" charset="0"/>
                          </a:rPr>
                          <m:t>𝒏𝒂𝒊𝒗𝒆</m:t>
                        </m:r>
                      </m:sup>
                    </m:sSup>
                    <m:r>
                      <a:rPr lang="en-US" sz="2000" b="0" i="0" dirty="0" smtClean="0">
                        <a:latin typeface="Cambria Math" panose="02040503050406030204" pitchFamily="18" charset="0"/>
                      </a:rPr>
                      <m:t> </m:t>
                    </m:r>
                  </m:oMath>
                </a14:m>
                <a:r>
                  <a:rPr lang="en-US" sz="2000" dirty="0">
                    <a:solidFill>
                      <a:schemeClr val="tx1"/>
                    </a:solidFill>
                  </a:rPr>
                  <a:t> is the sum of the CI of </a:t>
                </a:r>
                <a14:m>
                  <m:oMath xmlns:m="http://schemas.openxmlformats.org/officeDocument/2006/math">
                    <m:sSup>
                      <m:sSupPr>
                        <m:ctrlPr>
                          <a:rPr lang="en-US" sz="2000" b="1" i="1" dirty="0">
                            <a:latin typeface="Cambria Math" panose="02040503050406030204" pitchFamily="18" charset="0"/>
                          </a:rPr>
                        </m:ctrlPr>
                      </m:sSupPr>
                      <m:e>
                        <m:acc>
                          <m:accPr>
                            <m:chr m:val="̂"/>
                            <m:ctrlPr>
                              <a:rPr lang="en-US" sz="2000" b="1" i="1" dirty="0">
                                <a:latin typeface="Cambria Math" panose="02040503050406030204" pitchFamily="18" charset="0"/>
                              </a:rPr>
                            </m:ctrlPr>
                          </m:accPr>
                          <m:e>
                            <m:r>
                              <a:rPr lang="en-US" sz="2000" b="1" i="1" dirty="0">
                                <a:latin typeface="Cambria Math" panose="02040503050406030204" pitchFamily="18" charset="0"/>
                              </a:rPr>
                              <m:t>𝜷</m:t>
                            </m:r>
                          </m:e>
                        </m:acc>
                      </m:e>
                      <m:sup>
                        <m:r>
                          <a:rPr lang="en-US" sz="2000" b="1" i="1" dirty="0">
                            <a:latin typeface="Cambria Math" panose="02040503050406030204" pitchFamily="18" charset="0"/>
                          </a:rPr>
                          <m:t>𝒏𝒂𝒊𝒗𝒆</m:t>
                        </m:r>
                      </m:sup>
                    </m:sSup>
                  </m:oMath>
                </a14:m>
                <a:r>
                  <a:rPr lang="en-US" sz="2000" dirty="0">
                    <a:solidFill>
                      <a:schemeClr val="tx1"/>
                    </a:solidFill>
                  </a:rPr>
                  <a:t> and </a:t>
                </a:r>
                <a14:m>
                  <m:oMath xmlns:m="http://schemas.openxmlformats.org/officeDocument/2006/math">
                    <m:acc>
                      <m:accPr>
                        <m:chr m:val="̂"/>
                        <m:ctrlPr>
                          <a:rPr lang="en-US" sz="2000" b="1" i="1">
                            <a:latin typeface="Cambria Math" panose="02040503050406030204" pitchFamily="18" charset="0"/>
                          </a:rPr>
                        </m:ctrlPr>
                      </m:accPr>
                      <m:e>
                        <m:r>
                          <a:rPr lang="en-US" sz="2000" b="1">
                            <a:latin typeface="Cambria Math" panose="02040503050406030204" pitchFamily="18" charset="0"/>
                          </a:rPr>
                          <m:t>𝚫</m:t>
                        </m:r>
                      </m:e>
                    </m:acc>
                  </m:oMath>
                </a14:m>
                <a:endParaRPr lang="en-US" sz="2000" dirty="0"/>
              </a:p>
              <a:p>
                <a:r>
                  <a:rPr lang="en-US" sz="2000" dirty="0"/>
                  <a:t>Both are </a:t>
                </a:r>
                <a:r>
                  <a:rPr lang="en-US" sz="2000"/>
                  <a:t>parametric estimators </a:t>
                </a:r>
                <a:endParaRPr lang="en-US" sz="2000" dirty="0"/>
              </a:p>
              <a:p>
                <a:endParaRPr lang="en-US" sz="2000" dirty="0"/>
              </a:p>
              <a:p>
                <a:pPr marL="0" indent="0">
                  <a:buNone/>
                </a:pPr>
                <a:r>
                  <a:rPr lang="en-US" sz="2000" dirty="0">
                    <a:solidFill>
                      <a:schemeClr val="tx1"/>
                    </a:solidFill>
                  </a:rPr>
                  <a:t>Estimation the standard errors under model misspecification is done via </a:t>
                </a:r>
                <a:r>
                  <a:rPr lang="en-US" sz="2000" b="1" dirty="0">
                    <a:solidFill>
                      <a:schemeClr val="tx1"/>
                    </a:solidFill>
                  </a:rPr>
                  <a:t>sandwich variance estimator</a:t>
                </a:r>
              </a:p>
              <a:p>
                <a:pPr marL="0" indent="0">
                  <a:buNone/>
                </a:pPr>
                <a:endParaRPr lang="en-US" sz="2000" dirty="0">
                  <a:solidFill>
                    <a:schemeClr val="tx1"/>
                  </a:solidFill>
                </a:endParaRPr>
              </a:p>
              <a:p>
                <a:pPr marL="0" indent="0">
                  <a:buNone/>
                </a:pPr>
                <a:endParaRPr lang="en-US" sz="2000" dirty="0"/>
              </a:p>
              <a:p>
                <a:pPr marL="0" indent="0">
                  <a:buNone/>
                </a:pPr>
                <a:endParaRPr lang="en-US" sz="2000" dirty="0"/>
              </a:p>
            </p:txBody>
          </p:sp>
        </mc:Choice>
        <mc:Fallback>
          <p:sp>
            <p:nvSpPr>
              <p:cNvPr id="88" name="Text Placeholder 87">
                <a:extLst>
                  <a:ext uri="{FF2B5EF4-FFF2-40B4-BE49-F238E27FC236}">
                    <a16:creationId xmlns:a16="http://schemas.microsoft.com/office/drawing/2014/main" id="{64944AF2-C18D-829A-F93B-46E110BD845B}"/>
                  </a:ext>
                </a:extLst>
              </p:cNvPr>
              <p:cNvSpPr>
                <a:spLocks noGrp="1" noRot="1" noChangeAspect="1" noMove="1" noResize="1" noEditPoints="1" noAdjustHandles="1" noChangeArrowheads="1" noChangeShapeType="1" noTextEdit="1"/>
              </p:cNvSpPr>
              <p:nvPr>
                <p:ph type="body" sz="quarter" idx="50"/>
              </p:nvPr>
            </p:nvSpPr>
            <p:spPr>
              <a:xfrm>
                <a:off x="1182949" y="20147891"/>
                <a:ext cx="5809825" cy="4309699"/>
              </a:xfrm>
              <a:blipFill>
                <a:blip r:embed="rId3"/>
                <a:stretch>
                  <a:fillRect l="-1092" t="-1765" b="-183235"/>
                </a:stretch>
              </a:blipFill>
            </p:spPr>
            <p:txBody>
              <a:bodyPr/>
              <a:lstStyle/>
              <a:p>
                <a:r>
                  <a:rPr lang="en-US">
                    <a:noFill/>
                  </a:rPr>
                  <a:t> </a:t>
                </a:r>
              </a:p>
            </p:txBody>
          </p:sp>
        </mc:Fallback>
      </mc:AlternateContent>
      <p:sp>
        <p:nvSpPr>
          <p:cNvPr id="93" name="Text Placeholder 92">
            <a:extLst>
              <a:ext uri="{FF2B5EF4-FFF2-40B4-BE49-F238E27FC236}">
                <a16:creationId xmlns:a16="http://schemas.microsoft.com/office/drawing/2014/main" id="{4DC94995-A571-3BF2-17FB-954E54D80BC6}"/>
              </a:ext>
            </a:extLst>
          </p:cNvPr>
          <p:cNvSpPr>
            <a:spLocks noGrp="1"/>
          </p:cNvSpPr>
          <p:nvPr>
            <p:ph type="body" sz="quarter" idx="55"/>
          </p:nvPr>
        </p:nvSpPr>
        <p:spPr>
          <a:xfrm>
            <a:off x="8015656" y="14395939"/>
            <a:ext cx="5928944" cy="1263162"/>
          </a:xfrm>
        </p:spPr>
        <p:txBody>
          <a:bodyPr>
            <a:normAutofit/>
          </a:bodyPr>
          <a:lstStyle/>
          <a:p>
            <a:r>
              <a:rPr lang="en-US" sz="3600" dirty="0"/>
              <a:t>Bayesian Sandwich estimation</a:t>
            </a:r>
          </a:p>
        </p:txBody>
      </p:sp>
      <p:sp>
        <p:nvSpPr>
          <p:cNvPr id="76" name="Text Placeholder 75">
            <a:extLst>
              <a:ext uri="{FF2B5EF4-FFF2-40B4-BE49-F238E27FC236}">
                <a16:creationId xmlns:a16="http://schemas.microsoft.com/office/drawing/2014/main" id="{227254C3-6337-072B-5985-B5D699F083B2}"/>
              </a:ext>
            </a:extLst>
          </p:cNvPr>
          <p:cNvSpPr>
            <a:spLocks noGrp="1"/>
          </p:cNvSpPr>
          <p:nvPr>
            <p:ph type="body" sz="quarter" idx="22"/>
          </p:nvPr>
        </p:nvSpPr>
        <p:spPr/>
        <p:txBody>
          <a:bodyPr>
            <a:normAutofit fontScale="92500" lnSpcReduction="10000"/>
          </a:bodyPr>
          <a:lstStyle/>
          <a:p>
            <a:r>
              <a:rPr lang="en-US" b="1" dirty="0"/>
              <a:t>Dynamic Linear Model</a:t>
            </a:r>
          </a:p>
        </p:txBody>
      </p:sp>
      <mc:AlternateContent xmlns:mc="http://schemas.openxmlformats.org/markup-compatibility/2006" xmlns:a14="http://schemas.microsoft.com/office/drawing/2010/main">
        <mc:Choice Requires="a14">
          <p:sp>
            <p:nvSpPr>
              <p:cNvPr id="92" name="Text Placeholder 91">
                <a:extLst>
                  <a:ext uri="{FF2B5EF4-FFF2-40B4-BE49-F238E27FC236}">
                    <a16:creationId xmlns:a16="http://schemas.microsoft.com/office/drawing/2014/main" id="{C3A2ED4B-325A-B9C9-43F8-1B3297FF8C7D}"/>
                  </a:ext>
                </a:extLst>
              </p:cNvPr>
              <p:cNvSpPr>
                <a:spLocks noGrp="1"/>
              </p:cNvSpPr>
              <p:nvPr>
                <p:ph type="body" sz="quarter" idx="54"/>
              </p:nvPr>
            </p:nvSpPr>
            <p:spPr>
              <a:xfrm>
                <a:off x="8001001" y="22847989"/>
                <a:ext cx="5991647" cy="8923536"/>
              </a:xfrm>
            </p:spPr>
            <p:txBody>
              <a:bodyPr/>
              <a:lstStyle/>
              <a:p>
                <a:pPr marL="0" indent="0">
                  <a:buNone/>
                </a:pPr>
                <a:r>
                  <a:rPr lang="en-US" sz="2000" dirty="0"/>
                  <a:t>We use a common approach to Dynamic Linear models and posit</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𝑋</m:t>
                          </m:r>
                        </m:e>
                        <m:sub>
                          <m:r>
                            <a:rPr lang="en-US" sz="2000" b="0" i="1" smtClean="0">
                              <a:latin typeface="Cambria Math" panose="02040503050406030204" pitchFamily="18" charset="0"/>
                            </a:rPr>
                            <m:t>𝑡</m:t>
                          </m:r>
                        </m:sub>
                        <m:sup>
                          <m:r>
                            <a:rPr lang="en-US" sz="2000" b="0" i="1" smtClean="0">
                              <a:latin typeface="Cambria Math" panose="02040503050406030204" pitchFamily="18" charset="0"/>
                            </a:rPr>
                            <m:t>𝑇</m:t>
                          </m:r>
                        </m:sup>
                      </m:sSub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𝑡</m:t>
                          </m:r>
                        </m:sub>
                      </m:sSub>
                    </m:oMath>
                  </m:oMathPara>
                </a14:m>
                <a:endParaRPr lang="en-US" sz="2000" b="0" dirty="0"/>
              </a:p>
              <a:p>
                <a:pPr marL="0" indent="0">
                  <a:buNone/>
                </a:pPr>
                <a:r>
                  <a:rPr lang="en-US" sz="2000" dirty="0"/>
                  <a:t>Where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oMath>
                </a14:m>
                <a:r>
                  <a:rPr lang="en-US" sz="2000" dirty="0"/>
                  <a:t> evolves according to the state equation:</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e>
                        <m:sub>
                          <m:r>
                            <a:rPr lang="en-US" sz="2000" b="0" i="1" smtClean="0">
                              <a:latin typeface="Cambria Math" panose="02040503050406030204" pitchFamily="18" charset="0"/>
                            </a:rPr>
                            <m:t>𝑡</m:t>
                          </m:r>
                        </m:sub>
                      </m:sSub>
                    </m:oMath>
                  </m:oMathPara>
                </a14:m>
                <a:endParaRPr lang="en-US" sz="2000" dirty="0"/>
              </a:p>
              <a:p>
                <a:pPr marL="0" indent="0">
                  <a:buNone/>
                </a:pPr>
                <a:r>
                  <a:rPr lang="en-US" sz="2000" dirty="0"/>
                  <a:t>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𝛿</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𝑊</m:t>
                            </m:r>
                          </m:e>
                          <m:sub>
                            <m:r>
                              <a:rPr lang="en-US" sz="2000" b="0" i="1" smtClean="0">
                                <a:latin typeface="Cambria Math" panose="02040503050406030204" pitchFamily="18" charset="0"/>
                              </a:rPr>
                              <m:t>𝑡</m:t>
                            </m:r>
                          </m:sub>
                        </m:sSub>
                      </m:e>
                    </m:d>
                  </m:oMath>
                </a14:m>
                <a:r>
                  <a:rPr lang="en-US" sz="2000" dirty="0"/>
                  <a:t>. </a:t>
                </a:r>
              </a:p>
              <a:p>
                <a:pPr marL="0" indent="0">
                  <a:buNone/>
                </a:pPr>
                <a:r>
                  <a:rPr lang="en-US" sz="2000" dirty="0"/>
                  <a:t>This yields </a:t>
                </a:r>
                <a:r>
                  <a:rPr lang="en-US" sz="2000" b="1" dirty="0"/>
                  <a:t>estimation equation:</a:t>
                </a:r>
                <a:endParaRPr lang="en-US" sz="2000" dirty="0"/>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𝑌</m:t>
                          </m:r>
                        </m:e>
                        <m:sup>
                          <m:r>
                            <a:rPr lang="en-US" sz="2000" b="0" i="1" smtClean="0">
                              <a:latin typeface="Cambria Math" panose="02040503050406030204" pitchFamily="18" charset="0"/>
                            </a:rPr>
                            <m:t>𝑡</m:t>
                          </m:r>
                          <m:r>
                            <a:rPr lang="en-US" sz="2000" b="0" i="1" smtClean="0">
                              <a:latin typeface="Cambria Math" panose="02040503050406030204" pitchFamily="18" charset="0"/>
                            </a:rPr>
                            <m:t>−1</m:t>
                          </m:r>
                        </m:sup>
                      </m:sSup>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m:rPr>
                                  <m:sty m:val="p"/>
                                </m:rPr>
                                <a:rPr lang="en-US" sz="2000" b="0" i="0" smtClean="0">
                                  <a:latin typeface="Cambria Math" panose="02040503050406030204" pitchFamily="18" charset="0"/>
                                </a:rPr>
                                <m:t>Σ</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oMath>
                  </m:oMathPara>
                </a14:m>
                <a:endParaRPr lang="en-US" sz="2000" dirty="0"/>
              </a:p>
              <a:p>
                <a:pPr marL="0" indent="0">
                  <a:buNone/>
                </a:pPr>
                <a:r>
                  <a:rPr lang="en-US" sz="2000" dirty="0"/>
                  <a:t>And </a:t>
                </a:r>
                <a:r>
                  <a:rPr lang="en-US" sz="2000" b="1" dirty="0"/>
                  <a:t>prediction equation:</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𝑌</m:t>
                          </m:r>
                        </m:e>
                        <m:sup>
                          <m:r>
                            <a:rPr lang="en-US" sz="2000" b="0" i="1" smtClean="0">
                              <a:latin typeface="Cambria Math" panose="02040503050406030204" pitchFamily="18" charset="0"/>
                            </a:rPr>
                            <m:t>𝑡</m:t>
                          </m:r>
                          <m:r>
                            <a:rPr lang="en-US" sz="2000" b="0" i="1" smtClean="0">
                              <a:latin typeface="Cambria Math" panose="02040503050406030204" pitchFamily="18" charset="0"/>
                            </a:rPr>
                            <m:t>−1</m:t>
                          </m:r>
                        </m:sup>
                      </m:sSup>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b="0" i="1">
                                  <a:latin typeface="Cambria Math" panose="02040503050406030204" pitchFamily="18" charset="0"/>
                                </a:rPr>
                                <m:t>𝛽</m:t>
                              </m:r>
                            </m:e>
                          </m:acc>
                        </m:e>
                        <m:sub>
                          <m:r>
                            <a:rPr lang="en-US" sz="2000" b="0" i="1">
                              <a:latin typeface="Cambria Math" panose="02040503050406030204" pitchFamily="18" charset="0"/>
                            </a:rPr>
                            <m:t>𝑡</m:t>
                          </m:r>
                          <m:r>
                            <a:rPr lang="en-US" sz="2000" b="0" i="1">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oMath>
                  </m:oMathPara>
                </a14:m>
                <a:endParaRPr lang="en-US" sz="2000" dirty="0"/>
              </a:p>
              <a:p>
                <a:pPr marL="0" indent="0">
                  <a:buNone/>
                </a:pPr>
                <a:r>
                  <a:rPr lang="en-US" sz="2000" dirty="0"/>
                  <a:t>Where</a:t>
                </a:r>
                <a:r>
                  <a:rPr lang="en-US" sz="2000" b="1" dirty="0"/>
                  <a:t>:</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m:rPr>
                                  <m:sty m:val="p"/>
                                </m:rPr>
                                <a:rPr lang="en-US" sz="2000" b="0" i="0" smtClean="0">
                                  <a:latin typeface="Cambria Math" panose="02040503050406030204" pitchFamily="18" charset="0"/>
                                </a:rPr>
                                <m:t>Σ</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𝑡</m:t>
                          </m:r>
                        </m:sub>
                      </m:sSub>
                    </m:oMath>
                  </m:oMathPara>
                </a14:m>
                <a:endParaRPr lang="en-US" sz="2000" dirty="0"/>
              </a:p>
              <a:p>
                <a:pPr marL="0" indent="0">
                  <a:buNone/>
                </a:pPr>
                <a:r>
                  <a:rPr lang="en-US" sz="2000" dirty="0"/>
                  <a:t>With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𝜆</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&lt;1</m:t>
                    </m:r>
                  </m:oMath>
                </a14:m>
                <a:r>
                  <a:rPr lang="en-US" sz="2000" dirty="0"/>
                  <a:t> ensuring the model </a:t>
                </a:r>
                <a:r>
                  <a:rPr lang="en-US" sz="2000" b="1" dirty="0"/>
                  <a:t>“forgets” </a:t>
                </a:r>
                <a:r>
                  <a:rPr lang="en-US" sz="2000" dirty="0"/>
                  <a:t>past observations </a:t>
                </a:r>
              </a:p>
              <a:p>
                <a:pPr marL="0" indent="0">
                  <a:buNone/>
                </a:pPr>
                <a:r>
                  <a:rPr lang="en-US" sz="2000" dirty="0"/>
                  <a:t>When using an IPD estimator, this yields:</a:t>
                </a:r>
              </a:p>
              <a:p>
                <a:pPr marL="0"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sup>
                          <m:r>
                            <a:rPr lang="en-US" sz="2000" b="0" i="1" smtClean="0">
                              <a:latin typeface="Cambria Math" panose="02040503050406030204" pitchFamily="18" charset="0"/>
                            </a:rPr>
                            <m:t>𝑡</m:t>
                          </m:r>
                          <m:r>
                            <a:rPr lang="en-US" sz="2000" b="0" i="1" smtClean="0">
                              <a:latin typeface="Cambria Math" panose="02040503050406030204" pitchFamily="18" charset="0"/>
                            </a:rPr>
                            <m:t>−1</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𝑌</m:t>
                          </m:r>
                        </m:e>
                        <m:sup>
                          <m:r>
                            <a:rPr lang="en-US" sz="2000" i="1">
                              <a:latin typeface="Cambria Math" panose="02040503050406030204" pitchFamily="18" charset="0"/>
                            </a:rPr>
                            <m:t>𝑡</m:t>
                          </m:r>
                          <m:r>
                            <a:rPr lang="en-US" sz="2000" i="1">
                              <a:latin typeface="Cambria Math" panose="02040503050406030204" pitchFamily="18" charset="0"/>
                            </a:rPr>
                            <m:t>−1</m:t>
                          </m:r>
                        </m:sup>
                      </m:sSup>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up>
                          <m:r>
                            <a:rPr lang="en-US" sz="2000" b="0" i="1" smtClean="0">
                              <a:latin typeface="Cambria Math" panose="02040503050406030204" pitchFamily="18" charset="0"/>
                            </a:rPr>
                            <m:t>𝑃𝑃𝐼</m:t>
                          </m:r>
                        </m:sup>
                      </m:sSubSup>
                      <m:r>
                        <a:rPr lang="en-US" sz="2000" b="0" i="1" smtClean="0">
                          <a:latin typeface="Cambria Math" panose="02040503050406030204" pitchFamily="18" charset="0"/>
                        </a:rPr>
                        <m:t>, </m:t>
                      </m:r>
                      <m:sSubSup>
                        <m:sSubSupPr>
                          <m:ctrlPr>
                            <a:rPr lang="en-US" sz="2000" b="0" i="1" smtClean="0">
                              <a:latin typeface="Cambria Math" panose="02040503050406030204" pitchFamily="18" charset="0"/>
                            </a:rPr>
                          </m:ctrlPr>
                        </m:sSubSupPr>
                        <m:e>
                          <m:acc>
                            <m:accPr>
                              <m:chr m:val="̂"/>
                              <m:ctrlPr>
                                <a:rPr lang="en-US" sz="2000" b="0" i="1" smtClean="0">
                                  <a:latin typeface="Cambria Math" panose="02040503050406030204" pitchFamily="18" charset="0"/>
                                </a:rPr>
                              </m:ctrlPr>
                            </m:accPr>
                            <m:e>
                              <m:r>
                                <m:rPr>
                                  <m:sty m:val="p"/>
                                </m:rPr>
                                <a:rPr lang="en-US" sz="2000" b="0" i="0" smtClean="0">
                                  <a:latin typeface="Cambria Math" panose="02040503050406030204" pitchFamily="18" charset="0"/>
                                </a:rPr>
                                <m:t>Σ</m:t>
                              </m:r>
                            </m:e>
                          </m:acc>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up>
                          <m:r>
                            <a:rPr lang="en-US" sz="2000" b="0" i="1" smtClean="0">
                              <a:latin typeface="Cambria Math" panose="02040503050406030204" pitchFamily="18" charset="0"/>
                            </a:rPr>
                            <m:t>𝑃𝑃𝐼</m:t>
                          </m:r>
                        </m:sup>
                      </m:sSubSup>
                      <m:r>
                        <a:rPr lang="en-US" sz="2000" b="0" i="1" smtClean="0">
                          <a:latin typeface="Cambria Math" panose="02040503050406030204" pitchFamily="18" charset="0"/>
                        </a:rPr>
                        <m:t> )</m:t>
                      </m:r>
                    </m:oMath>
                  </m:oMathPara>
                </a14:m>
                <a:endParaRPr lang="en-US" sz="2000" dirty="0"/>
              </a:p>
              <a:p>
                <a:pPr marL="0" indent="0">
                  <a:buNone/>
                </a:pPr>
                <a:endParaRPr lang="en-US" sz="100"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𝑡</m:t>
                          </m:r>
                        </m:sub>
                      </m:sSub>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e>
                        <m:sup>
                          <m:r>
                            <a:rPr lang="en-US" sz="2000" i="1">
                              <a:latin typeface="Cambria Math" panose="02040503050406030204" pitchFamily="18" charset="0"/>
                            </a:rPr>
                            <m:t>𝑡</m:t>
                          </m:r>
                          <m:r>
                            <a:rPr lang="en-US" sz="2000" i="1">
                              <a:latin typeface="Cambria Math" panose="02040503050406030204" pitchFamily="18" charset="0"/>
                            </a:rPr>
                            <m:t>−1</m:t>
                          </m:r>
                        </m:sup>
                      </m:s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𝑌</m:t>
                          </m:r>
                        </m:e>
                        <m:sup>
                          <m:r>
                            <a:rPr lang="en-US" sz="2000" i="1">
                              <a:latin typeface="Cambria Math" panose="02040503050406030204" pitchFamily="18" charset="0"/>
                            </a:rPr>
                            <m:t>𝑡</m:t>
                          </m:r>
                          <m:r>
                            <a:rPr lang="en-US" sz="2000" i="1">
                              <a:latin typeface="Cambria Math" panose="02040503050406030204" pitchFamily="18" charset="0"/>
                            </a:rPr>
                            <m:t>−1</m:t>
                          </m:r>
                        </m:sup>
                      </m:sSup>
                      <m:r>
                        <a:rPr lang="en-US" sz="2000" b="0" i="1" smtClean="0">
                          <a:latin typeface="Cambria Math" panose="02040503050406030204" pitchFamily="18" charset="0"/>
                        </a:rPr>
                        <m:t>∼</m:t>
                      </m:r>
                      <m:r>
                        <a:rPr lang="en-US" sz="2000" i="1">
                          <a:latin typeface="Cambria Math" panose="02040503050406030204" pitchFamily="18" charset="0"/>
                        </a:rPr>
                        <m:t>𝑁</m:t>
                      </m:r>
                      <m:r>
                        <a:rPr lang="en-US" sz="2000" i="1">
                          <a:latin typeface="Cambria Math" panose="02040503050406030204" pitchFamily="18" charset="0"/>
                        </a:rPr>
                        <m:t>(</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e>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b="0" i="1" smtClean="0">
                              <a:latin typeface="Cambria Math" panose="02040503050406030204" pitchFamily="18" charset="0"/>
                            </a:rPr>
                            <m:t>𝑁𝑎𝑖𝑣𝑒</m:t>
                          </m:r>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e>
                        <m:sub>
                          <m:r>
                            <a:rPr lang="en-US" sz="2000" i="1">
                              <a:latin typeface="Cambria Math" panose="02040503050406030204" pitchFamily="18" charset="0"/>
                            </a:rPr>
                            <m:t>𝑡</m:t>
                          </m:r>
                          <m:r>
                            <a:rPr lang="en-US" sz="2000" i="1">
                              <a:latin typeface="Cambria Math" panose="02040503050406030204" pitchFamily="18" charset="0"/>
                            </a:rPr>
                            <m:t>−1</m:t>
                          </m:r>
                        </m:sub>
                        <m:sup>
                          <m:r>
                            <m:rPr>
                              <m:sty m:val="p"/>
                            </m:rPr>
                            <a:rPr lang="en-US" sz="2000" b="0" i="0" smtClean="0">
                              <a:latin typeface="Cambria Math" panose="02040503050406030204" pitchFamily="18" charset="0"/>
                            </a:rPr>
                            <m:t>Δ</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𝑁𝑎𝑖𝑣𝑒</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up>
                          <m:r>
                            <m:rPr>
                              <m:sty m:val="p"/>
                            </m:rPr>
                            <a:rPr lang="en-US" sz="2000" b="0" i="0" smtClean="0">
                              <a:latin typeface="Cambria Math" panose="02040503050406030204" pitchFamily="18" charset="0"/>
                            </a:rPr>
                            <m:t>Δ</m:t>
                          </m:r>
                        </m:sup>
                      </m:sSubSup>
                      <m:r>
                        <a:rPr lang="en-US" sz="2000" b="0" i="1" smtClean="0">
                          <a:latin typeface="Cambria Math" panose="02040503050406030204" pitchFamily="18" charset="0"/>
                        </a:rPr>
                        <m:t>)</m:t>
                      </m:r>
                    </m:oMath>
                  </m:oMathPara>
                </a14:m>
                <a:endParaRPr lang="en-US" sz="2000" dirty="0"/>
              </a:p>
              <a:p>
                <a:pPr marL="0" indent="0">
                  <a:buNone/>
                </a:pPr>
                <a:r>
                  <a:rPr lang="en-US" sz="2000" dirty="0"/>
                  <a:t>A</a:t>
                </a:r>
                <a:r>
                  <a:rPr lang="en-US" sz="2000"/>
                  <a:t>nd</a:t>
                </a:r>
                <a:r>
                  <a:rPr lang="en-US" sz="2000" dirty="0"/>
                  <a:t>:</a:t>
                </a:r>
              </a:p>
              <a:p>
                <a:pPr marL="0" indent="0">
                  <a:buNone/>
                </a:pPr>
                <a14:m>
                  <m:oMathPara xmlns:m="http://schemas.openxmlformats.org/officeDocument/2006/math">
                    <m:oMathParaPr>
                      <m:jc m:val="centerGroup"/>
                    </m:oMathParaPr>
                    <m:oMath xmlns:m="http://schemas.openxmlformats.org/officeDocument/2006/math">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𝑡</m:t>
                          </m:r>
                          <m:r>
                            <a:rPr lang="en-US" sz="2000" b="0" i="1" smtClean="0">
                              <a:latin typeface="Cambria Math" panose="02040503050406030204" pitchFamily="18" charset="0"/>
                            </a:rPr>
                            <m:t>−1</m:t>
                          </m:r>
                        </m:sub>
                        <m:sup>
                          <m:r>
                            <a:rPr lang="en-US" sz="2000" b="0" i="1" smtClean="0">
                              <a:latin typeface="Cambria Math" panose="02040503050406030204" pitchFamily="18" charset="0"/>
                            </a:rPr>
                            <m:t>𝑁𝑎𝑖𝑣𝑒</m:t>
                          </m:r>
                        </m:sup>
                      </m:sSub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m:rPr>
                                      <m:sty m:val="p"/>
                                    </m:rPr>
                                    <a:rPr lang="en-US" sz="2000">
                                      <a:latin typeface="Cambria Math" panose="02040503050406030204" pitchFamily="18" charset="0"/>
                                    </a:rPr>
                                    <m:t>Σ</m:t>
                                  </m:r>
                                </m:e>
                              </m:acc>
                            </m:e>
                            <m:sub>
                              <m:r>
                                <a:rPr lang="en-US" sz="2000" i="1">
                                  <a:latin typeface="Cambria Math" panose="02040503050406030204" pitchFamily="18" charset="0"/>
                                </a:rPr>
                                <m:t>𝑡</m:t>
                              </m:r>
                              <m:r>
                                <a:rPr lang="en-US" sz="2000" i="1">
                                  <a:latin typeface="Cambria Math" panose="02040503050406030204" pitchFamily="18" charset="0"/>
                                </a:rPr>
                                <m:t>−1</m:t>
                              </m:r>
                            </m:sub>
                            <m:sup>
                              <m:r>
                                <a:rPr lang="en-US" sz="2000" i="1">
                                  <a:latin typeface="Cambria Math" panose="02040503050406030204" pitchFamily="18" charset="0"/>
                                </a:rPr>
                                <m:t>𝑁𝑎𝑖𝑣𝑒</m:t>
                              </m:r>
                            </m:sup>
                          </m:sSubSup>
                        </m:num>
                        <m:den>
                          <m:sSup>
                            <m:sSupPr>
                              <m:ctrlPr>
                                <a:rPr lang="en-US" sz="2000" b="0" i="1" smtClean="0">
                                  <a:latin typeface="Cambria Math" panose="02040503050406030204" pitchFamily="18" charset="0"/>
                                </a:rPr>
                              </m:ctrlPr>
                            </m:sSupPr>
                            <m:e>
                              <m:r>
                                <a:rPr lang="en-US" sz="2000" i="1">
                                  <a:latin typeface="Cambria Math" panose="02040503050406030204" pitchFamily="18" charset="0"/>
                                </a:rPr>
                                <m:t>𝜆</m:t>
                              </m:r>
                            </m:e>
                            <m:sup>
                              <m:r>
                                <a:rPr lang="en-US" sz="2000" b="0" i="1" smtClean="0">
                                  <a:latin typeface="Cambria Math" panose="02040503050406030204" pitchFamily="18" charset="0"/>
                                </a:rPr>
                                <m:t>𝑁𝑎𝑖𝑣𝑒</m:t>
                              </m:r>
                            </m:sup>
                          </m:sSup>
                        </m:den>
                      </m:f>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𝑅</m:t>
                          </m:r>
                        </m:e>
                        <m:sub>
                          <m:r>
                            <a:rPr lang="en-US" sz="2000" i="1">
                              <a:latin typeface="Cambria Math" panose="02040503050406030204" pitchFamily="18" charset="0"/>
                            </a:rPr>
                            <m:t>𝑡</m:t>
                          </m:r>
                          <m:r>
                            <a:rPr lang="en-US" sz="2000" i="1">
                              <a:latin typeface="Cambria Math" panose="02040503050406030204" pitchFamily="18" charset="0"/>
                            </a:rPr>
                            <m:t>−1</m:t>
                          </m:r>
                        </m:sub>
                        <m:sup>
                          <m:r>
                            <m:rPr>
                              <m:sty m:val="p"/>
                            </m:rPr>
                            <a:rPr lang="en-US" sz="2000" b="0" i="0" smtClean="0">
                              <a:latin typeface="Cambria Math" panose="02040503050406030204" pitchFamily="18" charset="0"/>
                            </a:rPr>
                            <m:t>Δ</m:t>
                          </m:r>
                        </m:sup>
                      </m:sSubSup>
                      <m:r>
                        <a:rPr lang="en-US" sz="2000" i="1">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acc>
                                <m:accPr>
                                  <m:chr m:val="̂"/>
                                  <m:ctrlPr>
                                    <a:rPr lang="en-US" sz="2000" i="1">
                                      <a:latin typeface="Cambria Math" panose="02040503050406030204" pitchFamily="18" charset="0"/>
                                    </a:rPr>
                                  </m:ctrlPr>
                                </m:accPr>
                                <m:e>
                                  <m:r>
                                    <m:rPr>
                                      <m:sty m:val="p"/>
                                    </m:rPr>
                                    <a:rPr lang="en-US" sz="2000">
                                      <a:latin typeface="Cambria Math" panose="02040503050406030204" pitchFamily="18" charset="0"/>
                                    </a:rPr>
                                    <m:t>Σ</m:t>
                                  </m:r>
                                </m:e>
                              </m:acc>
                            </m:e>
                            <m:sub>
                              <m:r>
                                <a:rPr lang="en-US" sz="2000" i="1">
                                  <a:latin typeface="Cambria Math" panose="02040503050406030204" pitchFamily="18" charset="0"/>
                                </a:rPr>
                                <m:t>𝑡</m:t>
                              </m:r>
                              <m:r>
                                <a:rPr lang="en-US" sz="2000" i="1">
                                  <a:latin typeface="Cambria Math" panose="02040503050406030204" pitchFamily="18" charset="0"/>
                                </a:rPr>
                                <m:t>−1</m:t>
                              </m:r>
                            </m:sub>
                            <m:sup>
                              <m:r>
                                <m:rPr>
                                  <m:sty m:val="p"/>
                                </m:rPr>
                                <a:rPr lang="en-US" sz="2000" b="0" i="0" smtClean="0">
                                  <a:latin typeface="Cambria Math" panose="02040503050406030204" pitchFamily="18" charset="0"/>
                                </a:rPr>
                                <m:t>Δ</m:t>
                              </m:r>
                            </m:sup>
                          </m:sSubSup>
                        </m:num>
                        <m:den>
                          <m:sSup>
                            <m:sSupPr>
                              <m:ctrlPr>
                                <a:rPr lang="en-US" sz="2000" i="1">
                                  <a:latin typeface="Cambria Math" panose="02040503050406030204" pitchFamily="18" charset="0"/>
                                </a:rPr>
                              </m:ctrlPr>
                            </m:sSupPr>
                            <m:e>
                              <m:r>
                                <a:rPr lang="en-US" sz="2000" i="1">
                                  <a:latin typeface="Cambria Math" panose="02040503050406030204" pitchFamily="18" charset="0"/>
                                </a:rPr>
                                <m:t>𝜆</m:t>
                              </m:r>
                            </m:e>
                            <m:sup>
                              <m:r>
                                <m:rPr>
                                  <m:sty m:val="p"/>
                                </m:rPr>
                                <a:rPr lang="en-US" sz="2000" b="0" i="0" smtClean="0">
                                  <a:latin typeface="Cambria Math" panose="02040503050406030204" pitchFamily="18" charset="0"/>
                                </a:rPr>
                                <m:t>Δ</m:t>
                              </m:r>
                            </m:sup>
                          </m:sSup>
                        </m:den>
                      </m:f>
                    </m:oMath>
                  </m:oMathPara>
                </a14:m>
                <a:endParaRPr lang="en-US" sz="2000" dirty="0"/>
              </a:p>
            </p:txBody>
          </p:sp>
        </mc:Choice>
        <mc:Fallback xmlns="">
          <p:sp>
            <p:nvSpPr>
              <p:cNvPr id="92" name="Text Placeholder 91">
                <a:extLst>
                  <a:ext uri="{FF2B5EF4-FFF2-40B4-BE49-F238E27FC236}">
                    <a16:creationId xmlns:a16="http://schemas.microsoft.com/office/drawing/2014/main" id="{C3A2ED4B-325A-B9C9-43F8-1B3297FF8C7D}"/>
                  </a:ext>
                </a:extLst>
              </p:cNvPr>
              <p:cNvSpPr>
                <a:spLocks noGrp="1" noRot="1" noChangeAspect="1" noMove="1" noResize="1" noEditPoints="1" noAdjustHandles="1" noChangeArrowheads="1" noChangeShapeType="1" noTextEdit="1"/>
              </p:cNvSpPr>
              <p:nvPr>
                <p:ph type="body" sz="quarter" idx="54"/>
              </p:nvPr>
            </p:nvSpPr>
            <p:spPr>
              <a:xfrm>
                <a:off x="8001001" y="22847989"/>
                <a:ext cx="5991647" cy="8923536"/>
              </a:xfrm>
              <a:blipFill>
                <a:blip r:embed="rId4"/>
                <a:stretch>
                  <a:fillRect l="-1271" t="-853"/>
                </a:stretch>
              </a:blipFill>
            </p:spPr>
            <p:txBody>
              <a:bodyPr/>
              <a:lstStyle/>
              <a:p>
                <a:r>
                  <a:rPr lang="en-US">
                    <a:noFill/>
                  </a:rPr>
                  <a:t> </a:t>
                </a:r>
              </a:p>
            </p:txBody>
          </p:sp>
        </mc:Fallback>
      </mc:AlternateContent>
      <p:sp>
        <p:nvSpPr>
          <p:cNvPr id="75" name="Text Placeholder 74">
            <a:extLst>
              <a:ext uri="{FF2B5EF4-FFF2-40B4-BE49-F238E27FC236}">
                <a16:creationId xmlns:a16="http://schemas.microsoft.com/office/drawing/2014/main" id="{E7AC349F-C5A1-4F74-3D5A-42091E8EBFDC}"/>
              </a:ext>
            </a:extLst>
          </p:cNvPr>
          <p:cNvSpPr>
            <a:spLocks noGrp="1"/>
          </p:cNvSpPr>
          <p:nvPr>
            <p:ph type="body" sz="quarter" idx="16"/>
          </p:nvPr>
        </p:nvSpPr>
        <p:spPr/>
        <p:txBody>
          <a:bodyPr>
            <a:noAutofit/>
          </a:bodyPr>
          <a:lstStyle/>
          <a:p>
            <a:r>
              <a:rPr lang="en-US" sz="3600" b="1" dirty="0"/>
              <a:t>Bayesian Optimal Experimental Design</a:t>
            </a:r>
          </a:p>
        </p:txBody>
      </p:sp>
      <p:sp>
        <p:nvSpPr>
          <p:cNvPr id="77" name="Text Placeholder 76">
            <a:extLst>
              <a:ext uri="{FF2B5EF4-FFF2-40B4-BE49-F238E27FC236}">
                <a16:creationId xmlns:a16="http://schemas.microsoft.com/office/drawing/2014/main" id="{99A400DE-C776-7CF6-EF39-897CE22B6CC7}"/>
              </a:ext>
            </a:extLst>
          </p:cNvPr>
          <p:cNvSpPr>
            <a:spLocks noGrp="1"/>
          </p:cNvSpPr>
          <p:nvPr>
            <p:ph type="body" sz="quarter" idx="25"/>
          </p:nvPr>
        </p:nvSpPr>
        <p:spPr>
          <a:xfrm>
            <a:off x="14450388" y="20980517"/>
            <a:ext cx="5804253" cy="577849"/>
          </a:xfrm>
        </p:spPr>
        <p:txBody>
          <a:bodyPr>
            <a:normAutofit fontScale="92500" lnSpcReduction="10000"/>
          </a:bodyPr>
          <a:lstStyle/>
          <a:p>
            <a:r>
              <a:rPr lang="en-US" b="1" dirty="0"/>
              <a:t>Future Work</a:t>
            </a:r>
          </a:p>
        </p:txBody>
      </p:sp>
      <p:sp>
        <p:nvSpPr>
          <p:cNvPr id="106" name="Text Placeholder 105">
            <a:extLst>
              <a:ext uri="{FF2B5EF4-FFF2-40B4-BE49-F238E27FC236}">
                <a16:creationId xmlns:a16="http://schemas.microsoft.com/office/drawing/2014/main" id="{5F720113-58AC-EABA-457B-3C5C8FB17444}"/>
              </a:ext>
            </a:extLst>
          </p:cNvPr>
          <p:cNvSpPr>
            <a:spLocks noGrp="1"/>
          </p:cNvSpPr>
          <p:nvPr>
            <p:ph type="body" sz="quarter" idx="68"/>
          </p:nvPr>
        </p:nvSpPr>
        <p:spPr>
          <a:xfrm>
            <a:off x="14995303" y="29151583"/>
            <a:ext cx="5809825" cy="2667345"/>
          </a:xfrm>
        </p:spPr>
        <p:txBody>
          <a:bodyPr/>
          <a:lstStyle/>
          <a:p>
            <a:pPr marL="0" indent="0">
              <a:buNone/>
            </a:pPr>
            <a:r>
              <a:rPr lang="en-US" sz="1100" dirty="0">
                <a:latin typeface="Calibri" panose="020F0502020204030204" pitchFamily="34" charset="0"/>
                <a:ea typeface="Open Sans" panose="020B0606030504020204" pitchFamily="34" charset="0"/>
                <a:cs typeface="Calibri" panose="020F0502020204030204" pitchFamily="34" charset="0"/>
              </a:rPr>
              <a:t>[1] </a:t>
            </a:r>
            <a:r>
              <a:rPr lang="en-US" sz="1100" b="0" i="0" u="none" strike="noStrike" dirty="0">
                <a:effectLst/>
                <a:latin typeface="Calibri" panose="020F0502020204030204" pitchFamily="34" charset="0"/>
                <a:ea typeface="Open Sans" panose="020B0606030504020204" pitchFamily="34" charset="0"/>
                <a:cs typeface="Calibri" panose="020F0502020204030204" pitchFamily="34" charset="0"/>
              </a:rPr>
              <a:t>Adam A. </a:t>
            </a:r>
            <a:r>
              <a:rPr lang="en-US" sz="1100" b="0" i="0" u="none" strike="noStrike" dirty="0" err="1">
                <a:effectLst/>
                <a:latin typeface="Calibri" panose="020F0502020204030204" pitchFamily="34" charset="0"/>
                <a:ea typeface="Open Sans" panose="020B0606030504020204" pitchFamily="34" charset="0"/>
                <a:cs typeface="Calibri" panose="020F0502020204030204" pitchFamily="34" charset="0"/>
              </a:rPr>
              <a:t>Szpiro</a:t>
            </a:r>
            <a:r>
              <a:rPr lang="en-US" sz="1100" b="0" i="0" u="none" strike="noStrike" dirty="0">
                <a:effectLst/>
                <a:latin typeface="Calibri" panose="020F0502020204030204" pitchFamily="34" charset="0"/>
                <a:ea typeface="Open Sans" panose="020B0606030504020204" pitchFamily="34" charset="0"/>
                <a:cs typeface="Calibri" panose="020F0502020204030204" pitchFamily="34" charset="0"/>
              </a:rPr>
              <a:t>. Kenneth M. Rice. Thomas Lumley. "Model-robust regression and a Bayesian “sandwich” estimator." Ann. Appl. Stat. 4 (4) 2099 - 2113, December 2010.  </a:t>
            </a:r>
          </a:p>
          <a:p>
            <a:pPr marL="0" indent="0">
              <a:buNone/>
            </a:pPr>
            <a:r>
              <a:rPr lang="en-US" sz="1100" dirty="0">
                <a:latin typeface="Calibri" panose="020F0502020204030204" pitchFamily="34" charset="0"/>
                <a:ea typeface="Open Sans" panose="020B0606030504020204" pitchFamily="34" charset="0"/>
                <a:cs typeface="Calibri" panose="020F0502020204030204" pitchFamily="34" charset="0"/>
              </a:rPr>
              <a:t>[2] </a:t>
            </a:r>
            <a:r>
              <a:rPr lang="en-US" sz="1100" b="0" i="0" u="none" strike="noStrike" dirty="0">
                <a:effectLst/>
                <a:latin typeface="Calibri" panose="020F0502020204030204" pitchFamily="34" charset="0"/>
                <a:ea typeface="Open Sans" panose="020B0606030504020204" pitchFamily="34" charset="0"/>
                <a:cs typeface="Calibri" panose="020F0502020204030204" pitchFamily="34" charset="0"/>
              </a:rPr>
              <a:t>Anastasios N. Angelopoulos </a:t>
            </a:r>
            <a:r>
              <a:rPr lang="en-US" sz="1100" b="0" i="1" u="none" strike="noStrike" dirty="0">
                <a:effectLst/>
                <a:latin typeface="Calibri" panose="020F0502020204030204" pitchFamily="34" charset="0"/>
                <a:ea typeface="Open Sans" panose="020B0606030504020204" pitchFamily="34" charset="0"/>
                <a:cs typeface="Calibri" panose="020F0502020204030204" pitchFamily="34" charset="0"/>
              </a:rPr>
              <a:t>et al.</a:t>
            </a:r>
            <a:r>
              <a:rPr lang="en-US" sz="1100" dirty="0">
                <a:latin typeface="Calibri" panose="020F0502020204030204" pitchFamily="34" charset="0"/>
                <a:ea typeface="Open Sans" panose="020B0606030504020204" pitchFamily="34" charset="0"/>
                <a:cs typeface="Calibri" panose="020F0502020204030204" pitchFamily="34" charset="0"/>
              </a:rPr>
              <a:t> </a:t>
            </a:r>
            <a:r>
              <a:rPr lang="en-US" sz="1100" b="0" i="0" u="none" strike="noStrike" dirty="0">
                <a:effectLst/>
                <a:latin typeface="Calibri" panose="020F0502020204030204" pitchFamily="34" charset="0"/>
                <a:ea typeface="Open Sans" panose="020B0606030504020204" pitchFamily="34" charset="0"/>
                <a:cs typeface="Calibri" panose="020F0502020204030204" pitchFamily="34" charset="0"/>
              </a:rPr>
              <a:t>Prediction-powered </a:t>
            </a:r>
            <a:r>
              <a:rPr lang="en-US" sz="1100" b="0" i="0" u="none" strike="noStrike" dirty="0" err="1">
                <a:effectLst/>
                <a:latin typeface="Calibri" panose="020F0502020204030204" pitchFamily="34" charset="0"/>
                <a:ea typeface="Open Sans" panose="020B0606030504020204" pitchFamily="34" charset="0"/>
                <a:cs typeface="Calibri" panose="020F0502020204030204" pitchFamily="34" charset="0"/>
              </a:rPr>
              <a:t>inference.</a:t>
            </a:r>
            <a:r>
              <a:rPr lang="en-US" sz="1100" b="0" i="1" u="none" strike="noStrike" dirty="0" err="1">
                <a:effectLst/>
                <a:latin typeface="Calibri" panose="020F0502020204030204" pitchFamily="34" charset="0"/>
                <a:ea typeface="Open Sans" panose="020B0606030504020204" pitchFamily="34" charset="0"/>
                <a:cs typeface="Calibri" panose="020F0502020204030204" pitchFamily="34" charset="0"/>
              </a:rPr>
              <a:t>Science</a:t>
            </a:r>
            <a:r>
              <a:rPr lang="en-US" sz="1100" b="0" i="1" u="none" strike="noStrike" dirty="0">
                <a:effectLst/>
                <a:latin typeface="Calibri" panose="020F0502020204030204" pitchFamily="34" charset="0"/>
                <a:ea typeface="Open Sans" panose="020B0606030504020204" pitchFamily="34" charset="0"/>
                <a:cs typeface="Calibri" panose="020F0502020204030204" pitchFamily="34" charset="0"/>
              </a:rPr>
              <a:t> </a:t>
            </a:r>
            <a:r>
              <a:rPr lang="en-US" sz="1100" b="1" i="0" u="none" strike="noStrike" dirty="0">
                <a:effectLst/>
                <a:latin typeface="Calibri" panose="020F0502020204030204" pitchFamily="34" charset="0"/>
                <a:ea typeface="Open Sans" panose="020B0606030504020204" pitchFamily="34" charset="0"/>
                <a:cs typeface="Calibri" panose="020F0502020204030204" pitchFamily="34" charset="0"/>
              </a:rPr>
              <a:t>382</a:t>
            </a:r>
            <a:r>
              <a:rPr lang="en-US" sz="1100" b="0" i="0" u="none" strike="noStrike" dirty="0">
                <a:effectLst/>
                <a:latin typeface="Calibri" panose="020F0502020204030204" pitchFamily="34" charset="0"/>
                <a:ea typeface="Open Sans" panose="020B0606030504020204" pitchFamily="34" charset="0"/>
                <a:cs typeface="Calibri" panose="020F0502020204030204" pitchFamily="34" charset="0"/>
              </a:rPr>
              <a:t>,669-674(2023). </a:t>
            </a:r>
          </a:p>
          <a:p>
            <a:pPr marL="0" indent="0">
              <a:buNone/>
            </a:pPr>
            <a:r>
              <a:rPr lang="en-US" sz="1100" dirty="0">
                <a:latin typeface="Calibri" panose="020F0502020204030204" pitchFamily="34" charset="0"/>
                <a:ea typeface="Open Sans" panose="020B0606030504020204" pitchFamily="34" charset="0"/>
                <a:cs typeface="Calibri" panose="020F0502020204030204" pitchFamily="34" charset="0"/>
              </a:rPr>
              <a:t>[3] </a:t>
            </a:r>
            <a:r>
              <a:rPr lang="en-US" sz="1100" dirty="0">
                <a:effectLst/>
                <a:latin typeface="Calibri" panose="020F0502020204030204" pitchFamily="34" charset="0"/>
                <a:ea typeface="Open Sans" panose="020B0606030504020204" pitchFamily="34" charset="0"/>
                <a:cs typeface="Calibri" panose="020F0502020204030204" pitchFamily="34" charset="0"/>
              </a:rPr>
              <a:t>Kentaro Hoffman, Stephen Salerno, Awan </a:t>
            </a:r>
            <a:r>
              <a:rPr lang="en-US" sz="1100" dirty="0" err="1">
                <a:effectLst/>
                <a:latin typeface="Calibri" panose="020F0502020204030204" pitchFamily="34" charset="0"/>
                <a:ea typeface="Open Sans" panose="020B0606030504020204" pitchFamily="34" charset="0"/>
                <a:cs typeface="Calibri" panose="020F0502020204030204" pitchFamily="34" charset="0"/>
              </a:rPr>
              <a:t>Afiaz</a:t>
            </a:r>
            <a:r>
              <a:rPr lang="en-US" sz="1100" dirty="0">
                <a:effectLst/>
                <a:latin typeface="Calibri" panose="020F0502020204030204" pitchFamily="34" charset="0"/>
                <a:ea typeface="Open Sans" panose="020B0606030504020204" pitchFamily="34" charset="0"/>
                <a:cs typeface="Calibri" panose="020F0502020204030204" pitchFamily="34" charset="0"/>
              </a:rPr>
              <a:t>, Jeffrey T. Leek, and Tyler H. McCormick. Do we really even need data?, 2024a. </a:t>
            </a:r>
            <a:r>
              <a:rPr lang="en-US" sz="1100" i="1" dirty="0">
                <a:effectLst/>
                <a:latin typeface="Calibri" panose="020F0502020204030204" pitchFamily="34" charset="0"/>
                <a:ea typeface="Open Sans" panose="020B0606030504020204" pitchFamily="34" charset="0"/>
                <a:cs typeface="Calibri" panose="020F0502020204030204" pitchFamily="34" charset="0"/>
              </a:rPr>
              <a:t>ARXIV</a:t>
            </a:r>
            <a:r>
              <a:rPr lang="en-US" sz="1100" dirty="0">
                <a:effectLst/>
                <a:latin typeface="Calibri" panose="020F0502020204030204" pitchFamily="34" charset="0"/>
                <a:ea typeface="Open Sans" panose="020B0606030504020204" pitchFamily="34" charset="0"/>
                <a:cs typeface="Calibri" panose="020F0502020204030204" pitchFamily="34" charset="0"/>
              </a:rPr>
              <a:t> </a:t>
            </a:r>
          </a:p>
          <a:p>
            <a:pPr marL="0" indent="0">
              <a:buNone/>
            </a:pPr>
            <a:r>
              <a:rPr lang="en-US" sz="1100" dirty="0">
                <a:latin typeface="Calibri" panose="020F0502020204030204" pitchFamily="34" charset="0"/>
                <a:ea typeface="Open Sans" panose="020B0606030504020204" pitchFamily="34" charset="0"/>
                <a:cs typeface="Calibri" panose="020F0502020204030204" pitchFamily="34" charset="0"/>
              </a:rPr>
              <a:t>[4] </a:t>
            </a:r>
            <a:r>
              <a:rPr lang="en-US" sz="1100" dirty="0">
                <a:solidFill>
                  <a:srgbClr val="000000"/>
                </a:solidFill>
                <a:effectLst/>
                <a:latin typeface="Calibri" panose="020F0502020204030204" pitchFamily="34" charset="0"/>
                <a:cs typeface="Calibri" panose="020F0502020204030204" pitchFamily="34" charset="0"/>
              </a:rPr>
              <a:t>Adam Foster, Martin </a:t>
            </a:r>
            <a:r>
              <a:rPr lang="en-US" sz="1100" dirty="0" err="1">
                <a:solidFill>
                  <a:srgbClr val="000000"/>
                </a:solidFill>
                <a:effectLst/>
                <a:latin typeface="Calibri" panose="020F0502020204030204" pitchFamily="34" charset="0"/>
                <a:cs typeface="Calibri" panose="020F0502020204030204" pitchFamily="34" charset="0"/>
              </a:rPr>
              <a:t>Jankowiak</a:t>
            </a:r>
            <a:r>
              <a:rPr lang="en-US" sz="1100" dirty="0">
                <a:solidFill>
                  <a:srgbClr val="000000"/>
                </a:solidFill>
                <a:effectLst/>
                <a:latin typeface="Calibri" panose="020F0502020204030204" pitchFamily="34" charset="0"/>
                <a:cs typeface="Calibri" panose="020F0502020204030204" pitchFamily="34" charset="0"/>
              </a:rPr>
              <a:t>, Eli Bingham, Paul Horsfall, Yee </a:t>
            </a:r>
            <a:r>
              <a:rPr lang="en-US" sz="1100" dirty="0" err="1">
                <a:solidFill>
                  <a:srgbClr val="000000"/>
                </a:solidFill>
                <a:effectLst/>
                <a:latin typeface="Calibri" panose="020F0502020204030204" pitchFamily="34" charset="0"/>
                <a:cs typeface="Calibri" panose="020F0502020204030204" pitchFamily="34" charset="0"/>
              </a:rPr>
              <a:t>Whye</a:t>
            </a:r>
            <a:r>
              <a:rPr lang="en-US" sz="1100" dirty="0">
                <a:solidFill>
                  <a:srgbClr val="000000"/>
                </a:solidFill>
                <a:effectLst/>
                <a:latin typeface="Calibri" panose="020F0502020204030204" pitchFamily="34" charset="0"/>
                <a:cs typeface="Calibri" panose="020F0502020204030204" pitchFamily="34" charset="0"/>
              </a:rPr>
              <a:t> </a:t>
            </a:r>
            <a:r>
              <a:rPr lang="en-US" sz="1100" dirty="0" err="1">
                <a:solidFill>
                  <a:srgbClr val="000000"/>
                </a:solidFill>
                <a:effectLst/>
                <a:latin typeface="Calibri" panose="020F0502020204030204" pitchFamily="34" charset="0"/>
                <a:cs typeface="Calibri" panose="020F0502020204030204" pitchFamily="34" charset="0"/>
              </a:rPr>
              <a:t>Teh</a:t>
            </a:r>
            <a:r>
              <a:rPr lang="en-US" sz="1100" dirty="0">
                <a:solidFill>
                  <a:srgbClr val="000000"/>
                </a:solidFill>
                <a:effectLst/>
                <a:latin typeface="Calibri" panose="020F0502020204030204" pitchFamily="34" charset="0"/>
                <a:cs typeface="Calibri" panose="020F0502020204030204" pitchFamily="34" charset="0"/>
              </a:rPr>
              <a:t>, Tom </a:t>
            </a:r>
            <a:r>
              <a:rPr lang="en-US" sz="1100" dirty="0" err="1">
                <a:solidFill>
                  <a:srgbClr val="000000"/>
                </a:solidFill>
                <a:effectLst/>
                <a:latin typeface="Calibri" panose="020F0502020204030204" pitchFamily="34" charset="0"/>
                <a:cs typeface="Calibri" panose="020F0502020204030204" pitchFamily="34" charset="0"/>
              </a:rPr>
              <a:t>Rainforth</a:t>
            </a:r>
            <a:r>
              <a:rPr lang="en-US" sz="1100" dirty="0">
                <a:solidFill>
                  <a:srgbClr val="000000"/>
                </a:solidFill>
                <a:effectLst/>
                <a:latin typeface="Calibri" panose="020F0502020204030204" pitchFamily="34" charset="0"/>
                <a:cs typeface="Calibri" panose="020F0502020204030204" pitchFamily="34" charset="0"/>
              </a:rPr>
              <a:t>, and Noah D. Goodman. Variational </a:t>
            </a:r>
            <a:r>
              <a:rPr lang="en-US" sz="1100" dirty="0" err="1">
                <a:solidFill>
                  <a:srgbClr val="000000"/>
                </a:solidFill>
                <a:effectLst/>
                <a:latin typeface="Calibri" panose="020F0502020204030204" pitchFamily="34" charset="0"/>
                <a:cs typeface="Calibri" panose="020F0502020204030204" pitchFamily="34" charset="0"/>
              </a:rPr>
              <a:t>bayesian</a:t>
            </a:r>
            <a:r>
              <a:rPr lang="en-US" sz="1100" dirty="0">
                <a:solidFill>
                  <a:srgbClr val="000000"/>
                </a:solidFill>
                <a:effectLst/>
                <a:latin typeface="Calibri" panose="020F0502020204030204" pitchFamily="34" charset="0"/>
                <a:cs typeface="Calibri" panose="020F0502020204030204" pitchFamily="34" charset="0"/>
              </a:rPr>
              <a:t> optimal experimental design. In Neural Information Processing Systems, 2019. </a:t>
            </a:r>
            <a:endParaRPr lang="en-US" sz="1100" dirty="0">
              <a:latin typeface="Calibri" panose="020F0502020204030204" pitchFamily="34" charset="0"/>
              <a:ea typeface="Open Sans" panose="020B0606030504020204" pitchFamily="34" charset="0"/>
              <a:cs typeface="Calibri" panose="020F0502020204030204" pitchFamily="34" charset="0"/>
            </a:endParaRPr>
          </a:p>
        </p:txBody>
      </p:sp>
      <p:sp>
        <p:nvSpPr>
          <p:cNvPr id="8" name="Text Placeholder 12">
            <a:extLst>
              <a:ext uri="{FF2B5EF4-FFF2-40B4-BE49-F238E27FC236}">
                <a16:creationId xmlns:a16="http://schemas.microsoft.com/office/drawing/2014/main" id="{727F1098-E2AB-A9F2-5887-372F49E179B3}"/>
              </a:ext>
            </a:extLst>
          </p:cNvPr>
          <p:cNvSpPr>
            <a:spLocks noGrp="1"/>
          </p:cNvSpPr>
          <p:nvPr>
            <p:ph type="body" sz="quarter" idx="45"/>
          </p:nvPr>
        </p:nvSpPr>
        <p:spPr>
          <a:xfrm>
            <a:off x="449627" y="8072145"/>
            <a:ext cx="10508388" cy="1655584"/>
          </a:xfrm>
        </p:spPr>
        <p:txBody>
          <a:bodyPr/>
          <a:lstStyle/>
          <a:p>
            <a:pPr algn="ctr"/>
            <a:r>
              <a:rPr lang="en-US" sz="36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How do we improve our experimental design when we can get samples from a black box prediction model? </a:t>
            </a:r>
          </a:p>
        </p:txBody>
      </p:sp>
      <p:pic>
        <p:nvPicPr>
          <p:cNvPr id="13" name="Picture 12">
            <a:extLst>
              <a:ext uri="{FF2B5EF4-FFF2-40B4-BE49-F238E27FC236}">
                <a16:creationId xmlns:a16="http://schemas.microsoft.com/office/drawing/2014/main" id="{6CA585A2-C764-A2A3-12A6-FBDD28172D5E}"/>
              </a:ext>
            </a:extLst>
          </p:cNvPr>
          <p:cNvPicPr>
            <a:picLocks noChangeAspect="1"/>
          </p:cNvPicPr>
          <p:nvPr/>
        </p:nvPicPr>
        <p:blipFill>
          <a:blip r:embed="rId5"/>
          <a:stretch>
            <a:fillRect/>
          </a:stretch>
        </p:blipFill>
        <p:spPr>
          <a:xfrm>
            <a:off x="18955374" y="4895005"/>
            <a:ext cx="2262445" cy="2247158"/>
          </a:xfrm>
          <a:prstGeom prst="rect">
            <a:avLst/>
          </a:prstGeom>
        </p:spPr>
      </p:pic>
      <p:pic>
        <p:nvPicPr>
          <p:cNvPr id="16" name="Picture 15">
            <a:extLst>
              <a:ext uri="{FF2B5EF4-FFF2-40B4-BE49-F238E27FC236}">
                <a16:creationId xmlns:a16="http://schemas.microsoft.com/office/drawing/2014/main" id="{16D7E94F-80ED-1E34-3083-787FDF6F9607}"/>
              </a:ext>
            </a:extLst>
          </p:cNvPr>
          <p:cNvPicPr>
            <a:picLocks noChangeAspect="1"/>
          </p:cNvPicPr>
          <p:nvPr/>
        </p:nvPicPr>
        <p:blipFill>
          <a:blip r:embed="rId6"/>
          <a:stretch>
            <a:fillRect/>
          </a:stretch>
        </p:blipFill>
        <p:spPr>
          <a:xfrm>
            <a:off x="16366855" y="4649409"/>
            <a:ext cx="2596098" cy="2738350"/>
          </a:xfrm>
          <a:prstGeom prst="rect">
            <a:avLst/>
          </a:prstGeom>
        </p:spPr>
      </p:pic>
      <p:sp>
        <p:nvSpPr>
          <p:cNvPr id="17" name="TextBox 16">
            <a:extLst>
              <a:ext uri="{FF2B5EF4-FFF2-40B4-BE49-F238E27FC236}">
                <a16:creationId xmlns:a16="http://schemas.microsoft.com/office/drawing/2014/main" id="{4C3899D7-2475-7B71-C3BC-D3DF24EDBF44}"/>
              </a:ext>
            </a:extLst>
          </p:cNvPr>
          <p:cNvSpPr txBox="1"/>
          <p:nvPr/>
        </p:nvSpPr>
        <p:spPr>
          <a:xfrm>
            <a:off x="1404938" y="6828817"/>
            <a:ext cx="12587710" cy="400110"/>
          </a:xfrm>
          <a:prstGeom prst="rect">
            <a:avLst/>
          </a:prstGeom>
          <a:noFill/>
        </p:spPr>
        <p:txBody>
          <a:bodyPr wrap="square" rtlCol="0">
            <a:spAutoFit/>
          </a:bodyPr>
          <a:lstStyle/>
          <a:p>
            <a:r>
              <a:rPr lang="en-US" sz="2000" baseline="30000" dirty="0">
                <a:solidFill>
                  <a:schemeClr val="accent3"/>
                </a:solidFill>
              </a:rPr>
              <a:t>1 </a:t>
            </a:r>
            <a:r>
              <a:rPr lang="en-US" sz="2000" dirty="0">
                <a:solidFill>
                  <a:schemeClr val="accent3"/>
                </a:solidFill>
              </a:rPr>
              <a:t>University of Washington Department of Statistics</a:t>
            </a:r>
          </a:p>
        </p:txBody>
      </p:sp>
      <p:pic>
        <p:nvPicPr>
          <p:cNvPr id="28" name="Picture 27" descr="A graph with red and blue lines&#10;&#10;Description automatically generated">
            <a:extLst>
              <a:ext uri="{FF2B5EF4-FFF2-40B4-BE49-F238E27FC236}">
                <a16:creationId xmlns:a16="http://schemas.microsoft.com/office/drawing/2014/main" id="{40E86650-81BA-48A3-2CEF-CDB99AD2AB35}"/>
              </a:ext>
            </a:extLst>
          </p:cNvPr>
          <p:cNvPicPr>
            <a:picLocks noChangeAspect="1"/>
          </p:cNvPicPr>
          <p:nvPr/>
        </p:nvPicPr>
        <p:blipFill>
          <a:blip r:embed="rId7"/>
          <a:srcRect r="21898" b="2473"/>
          <a:stretch/>
        </p:blipFill>
        <p:spPr>
          <a:xfrm>
            <a:off x="10958015" y="8781448"/>
            <a:ext cx="5639358" cy="5018209"/>
          </a:xfrm>
          <a:prstGeom prst="rect">
            <a:avLst/>
          </a:prstGeom>
        </p:spPr>
      </p:pic>
      <p:sp>
        <p:nvSpPr>
          <p:cNvPr id="36" name="TextBox 35">
            <a:extLst>
              <a:ext uri="{FF2B5EF4-FFF2-40B4-BE49-F238E27FC236}">
                <a16:creationId xmlns:a16="http://schemas.microsoft.com/office/drawing/2014/main" id="{B9275BF7-0663-1C91-9A52-440B8A8ECD8A}"/>
              </a:ext>
            </a:extLst>
          </p:cNvPr>
          <p:cNvSpPr txBox="1"/>
          <p:nvPr/>
        </p:nvSpPr>
        <p:spPr>
          <a:xfrm>
            <a:off x="11098997" y="8006596"/>
            <a:ext cx="10113268" cy="584775"/>
          </a:xfrm>
          <a:prstGeom prst="rect">
            <a:avLst/>
          </a:prstGeom>
          <a:noFill/>
        </p:spPr>
        <p:txBody>
          <a:bodyPr wrap="square" rtlCol="0">
            <a:spAutoFit/>
          </a:bodyPr>
          <a:lstStyle/>
          <a:p>
            <a:pPr algn="ctr"/>
            <a:r>
              <a:rPr lang="en-US" sz="3200" b="1" dirty="0">
                <a:solidFill>
                  <a:schemeClr val="tx2"/>
                </a:solidFill>
              </a:rPr>
              <a:t>Cheap or Expensive Data?</a:t>
            </a:r>
          </a:p>
        </p:txBody>
      </p:sp>
      <p:sp>
        <p:nvSpPr>
          <p:cNvPr id="40" name="Text Placeholder 39">
            <a:extLst>
              <a:ext uri="{FF2B5EF4-FFF2-40B4-BE49-F238E27FC236}">
                <a16:creationId xmlns:a16="http://schemas.microsoft.com/office/drawing/2014/main" id="{5692552A-03B1-44AF-C8B4-6D9AE4F161EE}"/>
              </a:ext>
            </a:extLst>
          </p:cNvPr>
          <p:cNvSpPr>
            <a:spLocks noGrp="1"/>
          </p:cNvSpPr>
          <p:nvPr>
            <p:ph type="body" sz="quarter" idx="56"/>
          </p:nvPr>
        </p:nvSpPr>
        <p:spPr>
          <a:xfrm>
            <a:off x="8015655" y="15659100"/>
            <a:ext cx="5928945" cy="5688013"/>
          </a:xfrm>
        </p:spPr>
        <p:txBody>
          <a:bodyPr>
            <a:normAutofit/>
          </a:bodyPr>
          <a:lstStyle/>
          <a:p>
            <a:pPr marL="0" indent="0">
              <a:buNone/>
            </a:pPr>
            <a:r>
              <a:rPr lang="en-US" sz="2000" dirty="0"/>
              <a:t>Finding a Bayesian analog of the sandwich variance estimator is still an open problem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One practical approach developed [1] is to use a model flexible model where the mean and variance use B-splines </a:t>
            </a:r>
          </a:p>
          <a:p>
            <a:pPr marL="0" indent="0">
              <a:buNone/>
            </a:pPr>
            <a:r>
              <a:rPr lang="en-US" sz="2000" dirty="0"/>
              <a:t>Computationally fast and surprisingly accurate in real data problems </a:t>
            </a:r>
          </a:p>
          <a:p>
            <a:pPr marL="0" indent="0">
              <a:buNone/>
            </a:pPr>
            <a:endParaRPr lang="en-US" sz="2000" dirty="0"/>
          </a:p>
        </p:txBody>
      </p:sp>
      <p:graphicFrame>
        <p:nvGraphicFramePr>
          <p:cNvPr id="41" name="Table 40">
            <a:extLst>
              <a:ext uri="{FF2B5EF4-FFF2-40B4-BE49-F238E27FC236}">
                <a16:creationId xmlns:a16="http://schemas.microsoft.com/office/drawing/2014/main" id="{678BD0B5-F8A2-8BA7-4E50-3DDED3AAA48E}"/>
              </a:ext>
            </a:extLst>
          </p:cNvPr>
          <p:cNvGraphicFramePr>
            <a:graphicFrameLocks noGrp="1"/>
          </p:cNvGraphicFramePr>
          <p:nvPr>
            <p:extLst>
              <p:ext uri="{D42A27DB-BD31-4B8C-83A1-F6EECF244321}">
                <p14:modId xmlns:p14="http://schemas.microsoft.com/office/powerpoint/2010/main" val="2417394153"/>
              </p:ext>
            </p:extLst>
          </p:nvPr>
        </p:nvGraphicFramePr>
        <p:xfrm>
          <a:off x="16597373" y="9057476"/>
          <a:ext cx="4614892" cy="4115893"/>
        </p:xfrm>
        <a:graphic>
          <a:graphicData uri="http://schemas.openxmlformats.org/drawingml/2006/table">
            <a:tbl>
              <a:tblPr firstRow="1" bandRow="1">
                <a:tableStyleId>{5C22544A-7EE6-4342-B048-85BDC9FD1C3A}</a:tableStyleId>
              </a:tblPr>
              <a:tblGrid>
                <a:gridCol w="2307446">
                  <a:extLst>
                    <a:ext uri="{9D8B030D-6E8A-4147-A177-3AD203B41FA5}">
                      <a16:colId xmlns:a16="http://schemas.microsoft.com/office/drawing/2014/main" val="3096033475"/>
                    </a:ext>
                  </a:extLst>
                </a:gridCol>
                <a:gridCol w="2307446">
                  <a:extLst>
                    <a:ext uri="{9D8B030D-6E8A-4147-A177-3AD203B41FA5}">
                      <a16:colId xmlns:a16="http://schemas.microsoft.com/office/drawing/2014/main" val="1316575416"/>
                    </a:ext>
                  </a:extLst>
                </a:gridCol>
              </a:tblGrid>
              <a:tr h="549733">
                <a:tc>
                  <a:txBody>
                    <a:bodyPr/>
                    <a:lstStyle/>
                    <a:p>
                      <a:pPr algn="ctr"/>
                      <a:r>
                        <a:rPr lang="en-US" sz="2400" dirty="0"/>
                        <a:t>Data Type</a:t>
                      </a:r>
                    </a:p>
                  </a:txBody>
                  <a:tcPr/>
                </a:tc>
                <a:tc>
                  <a:txBody>
                    <a:bodyPr/>
                    <a:lstStyle/>
                    <a:p>
                      <a:r>
                        <a:rPr lang="en-US" sz="2400" dirty="0"/>
                        <a:t>Properties</a:t>
                      </a:r>
                    </a:p>
                  </a:txBody>
                  <a:tcPr/>
                </a:tc>
                <a:extLst>
                  <a:ext uri="{0D108BD9-81ED-4DB2-BD59-A6C34878D82A}">
                    <a16:rowId xmlns:a16="http://schemas.microsoft.com/office/drawing/2014/main" val="2609453337"/>
                  </a:ext>
                </a:extLst>
              </a:tr>
              <a:tr h="717443">
                <a:tc>
                  <a:txBody>
                    <a:bodyPr/>
                    <a:lstStyle/>
                    <a:p>
                      <a:r>
                        <a:rPr lang="en-US" sz="2400" dirty="0">
                          <a:solidFill>
                            <a:srgbClr val="0070C0"/>
                          </a:solidFill>
                        </a:rPr>
                        <a:t>Real Data</a:t>
                      </a:r>
                    </a:p>
                  </a:txBody>
                  <a:tcPr/>
                </a:tc>
                <a:tc>
                  <a:txBody>
                    <a:bodyPr/>
                    <a:lstStyle/>
                    <a:p>
                      <a:pPr marL="342900" indent="-342900">
                        <a:buFont typeface="Arial" panose="020B0604020202020204" pitchFamily="34" charset="0"/>
                        <a:buChar char="•"/>
                      </a:pPr>
                      <a:r>
                        <a:rPr lang="en-US" sz="2400" dirty="0"/>
                        <a:t>Accurate</a:t>
                      </a:r>
                    </a:p>
                    <a:p>
                      <a:pPr marL="342900" indent="-342900">
                        <a:buFont typeface="Arial" panose="020B0604020202020204" pitchFamily="34" charset="0"/>
                        <a:buChar char="•"/>
                      </a:pPr>
                      <a:r>
                        <a:rPr lang="en-US" sz="2400" dirty="0"/>
                        <a:t>Expensive</a:t>
                      </a:r>
                    </a:p>
                  </a:txBody>
                  <a:tcPr/>
                </a:tc>
                <a:extLst>
                  <a:ext uri="{0D108BD9-81ED-4DB2-BD59-A6C34878D82A}">
                    <a16:rowId xmlns:a16="http://schemas.microsoft.com/office/drawing/2014/main" val="2129884147"/>
                  </a:ext>
                </a:extLst>
              </a:tr>
              <a:tr h="760571">
                <a:tc>
                  <a:txBody>
                    <a:bodyPr/>
                    <a:lstStyle/>
                    <a:p>
                      <a:r>
                        <a:rPr lang="en-US" sz="2400" dirty="0">
                          <a:solidFill>
                            <a:srgbClr val="FF0000"/>
                          </a:solidFill>
                        </a:rPr>
                        <a:t>Synthetic Data</a:t>
                      </a:r>
                    </a:p>
                  </a:txBody>
                  <a:tcPr/>
                </a:tc>
                <a:tc>
                  <a:txBody>
                    <a:bodyPr/>
                    <a:lstStyle/>
                    <a:p>
                      <a:pPr marL="342900" indent="-342900">
                        <a:buFont typeface="Arial" panose="020B0604020202020204" pitchFamily="34" charset="0"/>
                        <a:buChar char="•"/>
                      </a:pPr>
                      <a:r>
                        <a:rPr lang="en-US" sz="2400" dirty="0"/>
                        <a:t>Cheaper</a:t>
                      </a:r>
                    </a:p>
                    <a:p>
                      <a:pPr marL="342900" indent="-342900">
                        <a:buFont typeface="Arial" panose="020B0604020202020204" pitchFamily="34" charset="0"/>
                        <a:buChar char="•"/>
                      </a:pPr>
                      <a:r>
                        <a:rPr lang="en-US" sz="2400" dirty="0"/>
                        <a:t>Biased</a:t>
                      </a:r>
                    </a:p>
                  </a:txBody>
                  <a:tcPr/>
                </a:tc>
                <a:extLst>
                  <a:ext uri="{0D108BD9-81ED-4DB2-BD59-A6C34878D82A}">
                    <a16:rowId xmlns:a16="http://schemas.microsoft.com/office/drawing/2014/main" val="2769762361"/>
                  </a:ext>
                </a:extLst>
              </a:tr>
              <a:tr h="172123">
                <a:tc>
                  <a:txBody>
                    <a:bodyPr/>
                    <a:lstStyle/>
                    <a:p>
                      <a:r>
                        <a:rPr lang="en-US" sz="2400" dirty="0">
                          <a:solidFill>
                            <a:schemeClr val="tx2"/>
                          </a:solidFill>
                        </a:rPr>
                        <a:t>Inference on Predicted Data</a:t>
                      </a:r>
                    </a:p>
                  </a:txBody>
                  <a:tcPr/>
                </a:tc>
                <a:tc>
                  <a:txBody>
                    <a:bodyPr/>
                    <a:lstStyle/>
                    <a:p>
                      <a:pPr marL="342900" indent="-342900">
                        <a:buFont typeface="Arial" panose="020B0604020202020204" pitchFamily="34" charset="0"/>
                        <a:buChar char="•"/>
                      </a:pPr>
                      <a:r>
                        <a:rPr lang="en-US" sz="2400" dirty="0"/>
                        <a:t>Gets valid inference</a:t>
                      </a:r>
                    </a:p>
                    <a:p>
                      <a:pPr marL="342900" indent="-342900">
                        <a:buFont typeface="Arial" panose="020B0604020202020204" pitchFamily="34" charset="0"/>
                        <a:buChar char="•"/>
                      </a:pPr>
                      <a:r>
                        <a:rPr lang="en-US" sz="2400" dirty="0"/>
                        <a:t>Improved Data Efficiency</a:t>
                      </a:r>
                    </a:p>
                  </a:txBody>
                  <a:tcPr/>
                </a:tc>
                <a:extLst>
                  <a:ext uri="{0D108BD9-81ED-4DB2-BD59-A6C34878D82A}">
                    <a16:rowId xmlns:a16="http://schemas.microsoft.com/office/drawing/2014/main" val="3554695943"/>
                  </a:ext>
                </a:extLst>
              </a:tr>
            </a:tbl>
          </a:graphicData>
        </a:graphic>
      </p:graphicFrame>
      <p:pic>
        <p:nvPicPr>
          <p:cNvPr id="50" name="Picture Placeholder 46">
            <a:extLst>
              <a:ext uri="{FF2B5EF4-FFF2-40B4-BE49-F238E27FC236}">
                <a16:creationId xmlns:a16="http://schemas.microsoft.com/office/drawing/2014/main" id="{FEBCC0DC-9AB6-06A3-640A-6B90872F1B7C}"/>
              </a:ext>
            </a:extLst>
          </p:cNvPr>
          <p:cNvPicPr>
            <a:picLocks noChangeAspect="1"/>
          </p:cNvPicPr>
          <p:nvPr/>
        </p:nvPicPr>
        <p:blipFill>
          <a:blip r:embed="rId8"/>
          <a:srcRect t="1998" b="1998"/>
          <a:stretch>
            <a:fillRect/>
          </a:stretch>
        </p:blipFill>
        <p:spPr>
          <a:xfrm>
            <a:off x="911556" y="15367188"/>
            <a:ext cx="6492666" cy="4387302"/>
          </a:xfrm>
          <a:prstGeom prst="rect">
            <a:avLst/>
          </a:prstGeom>
          <a:solidFill>
            <a:schemeClr val="accent3">
              <a:lumMod val="95000"/>
            </a:schemeClr>
          </a:solidFill>
        </p:spPr>
      </p:pic>
      <p:pic>
        <p:nvPicPr>
          <p:cNvPr id="52" name="Picture 51" descr="A group of math equations&#10;&#10;Description automatically generated">
            <a:extLst>
              <a:ext uri="{FF2B5EF4-FFF2-40B4-BE49-F238E27FC236}">
                <a16:creationId xmlns:a16="http://schemas.microsoft.com/office/drawing/2014/main" id="{FAC000EE-A7D9-2C29-7FDE-BF448EF127A0}"/>
              </a:ext>
            </a:extLst>
          </p:cNvPr>
          <p:cNvPicPr>
            <a:picLocks noChangeAspect="1"/>
          </p:cNvPicPr>
          <p:nvPr/>
        </p:nvPicPr>
        <p:blipFill>
          <a:blip r:embed="rId9"/>
          <a:stretch>
            <a:fillRect/>
          </a:stretch>
        </p:blipFill>
        <p:spPr>
          <a:xfrm>
            <a:off x="8813447" y="16909298"/>
            <a:ext cx="4178300" cy="2044700"/>
          </a:xfrm>
          <a:prstGeom prst="rect">
            <a:avLst/>
          </a:prstGeom>
        </p:spPr>
      </p:pic>
      <p:sp>
        <p:nvSpPr>
          <p:cNvPr id="2" name="TextBox 1">
            <a:extLst>
              <a:ext uri="{FF2B5EF4-FFF2-40B4-BE49-F238E27FC236}">
                <a16:creationId xmlns:a16="http://schemas.microsoft.com/office/drawing/2014/main" id="{111500AB-DA15-16B7-C4CD-DEE7F256B569}"/>
              </a:ext>
            </a:extLst>
          </p:cNvPr>
          <p:cNvSpPr txBox="1"/>
          <p:nvPr/>
        </p:nvSpPr>
        <p:spPr>
          <a:xfrm>
            <a:off x="14680922" y="28291604"/>
            <a:ext cx="5893078" cy="890115"/>
          </a:xfrm>
          <a:prstGeom prst="rect">
            <a:avLst/>
          </a:prstGeom>
          <a:noFill/>
        </p:spPr>
        <p:txBody>
          <a:bodyPr wrap="square" rtlCol="0">
            <a:spAutoFit/>
          </a:bodyPr>
          <a:lstStyle/>
          <a:p>
            <a:r>
              <a:rPr lang="en-US" sz="3600" b="1" dirty="0">
                <a:solidFill>
                  <a:srgbClr val="32006D"/>
                </a:solidFill>
                <a:latin typeface="+mj-lt"/>
              </a:rPr>
              <a:t>References</a:t>
            </a:r>
            <a:r>
              <a:rPr lang="en-US" b="1" dirty="0">
                <a:solidFill>
                  <a:srgbClr val="32006D"/>
                </a:solidFill>
              </a:rPr>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AB621B-F727-FACF-E1F2-A9D1E1C21419}"/>
                  </a:ext>
                </a:extLst>
              </p:cNvPr>
              <p:cNvSpPr txBox="1"/>
              <p:nvPr/>
            </p:nvSpPr>
            <p:spPr>
              <a:xfrm>
                <a:off x="14680922" y="15423688"/>
                <a:ext cx="5893078" cy="1015663"/>
              </a:xfrm>
              <a:prstGeom prst="rect">
                <a:avLst/>
              </a:prstGeom>
              <a:noFill/>
            </p:spPr>
            <p:txBody>
              <a:bodyPr wrap="square" rtlCol="0">
                <a:spAutoFit/>
              </a:bodyPr>
              <a:lstStyle/>
              <a:p>
                <a:r>
                  <a:rPr lang="en-US" sz="2000" dirty="0"/>
                  <a:t>Let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𝜁</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∈(0,1)</m:t>
                    </m:r>
                  </m:oMath>
                </a14:m>
                <a:r>
                  <a:rPr lang="en-US" sz="2000" dirty="0"/>
                  <a:t> be the fraction of the budget spent on real and synthetic data. One can optimize for </a:t>
                </a:r>
                <a:r>
                  <a:rPr lang="en-US" sz="2000" b="1" dirty="0"/>
                  <a:t>Expected Information Gain:</a:t>
                </a:r>
                <a:r>
                  <a:rPr lang="en-US" sz="2000" dirty="0"/>
                  <a:t> </a:t>
                </a:r>
              </a:p>
            </p:txBody>
          </p:sp>
        </mc:Choice>
        <mc:Fallback xmlns="">
          <p:sp>
            <p:nvSpPr>
              <p:cNvPr id="4" name="TextBox 3">
                <a:extLst>
                  <a:ext uri="{FF2B5EF4-FFF2-40B4-BE49-F238E27FC236}">
                    <a16:creationId xmlns:a16="http://schemas.microsoft.com/office/drawing/2014/main" id="{2EAB621B-F727-FACF-E1F2-A9D1E1C21419}"/>
                  </a:ext>
                </a:extLst>
              </p:cNvPr>
              <p:cNvSpPr txBox="1">
                <a:spLocks noRot="1" noChangeAspect="1" noMove="1" noResize="1" noEditPoints="1" noAdjustHandles="1" noChangeArrowheads="1" noChangeShapeType="1" noTextEdit="1"/>
              </p:cNvSpPr>
              <p:nvPr/>
            </p:nvSpPr>
            <p:spPr>
              <a:xfrm>
                <a:off x="14680922" y="15423688"/>
                <a:ext cx="5893078" cy="1015663"/>
              </a:xfrm>
              <a:prstGeom prst="rect">
                <a:avLst/>
              </a:prstGeom>
              <a:blipFill>
                <a:blip r:embed="rId10"/>
                <a:stretch>
                  <a:fillRect l="-858" t="-2469" r="-1717" b="-9877"/>
                </a:stretch>
              </a:blipFill>
            </p:spPr>
            <p:txBody>
              <a:bodyPr/>
              <a:lstStyle/>
              <a:p>
                <a:r>
                  <a:rPr lang="en-US">
                    <a:noFill/>
                  </a:rPr>
                  <a:t> </a:t>
                </a:r>
              </a:p>
            </p:txBody>
          </p:sp>
        </mc:Fallback>
      </mc:AlternateContent>
      <p:pic>
        <p:nvPicPr>
          <p:cNvPr id="6" name="Picture 5" descr="A black and white math equations&#10;&#10;Description automatically generated with medium confidence">
            <a:extLst>
              <a:ext uri="{FF2B5EF4-FFF2-40B4-BE49-F238E27FC236}">
                <a16:creationId xmlns:a16="http://schemas.microsoft.com/office/drawing/2014/main" id="{F056A1F6-6229-11BC-50E2-2A88CDCD37C0}"/>
              </a:ext>
            </a:extLst>
          </p:cNvPr>
          <p:cNvPicPr>
            <a:picLocks noChangeAspect="1"/>
          </p:cNvPicPr>
          <p:nvPr/>
        </p:nvPicPr>
        <p:blipFill>
          <a:blip r:embed="rId11"/>
          <a:stretch>
            <a:fillRect/>
          </a:stretch>
        </p:blipFill>
        <p:spPr>
          <a:xfrm>
            <a:off x="14680922" y="16522524"/>
            <a:ext cx="6316863" cy="1137385"/>
          </a:xfrm>
          <a:prstGeom prst="rect">
            <a:avLst/>
          </a:prstGeom>
        </p:spPr>
      </p:pic>
      <p:sp>
        <p:nvSpPr>
          <p:cNvPr id="7" name="TextBox 6">
            <a:extLst>
              <a:ext uri="{FF2B5EF4-FFF2-40B4-BE49-F238E27FC236}">
                <a16:creationId xmlns:a16="http://schemas.microsoft.com/office/drawing/2014/main" id="{B9875B9E-6902-9271-ABB2-36A737992A06}"/>
              </a:ext>
            </a:extLst>
          </p:cNvPr>
          <p:cNvSpPr txBox="1"/>
          <p:nvPr/>
        </p:nvSpPr>
        <p:spPr>
          <a:xfrm>
            <a:off x="14744700" y="17886556"/>
            <a:ext cx="6467565" cy="2862322"/>
          </a:xfrm>
          <a:prstGeom prst="rect">
            <a:avLst/>
          </a:prstGeom>
          <a:noFill/>
        </p:spPr>
        <p:txBody>
          <a:bodyPr wrap="square" rtlCol="0">
            <a:spAutoFit/>
          </a:bodyPr>
          <a:lstStyle/>
          <a:p>
            <a:r>
              <a:rPr lang="en-US" sz="2000" dirty="0"/>
              <a:t>Which [4] showed can be well approximated by the nested-Monte-Carlo approach:</a:t>
            </a:r>
          </a:p>
          <a:p>
            <a:endParaRPr lang="en-US" sz="2000" dirty="0"/>
          </a:p>
          <a:p>
            <a:endParaRPr lang="en-US" sz="2000" dirty="0"/>
          </a:p>
          <a:p>
            <a:endParaRPr lang="en-US" sz="2000" dirty="0"/>
          </a:p>
          <a:p>
            <a:endParaRPr lang="en-US" sz="2000" dirty="0"/>
          </a:p>
          <a:p>
            <a:pPr algn="ctr"/>
            <a:r>
              <a:rPr lang="en-US" sz="2000" b="1" dirty="0">
                <a:solidFill>
                  <a:srgbClr val="FF0000"/>
                </a:solidFill>
              </a:rPr>
              <a:t>Intuition: As we get further from the initial model training, EIG is maximized by increasing the ratio of real to synthetic data  </a:t>
            </a:r>
          </a:p>
        </p:txBody>
      </p:sp>
      <p:pic>
        <p:nvPicPr>
          <p:cNvPr id="10" name="Picture 9">
            <a:extLst>
              <a:ext uri="{FF2B5EF4-FFF2-40B4-BE49-F238E27FC236}">
                <a16:creationId xmlns:a16="http://schemas.microsoft.com/office/drawing/2014/main" id="{FA9BD24F-857B-A9EF-54E6-4D1911ABF088}"/>
              </a:ext>
            </a:extLst>
          </p:cNvPr>
          <p:cNvPicPr>
            <a:picLocks noChangeAspect="1"/>
          </p:cNvPicPr>
          <p:nvPr/>
        </p:nvPicPr>
        <p:blipFill>
          <a:blip r:embed="rId12"/>
          <a:stretch>
            <a:fillRect/>
          </a:stretch>
        </p:blipFill>
        <p:spPr>
          <a:xfrm>
            <a:off x="14450388" y="18774320"/>
            <a:ext cx="7056187" cy="748383"/>
          </a:xfrm>
          <a:prstGeom prst="rect">
            <a:avLst/>
          </a:prstGeom>
        </p:spPr>
      </p:pic>
      <p:sp>
        <p:nvSpPr>
          <p:cNvPr id="15" name="TextBox 14">
            <a:extLst>
              <a:ext uri="{FF2B5EF4-FFF2-40B4-BE49-F238E27FC236}">
                <a16:creationId xmlns:a16="http://schemas.microsoft.com/office/drawing/2014/main" id="{08E319B7-AE0F-A843-D2AB-F645D0FC32BF}"/>
              </a:ext>
            </a:extLst>
          </p:cNvPr>
          <p:cNvSpPr txBox="1"/>
          <p:nvPr/>
        </p:nvSpPr>
        <p:spPr>
          <a:xfrm>
            <a:off x="14632874" y="21651708"/>
            <a:ext cx="6873701" cy="9941183"/>
          </a:xfrm>
          <a:prstGeom prst="rect">
            <a:avLst/>
          </a:prstGeom>
          <a:noFill/>
        </p:spPr>
        <p:txBody>
          <a:bodyPr wrap="square" rtlCol="0">
            <a:spAutoFit/>
          </a:bodyPr>
          <a:lstStyle/>
          <a:p>
            <a:r>
              <a:rPr lang="en-US" sz="2000" b="1" dirty="0"/>
              <a:t>Trial Design for global mortality estimation </a:t>
            </a:r>
          </a:p>
          <a:p>
            <a:endParaRPr lang="en-US" sz="2000" dirty="0"/>
          </a:p>
          <a:p>
            <a:r>
              <a:rPr lang="en-US" sz="2000" dirty="0"/>
              <a:t>Globally, </a:t>
            </a:r>
            <a:r>
              <a:rPr lang="en-US" sz="2000" b="1" dirty="0"/>
              <a:t>1/3</a:t>
            </a:r>
            <a:r>
              <a:rPr lang="en-US" sz="2000" dirty="0"/>
              <a:t> of deaths are not given a reliable cause of death, and autopsies are often unavailable due to a </a:t>
            </a:r>
            <a:r>
              <a:rPr lang="en-US" sz="2000" b="1" dirty="0"/>
              <a:t>lack of local resources</a:t>
            </a:r>
            <a:r>
              <a:rPr lang="en-US" sz="2000" dirty="0"/>
              <a:t>. Alternative forms of data collection such as </a:t>
            </a:r>
            <a:r>
              <a:rPr lang="en-US" sz="2000" b="1" dirty="0"/>
              <a:t>verbal autopsies</a:t>
            </a:r>
            <a:r>
              <a:rPr lang="en-US" sz="2000" dirty="0"/>
              <a:t>, </a:t>
            </a:r>
            <a:r>
              <a:rPr lang="en-US" sz="2000" b="1" dirty="0"/>
              <a:t>phone surveys</a:t>
            </a:r>
            <a:r>
              <a:rPr lang="en-US" sz="2000" dirty="0"/>
              <a:t>, or </a:t>
            </a:r>
            <a:r>
              <a:rPr lang="en-US" sz="2000" b="1" dirty="0"/>
              <a:t>model-based imputation </a:t>
            </a:r>
            <a:r>
              <a:rPr lang="en-US" sz="2000" dirty="0"/>
              <a:t>exist but face a transportability bias issue. This procedure can help design more effective ways to combine on-site data collection with cheaper forms of data collection.</a:t>
            </a:r>
          </a:p>
          <a:p>
            <a:endParaRPr lang="en-US" sz="2000" dirty="0"/>
          </a:p>
          <a:p>
            <a:endParaRPr lang="en-US" sz="2000" dirty="0"/>
          </a:p>
          <a:p>
            <a:r>
              <a:rPr lang="en-US" sz="2000" b="1" dirty="0"/>
              <a:t>Bayesian Model Averaging over Rashomon sets to improve robustness</a:t>
            </a:r>
          </a:p>
          <a:p>
            <a:endParaRPr lang="en-US" sz="2000" b="1" dirty="0"/>
          </a:p>
          <a:p>
            <a:r>
              <a:rPr lang="en-US" sz="2000" dirty="0"/>
              <a:t>Here, we only consider the effectiveness of using one black-box imputation model, but different models can be good at different time periods (such as dynamic switching model), by combining Rashomon sets with Bayesian model averaging, we can do our inference over the set of </a:t>
            </a:r>
            <a:r>
              <a:rPr lang="en-US" sz="2000" b="1" dirty="0"/>
              <a:t>reasonably-accurate </a:t>
            </a:r>
            <a:r>
              <a:rPr lang="en-US" sz="2000" dirty="0"/>
              <a:t>models and improve the applicability </a:t>
            </a:r>
            <a:endParaRPr lang="en-US" sz="2000" b="1" dirty="0"/>
          </a:p>
          <a:p>
            <a:endParaRPr lang="en-US" sz="2000" b="1" dirty="0"/>
          </a:p>
          <a:p>
            <a:endParaRPr lang="en-US" sz="2000" b="1"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840357387"/>
      </p:ext>
    </p:extLst>
  </p:cSld>
  <p:clrMapOvr>
    <a:masterClrMapping/>
  </p:clrMapOvr>
</p:sld>
</file>

<file path=ppt/theme/theme1.xml><?xml version="1.0" encoding="utf-8"?>
<a:theme xmlns:a="http://schemas.openxmlformats.org/drawingml/2006/main" name="Office Theme">
  <a:themeElements>
    <a:clrScheme name="Custom 5">
      <a:dk1>
        <a:srgbClr val="000000"/>
      </a:dk1>
      <a:lt1>
        <a:srgbClr val="E8D3A2"/>
      </a:lt1>
      <a:dk2>
        <a:srgbClr val="32006E"/>
      </a:dk2>
      <a:lt2>
        <a:srgbClr val="FFFFFF"/>
      </a:lt2>
      <a:accent1>
        <a:srgbClr val="4B2E83"/>
      </a:accent1>
      <a:accent2>
        <a:srgbClr val="E8D3A2"/>
      </a:accent2>
      <a:accent3>
        <a:srgbClr val="FFFFFF"/>
      </a:accent3>
      <a:accent4>
        <a:srgbClr val="B2B2B2"/>
      </a:accent4>
      <a:accent5>
        <a:srgbClr val="FFC700"/>
      </a:accent5>
      <a:accent6>
        <a:srgbClr val="917B4C"/>
      </a:accent6>
      <a:hlink>
        <a:srgbClr val="32006E"/>
      </a:hlink>
      <a:folHlink>
        <a:srgbClr val="4B2E83"/>
      </a:folHlink>
    </a:clrScheme>
    <a:fontScheme name="Custom 8">
      <a:majorFont>
        <a:latin typeface="Encode Sans Normal Black"/>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emplate>Office Theme</Template>
  <TotalTime>10208</TotalTime>
  <Words>845</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Aptos</vt:lpstr>
      <vt:lpstr>Arial</vt:lpstr>
      <vt:lpstr>Arial Rounded MT Bold</vt:lpstr>
      <vt:lpstr>Calibri</vt:lpstr>
      <vt:lpstr>Cambria Math</vt:lpstr>
      <vt:lpstr>Encode Sans Normal Black</vt:lpstr>
      <vt:lpstr>Open Sans</vt:lpstr>
      <vt:lpstr>Uni Sans Book</vt:lpstr>
      <vt:lpstr>Uni Sans Regular</vt:lpstr>
      <vt:lpstr>Office Theme</vt:lpstr>
      <vt:lpstr>Bayesian Optimal Experimental Design of Streaming Data Incorporating Machine Learning-Generated Synthetic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Sydney Brown</dc:creator>
  <cp:lastModifiedBy>Kentaro Hoffman</cp:lastModifiedBy>
  <cp:revision>94</cp:revision>
  <dcterms:created xsi:type="dcterms:W3CDTF">2018-02-07T04:27:03Z</dcterms:created>
  <dcterms:modified xsi:type="dcterms:W3CDTF">2024-12-12T05:28:00Z</dcterms:modified>
</cp:coreProperties>
</file>