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1" d="100"/>
          <a:sy n="61" d="100"/>
        </p:scale>
        <p:origin x="61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6319599" y="1294686"/>
            <a:ext cx="7477601" cy="1666399"/>
          </a:xfrm>
          <a:prstGeom prst="rect">
            <a:avLst/>
          </a:prstGeom>
          <a:noFill/>
        </p:spPr>
        <p:txBody>
          <a:bodyPr wrap="square" rtlCol="0" anchor="t"/>
          <a:lstStyle/>
          <a:p>
            <a:pPr marL="0" indent="0">
              <a:lnSpc>
                <a:spcPts val="6560"/>
              </a:lnSpc>
              <a:buNone/>
            </a:pPr>
            <a:r>
              <a:rPr lang="en-US" sz="5250" dirty="0">
                <a:solidFill>
                  <a:srgbClr val="FFFFFF"/>
                </a:solidFill>
                <a:latin typeface="Fraunces" pitchFamily="34" charset="0"/>
                <a:ea typeface="Fraunces" pitchFamily="34" charset="-122"/>
                <a:cs typeface="Fraunces" pitchFamily="34" charset="-120"/>
              </a:rPr>
              <a:t>Whitebox Testing dan Unit Test dalam Python</a:t>
            </a:r>
            <a:endParaRPr lang="en-US" sz="5250" dirty="0"/>
          </a:p>
        </p:txBody>
      </p:sp>
      <p:sp>
        <p:nvSpPr>
          <p:cNvPr id="5" name="Text 3"/>
          <p:cNvSpPr/>
          <p:nvPr/>
        </p:nvSpPr>
        <p:spPr>
          <a:xfrm>
            <a:off x="6319599" y="4262080"/>
            <a:ext cx="7477601" cy="1066205"/>
          </a:xfrm>
          <a:prstGeom prst="rect">
            <a:avLst/>
          </a:prstGeom>
          <a:noFill/>
        </p:spPr>
        <p:txBody>
          <a:bodyPr wrap="square" rtlCol="0" anchor="t"/>
          <a:lstStyle/>
          <a:p>
            <a:pPr marL="0" indent="0">
              <a:lnSpc>
                <a:spcPts val="2800"/>
              </a:lnSpc>
              <a:buNone/>
            </a:pPr>
            <a:r>
              <a:rPr lang="en-US" sz="1750" dirty="0">
                <a:solidFill>
                  <a:srgbClr val="EBECEF"/>
                </a:solidFill>
                <a:latin typeface="Epilogue" pitchFamily="34" charset="0"/>
                <a:ea typeface="Epilogue" pitchFamily="34" charset="-122"/>
                <a:cs typeface="Epilogue" pitchFamily="34" charset="-120"/>
              </a:rPr>
              <a:t>Nama	:	Khofifah Nurfaisah </a:t>
            </a:r>
            <a:endParaRPr lang="en-US" sz="1750" dirty="0">
              <a:solidFill>
                <a:srgbClr val="EBECEF"/>
              </a:solidFill>
              <a:latin typeface="Epilogue" pitchFamily="34" charset="0"/>
              <a:ea typeface="Epilogue" pitchFamily="34" charset="-122"/>
              <a:cs typeface="Epilogue" pitchFamily="34" charset="-120"/>
            </a:endParaRPr>
          </a:p>
          <a:p>
            <a:pPr marL="0" indent="0">
              <a:lnSpc>
                <a:spcPts val="2800"/>
              </a:lnSpc>
              <a:buNone/>
            </a:pPr>
            <a:r>
              <a:rPr lang="en-US" sz="1750" dirty="0">
                <a:solidFill>
                  <a:srgbClr val="EBECEF"/>
                </a:solidFill>
                <a:latin typeface="Epilogue" pitchFamily="34" charset="0"/>
                <a:ea typeface="Epilogue" pitchFamily="34" charset="-122"/>
                <a:cs typeface="Epilogue" pitchFamily="34" charset="-120"/>
              </a:rPr>
              <a:t>Kelas 	: 	07TPLE009 </a:t>
            </a:r>
            <a:endParaRPr lang="en-US" sz="1750" dirty="0">
              <a:solidFill>
                <a:srgbClr val="EBECEF"/>
              </a:solidFill>
              <a:latin typeface="Epilogue" pitchFamily="34" charset="0"/>
              <a:ea typeface="Epilogue" pitchFamily="34" charset="-122"/>
              <a:cs typeface="Epilogue" pitchFamily="34" charset="-120"/>
            </a:endParaRPr>
          </a:p>
          <a:p>
            <a:pPr marL="0" indent="0">
              <a:lnSpc>
                <a:spcPts val="2800"/>
              </a:lnSpc>
              <a:buNone/>
            </a:pPr>
            <a:r>
              <a:rPr lang="en-US" sz="1750" dirty="0">
                <a:solidFill>
                  <a:srgbClr val="EBECEF"/>
                </a:solidFill>
                <a:latin typeface="Epilogue" pitchFamily="34" charset="0"/>
                <a:ea typeface="Epilogue" pitchFamily="34" charset="-122"/>
                <a:cs typeface="Epilogue" pitchFamily="34" charset="-120"/>
              </a:rPr>
              <a:t>NIM 	: 	201011401337</a:t>
            </a:r>
            <a:endParaRPr lang="en-US" sz="1750" dirty="0">
              <a:solidFill>
                <a:srgbClr val="EBECEF"/>
              </a:solidFill>
              <a:latin typeface="Epilogue" pitchFamily="34" charset="0"/>
              <a:ea typeface="Epilogue" pitchFamily="34" charset="-122"/>
              <a:cs typeface="Epilogue" pitchFamily="34" charset="-120"/>
            </a:endParaRPr>
          </a:p>
          <a:p>
            <a:pPr marL="0" indent="0">
              <a:lnSpc>
                <a:spcPts val="2800"/>
              </a:lnSpc>
              <a:buNone/>
            </a:pPr>
            <a:endParaRPr lang="en-US" sz="1750" dirty="0"/>
          </a:p>
        </p:txBody>
      </p:sp>
      <p:pic>
        <p:nvPicPr>
          <p:cNvPr id="9" name="Image 1" descr="preencoded.png"/>
          <p:cNvPicPr>
            <a:picLocks noChangeAspect="1"/>
          </p:cNvPicPr>
          <p:nvPr/>
        </p:nvPicPr>
        <p:blipFill>
          <a:blip r:embed="rId1"/>
          <a:stretch>
            <a:fillRect/>
          </a:stretch>
        </p:blipFill>
        <p:spPr>
          <a:xfrm>
            <a:off x="0" y="0"/>
            <a:ext cx="5486400" cy="8229600"/>
          </a:xfrm>
          <a:prstGeom prst="rect">
            <a:avLst/>
          </a:prstGeom>
        </p:spPr>
      </p:pic>
      <p:sp>
        <p:nvSpPr>
          <p:cNvPr id="6" name="Text 2"/>
          <p:cNvSpPr/>
          <p:nvPr/>
        </p:nvSpPr>
        <p:spPr>
          <a:xfrm>
            <a:off x="6446599" y="5713016"/>
            <a:ext cx="7477601" cy="1666399"/>
          </a:xfrm>
          <a:prstGeom prst="rect">
            <a:avLst/>
          </a:prstGeom>
          <a:noFill/>
        </p:spPr>
        <p:txBody>
          <a:bodyPr wrap="square" rtlCol="0" anchor="t"/>
          <a:p>
            <a:pPr marL="0" indent="0">
              <a:lnSpc>
                <a:spcPts val="6560"/>
              </a:lnSpc>
              <a:buNone/>
            </a:pPr>
            <a:r>
              <a:rPr lang="en-US" sz="2000" dirty="0">
                <a:solidFill>
                  <a:srgbClr val="FFFFFF"/>
                </a:solidFill>
                <a:latin typeface="Fraunces" pitchFamily="34" charset="0"/>
                <a:ea typeface="Fraunces" pitchFamily="34" charset="-122"/>
                <a:cs typeface="Fraunces" pitchFamily="34" charset="-120"/>
              </a:rPr>
              <a:t>UTS Testing QA dan Perangkat Lunak</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2665095"/>
            <a:ext cx="10554414" cy="1388745"/>
          </a:xfrm>
          <a:prstGeom prst="rect">
            <a:avLst/>
          </a:prstGeom>
          <a:noFill/>
        </p:spPr>
        <p:txBody>
          <a:bodyPr wrap="square" rtlCol="0" anchor="t"/>
          <a:lstStyle/>
          <a:p>
            <a:pPr marL="0" indent="0">
              <a:lnSpc>
                <a:spcPts val="5470"/>
              </a:lnSpc>
              <a:buNone/>
            </a:pPr>
            <a:r>
              <a:rPr lang="en-US" sz="4375" dirty="0">
                <a:solidFill>
                  <a:srgbClr val="FFFFFF"/>
                </a:solidFill>
                <a:latin typeface="Fraunces" pitchFamily="34" charset="0"/>
                <a:ea typeface="Fraunces" pitchFamily="34" charset="-122"/>
                <a:cs typeface="Fraunces" pitchFamily="34" charset="-120"/>
              </a:rPr>
              <a:t>Pengertian Whitebox Testing dan Unit Test</a:t>
            </a:r>
            <a:endParaRPr lang="en-US" sz="4375" dirty="0"/>
          </a:p>
        </p:txBody>
      </p:sp>
      <p:sp>
        <p:nvSpPr>
          <p:cNvPr id="5" name="Text 3"/>
          <p:cNvSpPr/>
          <p:nvPr/>
        </p:nvSpPr>
        <p:spPr>
          <a:xfrm>
            <a:off x="2037993" y="4498181"/>
            <a:ext cx="10554414" cy="1066205"/>
          </a:xfrm>
          <a:prstGeom prst="rect">
            <a:avLst/>
          </a:prstGeom>
          <a:noFill/>
        </p:spPr>
        <p:txBody>
          <a:bodyPr wrap="square" rtlCol="0" anchor="t"/>
          <a:lstStyle/>
          <a:p>
            <a:pPr marL="0" indent="0">
              <a:lnSpc>
                <a:spcPts val="2800"/>
              </a:lnSpc>
              <a:buNone/>
            </a:pPr>
            <a:r>
              <a:rPr lang="en-US" sz="1750" dirty="0">
                <a:solidFill>
                  <a:srgbClr val="EBECEF"/>
                </a:solidFill>
                <a:latin typeface="Epilogue" pitchFamily="34" charset="0"/>
                <a:ea typeface="Epilogue" pitchFamily="34" charset="-122"/>
                <a:cs typeface="Epilogue" pitchFamily="34" charset="-120"/>
              </a:rPr>
              <a:t>Whitebox testing adalah metode pengujian perangkat lunak yang melibatkan pemeriksaan langsung kode sumber. Unit test adalah jenis pengujian yang dilakukan pada unit terkecil perangkat lunak untuk memastikan bahwa kode berfungsi dengan benar.</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80E26">
              <a:alpha val="80000"/>
            </a:srgbClr>
          </a:solidFill>
        </p:spPr>
      </p:sp>
      <p:sp>
        <p:nvSpPr>
          <p:cNvPr id="6" name="Text 3"/>
          <p:cNvSpPr/>
          <p:nvPr/>
        </p:nvSpPr>
        <p:spPr>
          <a:xfrm>
            <a:off x="2037993" y="2720697"/>
            <a:ext cx="10554414" cy="1388745"/>
          </a:xfrm>
          <a:prstGeom prst="rect">
            <a:avLst/>
          </a:prstGeom>
          <a:noFill/>
        </p:spPr>
        <p:txBody>
          <a:bodyPr wrap="square" rtlCol="0" anchor="t"/>
          <a:lstStyle/>
          <a:p>
            <a:pPr marL="0" indent="0">
              <a:lnSpc>
                <a:spcPts val="5470"/>
              </a:lnSpc>
              <a:buNone/>
            </a:pPr>
            <a:r>
              <a:rPr lang="en-US" sz="4375" dirty="0">
                <a:solidFill>
                  <a:srgbClr val="FFFFFF"/>
                </a:solidFill>
                <a:latin typeface="Fraunces" pitchFamily="34" charset="0"/>
                <a:ea typeface="Fraunces" pitchFamily="34" charset="-122"/>
                <a:cs typeface="Fraunces" pitchFamily="34" charset="-120"/>
              </a:rPr>
              <a:t>Keunggulan Whitebox Testing dan Unit Test</a:t>
            </a:r>
            <a:endParaRPr lang="en-US" sz="4375" dirty="0"/>
          </a:p>
        </p:txBody>
      </p:sp>
      <p:sp>
        <p:nvSpPr>
          <p:cNvPr id="7" name="Text 4"/>
          <p:cNvSpPr/>
          <p:nvPr/>
        </p:nvSpPr>
        <p:spPr>
          <a:xfrm>
            <a:off x="2037993" y="4442698"/>
            <a:ext cx="10554414" cy="1066205"/>
          </a:xfrm>
          <a:prstGeom prst="rect">
            <a:avLst/>
          </a:prstGeom>
          <a:noFill/>
        </p:spPr>
        <p:txBody>
          <a:bodyPr wrap="square" rtlCol="0" anchor="t"/>
          <a:lstStyle/>
          <a:p>
            <a:pPr marL="0" indent="0">
              <a:lnSpc>
                <a:spcPts val="2800"/>
              </a:lnSpc>
              <a:buNone/>
            </a:pPr>
            <a:r>
              <a:rPr lang="en-US" sz="1750" dirty="0">
                <a:solidFill>
                  <a:srgbClr val="EBECEF"/>
                </a:solidFill>
                <a:latin typeface="Epilogue" pitchFamily="34" charset="0"/>
                <a:ea typeface="Epilogue" pitchFamily="34" charset="-122"/>
                <a:cs typeface="Epilogue" pitchFamily="34" charset="-120"/>
              </a:rPr>
              <a:t>Penting untuk mengimplementasikan whitebox testing dan unit test dalam pengembangan perangkat lunak. Mengapa? Karena mereka membantu dalam menemukan dan memperbaiki bug, meningkatkan kualitas kode, dan memastikan fungsionalitas yang tepat.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p:spPr>
      </p:sp>
      <p:sp>
        <p:nvSpPr>
          <p:cNvPr id="3" name="Shape 1"/>
          <p:cNvSpPr/>
          <p:nvPr/>
        </p:nvSpPr>
        <p:spPr>
          <a:xfrm>
            <a:off x="0" y="0"/>
            <a:ext cx="14630400" cy="8230553"/>
          </a:xfrm>
          <a:prstGeom prst="rect">
            <a:avLst/>
          </a:prstGeom>
          <a:solidFill>
            <a:srgbClr val="080E26"/>
          </a:solidFill>
          <a:ln w="13454">
            <a:solidFill>
              <a:srgbClr val="565151"/>
            </a:solidFill>
            <a:prstDash val="solid"/>
          </a:ln>
        </p:spPr>
      </p:sp>
      <p:sp>
        <p:nvSpPr>
          <p:cNvPr id="4" name="Text 2"/>
          <p:cNvSpPr/>
          <p:nvPr/>
        </p:nvSpPr>
        <p:spPr>
          <a:xfrm>
            <a:off x="2194441" y="592812"/>
            <a:ext cx="10241518" cy="1347311"/>
          </a:xfrm>
          <a:prstGeom prst="rect">
            <a:avLst/>
          </a:prstGeom>
          <a:noFill/>
        </p:spPr>
        <p:txBody>
          <a:bodyPr wrap="square" rtlCol="0" anchor="t"/>
          <a:lstStyle/>
          <a:p>
            <a:pPr marL="0" indent="0">
              <a:lnSpc>
                <a:spcPts val="5305"/>
              </a:lnSpc>
              <a:buNone/>
            </a:pPr>
            <a:r>
              <a:rPr lang="en-US" sz="4245" dirty="0">
                <a:solidFill>
                  <a:srgbClr val="FFFFFF"/>
                </a:solidFill>
                <a:latin typeface="Fraunces" pitchFamily="34" charset="0"/>
                <a:ea typeface="Fraunces" pitchFamily="34" charset="-122"/>
                <a:cs typeface="Fraunces" pitchFamily="34" charset="-120"/>
              </a:rPr>
              <a:t>Contoh Whitebox Testing dan Unit Test dalam Python</a:t>
            </a:r>
            <a:endParaRPr lang="en-US" sz="4245" dirty="0"/>
          </a:p>
        </p:txBody>
      </p:sp>
      <p:pic>
        <p:nvPicPr>
          <p:cNvPr id="5" name="Image 0" descr="preencoded.png"/>
          <p:cNvPicPr>
            <a:picLocks noChangeAspect="1"/>
          </p:cNvPicPr>
          <p:nvPr/>
        </p:nvPicPr>
        <p:blipFill>
          <a:blip r:embed="rId1"/>
          <a:stretch>
            <a:fillRect/>
          </a:stretch>
        </p:blipFill>
        <p:spPr>
          <a:xfrm>
            <a:off x="2194441" y="2371249"/>
            <a:ext cx="4959072" cy="3064907"/>
          </a:xfrm>
          <a:prstGeom prst="rect">
            <a:avLst/>
          </a:prstGeom>
        </p:spPr>
      </p:pic>
      <p:sp>
        <p:nvSpPr>
          <p:cNvPr id="6" name="Text 3"/>
          <p:cNvSpPr/>
          <p:nvPr/>
        </p:nvSpPr>
        <p:spPr>
          <a:xfrm>
            <a:off x="2194441" y="5705594"/>
            <a:ext cx="3429000" cy="336947"/>
          </a:xfrm>
          <a:prstGeom prst="rect">
            <a:avLst/>
          </a:prstGeom>
          <a:noFill/>
        </p:spPr>
        <p:txBody>
          <a:bodyPr wrap="none" rtlCol="0" anchor="t"/>
          <a:lstStyle/>
          <a:p>
            <a:pPr marL="0" indent="0" algn="l">
              <a:lnSpc>
                <a:spcPts val="2655"/>
              </a:lnSpc>
              <a:buNone/>
            </a:pPr>
            <a:r>
              <a:rPr lang="en-US" sz="2120" dirty="0">
                <a:solidFill>
                  <a:srgbClr val="FFFFFF"/>
                </a:solidFill>
                <a:latin typeface="Fraunces" pitchFamily="34" charset="0"/>
                <a:ea typeface="Fraunces" pitchFamily="34" charset="-122"/>
                <a:cs typeface="Fraunces" pitchFamily="34" charset="-120"/>
              </a:rPr>
              <a:t>Whitebox Testing Example</a:t>
            </a:r>
            <a:endParaRPr lang="en-US" sz="2120" dirty="0"/>
          </a:p>
        </p:txBody>
      </p:sp>
      <p:sp>
        <p:nvSpPr>
          <p:cNvPr id="7" name="Text 4"/>
          <p:cNvSpPr/>
          <p:nvPr/>
        </p:nvSpPr>
        <p:spPr>
          <a:xfrm>
            <a:off x="2194441" y="6258044"/>
            <a:ext cx="4959072" cy="1034772"/>
          </a:xfrm>
          <a:prstGeom prst="rect">
            <a:avLst/>
          </a:prstGeom>
          <a:noFill/>
        </p:spPr>
        <p:txBody>
          <a:bodyPr wrap="square" rtlCol="0" anchor="t"/>
          <a:lstStyle/>
          <a:p>
            <a:pPr marL="0" indent="0" algn="l">
              <a:lnSpc>
                <a:spcPts val="2715"/>
              </a:lnSpc>
              <a:buNone/>
            </a:pPr>
            <a:r>
              <a:rPr lang="en-US" sz="1700" dirty="0">
                <a:solidFill>
                  <a:srgbClr val="EBECEF"/>
                </a:solidFill>
                <a:latin typeface="Epilogue" pitchFamily="34" charset="0"/>
                <a:ea typeface="Epilogue" pitchFamily="34" charset="-122"/>
                <a:cs typeface="Epilogue" pitchFamily="34" charset="-120"/>
              </a:rPr>
              <a:t>Kita dapat menggunakan library seperti pytest untuk menulis dan menjalankan test pada komponen individual kode Python.</a:t>
            </a:r>
            <a:endParaRPr lang="en-US" sz="1700" dirty="0"/>
          </a:p>
        </p:txBody>
      </p:sp>
      <p:pic>
        <p:nvPicPr>
          <p:cNvPr id="8" name="Image 1" descr="preencoded.png"/>
          <p:cNvPicPr>
            <a:picLocks noChangeAspect="1"/>
          </p:cNvPicPr>
          <p:nvPr/>
        </p:nvPicPr>
        <p:blipFill>
          <a:blip r:embed="rId2"/>
          <a:stretch>
            <a:fillRect/>
          </a:stretch>
        </p:blipFill>
        <p:spPr>
          <a:xfrm>
            <a:off x="7476887" y="2371249"/>
            <a:ext cx="4959072" cy="3064907"/>
          </a:xfrm>
          <a:prstGeom prst="rect">
            <a:avLst/>
          </a:prstGeom>
        </p:spPr>
      </p:pic>
      <p:sp>
        <p:nvSpPr>
          <p:cNvPr id="9" name="Text 5"/>
          <p:cNvSpPr/>
          <p:nvPr/>
        </p:nvSpPr>
        <p:spPr>
          <a:xfrm>
            <a:off x="7476887" y="5705594"/>
            <a:ext cx="2331720" cy="336947"/>
          </a:xfrm>
          <a:prstGeom prst="rect">
            <a:avLst/>
          </a:prstGeom>
          <a:noFill/>
        </p:spPr>
        <p:txBody>
          <a:bodyPr wrap="none" rtlCol="0" anchor="t"/>
          <a:lstStyle/>
          <a:p>
            <a:pPr marL="0" indent="0" algn="l">
              <a:lnSpc>
                <a:spcPts val="2655"/>
              </a:lnSpc>
              <a:buNone/>
            </a:pPr>
            <a:r>
              <a:rPr lang="en-US" sz="2120" dirty="0">
                <a:solidFill>
                  <a:srgbClr val="FFFFFF"/>
                </a:solidFill>
                <a:latin typeface="Fraunces" pitchFamily="34" charset="0"/>
                <a:ea typeface="Fraunces" pitchFamily="34" charset="-122"/>
                <a:cs typeface="Fraunces" pitchFamily="34" charset="-120"/>
              </a:rPr>
              <a:t>Unit Test Example</a:t>
            </a:r>
            <a:endParaRPr lang="en-US" sz="2120" dirty="0"/>
          </a:p>
        </p:txBody>
      </p:sp>
      <p:sp>
        <p:nvSpPr>
          <p:cNvPr id="10" name="Text 6"/>
          <p:cNvSpPr/>
          <p:nvPr/>
        </p:nvSpPr>
        <p:spPr>
          <a:xfrm>
            <a:off x="7476887" y="6258044"/>
            <a:ext cx="4959072" cy="1379696"/>
          </a:xfrm>
          <a:prstGeom prst="rect">
            <a:avLst/>
          </a:prstGeom>
          <a:noFill/>
        </p:spPr>
        <p:txBody>
          <a:bodyPr wrap="square" rtlCol="0" anchor="t"/>
          <a:lstStyle/>
          <a:p>
            <a:pPr marL="0" indent="0" algn="l">
              <a:lnSpc>
                <a:spcPts val="2715"/>
              </a:lnSpc>
              <a:buNone/>
            </a:pPr>
            <a:r>
              <a:rPr lang="en-US" sz="1700" dirty="0">
                <a:solidFill>
                  <a:srgbClr val="EBECEF"/>
                </a:solidFill>
                <a:latin typeface="Epilogue" pitchFamily="34" charset="0"/>
                <a:ea typeface="Epilogue" pitchFamily="34" charset="-122"/>
                <a:cs typeface="Epilogue" pitchFamily="34" charset="-120"/>
              </a:rPr>
              <a:t>Dengan menggunakan modul bawaan Python, seperti unittest, kita dapat menulis unit test untuk menguji fungsi atau metode secara terpisah.</a:t>
            </a:r>
            <a:endParaRPr lang="en-US" sz="1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2834640"/>
            <a:ext cx="4930140" cy="694373"/>
          </a:xfrm>
          <a:prstGeom prst="rect">
            <a:avLst/>
          </a:prstGeom>
          <a:noFill/>
        </p:spPr>
        <p:txBody>
          <a:bodyPr wrap="none" rtlCol="0" anchor="t"/>
          <a:lstStyle/>
          <a:p>
            <a:pPr marL="0" indent="0">
              <a:lnSpc>
                <a:spcPts val="5470"/>
              </a:lnSpc>
              <a:buNone/>
            </a:pPr>
            <a:r>
              <a:rPr lang="en-US" sz="4375" dirty="0">
                <a:solidFill>
                  <a:srgbClr val="FFFFFF"/>
                </a:solidFill>
                <a:latin typeface="Fraunces" pitchFamily="34" charset="0"/>
                <a:ea typeface="Fraunces" pitchFamily="34" charset="-122"/>
                <a:cs typeface="Fraunces" pitchFamily="34" charset="-120"/>
              </a:rPr>
              <a:t>Pengenalan CI/CD</a:t>
            </a:r>
            <a:endParaRPr lang="en-US" sz="4375" dirty="0"/>
          </a:p>
        </p:txBody>
      </p:sp>
      <p:sp>
        <p:nvSpPr>
          <p:cNvPr id="5" name="Text 3"/>
          <p:cNvSpPr/>
          <p:nvPr/>
        </p:nvSpPr>
        <p:spPr>
          <a:xfrm>
            <a:off x="2037993" y="3973354"/>
            <a:ext cx="10554414" cy="1421606"/>
          </a:xfrm>
          <a:prstGeom prst="rect">
            <a:avLst/>
          </a:prstGeom>
          <a:noFill/>
        </p:spPr>
        <p:txBody>
          <a:bodyPr wrap="square" rtlCol="0" anchor="t"/>
          <a:lstStyle/>
          <a:p>
            <a:pPr marL="0" indent="0">
              <a:lnSpc>
                <a:spcPts val="2800"/>
              </a:lnSpc>
              <a:buNone/>
            </a:pPr>
            <a:r>
              <a:rPr lang="en-US" sz="1750" dirty="0">
                <a:solidFill>
                  <a:srgbClr val="EBECEF"/>
                </a:solidFill>
                <a:latin typeface="Epilogue" pitchFamily="34" charset="0"/>
                <a:ea typeface="Epilogue" pitchFamily="34" charset="-122"/>
                <a:cs typeface="Epilogue" pitchFamily="34" charset="-120"/>
              </a:rPr>
              <a:t>CI/CD (Continuous Integration/Continuous Delivery) adalah pendekatan dalam pengembangan perangkat lunak yang mengotomatiskan proses pengujian, integrasi, dan pengiriman perubahan kode. Ini memungkinkan pengembang untuk secara efisien dan cepat menghadirkan perubahan dan fitur baru ke dalam produk.</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4456628"/>
            <a:ext cx="7825740" cy="694373"/>
          </a:xfrm>
          <a:prstGeom prst="rect">
            <a:avLst/>
          </a:prstGeom>
          <a:noFill/>
        </p:spPr>
        <p:txBody>
          <a:bodyPr wrap="none" rtlCol="0" anchor="t"/>
          <a:lstStyle/>
          <a:p>
            <a:pPr marL="0" indent="0">
              <a:lnSpc>
                <a:spcPts val="5470"/>
              </a:lnSpc>
              <a:buNone/>
            </a:pPr>
            <a:r>
              <a:rPr lang="en-US" sz="4375" dirty="0" err="1">
                <a:solidFill>
                  <a:srgbClr val="FFFFFF"/>
                </a:solidFill>
                <a:latin typeface="+mj-lt"/>
                <a:ea typeface="Fraunces" pitchFamily="34" charset="-122"/>
                <a:cs typeface="Fraunces" pitchFamily="34" charset="-120"/>
              </a:rPr>
              <a:t>Manfaat</a:t>
            </a:r>
            <a:r>
              <a:rPr lang="en-US" sz="4375" dirty="0">
                <a:solidFill>
                  <a:srgbClr val="FFFFFF"/>
                </a:solidFill>
                <a:latin typeface="+mj-lt"/>
                <a:ea typeface="Fraunces" pitchFamily="34" charset="-122"/>
                <a:cs typeface="Fraunces" pitchFamily="34" charset="-120"/>
              </a:rPr>
              <a:t> </a:t>
            </a:r>
            <a:r>
              <a:rPr lang="en-US" sz="4375" dirty="0" err="1">
                <a:solidFill>
                  <a:srgbClr val="FFFFFF"/>
                </a:solidFill>
                <a:latin typeface="+mj-lt"/>
                <a:ea typeface="Fraunces" pitchFamily="34" charset="-122"/>
                <a:cs typeface="Fraunces" pitchFamily="34" charset="-120"/>
              </a:rPr>
              <a:t>Implementasi</a:t>
            </a:r>
            <a:r>
              <a:rPr lang="en-US" sz="4375" dirty="0">
                <a:solidFill>
                  <a:srgbClr val="FFFFFF"/>
                </a:solidFill>
                <a:latin typeface="+mj-lt"/>
                <a:ea typeface="Fraunces" pitchFamily="34" charset="-122"/>
                <a:cs typeface="Fraunces" pitchFamily="34" charset="-120"/>
              </a:rPr>
              <a:t> CI/CD</a:t>
            </a:r>
            <a:endParaRPr lang="en-US" sz="4375" dirty="0">
              <a:latin typeface="+mj-lt"/>
            </a:endParaRPr>
          </a:p>
        </p:txBody>
      </p:sp>
      <p:sp>
        <p:nvSpPr>
          <p:cNvPr id="5" name="Text 3"/>
          <p:cNvSpPr/>
          <p:nvPr/>
        </p:nvSpPr>
        <p:spPr>
          <a:xfrm>
            <a:off x="2037993" y="5484257"/>
            <a:ext cx="10554414" cy="1066205"/>
          </a:xfrm>
          <a:prstGeom prst="rect">
            <a:avLst/>
          </a:prstGeom>
          <a:noFill/>
        </p:spPr>
        <p:txBody>
          <a:bodyPr wrap="square" rtlCol="0" anchor="t"/>
          <a:lstStyle/>
          <a:p>
            <a:pPr marL="0" indent="0">
              <a:lnSpc>
                <a:spcPts val="2800"/>
              </a:lnSpc>
              <a:buNone/>
            </a:pPr>
            <a:r>
              <a:rPr lang="en-US" sz="1750" dirty="0">
                <a:solidFill>
                  <a:srgbClr val="EBECEF"/>
                </a:solidFill>
                <a:latin typeface="Epilogue" pitchFamily="34" charset="0"/>
                <a:ea typeface="Epilogue" pitchFamily="34" charset="-122"/>
                <a:cs typeface="Epilogue" pitchFamily="34" charset="-120"/>
              </a:rPr>
              <a:t>Implementasi CI/CD memberikan banyak manfaat dalam pengembangan perangkat lunak. Diantaranya, mengurangi konflik dan bug yang terjadi saat mengintegrasikan perubahan kode, meningkatkan kestabilan dan kualitas produk, dan mempercepat waktu pengiriman.</a:t>
            </a:r>
            <a:endParaRPr lang="en-US" sz="1750" dirty="0"/>
          </a:p>
        </p:txBody>
      </p:sp>
      <p:pic>
        <p:nvPicPr>
          <p:cNvPr id="6" name="Image 0" descr="preencoded.png"/>
          <p:cNvPicPr>
            <a:picLocks noChangeAspect="1"/>
          </p:cNvPicPr>
          <p:nvPr/>
        </p:nvPicPr>
        <p:blipFill>
          <a:blip r:embed="rId1"/>
          <a:stretch>
            <a:fillRect/>
          </a:stretch>
        </p:blipFill>
        <p:spPr>
          <a:xfrm>
            <a:off x="0" y="0"/>
            <a:ext cx="14630400" cy="27774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1776651"/>
            <a:ext cx="10554414" cy="1388745"/>
          </a:xfrm>
          <a:prstGeom prst="rect">
            <a:avLst/>
          </a:prstGeom>
          <a:noFill/>
        </p:spPr>
        <p:txBody>
          <a:bodyPr wrap="square" rtlCol="0" anchor="t"/>
          <a:lstStyle/>
          <a:p>
            <a:pPr marL="0" indent="0">
              <a:lnSpc>
                <a:spcPts val="5470"/>
              </a:lnSpc>
              <a:buNone/>
            </a:pPr>
            <a:r>
              <a:rPr lang="en-US" sz="4375" dirty="0">
                <a:solidFill>
                  <a:srgbClr val="FFFFFF"/>
                </a:solidFill>
                <a:latin typeface="+mj-lt"/>
                <a:ea typeface="Fraunces" pitchFamily="34" charset="-122"/>
                <a:cs typeface="Fraunces" pitchFamily="34" charset="-120"/>
              </a:rPr>
              <a:t>Langkah-langkah Konfigurasi CI/CD untuk Proyek Python</a:t>
            </a:r>
            <a:endParaRPr lang="en-US" sz="4375" dirty="0">
              <a:latin typeface="+mj-lt"/>
            </a:endParaRPr>
          </a:p>
        </p:txBody>
      </p:sp>
      <p:sp>
        <p:nvSpPr>
          <p:cNvPr id="5" name="Text 3"/>
          <p:cNvSpPr/>
          <p:nvPr/>
        </p:nvSpPr>
        <p:spPr>
          <a:xfrm>
            <a:off x="2393394" y="3609737"/>
            <a:ext cx="10199013" cy="355402"/>
          </a:xfrm>
          <a:prstGeom prst="rect">
            <a:avLst/>
          </a:prstGeom>
          <a:noFill/>
        </p:spPr>
        <p:txBody>
          <a:bodyPr wrap="none" rtlCol="0" anchor="t"/>
          <a:lstStyle/>
          <a:p>
            <a:pPr marL="342900" indent="-342900" algn="l">
              <a:lnSpc>
                <a:spcPts val="2800"/>
              </a:lnSpc>
              <a:buSzPct val="100000"/>
              <a:buFont typeface="+mj-lt"/>
              <a:buAutoNum type="arabicPeriod"/>
            </a:pPr>
            <a:r>
              <a:rPr lang="en-US" sz="1750" dirty="0">
                <a:solidFill>
                  <a:srgbClr val="EBECEF"/>
                </a:solidFill>
                <a:latin typeface="Epilogue" pitchFamily="34" charset="0"/>
                <a:ea typeface="Epilogue" pitchFamily="34" charset="-122"/>
                <a:cs typeface="Epilogue" pitchFamily="34" charset="-120"/>
              </a:rPr>
              <a:t>Buat repository Git untuk proyek Anda.</a:t>
            </a:r>
            <a:endParaRPr lang="en-US" sz="1750" dirty="0"/>
          </a:p>
        </p:txBody>
      </p:sp>
      <p:sp>
        <p:nvSpPr>
          <p:cNvPr id="6" name="Text 4"/>
          <p:cNvSpPr/>
          <p:nvPr/>
        </p:nvSpPr>
        <p:spPr>
          <a:xfrm>
            <a:off x="2393394" y="4053959"/>
            <a:ext cx="10199013" cy="355402"/>
          </a:xfrm>
          <a:prstGeom prst="rect">
            <a:avLst/>
          </a:prstGeom>
          <a:noFill/>
        </p:spPr>
        <p:txBody>
          <a:bodyPr wrap="none" rtlCol="0" anchor="t"/>
          <a:lstStyle/>
          <a:p>
            <a:pPr marL="342900" indent="-342900" algn="l">
              <a:lnSpc>
                <a:spcPts val="2800"/>
              </a:lnSpc>
              <a:buSzPct val="100000"/>
              <a:buFont typeface="+mj-lt"/>
              <a:buAutoNum type="arabicPeriod" startAt="2"/>
            </a:pPr>
            <a:r>
              <a:rPr lang="en-US" sz="1750" dirty="0">
                <a:solidFill>
                  <a:srgbClr val="EBECEF"/>
                </a:solidFill>
                <a:latin typeface="Epilogue" pitchFamily="34" charset="0"/>
                <a:ea typeface="Epilogue" pitchFamily="34" charset="-122"/>
                <a:cs typeface="Epilogue" pitchFamily="34" charset="-120"/>
              </a:rPr>
              <a:t>Pilih platform CI/CD, seperti Jenkins atau GitLab CI.</a:t>
            </a:r>
            <a:endParaRPr lang="en-US" sz="1750" dirty="0"/>
          </a:p>
        </p:txBody>
      </p:sp>
      <p:sp>
        <p:nvSpPr>
          <p:cNvPr id="7" name="Text 5"/>
          <p:cNvSpPr/>
          <p:nvPr/>
        </p:nvSpPr>
        <p:spPr>
          <a:xfrm>
            <a:off x="2393394" y="4498181"/>
            <a:ext cx="10199013" cy="710803"/>
          </a:xfrm>
          <a:prstGeom prst="rect">
            <a:avLst/>
          </a:prstGeom>
          <a:noFill/>
        </p:spPr>
        <p:txBody>
          <a:bodyPr wrap="square" rtlCol="0" anchor="t"/>
          <a:lstStyle/>
          <a:p>
            <a:pPr marL="342900" indent="-342900" algn="l">
              <a:lnSpc>
                <a:spcPts val="2800"/>
              </a:lnSpc>
              <a:buSzPct val="100000"/>
              <a:buFont typeface="+mj-lt"/>
              <a:buAutoNum type="arabicPeriod" startAt="3"/>
            </a:pPr>
            <a:r>
              <a:rPr lang="en-US" sz="1750" dirty="0">
                <a:solidFill>
                  <a:srgbClr val="EBECEF"/>
                </a:solidFill>
                <a:latin typeface="Epilogue" pitchFamily="34" charset="0"/>
                <a:ea typeface="Epilogue" pitchFamily="34" charset="-122"/>
                <a:cs typeface="Epilogue" pitchFamily="34" charset="-120"/>
              </a:rPr>
              <a:t>Konfigurasikan langkah-langkah CI/CD, termasuk pengujian, pemeriksaan kode, dan pengiriman otomatis.</a:t>
            </a:r>
            <a:endParaRPr lang="en-US" sz="1750" dirty="0"/>
          </a:p>
        </p:txBody>
      </p:sp>
      <p:sp>
        <p:nvSpPr>
          <p:cNvPr id="8" name="Text 6"/>
          <p:cNvSpPr/>
          <p:nvPr/>
        </p:nvSpPr>
        <p:spPr>
          <a:xfrm>
            <a:off x="2393394" y="5297805"/>
            <a:ext cx="10199013" cy="710803"/>
          </a:xfrm>
          <a:prstGeom prst="rect">
            <a:avLst/>
          </a:prstGeom>
          <a:noFill/>
        </p:spPr>
        <p:txBody>
          <a:bodyPr wrap="square" rtlCol="0" anchor="t"/>
          <a:lstStyle/>
          <a:p>
            <a:pPr marL="342900" indent="-342900" algn="l">
              <a:lnSpc>
                <a:spcPts val="2800"/>
              </a:lnSpc>
              <a:buSzPct val="100000"/>
              <a:buFont typeface="+mj-lt"/>
              <a:buAutoNum type="arabicPeriod" startAt="4"/>
            </a:pPr>
            <a:r>
              <a:rPr lang="en-US" sz="1750" dirty="0">
                <a:solidFill>
                  <a:srgbClr val="EBECEF"/>
                </a:solidFill>
                <a:latin typeface="Epilogue" pitchFamily="34" charset="0"/>
                <a:ea typeface="Epilogue" pitchFamily="34" charset="-122"/>
                <a:cs typeface="Epilogue" pitchFamily="34" charset="-120"/>
              </a:rPr>
              <a:t>Tambahkan skrip untuk mengintegrasikan alur kerja CI/CD dengan alat dan layanan yang diperlukan.</a:t>
            </a:r>
            <a:endParaRPr lang="en-US" sz="1750" dirty="0"/>
          </a:p>
        </p:txBody>
      </p:sp>
      <p:sp>
        <p:nvSpPr>
          <p:cNvPr id="9" name="Text 7"/>
          <p:cNvSpPr/>
          <p:nvPr/>
        </p:nvSpPr>
        <p:spPr>
          <a:xfrm>
            <a:off x="2393394" y="6097429"/>
            <a:ext cx="10199013" cy="355402"/>
          </a:xfrm>
          <a:prstGeom prst="rect">
            <a:avLst/>
          </a:prstGeom>
          <a:noFill/>
        </p:spPr>
        <p:txBody>
          <a:bodyPr wrap="none" rtlCol="0" anchor="t"/>
          <a:lstStyle/>
          <a:p>
            <a:pPr marL="342900" indent="-342900" algn="l">
              <a:lnSpc>
                <a:spcPts val="2800"/>
              </a:lnSpc>
              <a:buSzPct val="100000"/>
              <a:buFont typeface="+mj-lt"/>
              <a:buAutoNum type="arabicPeriod" startAt="5"/>
            </a:pPr>
            <a:r>
              <a:rPr lang="en-US" sz="1750" dirty="0">
                <a:solidFill>
                  <a:srgbClr val="EBECEF"/>
                </a:solidFill>
                <a:latin typeface="Epilogue" pitchFamily="34" charset="0"/>
                <a:ea typeface="Epilogue" pitchFamily="34" charset="-122"/>
                <a:cs typeface="Epilogue" pitchFamily="34" charset="-120"/>
              </a:rPr>
              <a:t>Uji konfigurasi dan pastikan pengiriman otomatis berjalan lancar.</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833199" y="2454116"/>
            <a:ext cx="7477601" cy="1388745"/>
          </a:xfrm>
          <a:prstGeom prst="rect">
            <a:avLst/>
          </a:prstGeom>
          <a:noFill/>
        </p:spPr>
        <p:txBody>
          <a:bodyPr wrap="square" rtlCol="0" anchor="t"/>
          <a:lstStyle/>
          <a:p>
            <a:pPr marL="0" indent="0">
              <a:lnSpc>
                <a:spcPts val="5470"/>
              </a:lnSpc>
              <a:buNone/>
            </a:pPr>
            <a:r>
              <a:rPr lang="en-US" sz="4375" dirty="0">
                <a:solidFill>
                  <a:srgbClr val="FFFFFF"/>
                </a:solidFill>
                <a:latin typeface="+mj-lt"/>
                <a:ea typeface="Fraunces" pitchFamily="34" charset="-122"/>
                <a:cs typeface="Fraunces" pitchFamily="34" charset="-120"/>
              </a:rPr>
              <a:t>Referensi dan </a:t>
            </a:r>
            <a:r>
              <a:rPr lang="en-US" sz="4375" dirty="0" err="1">
                <a:solidFill>
                  <a:srgbClr val="FFFFFF"/>
                </a:solidFill>
                <a:latin typeface="+mj-lt"/>
                <a:ea typeface="Fraunces" pitchFamily="34" charset="-122"/>
                <a:cs typeface="Fraunces" pitchFamily="34" charset="-120"/>
              </a:rPr>
              <a:t>Sumber</a:t>
            </a:r>
            <a:r>
              <a:rPr lang="en-US" sz="4375" dirty="0">
                <a:solidFill>
                  <a:srgbClr val="FFFFFF"/>
                </a:solidFill>
                <a:latin typeface="+mj-lt"/>
                <a:ea typeface="Fraunces" pitchFamily="34" charset="-122"/>
                <a:cs typeface="Fraunces" pitchFamily="34" charset="-120"/>
              </a:rPr>
              <a:t> Materi</a:t>
            </a:r>
            <a:endParaRPr lang="en-US" sz="4375" dirty="0">
              <a:latin typeface="+mj-lt"/>
            </a:endParaRPr>
          </a:p>
        </p:txBody>
      </p:sp>
      <p:sp>
        <p:nvSpPr>
          <p:cNvPr id="5" name="Text 3"/>
          <p:cNvSpPr/>
          <p:nvPr/>
        </p:nvSpPr>
        <p:spPr>
          <a:xfrm>
            <a:off x="1188601" y="4176117"/>
            <a:ext cx="7122200" cy="355402"/>
          </a:xfrm>
          <a:prstGeom prst="rect">
            <a:avLst/>
          </a:prstGeom>
          <a:noFill/>
        </p:spPr>
        <p:txBody>
          <a:bodyPr wrap="none" rtlCol="0" anchor="t"/>
          <a:lstStyle/>
          <a:p>
            <a:pPr marL="342900" indent="-342900" algn="l">
              <a:lnSpc>
                <a:spcPts val="2800"/>
              </a:lnSpc>
              <a:buSzPct val="100000"/>
              <a:buChar char="•"/>
            </a:pPr>
            <a:r>
              <a:rPr lang="en-US" sz="1750" dirty="0">
                <a:solidFill>
                  <a:srgbClr val="EBECEF"/>
                </a:solidFill>
                <a:latin typeface="Epilogue" pitchFamily="34" charset="0"/>
                <a:ea typeface="Epilogue" pitchFamily="34" charset="-122"/>
                <a:cs typeface="Epilogue" pitchFamily="34" charset="-120"/>
              </a:rPr>
              <a:t>Buku: "Python Testing with pytest" oleh Brian Okken</a:t>
            </a:r>
            <a:endParaRPr lang="en-US" sz="1750" dirty="0"/>
          </a:p>
        </p:txBody>
      </p:sp>
      <p:sp>
        <p:nvSpPr>
          <p:cNvPr id="6" name="Text 4"/>
          <p:cNvSpPr/>
          <p:nvPr/>
        </p:nvSpPr>
        <p:spPr>
          <a:xfrm>
            <a:off x="1188601" y="4620339"/>
            <a:ext cx="7122200" cy="710803"/>
          </a:xfrm>
          <a:prstGeom prst="rect">
            <a:avLst/>
          </a:prstGeom>
          <a:noFill/>
        </p:spPr>
        <p:txBody>
          <a:bodyPr wrap="square" rtlCol="0" anchor="t"/>
          <a:lstStyle/>
          <a:p>
            <a:pPr marL="342900" indent="-342900" algn="l">
              <a:lnSpc>
                <a:spcPts val="2800"/>
              </a:lnSpc>
              <a:buSzPct val="100000"/>
              <a:buChar char="•"/>
            </a:pPr>
            <a:r>
              <a:rPr lang="en-US" sz="1750" dirty="0">
                <a:solidFill>
                  <a:srgbClr val="EBECEF"/>
                </a:solidFill>
                <a:latin typeface="Epilogue" pitchFamily="34" charset="0"/>
                <a:ea typeface="Epilogue" pitchFamily="34" charset="-122"/>
                <a:cs typeface="Epilogue" pitchFamily="34" charset="-120"/>
              </a:rPr>
              <a:t>Artikel: "Unit Testing in Python: A Complete Guide" oleh Real Python</a:t>
            </a:r>
            <a:endParaRPr lang="en-US" sz="1750" dirty="0"/>
          </a:p>
        </p:txBody>
      </p:sp>
      <p:sp>
        <p:nvSpPr>
          <p:cNvPr id="7" name="Text 5"/>
          <p:cNvSpPr/>
          <p:nvPr/>
        </p:nvSpPr>
        <p:spPr>
          <a:xfrm>
            <a:off x="1188601" y="5242261"/>
            <a:ext cx="7122200" cy="355402"/>
          </a:xfrm>
          <a:prstGeom prst="rect">
            <a:avLst/>
          </a:prstGeom>
          <a:noFill/>
        </p:spPr>
        <p:txBody>
          <a:bodyPr wrap="none" rtlCol="0" anchor="t"/>
          <a:lstStyle/>
          <a:p>
            <a:pPr marL="342900" indent="-342900" algn="l">
              <a:lnSpc>
                <a:spcPts val="2800"/>
              </a:lnSpc>
              <a:buSzPct val="100000"/>
              <a:buChar char="•"/>
            </a:pPr>
            <a:r>
              <a:rPr lang="en-US" sz="1750" dirty="0">
                <a:solidFill>
                  <a:srgbClr val="EBECEF"/>
                </a:solidFill>
                <a:latin typeface="Epilogue" pitchFamily="34" charset="0"/>
                <a:ea typeface="Epilogue" pitchFamily="34" charset="-122"/>
                <a:cs typeface="Epilogue" pitchFamily="34" charset="-120"/>
              </a:rPr>
              <a:t>Video: GitLab CI CD Tutorial for Beginners – </a:t>
            </a:r>
            <a:r>
              <a:rPr lang="en-US" sz="1750" dirty="0" err="1">
                <a:solidFill>
                  <a:srgbClr val="EBECEF"/>
                </a:solidFill>
                <a:latin typeface="Epilogue" pitchFamily="34" charset="0"/>
                <a:ea typeface="Epilogue" pitchFamily="34" charset="-122"/>
                <a:cs typeface="Epilogue" pitchFamily="34" charset="-120"/>
              </a:rPr>
              <a:t>TechWorld</a:t>
            </a:r>
            <a:r>
              <a:rPr lang="en-US" sz="1750" dirty="0">
                <a:solidFill>
                  <a:srgbClr val="EBECEF"/>
                </a:solidFill>
                <a:latin typeface="Epilogue" pitchFamily="34" charset="0"/>
                <a:ea typeface="Epilogue" pitchFamily="34" charset="-122"/>
                <a:cs typeface="Epilogue" pitchFamily="34" charset="-120"/>
              </a:rPr>
              <a:t> With Nana</a:t>
            </a:r>
            <a:br>
              <a:rPr lang="en-US" sz="1750" dirty="0">
                <a:solidFill>
                  <a:srgbClr val="EBECEF"/>
                </a:solidFill>
                <a:latin typeface="Epilogue" pitchFamily="34" charset="0"/>
                <a:ea typeface="Epilogue" pitchFamily="34" charset="-122"/>
                <a:cs typeface="Epilogue" pitchFamily="34" charset="-120"/>
              </a:rPr>
            </a:br>
            <a:r>
              <a:rPr lang="en-US" sz="1750" dirty="0">
                <a:solidFill>
                  <a:srgbClr val="EBECEF"/>
                </a:solidFill>
                <a:latin typeface="Epilogue" pitchFamily="34" charset="0"/>
                <a:ea typeface="Epilogue" pitchFamily="34" charset="-122"/>
                <a:cs typeface="Epilogue" pitchFamily="34" charset="-120"/>
              </a:rPr>
              <a:t>https://youtu.be/qP8kir2GUgo?si=_OeQnsrLsF2UKcuv</a:t>
            </a:r>
            <a:endParaRPr lang="en-US" sz="1750" dirty="0"/>
          </a:p>
        </p:txBody>
      </p:sp>
      <p:pic>
        <p:nvPicPr>
          <p:cNvPr id="8" name="Image 0" descr="preencoded.png"/>
          <p:cNvPicPr>
            <a:picLocks noChangeAspect="1"/>
          </p:cNvPicPr>
          <p:nvPr/>
        </p:nvPicPr>
        <p:blipFill>
          <a:blip r:embed="rId1"/>
          <a:stretch>
            <a:fillRect/>
          </a:stretch>
        </p:blipFill>
        <p:spPr>
          <a:xfrm>
            <a:off x="9144000" y="0"/>
            <a:ext cx="54864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2304</Words>
  <Application>WPS Presentation</Application>
  <PresentationFormat>Custom</PresentationFormat>
  <Paragraphs>55</Paragraphs>
  <Slides>8</Slides>
  <Notes>8</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8</vt:i4>
      </vt:variant>
    </vt:vector>
  </HeadingPairs>
  <TitlesOfParts>
    <vt:vector size="24" baseType="lpstr">
      <vt:lpstr>Arial</vt:lpstr>
      <vt:lpstr>SimSun</vt:lpstr>
      <vt:lpstr>Wingdings</vt:lpstr>
      <vt:lpstr>Fraunces</vt:lpstr>
      <vt:lpstr>FiraCode Nerd Font</vt:lpstr>
      <vt:lpstr>Fraunces</vt:lpstr>
      <vt:lpstr>Fraunces</vt:lpstr>
      <vt:lpstr>Epilogue</vt:lpstr>
      <vt:lpstr>Epilogue</vt:lpstr>
      <vt:lpstr>Epilogue</vt:lpstr>
      <vt:lpstr>Calibri</vt:lpstr>
      <vt:lpstr>Microsoft YaHei</vt:lpstr>
      <vt:lpstr>Arial Unicode MS</vt:lpstr>
      <vt:lpstr>MingLiU-ExtB</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absor</cp:lastModifiedBy>
  <cp:revision>3</cp:revision>
  <dcterms:created xsi:type="dcterms:W3CDTF">2023-10-25T08:29:00Z</dcterms:created>
  <dcterms:modified xsi:type="dcterms:W3CDTF">2023-11-04T06:03:24Z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5EB8BCB423B4406495B87F9D49CDB630_12</vt:lpwstr>
  </property>
  <property fmtid="{D5CDD505-2E9C-101B-9397-08002B2CF9AE}" pid="3" name="KSOProductBuildVer">
    <vt:lpwstr>1033-12.2.0.13266</vt:lpwstr>
  </property>
</Properties>
</file>