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59" r:id="rId2"/>
    <p:sldMasterId id="2147483664" r:id="rId3"/>
  </p:sldMasterIdLst>
  <p:notesMasterIdLst>
    <p:notesMasterId r:id="rId4"/>
  </p:notesMasterIdLst>
  <p:handoutMasterIdLst>
    <p:handoutMasterId r:id="rId5"/>
  </p:handout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6">
          <p15:clr>
            <a:srgbClr val="A4A3A4"/>
          </p15:clr>
        </p15:guide>
        <p15:guide id="2" pos="56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>
        <p:scale>
          <a:sx n="116" d="100"/>
          <a:sy n="116" d="100"/>
        </p:scale>
        <p:origin x="1520" y="744"/>
      </p:cViewPr>
      <p:guideLst>
        <p:guide orient="horz" pos="676"/>
        <p:guide pos="56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50545-E260-4F41-A803-5BF85CFE96EA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D68D1-0A4A-364F-B3D1-97755523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469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CAFC9-2F5E-7849-9A3C-3E3602566C83}" type="datetimeFigureOut">
              <a:rPr lang="en-US" smtClean="0"/>
              <a:t>10/2/17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59D8E-2A04-7648-BB99-EC53D2571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27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00BF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6494" y="2494609"/>
            <a:ext cx="5661618" cy="1234730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 smtClean="0"/>
              <a:t>Add the title of your presentation here</a:t>
            </a:r>
            <a:endParaRPr lang="en-US" dirty="0"/>
          </a:p>
        </p:txBody>
      </p:sp>
      <p:sp>
        <p:nvSpPr>
          <p:cNvPr id="11" name="Subtitle 1"/>
          <p:cNvSpPr txBox="1">
            <a:spLocks/>
          </p:cNvSpPr>
          <p:nvPr userDrawn="1"/>
        </p:nvSpPr>
        <p:spPr>
          <a:xfrm>
            <a:off x="3389891" y="4862023"/>
            <a:ext cx="1050635" cy="160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rgbClr val="FFFFFF"/>
                </a:solidFill>
                <a:latin typeface="Helvetica Neue"/>
                <a:cs typeface="Helvetica Neue"/>
              </a:rPr>
              <a:t>Powered by</a:t>
            </a:r>
            <a:endParaRPr lang="en-US" sz="800" dirty="0">
              <a:solidFill>
                <a:srgbClr val="FFFFFF"/>
              </a:solidFill>
              <a:latin typeface="Helvetica Neue"/>
              <a:cs typeface="Helvetica Neue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58728" y="3729038"/>
            <a:ext cx="2938463" cy="385762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14" y="4791407"/>
            <a:ext cx="1381743" cy="336541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15888" y="723900"/>
            <a:ext cx="3887787" cy="261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174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B48FB-E956-2048-9E74-C69E7CAA26CC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31729107"/>
              </p:ext>
            </p:extLst>
          </p:nvPr>
        </p:nvGraphicFramePr>
        <p:xfrm>
          <a:off x="204787" y="1052400"/>
          <a:ext cx="5953649" cy="2184875"/>
        </p:xfrm>
        <a:graphic>
          <a:graphicData uri="http://schemas.openxmlformats.org/drawingml/2006/table">
            <a:tbl>
              <a:tblPr firstRow="1" lastRow="1" bandRow="1">
                <a:tableStyleId>{1FECB4D8-DB02-4DC6-A0A2-4F2EBAE1DC90}</a:tableStyleId>
              </a:tblPr>
              <a:tblGrid>
                <a:gridCol w="4802370"/>
                <a:gridCol w="716414"/>
                <a:gridCol w="434865"/>
              </a:tblGrid>
              <a:tr h="312125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Answer Choices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Arial"/>
                          <a:cs typeface="Arial"/>
                        </a:rPr>
                        <a:t>Responses</a:t>
                      </a:r>
                      <a:endParaRPr lang="en-US" sz="11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Less than one year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10.00%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 to 3 years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10.00%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 to 5 years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25.00%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 to 7 years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15.00%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More than seven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years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40.00%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57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212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lang="en-US" sz="105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50" dirty="0" smtClean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lang="en-US" sz="105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5888" y="723900"/>
            <a:ext cx="4478337" cy="2619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ponse 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593F9-7B30-274B-BFFF-492683631E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211403" y="3639393"/>
            <a:ext cx="4576388" cy="350837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04788" y="2334751"/>
            <a:ext cx="8229600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204788" y="3032255"/>
            <a:ext cx="3859212" cy="280987"/>
          </a:xfrm>
        </p:spPr>
        <p:txBody>
          <a:bodyPr/>
          <a:lstStyle>
            <a:lvl2pPr marL="4763" indent="0"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2pPr>
          </a:lstStyle>
          <a:p>
            <a:pPr lvl="1"/>
            <a:r>
              <a:rPr lang="en-US" dirty="0" smtClean="0"/>
              <a:t>Total Responses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211403" y="4047840"/>
            <a:ext cx="4576388" cy="350837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30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3.xml"/><Relationship Id="rId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788" y="1200151"/>
            <a:ext cx="8482012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4788" y="469116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537D1D7B-70B5-9D4F-A9E5-525C1090DAAC}" type="datetime4">
              <a:rPr lang="en-US" smtClean="0"/>
              <a:t>October 2, 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4828084"/>
            <a:ext cx="3841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CCCCC"/>
                </a:solidFill>
                <a:latin typeface="Arial"/>
                <a:cs typeface="Arial"/>
              </a:defRPr>
            </a:lvl1pPr>
          </a:lstStyle>
          <a:p>
            <a:fld id="{7FE0505B-37A8-D24C-BEF3-C2D216B51C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1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1800" b="1" kern="1200" baseline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000" b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136" y="333381"/>
            <a:ext cx="8229600" cy="3912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36" y="736649"/>
            <a:ext cx="5332506" cy="249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076" y="4815076"/>
            <a:ext cx="62603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fld id="{A88B48FB-E956-2048-9E74-C69E7CAA26C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815076"/>
            <a:ext cx="9144000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04788" y="729178"/>
            <a:ext cx="8780462" cy="0"/>
          </a:xfrm>
          <a:prstGeom prst="line">
            <a:avLst/>
          </a:prstGeom>
          <a:ln w="635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ubtitle 1"/>
          <p:cNvSpPr txBox="1">
            <a:spLocks/>
          </p:cNvSpPr>
          <p:nvPr userDrawn="1"/>
        </p:nvSpPr>
        <p:spPr>
          <a:xfrm>
            <a:off x="-56474" y="4880795"/>
            <a:ext cx="1050635" cy="160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rgbClr val="7C878E"/>
                </a:solidFill>
                <a:latin typeface="Helvetica Neue"/>
                <a:cs typeface="Helvetica Neue"/>
              </a:rPr>
              <a:t>Powered by</a:t>
            </a:r>
            <a:endParaRPr lang="en-US" sz="800" dirty="0">
              <a:solidFill>
                <a:srgbClr val="7C878E"/>
              </a:solidFill>
              <a:latin typeface="Helvetica Neue"/>
              <a:cs typeface="Helvetica Neue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6" y="4835992"/>
            <a:ext cx="1213734" cy="2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7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498" y="2009589"/>
            <a:ext cx="8229600" cy="53314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9705" y="4819820"/>
            <a:ext cx="66301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2"/>
                </a:solidFill>
                <a:latin typeface="Arial"/>
                <a:cs typeface="Arial"/>
              </a:defRPr>
            </a:lvl1pPr>
          </a:lstStyle>
          <a:p>
            <a:fld id="{37B593F9-7B30-274B-BFFF-492683631E4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4815076"/>
            <a:ext cx="9144000" cy="0"/>
          </a:xfrm>
          <a:prstGeom prst="line">
            <a:avLst/>
          </a:prstGeom>
          <a:ln w="12700" cmpd="sng">
            <a:solidFill>
              <a:srgbClr val="CCCC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204788" y="807371"/>
            <a:ext cx="8229600" cy="85725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1"/>
          <p:cNvSpPr txBox="1">
            <a:spLocks/>
          </p:cNvSpPr>
          <p:nvPr userDrawn="1"/>
        </p:nvSpPr>
        <p:spPr>
          <a:xfrm>
            <a:off x="-56474" y="4886487"/>
            <a:ext cx="1050635" cy="160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rgbClr val="7C878E"/>
                </a:solidFill>
                <a:latin typeface="Helvetica Neue"/>
                <a:cs typeface="Helvetica Neue"/>
              </a:rPr>
              <a:t>Powered by</a:t>
            </a:r>
            <a:endParaRPr lang="en-US" sz="800" dirty="0">
              <a:solidFill>
                <a:srgbClr val="7C878E"/>
              </a:solidFill>
              <a:latin typeface="Helvetica Neue"/>
              <a:cs typeface="Helvetica Neue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6" y="4841684"/>
            <a:ext cx="1213734" cy="2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6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1600" b="1" kern="1200">
          <a:solidFill>
            <a:schemeClr val="bg1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Sámán Meditáció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Wednesday, May 13,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Q6: Milyen gyakran meditál?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11    Skipped: 0</a:t>
            </a:r>
          </a:p>
        </p:txBody>
      </p:sp>
      <p:pic>
        <p:nvPicPr>
          <p:cNvPr id="4" name="Picture 3" descr="table40007363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6147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Q7: Fog fejhallgatót használni a hallgatáshoz?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11    Skipped: 0</a:t>
            </a:r>
          </a:p>
        </p:txBody>
      </p:sp>
      <p:pic>
        <p:nvPicPr>
          <p:cNvPr id="4" name="Picture 3" descr="chart40007365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2678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Q7: Fog fejhallgatót használni a hallgatáshoz?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11    Skipped: 0</a:t>
            </a:r>
          </a:p>
        </p:txBody>
      </p:sp>
      <p:pic>
        <p:nvPicPr>
          <p:cNvPr id="4" name="Picture 3" descr="table40007365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0522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Q8: Használt-e valamilyen tudatmódosító szert, beleértve koffeint vagy alkoholt az elmúlt néhány órában?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11    Skipped: 0</a:t>
            </a:r>
          </a:p>
        </p:txBody>
      </p:sp>
      <p:pic>
        <p:nvPicPr>
          <p:cNvPr id="4" name="Picture 3" descr="chart40007363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2678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Q8: Használt-e valamilyen tudatmódosító szert, beleértve koffeint vagy alkoholt az elmúlt néhány órában?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11    Skipped: 0</a:t>
            </a:r>
          </a:p>
        </p:txBody>
      </p:sp>
      <p:pic>
        <p:nvPicPr>
          <p:cNvPr id="4" name="Picture 3" descr="table400073639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0522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Q9: Mennyire érzi magát most koncentráltnak? (Kérem mozgassa meg a csúszkát.)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11    Skipped: 0</a:t>
            </a:r>
          </a:p>
        </p:txBody>
      </p:sp>
      <p:pic>
        <p:nvPicPr>
          <p:cNvPr id="4" name="Picture 3" descr="chart40007364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26785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Q9: Mennyire érzi magát most koncentráltnak? (Kérem mozgassa meg a csúszkát.)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11    Skipped: 0</a:t>
            </a:r>
          </a:p>
        </p:txBody>
      </p:sp>
      <p:pic>
        <p:nvPicPr>
          <p:cNvPr id="4" name="Picture 3" descr="table40007364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7347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Q10: Válasszon egy számot az alábbi körből, hogy jelezze, most hogy érzi magát: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11    Skipped: 0</a:t>
            </a:r>
          </a:p>
        </p:txBody>
      </p:sp>
      <p:pic>
        <p:nvPicPr>
          <p:cNvPr id="4" name="Picture 3" descr="chart40007366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81642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Q10: Válasszon egy számot az alábbi körből, hogy jelezze, most hogy érzi magát: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11    Skipped: 0</a:t>
            </a:r>
          </a:p>
        </p:txBody>
      </p:sp>
      <p:pic>
        <p:nvPicPr>
          <p:cNvPr id="4" name="Picture 3" descr="table40007366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5270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Q11: Mennyire érzi magát most koncentráltnak? (Kérem mozgassa meg a csúszkát.)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11    Skipped: 0</a:t>
            </a:r>
          </a:p>
        </p:txBody>
      </p:sp>
      <p:pic>
        <p:nvPicPr>
          <p:cNvPr id="4" name="Picture 3" descr="chart40007364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2678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Date Created: Monday, January 06, 2020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Total Responses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Complete Responses: 11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Q11: Mennyire érzi magát most koncentráltnak? (Kérem mozgassa meg a csúszkát.)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11    Skipped: 0</a:t>
            </a:r>
          </a:p>
        </p:txBody>
      </p:sp>
      <p:pic>
        <p:nvPicPr>
          <p:cNvPr id="4" name="Picture 3" descr="table40007364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7347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Q12: Válasszon egy számot az alábbi körből, hogy jelezze, hogy érzi magát: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11    Skipped: 0</a:t>
            </a:r>
          </a:p>
        </p:txBody>
      </p:sp>
      <p:pic>
        <p:nvPicPr>
          <p:cNvPr id="4" name="Picture 3" descr="chart40007366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81642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Q12: Válasszon egy számot az alábbi körből, hogy jelezze, hogy érzi magát: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11    Skipped: 0</a:t>
            </a:r>
          </a:p>
        </p:txBody>
      </p:sp>
      <p:pic>
        <p:nvPicPr>
          <p:cNvPr id="4" name="Picture 3" descr="table40007366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5270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Q13: Kapott választ a kérdésére?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11    Skipped: 0</a:t>
            </a:r>
          </a:p>
        </p:txBody>
      </p:sp>
      <p:pic>
        <p:nvPicPr>
          <p:cNvPr id="4" name="Picture 3" descr="chart40007366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26785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Q13: Kapott választ a kérdésére?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11    Skipped: 0</a:t>
            </a:r>
          </a:p>
        </p:txBody>
      </p:sp>
      <p:pic>
        <p:nvPicPr>
          <p:cNvPr id="4" name="Picture 3" descr="table40007366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0522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Q14: Mennyire volt könnyű a leginkább ismétlődő, monoton ritmusokra koncentrálni? (Kérem mozgassa meg a csúszkát.)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11    Skipped: 0</a:t>
            </a:r>
          </a:p>
        </p:txBody>
      </p:sp>
      <p:pic>
        <p:nvPicPr>
          <p:cNvPr id="4" name="Picture 3" descr="chart40007364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26785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Q14: Mennyire volt könnyű a leginkább ismétlődő, monoton ritmusokra koncentrálni? (Kérem mozgassa meg a csúszkát.)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11    Skipped: 0</a:t>
            </a:r>
          </a:p>
        </p:txBody>
      </p:sp>
      <p:pic>
        <p:nvPicPr>
          <p:cNvPr id="4" name="Picture 3" descr="table40007364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73478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Q15: A zene melyik részén volt a legkoncentráltabb? (Kérem mozgassa meg a csúszkát.)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11    Skipped: 0</a:t>
            </a:r>
          </a:p>
        </p:txBody>
      </p:sp>
      <p:pic>
        <p:nvPicPr>
          <p:cNvPr id="4" name="Picture 3" descr="chart40007366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26785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Q15: A zene melyik részén volt a legkoncentráltabb? (Kérem mozgassa meg a csúszkát.)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11    Skipped: 0</a:t>
            </a:r>
          </a:p>
        </p:txBody>
      </p:sp>
      <p:pic>
        <p:nvPicPr>
          <p:cNvPr id="4" name="Picture 3" descr="table40007366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73478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Q16: Látott vizuális képeket a meditáció alatt?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11    Skipped: 0</a:t>
            </a:r>
          </a:p>
        </p:txBody>
      </p:sp>
      <p:pic>
        <p:nvPicPr>
          <p:cNvPr id="4" name="Picture 3" descr="chart40007365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2678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Q2: Melyik alábbi kategóriába tartozik az Ön korosztálya?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11    Skipped: 0</a:t>
            </a:r>
          </a:p>
        </p:txBody>
      </p:sp>
      <p:pic>
        <p:nvPicPr>
          <p:cNvPr id="4" name="Picture 3" descr="chart40007363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62857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Q16: Látott vizuális képeket a meditáció alatt?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11    Skipped: 0</a:t>
            </a:r>
          </a:p>
        </p:txBody>
      </p:sp>
      <p:pic>
        <p:nvPicPr>
          <p:cNvPr id="4" name="Picture 3" descr="table40007365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0522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Q2: Melyik alábbi kategóriába tartozik az Ön korosztálya?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11    Skipped: 0</a:t>
            </a:r>
          </a:p>
        </p:txBody>
      </p:sp>
      <p:pic>
        <p:nvPicPr>
          <p:cNvPr id="4" name="Picture 3" descr="table40007363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4583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Q3: Mi a neme?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11    Skipped: 0</a:t>
            </a:r>
          </a:p>
        </p:txBody>
      </p:sp>
      <p:pic>
        <p:nvPicPr>
          <p:cNvPr id="4" name="Picture 3" descr="chart40007363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22678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Q3: Mi a neme?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11    Skipped: 0</a:t>
            </a:r>
          </a:p>
        </p:txBody>
      </p:sp>
      <p:pic>
        <p:nvPicPr>
          <p:cNvPr id="4" name="Picture 3" descr="table40007363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0522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Q5: Hány sámán utazása volt korábban?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11    Skipped: 0</a:t>
            </a:r>
          </a:p>
        </p:txBody>
      </p:sp>
      <p:pic>
        <p:nvPicPr>
          <p:cNvPr id="4" name="Picture 3" descr="chart40007363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Q5: Hány sámán utazása volt korábban?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11    Skipped: 0</a:t>
            </a:r>
          </a:p>
        </p:txBody>
      </p:sp>
      <p:pic>
        <p:nvPicPr>
          <p:cNvPr id="4" name="Picture 3" descr="table40007363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18959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Q6: Milyen gyakran meditál?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Answered: 11    Skipped: 0</a:t>
            </a:r>
          </a:p>
        </p:txBody>
      </p:sp>
      <p:pic>
        <p:nvPicPr>
          <p:cNvPr id="4" name="Picture 3" descr="chart40007363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8" y="1498491"/>
            <a:ext cx="5388428" cy="33564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M-template-20140529">
  <a:themeElements>
    <a:clrScheme name="Custom 1">
      <a:dk1>
        <a:srgbClr val="333333"/>
      </a:dk1>
      <a:lt1>
        <a:sysClr val="window" lastClr="FFFFFF"/>
      </a:lt1>
      <a:dk2>
        <a:srgbClr val="666666"/>
      </a:dk2>
      <a:lt2>
        <a:srgbClr val="EEECE1"/>
      </a:lt2>
      <a:accent1>
        <a:srgbClr val="8BAB42"/>
      </a:accent1>
      <a:accent2>
        <a:srgbClr val="CCCCCC"/>
      </a:accent2>
      <a:accent3>
        <a:srgbClr val="60574C"/>
      </a:accent3>
      <a:accent4>
        <a:srgbClr val="31859C"/>
      </a:accent4>
      <a:accent5>
        <a:srgbClr val="A8BC33"/>
      </a:accent5>
      <a:accent6>
        <a:srgbClr val="FFFFFF"/>
      </a:accent6>
      <a:hlink>
        <a:srgbClr val="31859C"/>
      </a:hlink>
      <a:folHlink>
        <a:srgbClr val="31859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ata slides">
  <a:themeElements>
    <a:clrScheme name="Custom 1">
      <a:dk1>
        <a:srgbClr val="333333"/>
      </a:dk1>
      <a:lt1>
        <a:sysClr val="window" lastClr="FFFFFF"/>
      </a:lt1>
      <a:dk2>
        <a:srgbClr val="666666"/>
      </a:dk2>
      <a:lt2>
        <a:srgbClr val="EEECE1"/>
      </a:lt2>
      <a:accent1>
        <a:srgbClr val="8BAB42"/>
      </a:accent1>
      <a:accent2>
        <a:srgbClr val="CCCCCC"/>
      </a:accent2>
      <a:accent3>
        <a:srgbClr val="60574C"/>
      </a:accent3>
      <a:accent4>
        <a:srgbClr val="31859C"/>
      </a:accent4>
      <a:accent5>
        <a:srgbClr val="A8BC33"/>
      </a:accent5>
      <a:accent6>
        <a:srgbClr val="FFFFFF"/>
      </a:accent6>
      <a:hlink>
        <a:srgbClr val="31859C"/>
      </a:hlink>
      <a:folHlink>
        <a:srgbClr val="3185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Response Summary">
  <a:themeElements>
    <a:clrScheme name="Custom 1">
      <a:dk1>
        <a:srgbClr val="333333"/>
      </a:dk1>
      <a:lt1>
        <a:sysClr val="window" lastClr="FFFFFF"/>
      </a:lt1>
      <a:dk2>
        <a:srgbClr val="666666"/>
      </a:dk2>
      <a:lt2>
        <a:srgbClr val="EEECE1"/>
      </a:lt2>
      <a:accent1>
        <a:srgbClr val="8BAB42"/>
      </a:accent1>
      <a:accent2>
        <a:srgbClr val="CCCCCC"/>
      </a:accent2>
      <a:accent3>
        <a:srgbClr val="60574C"/>
      </a:accent3>
      <a:accent4>
        <a:srgbClr val="31859C"/>
      </a:accent4>
      <a:accent5>
        <a:srgbClr val="A8BC33"/>
      </a:accent5>
      <a:accent6>
        <a:srgbClr val="FFFFFF"/>
      </a:accent6>
      <a:hlink>
        <a:srgbClr val="31859C"/>
      </a:hlink>
      <a:folHlink>
        <a:srgbClr val="31859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SM-template-20140529.potx</Template>
  <TotalTime>289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Calibri</vt:lpstr>
      <vt:lpstr>Helvetica Neue</vt:lpstr>
      <vt:lpstr>Arial</vt:lpstr>
      <vt:lpstr>SM-template-20140529</vt:lpstr>
      <vt:lpstr>Data slides</vt:lpstr>
      <vt:lpstr>Response Summary</vt:lpstr>
    </vt:vector>
  </TitlesOfParts>
  <Company>SurveyMonkey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Clarke</dc:creator>
  <cp:lastModifiedBy>Delia Yang</cp:lastModifiedBy>
  <cp:revision>44</cp:revision>
  <dcterms:created xsi:type="dcterms:W3CDTF">2014-01-30T23:18:11Z</dcterms:created>
  <dcterms:modified xsi:type="dcterms:W3CDTF">2017-10-03T04:20:01Z</dcterms:modified>
</cp:coreProperties>
</file>