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8" r:id="rId2"/>
    <p:sldId id="329" r:id="rId3"/>
    <p:sldId id="334" r:id="rId4"/>
    <p:sldId id="339" r:id="rId5"/>
    <p:sldId id="340" r:id="rId6"/>
    <p:sldId id="353" r:id="rId7"/>
    <p:sldId id="344" r:id="rId8"/>
    <p:sldId id="336" r:id="rId9"/>
    <p:sldId id="345" r:id="rId10"/>
    <p:sldId id="335" r:id="rId11"/>
    <p:sldId id="346" r:id="rId12"/>
    <p:sldId id="347" r:id="rId13"/>
    <p:sldId id="348" r:id="rId14"/>
    <p:sldId id="354" r:id="rId15"/>
    <p:sldId id="352" r:id="rId16"/>
    <p:sldId id="349" r:id="rId17"/>
    <p:sldId id="351" r:id="rId18"/>
    <p:sldId id="350" r:id="rId19"/>
    <p:sldId id="343" r:id="rId20"/>
    <p:sldId id="333" r:id="rId21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79" d="100"/>
          <a:sy n="79" d="100"/>
        </p:scale>
        <p:origin x="86" y="432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4/27/2023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4/27/2023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4/27/2023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Loan Default: 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Kho Guan Guo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E7877-D243-A777-6027-DCED46FE6A39}"/>
              </a:ext>
            </a:extLst>
          </p:cNvPr>
          <p:cNvSpPr txBox="1"/>
          <p:nvPr/>
        </p:nvSpPr>
        <p:spPr>
          <a:xfrm>
            <a:off x="2205980" y="2276872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Checking number of defaults as a percentage of the total number of those feature value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Yielded some more obvious patterns than the continuous features did by looking at the difference in percentages, although they were generally normally distributed across most unique values.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8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6840F-E157-8DFA-0349-7E1CFEC6633E}"/>
              </a:ext>
            </a:extLst>
          </p:cNvPr>
          <p:cNvSpPr txBox="1"/>
          <p:nvPr/>
        </p:nvSpPr>
        <p:spPr>
          <a:xfrm>
            <a:off x="2061964" y="2204864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loan_title</a:t>
            </a:r>
            <a:r>
              <a:rPr lang="en-SG" dirty="0"/>
              <a:t>: reduced number of unique values from 109 to 17 by broadly categorizing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batch_enrolled</a:t>
            </a:r>
            <a:r>
              <a:rPr lang="en-SG" dirty="0"/>
              <a:t>: 41 batches reduced to 3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grade: 7 grades to 3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sub_grade</a:t>
            </a:r>
            <a:r>
              <a:rPr lang="en-SG" dirty="0"/>
              <a:t>: 35 sub grades to 4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Added arithmetic features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091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3E952-B315-AC69-8A6E-2E8DA413F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2674562"/>
            <a:ext cx="9826491" cy="1466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796F32-37C5-33A4-A31C-6AD979D8DBA6}"/>
              </a:ext>
            </a:extLst>
          </p:cNvPr>
          <p:cNvSpPr txBox="1"/>
          <p:nvPr/>
        </p:nvSpPr>
        <p:spPr>
          <a:xfrm>
            <a:off x="1917948" y="5229200"/>
            <a:ext cx="961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Also ran a </a:t>
            </a:r>
            <a:r>
              <a:rPr lang="en-SG" dirty="0" err="1"/>
              <a:t>LightGBM</a:t>
            </a:r>
            <a:r>
              <a:rPr lang="en-SG" dirty="0"/>
              <a:t> model but it took 5 hours to run and the results were similar to </a:t>
            </a:r>
            <a:r>
              <a:rPr lang="en-SG" dirty="0" err="1"/>
              <a:t>XGBoost</a:t>
            </a:r>
            <a:r>
              <a:rPr lang="en-S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050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22B3F-9332-8FC0-4382-0FEC273C5D1E}"/>
              </a:ext>
            </a:extLst>
          </p:cNvPr>
          <p:cNvSpPr txBox="1"/>
          <p:nvPr/>
        </p:nvSpPr>
        <p:spPr>
          <a:xfrm>
            <a:off x="2205980" y="2132856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Converted all continuous features into categorical ones by binning each feature into 4 ranges of values before modelling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Used the top 25 features from the resulting to try modelling again for a better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211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93CDD6-2237-DC00-D454-27253FC7A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708" y="1916832"/>
            <a:ext cx="7009407" cy="44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55D4F2-B368-5A13-0BA4-F7B11EEF12A5}"/>
              </a:ext>
            </a:extLst>
          </p:cNvPr>
          <p:cNvSpPr/>
          <p:nvPr/>
        </p:nvSpPr>
        <p:spPr>
          <a:xfrm>
            <a:off x="2422003" y="2132856"/>
            <a:ext cx="7177111" cy="2880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595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38569-F850-4E32-608A-66098D12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2276872"/>
            <a:ext cx="10468936" cy="29523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B8B8A3-FD9C-349F-F8A9-D88434136590}"/>
              </a:ext>
            </a:extLst>
          </p:cNvPr>
          <p:cNvSpPr/>
          <p:nvPr/>
        </p:nvSpPr>
        <p:spPr>
          <a:xfrm>
            <a:off x="1341884" y="2636912"/>
            <a:ext cx="10369152" cy="129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80849-3465-6D4D-A8C0-C7BCEAA1DA48}"/>
              </a:ext>
            </a:extLst>
          </p:cNvPr>
          <p:cNvSpPr/>
          <p:nvPr/>
        </p:nvSpPr>
        <p:spPr>
          <a:xfrm>
            <a:off x="1341884" y="3930530"/>
            <a:ext cx="10369152" cy="12961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3B38F8E-8D00-A993-2119-4C0534CC43E3}"/>
              </a:ext>
            </a:extLst>
          </p:cNvPr>
          <p:cNvSpPr/>
          <p:nvPr/>
        </p:nvSpPr>
        <p:spPr>
          <a:xfrm>
            <a:off x="1150220" y="3511112"/>
            <a:ext cx="720080" cy="282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76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scores on test data with best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04CCE-F359-E757-EE1C-DC8068583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44" y="2636912"/>
            <a:ext cx="6638935" cy="210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3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A50C4-93D7-DA2F-04DA-626786E3D256}"/>
              </a:ext>
            </a:extLst>
          </p:cNvPr>
          <p:cNvSpPr txBox="1"/>
          <p:nvPr/>
        </p:nvSpPr>
        <p:spPr>
          <a:xfrm>
            <a:off x="1773932" y="1988840"/>
            <a:ext cx="9505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Just as a benchmark, the Log Loss score for the top performer in this competition was between 0.34 to 0.35.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process of feature engineering when dealing with a dataset like this is important in getting better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Binning features and making them categorical seems to work especially well with Random Forest Classifier and </a:t>
            </a:r>
            <a:r>
              <a:rPr lang="en-SG" dirty="0" err="1"/>
              <a:t>XGBoost</a:t>
            </a:r>
            <a:r>
              <a:rPr lang="en-SG" dirty="0"/>
              <a:t>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274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AEFB8-4357-FAA5-A9F9-9DF9DE9E7AD3}"/>
              </a:ext>
            </a:extLst>
          </p:cNvPr>
          <p:cNvSpPr txBox="1"/>
          <p:nvPr/>
        </p:nvSpPr>
        <p:spPr>
          <a:xfrm>
            <a:off x="1773932" y="2132856"/>
            <a:ext cx="94330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model is not yet the finished product to be deployed, but can be used as a base to continue improving.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Feature engineering based on the feature importance from the best model will play a big role in the next steps in the next phase of the project which I will continue to work on over the next few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Obtaining the right data from customers to be used as features in the model besides what was provided might prove more useful than tweaking existing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In order to get the model good enough to deploy, a few things need to be accomplished.</a:t>
            </a:r>
          </a:p>
          <a:p>
            <a:endParaRPr lang="en-SG" dirty="0"/>
          </a:p>
          <a:p>
            <a:pPr marL="342900" indent="-342900">
              <a:buAutoNum type="arabicPeriod"/>
            </a:pPr>
            <a:r>
              <a:rPr lang="en-SG" dirty="0"/>
              <a:t>Feature engineering and continued tuning to get better Accuracy and F1 scores</a:t>
            </a:r>
          </a:p>
          <a:p>
            <a:pPr marL="342900" indent="-342900">
              <a:buAutoNum type="arabicPeriod"/>
            </a:pPr>
            <a:r>
              <a:rPr lang="en-SG" dirty="0"/>
              <a:t>Reduction of features such that the deployment feature ranges are easily obtainable by bank clients and the bank.</a:t>
            </a:r>
          </a:p>
          <a:p>
            <a:pPr marL="342900" indent="-342900">
              <a:buAutoNum type="arabicPeriod"/>
            </a:pPr>
            <a:r>
              <a:rPr lang="en-SG" dirty="0"/>
              <a:t>Model needs to run fast in order to be deployed for customer use.</a:t>
            </a:r>
          </a:p>
          <a:p>
            <a:pPr marL="342900" indent="-342900"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1236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83625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and Problem Statement</a:t>
            </a:r>
          </a:p>
          <a:p>
            <a:r>
              <a:rPr lang="en-US" dirty="0"/>
              <a:t>How I started and how I ended up with this project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Modelling                                                        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3</a:t>
            </a:r>
            <a:endParaRPr lang="en-US" dirty="0"/>
          </a:p>
          <a:p>
            <a:r>
              <a:rPr lang="en-US" dirty="0"/>
              <a:t>Conclusion</a:t>
            </a:r>
          </a:p>
          <a:p>
            <a:r>
              <a:rPr lang="en-US" dirty="0"/>
              <a:t>Recommendations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056BF1A-BC32-E875-807C-F5E4F7B45EB3}"/>
              </a:ext>
            </a:extLst>
          </p:cNvPr>
          <p:cNvSpPr/>
          <p:nvPr/>
        </p:nvSpPr>
        <p:spPr>
          <a:xfrm>
            <a:off x="4781128" y="3933056"/>
            <a:ext cx="165618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34440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522412" y="2060848"/>
            <a:ext cx="8460431" cy="4108177"/>
          </a:xfrm>
        </p:spPr>
        <p:txBody>
          <a:bodyPr/>
          <a:lstStyle/>
          <a:p>
            <a:r>
              <a:rPr lang="en-US" dirty="0"/>
              <a:t>Banks run into losses when a customer doesn't pay their loans on time that can run into the </a:t>
            </a:r>
            <a:r>
              <a:rPr lang="en-US" b="1" dirty="0">
                <a:solidFill>
                  <a:srgbClr val="FF0000"/>
                </a:solidFill>
              </a:rPr>
              <a:t>MILLIONS </a:t>
            </a:r>
            <a:r>
              <a:rPr lang="en-US" dirty="0"/>
              <a:t>every year.</a:t>
            </a:r>
          </a:p>
          <a:p>
            <a:r>
              <a:rPr lang="en-US" dirty="0"/>
              <a:t>The bank runs the risk of losing potential business if it rejects a loan application and the prediction of default is wrong. </a:t>
            </a:r>
          </a:p>
        </p:txBody>
      </p:sp>
    </p:spTree>
    <p:extLst>
      <p:ext uri="{BB962C8B-B14F-4D97-AF65-F5344CB8AC3E}">
        <p14:creationId xmlns:p14="http://schemas.microsoft.com/office/powerpoint/2010/main" val="38171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522412" y="2060848"/>
            <a:ext cx="8460431" cy="4108177"/>
          </a:xfrm>
        </p:spPr>
        <p:txBody>
          <a:bodyPr/>
          <a:lstStyle/>
          <a:p>
            <a:r>
              <a:rPr lang="en-US" dirty="0"/>
              <a:t>Using the given dataset, this project aims to achieve 3 things as its Primary objectives.</a:t>
            </a:r>
          </a:p>
          <a:p>
            <a:pPr marL="0" indent="0">
              <a:buNone/>
            </a:pPr>
            <a:r>
              <a:rPr lang="en-US" dirty="0"/>
              <a:t>1. To utilize the information given and quantify feature importance to accurately predict loan defaults.</a:t>
            </a:r>
          </a:p>
          <a:p>
            <a:pPr marL="0" indent="0">
              <a:buNone/>
            </a:pPr>
            <a:r>
              <a:rPr lang="en-US" dirty="0"/>
              <a:t>2. To engineer features to help better predict loan defaults.</a:t>
            </a:r>
          </a:p>
          <a:p>
            <a:pPr marL="0" indent="0">
              <a:buNone/>
            </a:pPr>
            <a:r>
              <a:rPr lang="en-US" dirty="0"/>
              <a:t>3. To act as a stepping stone to develop better models to be deployed, that can address this issue that banks have and reduce monetary loss.</a:t>
            </a:r>
          </a:p>
        </p:txBody>
      </p:sp>
    </p:spTree>
    <p:extLst>
      <p:ext uri="{BB962C8B-B14F-4D97-AF65-F5344CB8AC3E}">
        <p14:creationId xmlns:p14="http://schemas.microsoft.com/office/powerpoint/2010/main" val="135264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522412" y="2060848"/>
            <a:ext cx="8460431" cy="4108177"/>
          </a:xfrm>
        </p:spPr>
        <p:txBody>
          <a:bodyPr/>
          <a:lstStyle/>
          <a:p>
            <a:r>
              <a:rPr lang="en-US" dirty="0"/>
              <a:t>Originally started out wanting to make a model to deploy with 2 goals:</a:t>
            </a:r>
          </a:p>
          <a:p>
            <a:pPr marL="457200" indent="-457200">
              <a:buAutoNum type="arabicPeriod"/>
            </a:pPr>
            <a:r>
              <a:rPr lang="en-US" dirty="0"/>
              <a:t>For banks to use by keying in customer information and getting prediction which will be used in the assessment of the loan application.</a:t>
            </a:r>
          </a:p>
          <a:p>
            <a:pPr marL="457200" indent="-457200">
              <a:buAutoNum type="arabicPeriod"/>
            </a:pPr>
            <a:r>
              <a:rPr lang="en-US" dirty="0"/>
              <a:t>For banks to let customers do their homework online before applying for loans in order to cut operation time. Customers would key in their information and know the probable outcome.</a:t>
            </a:r>
          </a:p>
        </p:txBody>
      </p:sp>
    </p:spTree>
    <p:extLst>
      <p:ext uri="{BB962C8B-B14F-4D97-AF65-F5344CB8AC3E}">
        <p14:creationId xmlns:p14="http://schemas.microsoft.com/office/powerpoint/2010/main" val="135307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Models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522412" y="2060848"/>
            <a:ext cx="8460431" cy="4108177"/>
          </a:xfrm>
        </p:spPr>
        <p:txBody>
          <a:bodyPr>
            <a:normAutofit/>
          </a:bodyPr>
          <a:lstStyle/>
          <a:p>
            <a:r>
              <a:rPr lang="en-US" dirty="0"/>
              <a:t>I will be using Accuracy, F1 and Log Loss scores in order to evaluate the models in this project.</a:t>
            </a:r>
          </a:p>
          <a:p>
            <a:endParaRPr lang="en-US" dirty="0"/>
          </a:p>
          <a:p>
            <a:r>
              <a:rPr lang="en-US" dirty="0"/>
              <a:t>Models used: Multinomial Naïve Bayes, Logistic Regression, Random Forest Classifier and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184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83AB1-4BE2-CD35-198F-2531688F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4365104"/>
            <a:ext cx="10657184" cy="1020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4BA824-7B1C-7620-5E45-A946627D626D}"/>
              </a:ext>
            </a:extLst>
          </p:cNvPr>
          <p:cNvSpPr txBox="1"/>
          <p:nvPr/>
        </p:nvSpPr>
        <p:spPr>
          <a:xfrm>
            <a:off x="1773932" y="2228671"/>
            <a:ext cx="8856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35 features including the target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8 categorical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26 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Imbalanced dataset with a 1:10 ratio in target column</a:t>
            </a:r>
          </a:p>
        </p:txBody>
      </p:sp>
    </p:spTree>
    <p:extLst>
      <p:ext uri="{BB962C8B-B14F-4D97-AF65-F5344CB8AC3E}">
        <p14:creationId xmlns:p14="http://schemas.microsoft.com/office/powerpoint/2010/main" val="41365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5C3AB9-8053-2B26-0139-B0146505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1" y="116632"/>
            <a:ext cx="7296345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5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DE089-C829-A090-2594-E1157078220D}"/>
              </a:ext>
            </a:extLst>
          </p:cNvPr>
          <p:cNvSpPr txBox="1"/>
          <p:nvPr/>
        </p:nvSpPr>
        <p:spPr>
          <a:xfrm>
            <a:off x="1989956" y="2204864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Boxplots: Yielded no discernible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 err="1"/>
              <a:t>Histplots</a:t>
            </a:r>
            <a:r>
              <a:rPr lang="en-SG" sz="2400" dirty="0"/>
              <a:t>: Yielded no discernible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Scatterplots: Yielded no discernible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We’re going to have to engineer some features</a:t>
            </a:r>
          </a:p>
        </p:txBody>
      </p:sp>
    </p:spTree>
    <p:extLst>
      <p:ext uri="{BB962C8B-B14F-4D97-AF65-F5344CB8AC3E}">
        <p14:creationId xmlns:p14="http://schemas.microsoft.com/office/powerpoint/2010/main" val="2864350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311</TotalTime>
  <Words>708</Words>
  <Application>Microsoft Office PowerPoint</Application>
  <PresentationFormat>Custom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Helvetica Neue</vt:lpstr>
      <vt:lpstr>Arial</vt:lpstr>
      <vt:lpstr>Cambria</vt:lpstr>
      <vt:lpstr>Currency Symbols 16x9</vt:lpstr>
      <vt:lpstr>Bank Loan Default: Part 1</vt:lpstr>
      <vt:lpstr>Agenda</vt:lpstr>
      <vt:lpstr>Background</vt:lpstr>
      <vt:lpstr>Problem Statement</vt:lpstr>
      <vt:lpstr>Starting point</vt:lpstr>
      <vt:lpstr>Metrics and Models</vt:lpstr>
      <vt:lpstr>EDA</vt:lpstr>
      <vt:lpstr>PowerPoint Presentation</vt:lpstr>
      <vt:lpstr>Numerical Features</vt:lpstr>
      <vt:lpstr>Categorical Features</vt:lpstr>
      <vt:lpstr>Feature Engineering</vt:lpstr>
      <vt:lpstr>Modelling</vt:lpstr>
      <vt:lpstr>Feature Engineering</vt:lpstr>
      <vt:lpstr>Feature Engineering</vt:lpstr>
      <vt:lpstr>Modelling</vt:lpstr>
      <vt:lpstr>Final scores on test data with best model</vt:lpstr>
      <vt:lpstr>Conclusion</vt:lpstr>
      <vt:lpstr>Recommendations</vt:lpstr>
      <vt:lpstr>Questions?</vt:lpstr>
      <vt:lpstr>To Be Continued…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Default: Part 1</dc:title>
  <dc:creator>Kho Guan Guo</dc:creator>
  <cp:lastModifiedBy>Kho Guan Guo</cp:lastModifiedBy>
  <cp:revision>4</cp:revision>
  <cp:lastPrinted>2023-04-26T21:37:03Z</cp:lastPrinted>
  <dcterms:created xsi:type="dcterms:W3CDTF">2023-04-26T17:07:04Z</dcterms:created>
  <dcterms:modified xsi:type="dcterms:W3CDTF">2023-04-26T22:18:11Z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