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89" d="100"/>
          <a:sy n="89" d="100"/>
        </p:scale>
        <p:origin x="84"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068F-8C37-3F6D-4853-FAA7514CD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0A223-09E5-90C7-471A-BEC875827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70820-4E21-EF23-2D7F-A00A2C3A809F}"/>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08F30A1A-C574-C1D5-E887-05217C9A5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252E1-7626-B7E0-1651-CEADFCF0B0BE}"/>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120267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B404-C191-6523-9FFC-B4913E3A81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93C740-581A-A81F-6833-F990290281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8A672-3C37-40E2-55FC-C5DA724FAD57}"/>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CB6EB4B1-1230-ED2B-6723-E98EC022C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A5408-063C-D8A2-36F9-D8E966F25033}"/>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395960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B0EC1-02DF-02FD-AEC0-E604CE6FC3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4D09A-20F4-A31D-F174-700D0E61A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8EF1F-C176-3A2B-AC87-60B313BBEAF9}"/>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10F68850-A8D4-CB97-A2EA-DEA00F312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395D2-C37C-27D4-46F2-DA2722CECF74}"/>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413231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6E8E-730E-63AB-4D10-68D297D49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666AE-C7E6-80E1-D273-3EFC3CB01E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97A22-814D-3EA2-6C1E-873B31FC53BB}"/>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43A067D9-B690-6617-8EA1-CFD5EDD92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8CCF0-9382-47DD-BA71-15922A3745CE}"/>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230187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0B07-0EEB-35F6-B9FE-ED0CF1F91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153FA8-2005-4B86-AF98-769248194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5D345-3EFB-4915-CC62-5E52A33345E9}"/>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8E3AA9EB-257F-AADB-5A25-1398F89EC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7CF0-F2F2-06DD-9A52-820B060776B6}"/>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249031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4FF2-BE54-C4B6-E9BB-550EDAB52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9CD12-C16F-40B9-A00E-51713B17C4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CA346C-AD51-BC43-618C-C30049651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2C3303-5ED3-E611-FE43-EF880BFFD898}"/>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6" name="Footer Placeholder 5">
            <a:extLst>
              <a:ext uri="{FF2B5EF4-FFF2-40B4-BE49-F238E27FC236}">
                <a16:creationId xmlns:a16="http://schemas.microsoft.com/office/drawing/2014/main" id="{37ABC3F0-4E09-DCEF-489F-0B4D0E196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56F05-A0CC-BAC7-40E6-122F2B61EB7E}"/>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125401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47A1-4CF3-8B31-C677-F64542804B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61C94C-2248-18F6-7A95-3DD59A0C4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1CE55-CC32-FA52-7720-801D5A887F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7BB3C-8375-54B3-F292-AB72B65EA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F7C7F-8E08-021D-E39C-7246715AF2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2D4896-1CD7-D2EC-BD48-E76AFBDCDA25}"/>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8" name="Footer Placeholder 7">
            <a:extLst>
              <a:ext uri="{FF2B5EF4-FFF2-40B4-BE49-F238E27FC236}">
                <a16:creationId xmlns:a16="http://schemas.microsoft.com/office/drawing/2014/main" id="{F2C4D218-335F-ADFD-E281-F509ED4CD3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1DED3-3583-58E8-9EBE-DBAED572A5FF}"/>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361963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4AE9-E918-0990-A829-526305E7C9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75573-27F4-5D18-89BA-7AB879DB82AD}"/>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4" name="Footer Placeholder 3">
            <a:extLst>
              <a:ext uri="{FF2B5EF4-FFF2-40B4-BE49-F238E27FC236}">
                <a16:creationId xmlns:a16="http://schemas.microsoft.com/office/drawing/2014/main" id="{6053DCD2-6C3D-2ED1-6E9F-CE7101C47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262AAC-CD62-0338-6A4F-ACDCD2030071}"/>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18394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06827-8B7A-08C5-6419-4D8404EAF21A}"/>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3" name="Footer Placeholder 2">
            <a:extLst>
              <a:ext uri="{FF2B5EF4-FFF2-40B4-BE49-F238E27FC236}">
                <a16:creationId xmlns:a16="http://schemas.microsoft.com/office/drawing/2014/main" id="{EA1E3F1A-F66F-8E3F-4E18-1E1AED69F9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90080E-CC24-3F25-C0EA-A12926F99E8D}"/>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321308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D526-BC25-3A29-F509-8A0B9E95E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7F75A-063C-11B5-9A26-79A48099E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03DB7-1311-825B-03A4-6072136D9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12277-E5B6-29AD-8A20-5F6A2FF2A3CC}"/>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6" name="Footer Placeholder 5">
            <a:extLst>
              <a:ext uri="{FF2B5EF4-FFF2-40B4-BE49-F238E27FC236}">
                <a16:creationId xmlns:a16="http://schemas.microsoft.com/office/drawing/2014/main" id="{58183C56-5CEE-C34F-BBE5-D8570A25E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FA21E-263B-F1B1-9117-C333F00EEFA8}"/>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323548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805B-7A30-38D6-1DB7-138E39723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C2334-3D07-3B18-DE23-2C035B830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B435A5-60E0-B4CE-00ED-DCEC43F4A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BC294-0F0D-9C69-ED71-9FD3EA16B4BA}"/>
              </a:ext>
            </a:extLst>
          </p:cNvPr>
          <p:cNvSpPr>
            <a:spLocks noGrp="1"/>
          </p:cNvSpPr>
          <p:nvPr>
            <p:ph type="dt" sz="half" idx="10"/>
          </p:nvPr>
        </p:nvSpPr>
        <p:spPr/>
        <p:txBody>
          <a:bodyPr/>
          <a:lstStyle/>
          <a:p>
            <a:fld id="{BF6AC6C4-A2BC-493B-A2D2-A1022BAAFA30}" type="datetimeFigureOut">
              <a:rPr lang="en-US" smtClean="0"/>
              <a:t>2/17/2023</a:t>
            </a:fld>
            <a:endParaRPr lang="en-US"/>
          </a:p>
        </p:txBody>
      </p:sp>
      <p:sp>
        <p:nvSpPr>
          <p:cNvPr id="6" name="Footer Placeholder 5">
            <a:extLst>
              <a:ext uri="{FF2B5EF4-FFF2-40B4-BE49-F238E27FC236}">
                <a16:creationId xmlns:a16="http://schemas.microsoft.com/office/drawing/2014/main" id="{11741D87-4387-4E00-0555-1C164FD5F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7CB18-3382-3528-D812-892F2F222445}"/>
              </a:ext>
            </a:extLst>
          </p:cNvPr>
          <p:cNvSpPr>
            <a:spLocks noGrp="1"/>
          </p:cNvSpPr>
          <p:nvPr>
            <p:ph type="sldNum" sz="quarter" idx="12"/>
          </p:nvPr>
        </p:nvSpPr>
        <p:spPr/>
        <p:txBody>
          <a:bodyPr/>
          <a:lstStyle/>
          <a:p>
            <a:fld id="{4283CA9E-C7DC-4267-BD45-8125360E858E}" type="slidenum">
              <a:rPr lang="en-US" smtClean="0"/>
              <a:t>‹#›</a:t>
            </a:fld>
            <a:endParaRPr lang="en-US"/>
          </a:p>
        </p:txBody>
      </p:sp>
    </p:spTree>
    <p:extLst>
      <p:ext uri="{BB962C8B-B14F-4D97-AF65-F5344CB8AC3E}">
        <p14:creationId xmlns:p14="http://schemas.microsoft.com/office/powerpoint/2010/main" val="73523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D0848-6920-396B-50E1-D0359BE12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5CD656-8480-C528-943B-032A0A6F1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D27A9-9F96-AFE6-8D2B-732FC2E1C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AC6C4-A2BC-493B-A2D2-A1022BAAFA30}" type="datetimeFigureOut">
              <a:rPr lang="en-US" smtClean="0"/>
              <a:t>2/17/2023</a:t>
            </a:fld>
            <a:endParaRPr lang="en-US"/>
          </a:p>
        </p:txBody>
      </p:sp>
      <p:sp>
        <p:nvSpPr>
          <p:cNvPr id="5" name="Footer Placeholder 4">
            <a:extLst>
              <a:ext uri="{FF2B5EF4-FFF2-40B4-BE49-F238E27FC236}">
                <a16:creationId xmlns:a16="http://schemas.microsoft.com/office/drawing/2014/main" id="{22E66715-7626-5F87-382D-8FB503D80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53D294-DD96-9BD5-7D5B-8B9BD4046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3CA9E-C7DC-4267-BD45-8125360E858E}" type="slidenum">
              <a:rPr lang="en-US" smtClean="0"/>
              <a:t>‹#›</a:t>
            </a:fld>
            <a:endParaRPr lang="en-US"/>
          </a:p>
        </p:txBody>
      </p:sp>
    </p:spTree>
    <p:extLst>
      <p:ext uri="{BB962C8B-B14F-4D97-AF65-F5344CB8AC3E}">
        <p14:creationId xmlns:p14="http://schemas.microsoft.com/office/powerpoint/2010/main" val="266391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odayonline.com/singapore/accident-involving-trailer-and-car-pie-causes-traffic-gridlock-around-noon-oct-26"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straitstimes.com/singapore/transport/car-crashes-into-scdf-officer-on-his-way-to-medical-emergency-officer-injur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police.gov.sg/-/media/1F7F9460FD8F48928B6DEFE096414975.ash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F0006-3C6A-8153-A9E4-AA3B6C6561A3}"/>
              </a:ext>
            </a:extLst>
          </p:cNvPr>
          <p:cNvSpPr>
            <a:spLocks noGrp="1"/>
          </p:cNvSpPr>
          <p:nvPr>
            <p:ph type="ctrTitle"/>
          </p:nvPr>
        </p:nvSpPr>
        <p:spPr>
          <a:xfrm>
            <a:off x="1524000" y="423116"/>
            <a:ext cx="9144000" cy="2387600"/>
          </a:xfrm>
        </p:spPr>
        <p:txBody>
          <a:bodyPr>
            <a:normAutofit/>
          </a:bodyPr>
          <a:lstStyle/>
          <a:p>
            <a:r>
              <a:rPr lang="en-US" sz="8000" b="1" dirty="0"/>
              <a:t>Project 1:</a:t>
            </a:r>
          </a:p>
        </p:txBody>
      </p:sp>
      <p:sp>
        <p:nvSpPr>
          <p:cNvPr id="3" name="Subtitle 2">
            <a:extLst>
              <a:ext uri="{FF2B5EF4-FFF2-40B4-BE49-F238E27FC236}">
                <a16:creationId xmlns:a16="http://schemas.microsoft.com/office/drawing/2014/main" id="{61BEFC48-EE99-068E-E6D2-5446A8563386}"/>
              </a:ext>
            </a:extLst>
          </p:cNvPr>
          <p:cNvSpPr>
            <a:spLocks noGrp="1"/>
          </p:cNvSpPr>
          <p:nvPr>
            <p:ph type="subTitle" idx="1"/>
          </p:nvPr>
        </p:nvSpPr>
        <p:spPr>
          <a:xfrm>
            <a:off x="1524000" y="3284687"/>
            <a:ext cx="9144000" cy="2524442"/>
          </a:xfrm>
        </p:spPr>
        <p:txBody>
          <a:bodyPr>
            <a:noAutofit/>
          </a:bodyPr>
          <a:lstStyle/>
          <a:p>
            <a:r>
              <a:rPr lang="en-US" sz="6000" dirty="0"/>
              <a:t>Exploring climate data of Singapore in relation to Traffic Accidents</a:t>
            </a:r>
          </a:p>
        </p:txBody>
      </p:sp>
    </p:spTree>
    <p:extLst>
      <p:ext uri="{BB962C8B-B14F-4D97-AF65-F5344CB8AC3E}">
        <p14:creationId xmlns:p14="http://schemas.microsoft.com/office/powerpoint/2010/main" val="3696145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4CA41D-B0DD-41D4-E42A-D874D459ABFB}"/>
              </a:ext>
            </a:extLst>
          </p:cNvPr>
          <p:cNvSpPr>
            <a:spLocks noGrp="1"/>
          </p:cNvSpPr>
          <p:nvPr>
            <p:ph type="title"/>
          </p:nvPr>
        </p:nvSpPr>
        <p:spPr>
          <a:xfrm>
            <a:off x="160468" y="-272256"/>
            <a:ext cx="3491753" cy="1100595"/>
          </a:xfrm>
        </p:spPr>
        <p:txBody>
          <a:bodyPr>
            <a:normAutofit/>
          </a:bodyPr>
          <a:lstStyle/>
          <a:p>
            <a:r>
              <a:rPr lang="en-US" sz="3400" b="1" dirty="0"/>
              <a:t>Findings (cont’d)</a:t>
            </a:r>
          </a:p>
        </p:txBody>
      </p:sp>
      <p:pic>
        <p:nvPicPr>
          <p:cNvPr id="5122" name="Picture 2">
            <a:extLst>
              <a:ext uri="{FF2B5EF4-FFF2-40B4-BE49-F238E27FC236}">
                <a16:creationId xmlns:a16="http://schemas.microsoft.com/office/drawing/2014/main" id="{B69C3350-C2F7-56F0-D62F-AE98D62FE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58" y="-17365"/>
            <a:ext cx="4240212" cy="34289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92454D-66B7-0B29-BBDC-8C121AC03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60306"/>
            <a:ext cx="4044875" cy="332492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E7686CC-91DC-901C-526A-7DA80DC8E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814" y="-17365"/>
            <a:ext cx="4064886" cy="34117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E4DE9C4-7761-96F1-E28D-766634D719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875" y="3346262"/>
            <a:ext cx="4226419" cy="335300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929DEC9B-807B-A17C-E49E-1C16D6B59E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8084" y="3340885"/>
            <a:ext cx="3961525" cy="3358386"/>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E972D5A2-689A-1B84-C1BC-750BD74BFCC6}"/>
              </a:ext>
            </a:extLst>
          </p:cNvPr>
          <p:cNvSpPr/>
          <p:nvPr/>
        </p:nvSpPr>
        <p:spPr>
          <a:xfrm>
            <a:off x="2271841" y="1006410"/>
            <a:ext cx="525839" cy="2078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AAAF32-1F42-A927-C969-7D44FC384CF5}"/>
              </a:ext>
            </a:extLst>
          </p:cNvPr>
          <p:cNvSpPr txBox="1"/>
          <p:nvPr/>
        </p:nvSpPr>
        <p:spPr>
          <a:xfrm>
            <a:off x="349624" y="769172"/>
            <a:ext cx="1955182" cy="830997"/>
          </a:xfrm>
          <a:prstGeom prst="rect">
            <a:avLst/>
          </a:prstGeom>
          <a:noFill/>
        </p:spPr>
        <p:txBody>
          <a:bodyPr wrap="square" rtlCol="0">
            <a:spAutoFit/>
          </a:bodyPr>
          <a:lstStyle/>
          <a:p>
            <a:r>
              <a:rPr lang="en-US" sz="1600" dirty="0"/>
              <a:t>Compare shape of this line with all the others.</a:t>
            </a:r>
          </a:p>
        </p:txBody>
      </p:sp>
    </p:spTree>
    <p:extLst>
      <p:ext uri="{BB962C8B-B14F-4D97-AF65-F5344CB8AC3E}">
        <p14:creationId xmlns:p14="http://schemas.microsoft.com/office/powerpoint/2010/main" val="28963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271AA4-3B3E-A045-72DD-F82356F6659F}"/>
              </a:ext>
            </a:extLst>
          </p:cNvPr>
          <p:cNvPicPr>
            <a:picLocks noChangeAspect="1"/>
          </p:cNvPicPr>
          <p:nvPr/>
        </p:nvPicPr>
        <p:blipFill>
          <a:blip r:embed="rId2"/>
          <a:stretch>
            <a:fillRect/>
          </a:stretch>
        </p:blipFill>
        <p:spPr>
          <a:xfrm>
            <a:off x="177502" y="1201082"/>
            <a:ext cx="10429539" cy="5336043"/>
          </a:xfrm>
          <a:prstGeom prst="rect">
            <a:avLst/>
          </a:prstGeom>
        </p:spPr>
      </p:pic>
      <p:sp>
        <p:nvSpPr>
          <p:cNvPr id="6" name="Title 1">
            <a:extLst>
              <a:ext uri="{FF2B5EF4-FFF2-40B4-BE49-F238E27FC236}">
                <a16:creationId xmlns:a16="http://schemas.microsoft.com/office/drawing/2014/main" id="{6680E02C-BA80-CA58-E1CC-ABBC321D3E0E}"/>
              </a:ext>
            </a:extLst>
          </p:cNvPr>
          <p:cNvSpPr>
            <a:spLocks noGrp="1"/>
          </p:cNvSpPr>
          <p:nvPr>
            <p:ph type="title"/>
          </p:nvPr>
        </p:nvSpPr>
        <p:spPr>
          <a:xfrm>
            <a:off x="268044" y="190322"/>
            <a:ext cx="10515600" cy="1100595"/>
          </a:xfrm>
        </p:spPr>
        <p:txBody>
          <a:bodyPr>
            <a:normAutofit/>
          </a:bodyPr>
          <a:lstStyle/>
          <a:p>
            <a:r>
              <a:rPr lang="en-US" sz="4000" b="1" dirty="0"/>
              <a:t>Findings (cont’d)</a:t>
            </a:r>
          </a:p>
        </p:txBody>
      </p:sp>
      <p:sp>
        <p:nvSpPr>
          <p:cNvPr id="7" name="Rectangle 6">
            <a:extLst>
              <a:ext uri="{FF2B5EF4-FFF2-40B4-BE49-F238E27FC236}">
                <a16:creationId xmlns:a16="http://schemas.microsoft.com/office/drawing/2014/main" id="{7446F2CF-8957-6A67-28AD-0D6390BADEE0}"/>
              </a:ext>
            </a:extLst>
          </p:cNvPr>
          <p:cNvSpPr/>
          <p:nvPr/>
        </p:nvSpPr>
        <p:spPr>
          <a:xfrm>
            <a:off x="9235441" y="5829409"/>
            <a:ext cx="715383" cy="61442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D0A21D2-BF13-E419-6A74-830B191BF7BF}"/>
              </a:ext>
            </a:extLst>
          </p:cNvPr>
          <p:cNvSpPr/>
          <p:nvPr/>
        </p:nvSpPr>
        <p:spPr>
          <a:xfrm rot="3653417">
            <a:off x="10360892" y="4974809"/>
            <a:ext cx="543261" cy="1258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33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E860-69FC-D267-5DC5-A0F53F2D48FF}"/>
              </a:ext>
            </a:extLst>
          </p:cNvPr>
          <p:cNvSpPr>
            <a:spLocks noGrp="1"/>
          </p:cNvSpPr>
          <p:nvPr>
            <p:ph type="title"/>
          </p:nvPr>
        </p:nvSpPr>
        <p:spPr/>
        <p:txBody>
          <a:bodyPr/>
          <a:lstStyle/>
          <a:p>
            <a:r>
              <a:rPr lang="en-US" b="1" dirty="0"/>
              <a:t>Findings</a:t>
            </a:r>
          </a:p>
        </p:txBody>
      </p:sp>
      <p:sp>
        <p:nvSpPr>
          <p:cNvPr id="3" name="Content Placeholder 2">
            <a:extLst>
              <a:ext uri="{FF2B5EF4-FFF2-40B4-BE49-F238E27FC236}">
                <a16:creationId xmlns:a16="http://schemas.microsoft.com/office/drawing/2014/main" id="{F4550238-A5F4-8CAE-CB54-CF90A2A8AB9D}"/>
              </a:ext>
            </a:extLst>
          </p:cNvPr>
          <p:cNvSpPr>
            <a:spLocks noGrp="1"/>
          </p:cNvSpPr>
          <p:nvPr>
            <p:ph idx="1"/>
          </p:nvPr>
        </p:nvSpPr>
        <p:spPr/>
        <p:txBody>
          <a:bodyPr/>
          <a:lstStyle/>
          <a:p>
            <a:r>
              <a:rPr lang="en-US" dirty="0"/>
              <a:t>All graphs seem to reaffirm what was found in the initial findings. That the weather data as it is, does not show any meaningful correlation or trends when compared with accident statistics.</a:t>
            </a:r>
          </a:p>
          <a:p>
            <a:r>
              <a:rPr lang="en-US" dirty="0"/>
              <a:t>Perhaps what can be explored in future studies as shown in the heat map could be data on weather conditions that affect visibility (</a:t>
            </a:r>
            <a:r>
              <a:rPr lang="en-US" dirty="0" err="1"/>
              <a:t>e.g</a:t>
            </a:r>
            <a:r>
              <a:rPr lang="en-US" dirty="0"/>
              <a:t> no. of days with thunderstorms or intense rainfall)</a:t>
            </a:r>
          </a:p>
          <a:p>
            <a:r>
              <a:rPr lang="en-US" dirty="0"/>
              <a:t>Significantly less traffic accidents in 2020 and 2021 would suggest that road usage is a bigger factor than weather in affecting the occurrence of traffic accidents.</a:t>
            </a:r>
          </a:p>
        </p:txBody>
      </p:sp>
    </p:spTree>
    <p:extLst>
      <p:ext uri="{BB962C8B-B14F-4D97-AF65-F5344CB8AC3E}">
        <p14:creationId xmlns:p14="http://schemas.microsoft.com/office/powerpoint/2010/main" val="30767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290B-96F2-B265-37D2-428C8F51850D}"/>
              </a:ext>
            </a:extLst>
          </p:cNvPr>
          <p:cNvSpPr>
            <a:spLocks noGrp="1"/>
          </p:cNvSpPr>
          <p:nvPr>
            <p:ph type="title"/>
          </p:nvPr>
        </p:nvSpPr>
        <p:spPr/>
        <p:txBody>
          <a:bodyPr/>
          <a:lstStyle/>
          <a:p>
            <a:r>
              <a:rPr lang="en-US" b="1" dirty="0"/>
              <a:t>Caveats</a:t>
            </a:r>
          </a:p>
        </p:txBody>
      </p:sp>
      <p:sp>
        <p:nvSpPr>
          <p:cNvPr id="3" name="Content Placeholder 2">
            <a:extLst>
              <a:ext uri="{FF2B5EF4-FFF2-40B4-BE49-F238E27FC236}">
                <a16:creationId xmlns:a16="http://schemas.microsoft.com/office/drawing/2014/main" id="{F265323A-F839-2B95-EDB8-148462F9DA38}"/>
              </a:ext>
            </a:extLst>
          </p:cNvPr>
          <p:cNvSpPr>
            <a:spLocks noGrp="1"/>
          </p:cNvSpPr>
          <p:nvPr>
            <p:ph idx="1"/>
          </p:nvPr>
        </p:nvSpPr>
        <p:spPr/>
        <p:txBody>
          <a:bodyPr/>
          <a:lstStyle/>
          <a:p>
            <a:r>
              <a:rPr lang="en-US" dirty="0"/>
              <a:t>The data used was limited as it only takes into account weather statistics taken from </a:t>
            </a:r>
            <a:r>
              <a:rPr lang="en-US" b="0" i="0" dirty="0">
                <a:solidFill>
                  <a:srgbClr val="000000"/>
                </a:solidFill>
                <a:effectLst/>
                <a:latin typeface="Helvetica Neue"/>
              </a:rPr>
              <a:t>Changi climate station.</a:t>
            </a:r>
          </a:p>
          <a:p>
            <a:pPr marL="0" indent="0">
              <a:buNone/>
            </a:pPr>
            <a:endParaRPr lang="en-US" b="0" i="0" dirty="0">
              <a:solidFill>
                <a:srgbClr val="000000"/>
              </a:solidFill>
              <a:effectLst/>
              <a:latin typeface="Helvetica Neue"/>
            </a:endParaRPr>
          </a:p>
          <a:p>
            <a:r>
              <a:rPr lang="en-US" dirty="0"/>
              <a:t>Traffic statistics are skewed by the inclusion of data from 2020 and 2021.</a:t>
            </a:r>
          </a:p>
          <a:p>
            <a:pPr marL="0" indent="0">
              <a:buNone/>
            </a:pPr>
            <a:endParaRPr lang="en-US" dirty="0"/>
          </a:p>
          <a:p>
            <a:r>
              <a:rPr lang="en-US" dirty="0"/>
              <a:t>Other factors that might affect traffic accidents even during averse weather conditions may not have been factored in.</a:t>
            </a:r>
          </a:p>
        </p:txBody>
      </p:sp>
    </p:spTree>
    <p:extLst>
      <p:ext uri="{BB962C8B-B14F-4D97-AF65-F5344CB8AC3E}">
        <p14:creationId xmlns:p14="http://schemas.microsoft.com/office/powerpoint/2010/main" val="360468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F0D7-1770-BF4C-590C-39B770F1561C}"/>
              </a:ext>
            </a:extLst>
          </p:cNvPr>
          <p:cNvSpPr>
            <a:spLocks noGrp="1"/>
          </p:cNvSpPr>
          <p:nvPr>
            <p:ph type="title"/>
          </p:nvPr>
        </p:nvSpPr>
        <p:spPr/>
        <p:txBody>
          <a:bodyPr/>
          <a:lstStyle/>
          <a:p>
            <a:r>
              <a:rPr lang="en-US" b="1" dirty="0"/>
              <a:t>Conclusion and Recommendations</a:t>
            </a:r>
            <a:br>
              <a:rPr lang="en-US" dirty="0"/>
            </a:br>
            <a:endParaRPr lang="en-US" b="1" dirty="0"/>
          </a:p>
        </p:txBody>
      </p:sp>
      <p:sp>
        <p:nvSpPr>
          <p:cNvPr id="3" name="Content Placeholder 2">
            <a:extLst>
              <a:ext uri="{FF2B5EF4-FFF2-40B4-BE49-F238E27FC236}">
                <a16:creationId xmlns:a16="http://schemas.microsoft.com/office/drawing/2014/main" id="{97433B9A-FCCE-35E2-B838-197E22FDCB47}"/>
              </a:ext>
            </a:extLst>
          </p:cNvPr>
          <p:cNvSpPr>
            <a:spLocks noGrp="1"/>
          </p:cNvSpPr>
          <p:nvPr>
            <p:ph idx="1"/>
          </p:nvPr>
        </p:nvSpPr>
        <p:spPr>
          <a:xfrm>
            <a:off x="838200" y="1495313"/>
            <a:ext cx="10515600" cy="5228216"/>
          </a:xfrm>
        </p:spPr>
        <p:txBody>
          <a:bodyPr>
            <a:normAutofit fontScale="55000" lnSpcReduction="20000"/>
          </a:bodyPr>
          <a:lstStyle/>
          <a:p>
            <a:pPr algn="l"/>
            <a:r>
              <a:rPr lang="en-US" b="0" i="0" dirty="0">
                <a:solidFill>
                  <a:srgbClr val="000000"/>
                </a:solidFill>
                <a:effectLst/>
                <a:latin typeface="Helvetica Neue"/>
              </a:rPr>
              <a:t>Conclusion: Given the lack of a correlation or clear pattern when comparing weather statistics against traffic accident data, we can conclude that weather on its own is not a significant reason for traffic accidents in Singapore.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Recommendations: I would recommend maintaining the status quo in terms of resource allocation during months with high rainfall numbers. </a:t>
            </a:r>
          </a:p>
          <a:p>
            <a:pPr algn="l"/>
            <a:r>
              <a:rPr lang="en-US" b="0" i="0" dirty="0">
                <a:solidFill>
                  <a:srgbClr val="000000"/>
                </a:solidFill>
                <a:effectLst/>
                <a:latin typeface="Helvetica Neue"/>
              </a:rPr>
              <a:t>I would also recommend that another project designed to be more robust be explored using the following data, together with the existing weather data when determining how to properly allocate manpower and resources.</a:t>
            </a:r>
          </a:p>
          <a:p>
            <a:pPr marL="0" indent="0" algn="l">
              <a:buNone/>
            </a:pPr>
            <a:endParaRPr lang="en-US" b="0" i="0" dirty="0">
              <a:solidFill>
                <a:srgbClr val="000000"/>
              </a:solidFill>
              <a:effectLst/>
              <a:latin typeface="Helvetica Neue"/>
            </a:endParaRPr>
          </a:p>
          <a:p>
            <a:pPr algn="l">
              <a:buFont typeface="+mj-lt"/>
              <a:buAutoNum type="arabicPeriod"/>
            </a:pPr>
            <a:r>
              <a:rPr lang="en-US" b="0" i="0" dirty="0">
                <a:solidFill>
                  <a:srgbClr val="000000"/>
                </a:solidFill>
                <a:effectLst/>
                <a:latin typeface="Helvetica Neue"/>
              </a:rPr>
              <a:t>Obtain weather data from other parts of Singapore and compare them to the corresponding accident statistics in that area.</a:t>
            </a:r>
          </a:p>
          <a:p>
            <a:pPr algn="l">
              <a:buFont typeface="+mj-lt"/>
              <a:buAutoNum type="arabicPeriod"/>
            </a:pPr>
            <a:r>
              <a:rPr lang="en-US" b="0" i="0" dirty="0">
                <a:solidFill>
                  <a:srgbClr val="000000"/>
                </a:solidFill>
                <a:effectLst/>
                <a:latin typeface="Helvetica Neue"/>
              </a:rPr>
              <a:t>Due to the drastic fall in number of accidents in 2020 and 2021, I would suggest looking at the correlation between road usage and traffic accidents.</a:t>
            </a:r>
          </a:p>
          <a:p>
            <a:pPr algn="l">
              <a:buFont typeface="+mj-lt"/>
              <a:buAutoNum type="arabicPeriod"/>
            </a:pPr>
            <a:r>
              <a:rPr lang="en-US" b="0" i="0" dirty="0">
                <a:solidFill>
                  <a:srgbClr val="000000"/>
                </a:solidFill>
                <a:effectLst/>
                <a:latin typeface="Helvetica Neue"/>
              </a:rPr>
              <a:t>A quick Google search online will yield many articles suggesting that visibility is a factor in the number of accidents. I would suggest obtaining weather data specifically looking at months with stormy weather and intense rainfall against traffic accident statistics.</a:t>
            </a:r>
          </a:p>
          <a:p>
            <a:pPr marL="0" indent="0" algn="l">
              <a:buNone/>
            </a:pPr>
            <a:endParaRPr lang="en-US" b="0" i="0" dirty="0">
              <a:solidFill>
                <a:srgbClr val="000000"/>
              </a:solidFill>
              <a:effectLst/>
              <a:latin typeface="Helvetica Neue"/>
            </a:endParaRPr>
          </a:p>
          <a:p>
            <a:pPr algn="l"/>
            <a:r>
              <a:rPr lang="en-US" b="0" i="0" dirty="0">
                <a:solidFill>
                  <a:srgbClr val="000000"/>
                </a:solidFill>
                <a:effectLst/>
                <a:latin typeface="Helvetica Neue"/>
              </a:rPr>
              <a:t>Based on the 2020 and 2021 statistics, I would recommend that instead of allocating additional resources to Traffic Police and Civil </a:t>
            </a:r>
            <a:r>
              <a:rPr lang="en-US" b="0" i="0" dirty="0" err="1">
                <a:solidFill>
                  <a:srgbClr val="000000"/>
                </a:solidFill>
                <a:effectLst/>
                <a:latin typeface="Helvetica Neue"/>
              </a:rPr>
              <a:t>Defence</a:t>
            </a:r>
            <a:r>
              <a:rPr lang="en-US" b="0" i="0" dirty="0">
                <a:solidFill>
                  <a:srgbClr val="000000"/>
                </a:solidFill>
                <a:effectLst/>
                <a:latin typeface="Helvetica Neue"/>
              </a:rPr>
              <a:t> during the rainy season, resources should be directed to reducing road usage in general in order to bring down the number traffic accidents.</a:t>
            </a:r>
          </a:p>
          <a:p>
            <a:endParaRPr lang="en-US" dirty="0"/>
          </a:p>
        </p:txBody>
      </p:sp>
    </p:spTree>
    <p:extLst>
      <p:ext uri="{BB962C8B-B14F-4D97-AF65-F5344CB8AC3E}">
        <p14:creationId xmlns:p14="http://schemas.microsoft.com/office/powerpoint/2010/main" val="256017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D3CB-72F8-A32C-A480-394E82F7C1D8}"/>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79ABB9EC-F5EF-EE05-7BFC-7A661022EE2A}"/>
              </a:ext>
            </a:extLst>
          </p:cNvPr>
          <p:cNvSpPr>
            <a:spLocks noGrp="1"/>
          </p:cNvSpPr>
          <p:nvPr>
            <p:ph idx="1"/>
          </p:nvPr>
        </p:nvSpPr>
        <p:spPr>
          <a:xfrm>
            <a:off x="838200" y="1943959"/>
            <a:ext cx="10515600" cy="3725321"/>
          </a:xfrm>
        </p:spPr>
        <p:txBody>
          <a:bodyPr/>
          <a:lstStyle/>
          <a:p>
            <a:r>
              <a:rPr lang="en-US" dirty="0"/>
              <a:t>Problem Statement</a:t>
            </a:r>
          </a:p>
          <a:p>
            <a:r>
              <a:rPr lang="en-US" dirty="0"/>
              <a:t>Data Used</a:t>
            </a:r>
          </a:p>
          <a:p>
            <a:r>
              <a:rPr lang="en-US" dirty="0"/>
              <a:t>Initial Findings</a:t>
            </a:r>
          </a:p>
          <a:p>
            <a:r>
              <a:rPr lang="en-US" dirty="0"/>
              <a:t>Findings</a:t>
            </a:r>
          </a:p>
          <a:p>
            <a:r>
              <a:rPr lang="en-US" dirty="0"/>
              <a:t>Caveats</a:t>
            </a:r>
          </a:p>
          <a:p>
            <a:r>
              <a:rPr lang="en-US" dirty="0"/>
              <a:t>Conclusion and Recommendations</a:t>
            </a:r>
          </a:p>
        </p:txBody>
      </p:sp>
    </p:spTree>
    <p:extLst>
      <p:ext uri="{BB962C8B-B14F-4D97-AF65-F5344CB8AC3E}">
        <p14:creationId xmlns:p14="http://schemas.microsoft.com/office/powerpoint/2010/main" val="253991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284E-E507-A0FA-D340-A3F893B3A97D}"/>
              </a:ext>
            </a:extLst>
          </p:cNvPr>
          <p:cNvSpPr>
            <a:spLocks noGrp="1"/>
          </p:cNvSpPr>
          <p:nvPr>
            <p:ph type="title"/>
          </p:nvPr>
        </p:nvSpPr>
        <p:spPr>
          <a:xfrm>
            <a:off x="838200" y="542630"/>
            <a:ext cx="10515600" cy="1325563"/>
          </a:xfrm>
        </p:spPr>
        <p:txBody>
          <a:bodyPr>
            <a:normAutofit/>
          </a:bodyPr>
          <a:lstStyle/>
          <a:p>
            <a:r>
              <a:rPr lang="en-US" sz="6000" b="1" dirty="0"/>
              <a:t>Problem Statement</a:t>
            </a:r>
          </a:p>
        </p:txBody>
      </p:sp>
      <p:sp>
        <p:nvSpPr>
          <p:cNvPr id="3" name="Content Placeholder 2">
            <a:extLst>
              <a:ext uri="{FF2B5EF4-FFF2-40B4-BE49-F238E27FC236}">
                <a16:creationId xmlns:a16="http://schemas.microsoft.com/office/drawing/2014/main" id="{BE57EE9F-AC92-D0F3-4299-EC17A12285E3}"/>
              </a:ext>
            </a:extLst>
          </p:cNvPr>
          <p:cNvSpPr>
            <a:spLocks noGrp="1"/>
          </p:cNvSpPr>
          <p:nvPr>
            <p:ph idx="1"/>
          </p:nvPr>
        </p:nvSpPr>
        <p:spPr>
          <a:xfrm>
            <a:off x="838200" y="2003130"/>
            <a:ext cx="10515600" cy="4351338"/>
          </a:xfrm>
        </p:spPr>
        <p:txBody>
          <a:bodyPr/>
          <a:lstStyle/>
          <a:p>
            <a:pPr marL="0" indent="0">
              <a:buNone/>
            </a:pPr>
            <a:r>
              <a:rPr lang="en-US" dirty="0"/>
              <a:t>It was reported in 2013 that more accidents occur on days of thunderstorms. Traffic accidents cause road congestion and Traffic Police and Civil </a:t>
            </a:r>
            <a:r>
              <a:rPr lang="en-US" dirty="0" err="1"/>
              <a:t>Defence</a:t>
            </a:r>
            <a:r>
              <a:rPr lang="en-US" dirty="0"/>
              <a:t> resources need to be deployed.</a:t>
            </a:r>
          </a:p>
          <a:p>
            <a:pPr marL="0" indent="0">
              <a:buNone/>
            </a:pPr>
            <a:r>
              <a:rPr lang="en-US" dirty="0"/>
              <a:t>By using climate information on rainfall and traffic accident statistics, this project aims to help Traffic Police and Civil </a:t>
            </a:r>
            <a:r>
              <a:rPr lang="en-US" dirty="0" err="1"/>
              <a:t>Defence</a:t>
            </a:r>
            <a:r>
              <a:rPr lang="en-US" dirty="0"/>
              <a:t> better facilitate manpower and resource allocation throughout the year by identifying trends between traffic accidents and weather.</a:t>
            </a:r>
          </a:p>
        </p:txBody>
      </p:sp>
    </p:spTree>
    <p:extLst>
      <p:ext uri="{BB962C8B-B14F-4D97-AF65-F5344CB8AC3E}">
        <p14:creationId xmlns:p14="http://schemas.microsoft.com/office/powerpoint/2010/main" val="34483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C328-7DC0-FBE8-70F0-5D5195B0DBFF}"/>
              </a:ext>
            </a:extLst>
          </p:cNvPr>
          <p:cNvSpPr>
            <a:spLocks noGrp="1"/>
          </p:cNvSpPr>
          <p:nvPr>
            <p:ph type="title"/>
          </p:nvPr>
        </p:nvSpPr>
        <p:spPr/>
        <p:txBody>
          <a:bodyPr/>
          <a:lstStyle/>
          <a:p>
            <a:pPr algn="ctr"/>
            <a:r>
              <a:rPr lang="en-US" b="1" dirty="0"/>
              <a:t>The Actual Problem</a:t>
            </a:r>
          </a:p>
        </p:txBody>
      </p:sp>
      <p:pic>
        <p:nvPicPr>
          <p:cNvPr id="1026" name="Picture 2">
            <a:extLst>
              <a:ext uri="{FF2B5EF4-FFF2-40B4-BE49-F238E27FC236}">
                <a16:creationId xmlns:a16="http://schemas.microsoft.com/office/drawing/2014/main" id="{9926A972-A962-9189-43B3-816A90B53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34" y="1473181"/>
            <a:ext cx="5219709" cy="39116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B46074-8B49-3C67-1A5E-986B36CA42EC}"/>
              </a:ext>
            </a:extLst>
          </p:cNvPr>
          <p:cNvSpPr txBox="1"/>
          <p:nvPr/>
        </p:nvSpPr>
        <p:spPr>
          <a:xfrm>
            <a:off x="428960" y="5534305"/>
            <a:ext cx="5536155" cy="1200329"/>
          </a:xfrm>
          <a:prstGeom prst="rect">
            <a:avLst/>
          </a:prstGeom>
          <a:noFill/>
        </p:spPr>
        <p:txBody>
          <a:bodyPr wrap="square">
            <a:spAutoFit/>
          </a:bodyPr>
          <a:lstStyle/>
          <a:p>
            <a:r>
              <a:rPr lang="en-US" dirty="0"/>
              <a:t>Image source: </a:t>
            </a:r>
            <a:r>
              <a:rPr lang="en-US" dirty="0">
                <a:hlinkClick r:id="rId3"/>
              </a:rPr>
              <a:t>https://www.todayonline.com/singapore/accident-involving-trailer-and-car-pie-causes-traffic-gridlock-around-noon-oct-26</a:t>
            </a:r>
            <a:endParaRPr lang="en-US" dirty="0"/>
          </a:p>
        </p:txBody>
      </p:sp>
      <p:sp>
        <p:nvSpPr>
          <p:cNvPr id="7" name="TextBox 6">
            <a:extLst>
              <a:ext uri="{FF2B5EF4-FFF2-40B4-BE49-F238E27FC236}">
                <a16:creationId xmlns:a16="http://schemas.microsoft.com/office/drawing/2014/main" id="{F1D73377-0C37-B296-33F9-3309394E2567}"/>
              </a:ext>
            </a:extLst>
          </p:cNvPr>
          <p:cNvSpPr txBox="1"/>
          <p:nvPr/>
        </p:nvSpPr>
        <p:spPr>
          <a:xfrm>
            <a:off x="5904603" y="5569545"/>
            <a:ext cx="6096896" cy="1200329"/>
          </a:xfrm>
          <a:prstGeom prst="rect">
            <a:avLst/>
          </a:prstGeom>
          <a:noFill/>
        </p:spPr>
        <p:txBody>
          <a:bodyPr wrap="square">
            <a:spAutoFit/>
          </a:bodyPr>
          <a:lstStyle/>
          <a:p>
            <a:r>
              <a:rPr lang="en-US" dirty="0"/>
              <a:t>Image source: </a:t>
            </a:r>
            <a:r>
              <a:rPr lang="en-US" dirty="0">
                <a:hlinkClick r:id="rId4"/>
              </a:rPr>
              <a:t>https://www.straitstimes.com/singapore/transport/car-crashes-into-scdf-officer-on-his-way-to-medical-emergency-officer-injured</a:t>
            </a:r>
            <a:endParaRPr lang="en-US" dirty="0"/>
          </a:p>
        </p:txBody>
      </p:sp>
      <p:pic>
        <p:nvPicPr>
          <p:cNvPr id="1030" name="Picture 6">
            <a:extLst>
              <a:ext uri="{FF2B5EF4-FFF2-40B4-BE49-F238E27FC236}">
                <a16:creationId xmlns:a16="http://schemas.microsoft.com/office/drawing/2014/main" id="{C4D1EF61-0B87-3385-F2BD-98966D2C91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5114" y="1566451"/>
            <a:ext cx="5727551" cy="381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8D95-51F6-9918-AD7C-FB41ADA715BB}"/>
              </a:ext>
            </a:extLst>
          </p:cNvPr>
          <p:cNvSpPr>
            <a:spLocks noGrp="1"/>
          </p:cNvSpPr>
          <p:nvPr>
            <p:ph type="title"/>
          </p:nvPr>
        </p:nvSpPr>
        <p:spPr/>
        <p:txBody>
          <a:bodyPr/>
          <a:lstStyle/>
          <a:p>
            <a:r>
              <a:rPr lang="en-US" b="1" dirty="0"/>
              <a:t>Data Used</a:t>
            </a:r>
          </a:p>
        </p:txBody>
      </p:sp>
      <p:sp>
        <p:nvSpPr>
          <p:cNvPr id="3" name="Content Placeholder 2">
            <a:extLst>
              <a:ext uri="{FF2B5EF4-FFF2-40B4-BE49-F238E27FC236}">
                <a16:creationId xmlns:a16="http://schemas.microsoft.com/office/drawing/2014/main" id="{2D2817FE-9AAB-1583-FDBF-33D29D58ED57}"/>
              </a:ext>
            </a:extLst>
          </p:cNvPr>
          <p:cNvSpPr>
            <a:spLocks noGrp="1"/>
          </p:cNvSpPr>
          <p:nvPr>
            <p:ph idx="1"/>
          </p:nvPr>
        </p:nvSpPr>
        <p:spPr>
          <a:xfrm>
            <a:off x="838200" y="1690688"/>
            <a:ext cx="10515600" cy="4351338"/>
          </a:xfrm>
        </p:spPr>
        <p:txBody>
          <a:bodyPr>
            <a:normAutofit fontScale="92500" lnSpcReduction="10000"/>
          </a:bodyPr>
          <a:lstStyle/>
          <a:p>
            <a:pPr algn="l"/>
            <a:r>
              <a:rPr lang="en-US" b="0" i="0" dirty="0">
                <a:solidFill>
                  <a:srgbClr val="000000"/>
                </a:solidFill>
                <a:effectLst/>
                <a:latin typeface="Helvetica Neue"/>
              </a:rPr>
              <a:t>Monthly total rain recorded in mm(millimeters) from 1982 to 2022.</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Monthly number of rain days from 1982 to 2022. A day is considered to have “rained” if the total rainfall for that day is 0.2mm or more.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monthly mean sunshine hours in a day recorded at the Changi Climate Station from 1982 to 2022.</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highest daily total rainfall for the month recorded at the Changi Climate Station recorded in mm(millimeters) from 1982 to 2022.</a:t>
            </a:r>
          </a:p>
          <a:p>
            <a:endParaRPr lang="en-US" dirty="0"/>
          </a:p>
        </p:txBody>
      </p:sp>
    </p:spTree>
    <p:extLst>
      <p:ext uri="{BB962C8B-B14F-4D97-AF65-F5344CB8AC3E}">
        <p14:creationId xmlns:p14="http://schemas.microsoft.com/office/powerpoint/2010/main" val="4902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879-E68D-5FEA-46E6-7D513115EEF2}"/>
              </a:ext>
            </a:extLst>
          </p:cNvPr>
          <p:cNvSpPr>
            <a:spLocks noGrp="1"/>
          </p:cNvSpPr>
          <p:nvPr>
            <p:ph type="title"/>
          </p:nvPr>
        </p:nvSpPr>
        <p:spPr/>
        <p:txBody>
          <a:bodyPr/>
          <a:lstStyle/>
          <a:p>
            <a:r>
              <a:rPr lang="en-US" b="1" dirty="0"/>
              <a:t>Traffic Accidents (2008 to 2021)</a:t>
            </a:r>
          </a:p>
        </p:txBody>
      </p:sp>
      <p:pic>
        <p:nvPicPr>
          <p:cNvPr id="5" name="Picture 4">
            <a:extLst>
              <a:ext uri="{FF2B5EF4-FFF2-40B4-BE49-F238E27FC236}">
                <a16:creationId xmlns:a16="http://schemas.microsoft.com/office/drawing/2014/main" id="{CD43501D-8618-5D14-C983-A9D8D9385C85}"/>
              </a:ext>
            </a:extLst>
          </p:cNvPr>
          <p:cNvPicPr>
            <a:picLocks noChangeAspect="1"/>
          </p:cNvPicPr>
          <p:nvPr/>
        </p:nvPicPr>
        <p:blipFill>
          <a:blip r:embed="rId2"/>
          <a:stretch>
            <a:fillRect/>
          </a:stretch>
        </p:blipFill>
        <p:spPr>
          <a:xfrm>
            <a:off x="5561703" y="2638141"/>
            <a:ext cx="6421420" cy="3031774"/>
          </a:xfrm>
          <a:prstGeom prst="rect">
            <a:avLst/>
          </a:prstGeom>
        </p:spPr>
      </p:pic>
      <p:pic>
        <p:nvPicPr>
          <p:cNvPr id="7" name="Picture 6">
            <a:extLst>
              <a:ext uri="{FF2B5EF4-FFF2-40B4-BE49-F238E27FC236}">
                <a16:creationId xmlns:a16="http://schemas.microsoft.com/office/drawing/2014/main" id="{003A6E97-BF68-02B7-182F-1ABEFDDC1281}"/>
              </a:ext>
            </a:extLst>
          </p:cNvPr>
          <p:cNvPicPr>
            <a:picLocks noChangeAspect="1"/>
          </p:cNvPicPr>
          <p:nvPr/>
        </p:nvPicPr>
        <p:blipFill>
          <a:blip r:embed="rId3"/>
          <a:stretch>
            <a:fillRect/>
          </a:stretch>
        </p:blipFill>
        <p:spPr>
          <a:xfrm>
            <a:off x="0" y="2022438"/>
            <a:ext cx="5669279" cy="3538325"/>
          </a:xfrm>
          <a:prstGeom prst="rect">
            <a:avLst/>
          </a:prstGeom>
        </p:spPr>
      </p:pic>
      <p:sp>
        <p:nvSpPr>
          <p:cNvPr id="10" name="TextBox 9">
            <a:extLst>
              <a:ext uri="{FF2B5EF4-FFF2-40B4-BE49-F238E27FC236}">
                <a16:creationId xmlns:a16="http://schemas.microsoft.com/office/drawing/2014/main" id="{31F69AA6-39BB-2830-CB1E-79432BBFC2EC}"/>
              </a:ext>
            </a:extLst>
          </p:cNvPr>
          <p:cNvSpPr txBox="1"/>
          <p:nvPr/>
        </p:nvSpPr>
        <p:spPr>
          <a:xfrm>
            <a:off x="3129130" y="5852160"/>
            <a:ext cx="6421420" cy="923330"/>
          </a:xfrm>
          <a:prstGeom prst="rect">
            <a:avLst/>
          </a:prstGeom>
          <a:noFill/>
        </p:spPr>
        <p:txBody>
          <a:bodyPr wrap="square">
            <a:spAutoFit/>
          </a:bodyPr>
          <a:lstStyle/>
          <a:p>
            <a:r>
              <a:rPr lang="en-US" dirty="0"/>
              <a:t>Source: </a:t>
            </a:r>
          </a:p>
          <a:p>
            <a:r>
              <a:rPr lang="en-US" b="0" i="0" u="sng" dirty="0">
                <a:solidFill>
                  <a:srgbClr val="1A0DAB"/>
                </a:solidFill>
                <a:effectLst/>
                <a:latin typeface="arial" panose="020B0604020202020204" pitchFamily="34" charset="0"/>
                <a:hlinkClick r:id="rId4"/>
              </a:rPr>
              <a:t>https://www.police.gov.sg/-/media/1F7F9460FD8F48928B6DEFE096414975.ashx</a:t>
            </a:r>
            <a:endParaRPr lang="en-US" dirty="0"/>
          </a:p>
        </p:txBody>
      </p:sp>
    </p:spTree>
    <p:extLst>
      <p:ext uri="{BB962C8B-B14F-4D97-AF65-F5344CB8AC3E}">
        <p14:creationId xmlns:p14="http://schemas.microsoft.com/office/powerpoint/2010/main" val="33645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D3F-270F-0970-59CD-AA50FC3341B6}"/>
              </a:ext>
            </a:extLst>
          </p:cNvPr>
          <p:cNvSpPr>
            <a:spLocks noGrp="1"/>
          </p:cNvSpPr>
          <p:nvPr>
            <p:ph type="title"/>
          </p:nvPr>
        </p:nvSpPr>
        <p:spPr/>
        <p:txBody>
          <a:bodyPr/>
          <a:lstStyle/>
          <a:p>
            <a:r>
              <a:rPr lang="en-US" b="1" dirty="0"/>
              <a:t>Initial Findings</a:t>
            </a:r>
          </a:p>
        </p:txBody>
      </p:sp>
      <p:sp>
        <p:nvSpPr>
          <p:cNvPr id="3" name="Content Placeholder 2">
            <a:extLst>
              <a:ext uri="{FF2B5EF4-FFF2-40B4-BE49-F238E27FC236}">
                <a16:creationId xmlns:a16="http://schemas.microsoft.com/office/drawing/2014/main" id="{C1AA5F9B-3422-4977-0446-5D8E887BFA8D}"/>
              </a:ext>
            </a:extLst>
          </p:cNvPr>
          <p:cNvSpPr>
            <a:spLocks noGrp="1"/>
          </p:cNvSpPr>
          <p:nvPr>
            <p:ph idx="1"/>
          </p:nvPr>
        </p:nvSpPr>
        <p:spPr>
          <a:xfrm>
            <a:off x="1118796" y="2070847"/>
            <a:ext cx="9375288" cy="3722146"/>
          </a:xfrm>
        </p:spPr>
        <p:txBody>
          <a:bodyPr>
            <a:normAutofit/>
          </a:bodyPr>
          <a:lstStyle/>
          <a:p>
            <a:r>
              <a:rPr lang="en-US" dirty="0"/>
              <a:t>There were no significant patterns or correlations when matching each metric with Traffic Accident statistics at first glance. </a:t>
            </a:r>
          </a:p>
          <a:p>
            <a:pPr marL="0" indent="0">
              <a:buNone/>
            </a:pPr>
            <a:endParaRPr lang="en-US" dirty="0"/>
          </a:p>
          <a:p>
            <a:r>
              <a:rPr lang="en-US" dirty="0"/>
              <a:t>It was noted that the data for Accident Statistics was significantly lower in 2020 and 2021.</a:t>
            </a:r>
          </a:p>
          <a:p>
            <a:pPr marL="0" indent="0">
              <a:buNone/>
            </a:pPr>
            <a:endParaRPr lang="en-US" dirty="0"/>
          </a:p>
          <a:p>
            <a:r>
              <a:rPr lang="en-US" dirty="0"/>
              <a:t>It was noted that 2020 and 2021 were covid lockdown years.</a:t>
            </a:r>
          </a:p>
        </p:txBody>
      </p:sp>
    </p:spTree>
    <p:extLst>
      <p:ext uri="{BB962C8B-B14F-4D97-AF65-F5344CB8AC3E}">
        <p14:creationId xmlns:p14="http://schemas.microsoft.com/office/powerpoint/2010/main" val="255188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A177-3360-31E9-0673-6CE7883E761F}"/>
              </a:ext>
            </a:extLst>
          </p:cNvPr>
          <p:cNvSpPr>
            <a:spLocks noGrp="1"/>
          </p:cNvSpPr>
          <p:nvPr>
            <p:ph type="title"/>
          </p:nvPr>
        </p:nvSpPr>
        <p:spPr>
          <a:xfrm>
            <a:off x="493955" y="53153"/>
            <a:ext cx="10515600" cy="1325563"/>
          </a:xfrm>
        </p:spPr>
        <p:txBody>
          <a:bodyPr/>
          <a:lstStyle/>
          <a:p>
            <a:r>
              <a:rPr lang="en-US" b="1" dirty="0"/>
              <a:t>Findings</a:t>
            </a:r>
          </a:p>
        </p:txBody>
      </p:sp>
      <p:pic>
        <p:nvPicPr>
          <p:cNvPr id="2050" name="Picture 2">
            <a:extLst>
              <a:ext uri="{FF2B5EF4-FFF2-40B4-BE49-F238E27FC236}">
                <a16:creationId xmlns:a16="http://schemas.microsoft.com/office/drawing/2014/main" id="{46319A8E-E51D-723F-FCFB-DE91D4600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033" y="653613"/>
            <a:ext cx="6535271" cy="58079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D2CFEF-145B-BF44-47FC-1F5DA366636F}"/>
              </a:ext>
            </a:extLst>
          </p:cNvPr>
          <p:cNvSpPr/>
          <p:nvPr/>
        </p:nvSpPr>
        <p:spPr>
          <a:xfrm>
            <a:off x="6632089" y="4061012"/>
            <a:ext cx="882127" cy="88144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8166A0DC-E477-170D-805A-6CE467771384}"/>
              </a:ext>
            </a:extLst>
          </p:cNvPr>
          <p:cNvSpPr/>
          <p:nvPr/>
        </p:nvSpPr>
        <p:spPr>
          <a:xfrm rot="7246663">
            <a:off x="7949901" y="4281543"/>
            <a:ext cx="398033" cy="10542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F2515A1-FCF2-4769-6623-CE57B66444D7}"/>
              </a:ext>
            </a:extLst>
          </p:cNvPr>
          <p:cNvSpPr/>
          <p:nvPr/>
        </p:nvSpPr>
        <p:spPr>
          <a:xfrm>
            <a:off x="5030993" y="4061012"/>
            <a:ext cx="882127" cy="88144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51EE0C9-20A3-FEF6-A1DB-9ECF2DD3E19A}"/>
              </a:ext>
            </a:extLst>
          </p:cNvPr>
          <p:cNvSpPr/>
          <p:nvPr/>
        </p:nvSpPr>
        <p:spPr>
          <a:xfrm rot="12813810">
            <a:off x="4815777" y="5015790"/>
            <a:ext cx="398033" cy="10542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7C39F36-95A2-7893-1756-8A4027AF805C}"/>
              </a:ext>
            </a:extLst>
          </p:cNvPr>
          <p:cNvSpPr/>
          <p:nvPr/>
        </p:nvSpPr>
        <p:spPr>
          <a:xfrm>
            <a:off x="1625300" y="4359365"/>
            <a:ext cx="1347396" cy="284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18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3189-0D47-F459-90F4-D04390B81E4E}"/>
              </a:ext>
            </a:extLst>
          </p:cNvPr>
          <p:cNvSpPr>
            <a:spLocks noGrp="1"/>
          </p:cNvSpPr>
          <p:nvPr>
            <p:ph type="title"/>
          </p:nvPr>
        </p:nvSpPr>
        <p:spPr>
          <a:xfrm>
            <a:off x="160468" y="-272256"/>
            <a:ext cx="10515600" cy="1100595"/>
          </a:xfrm>
        </p:spPr>
        <p:txBody>
          <a:bodyPr>
            <a:normAutofit/>
          </a:bodyPr>
          <a:lstStyle/>
          <a:p>
            <a:r>
              <a:rPr lang="en-US" sz="4000" b="1" dirty="0"/>
              <a:t>Findings (cont’d)</a:t>
            </a:r>
          </a:p>
        </p:txBody>
      </p:sp>
      <p:pic>
        <p:nvPicPr>
          <p:cNvPr id="4098" name="Picture 2">
            <a:extLst>
              <a:ext uri="{FF2B5EF4-FFF2-40B4-BE49-F238E27FC236}">
                <a16:creationId xmlns:a16="http://schemas.microsoft.com/office/drawing/2014/main" id="{C04ED7DE-83C6-4991-DC8C-3B6538BCB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 y="591670"/>
            <a:ext cx="5180704" cy="32025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6CBC9B0-45E8-E58F-1D7C-23472564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983" y="585179"/>
            <a:ext cx="5533016" cy="32090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04D62CB-4951-781E-1A9F-074F52D55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16" y="3847136"/>
            <a:ext cx="5088367" cy="296996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3E233D2-4486-2D7F-3B26-0B728D303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6983" y="3838271"/>
            <a:ext cx="5533016" cy="301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387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708</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Helvetica Neue</vt:lpstr>
      <vt:lpstr>Arial</vt:lpstr>
      <vt:lpstr>Arial</vt:lpstr>
      <vt:lpstr>Calibri</vt:lpstr>
      <vt:lpstr>Calibri Light</vt:lpstr>
      <vt:lpstr>Office Theme</vt:lpstr>
      <vt:lpstr>Project 1:</vt:lpstr>
      <vt:lpstr>Contents</vt:lpstr>
      <vt:lpstr>Problem Statement</vt:lpstr>
      <vt:lpstr>The Actual Problem</vt:lpstr>
      <vt:lpstr>Data Used</vt:lpstr>
      <vt:lpstr>Traffic Accidents (2008 to 2021)</vt:lpstr>
      <vt:lpstr>Initial Findings</vt:lpstr>
      <vt:lpstr>Findings</vt:lpstr>
      <vt:lpstr>Findings (cont’d)</vt:lpstr>
      <vt:lpstr>Findings (cont’d)</vt:lpstr>
      <vt:lpstr>Findings (cont’d)</vt:lpstr>
      <vt:lpstr>Findings</vt:lpstr>
      <vt:lpstr>Caveats</vt:lpstr>
      <vt:lpstr>Conclusion and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G Kho</dc:creator>
  <cp:lastModifiedBy>G Kho</cp:lastModifiedBy>
  <cp:revision>1</cp:revision>
  <dcterms:created xsi:type="dcterms:W3CDTF">2023-02-16T22:58:32Z</dcterms:created>
  <dcterms:modified xsi:type="dcterms:W3CDTF">2023-02-17T00:02:59Z</dcterms:modified>
</cp:coreProperties>
</file>