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68" r:id="rId14"/>
    <p:sldId id="273" r:id="rId15"/>
    <p:sldId id="269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9E44-1AF9-C345-082D-20983743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25B08-6B9D-041C-93D8-0503CDEB7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FEAA-4059-361A-2FAF-E5E773D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9D70-304A-5476-254E-AFD2F591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C198-5EC3-5A2A-6335-CC7FC197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765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1D55-B770-49F0-FE29-60353627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FDAC2-C3D2-FCFC-E1D1-0DDFFCE3F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6A69-A15C-F969-D5A6-9E75907D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B591-2418-AC30-B7FB-6220D962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7058-CFB4-6425-6AFC-AAF9BD7B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24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26E9D-98E0-91A5-3DDA-24A4BE2DE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EF263-E1BC-8C21-4850-B43B5A0B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50ED-85AA-D08C-64BB-F5622554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3C37-D860-2BB6-D46C-58143F82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04C7-07E8-CFCF-869B-4D4D5D27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8AA3-9F5E-4535-0CD5-07CA6388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328F-0B7E-5BF0-A62E-E8751C68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DBF0-B3F1-3BAD-2E6E-33ACD73D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CCCD-5306-FFBA-B0C4-22219E1A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4BEBC-6677-F131-8B23-3E0FB52C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82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AF70-E363-DE70-2BD7-FFAA9BCA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850EB-F91B-B790-8995-68A0FE82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B9A8-19C7-55BE-470B-436D3D82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3535-533B-2327-71D1-FA8EEEDD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A0987-E0BE-1690-B9DF-2CB8A49B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58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D71C-7F14-FEEC-FC68-77952F3E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5EF3-E43F-463A-F0E9-8A7B6F38B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F2CB-CF0C-8D2A-326F-ADB68B48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70AD7-1AF1-642F-B704-56CEFF97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A847-EFE2-0566-7FBF-5038E6A7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DF683-0313-0CF2-2E5B-D8D4043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6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E07F-5241-4AF3-2C8F-8890DE18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A967-3142-2CE7-9C3C-614F462B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169F4-98E5-74B4-3B66-EF9A6434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F99F-F3E5-6AC0-3BBF-1141B303B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C7E45-8228-CC5E-E8F3-188327D81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716CE-ABC1-C394-6413-2D49044B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10E39-7B88-3FE9-982F-5CA548AD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221B1-C873-2EC1-8604-880FF985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93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F95-AE9F-AE5C-6E21-3AAA7E1B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CC4D4-C68E-CD6E-6139-33C825E3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E3701-F064-2C52-AA2C-FE2A5CE3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D281C-3A1D-BA80-2256-C8AE9744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351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4D7B5-2DB9-06FB-FF68-6B6DD80B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F6CE2-924D-00F6-0E01-E933806C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07140-FF12-3572-AB67-7F69948D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1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D244-1D70-1BD2-B3A7-97D6214B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DACF-B02B-21AF-8A6A-C1C1A3B4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F9FDE-273E-C01D-8FEC-73FDE9F49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B3EB-B5CB-6DDB-20C8-55FD607A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4E5D5-3F61-EA0F-7003-9E401FD9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16E6-7DFA-E3A6-E97A-E367F5CB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3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68E4-2743-5D31-2993-38C8EDE4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2CEBC-3D13-FB8E-E278-6A920C1DD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A213-B3F2-5F75-7309-3BBB9B0C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7534-3ADE-A1E9-3B3A-BA265A65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ECC1D-4146-485E-EACF-CE90F9E4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B5BED-5CB5-5F23-1A03-3B2CA6EB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375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DE911-BC5B-5E88-9442-98222532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B4B8-0A60-EB81-9204-FE0FD5C1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A8E3-A8BB-8D39-25B5-608356ABF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23A7-E22B-4DB7-A653-D3B47364CB6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08A9-787B-E6C4-580E-EBF5C1CB3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3235-CDDA-3E24-F1D5-0750DBB1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66B5-1CB9-4221-A523-C211BDAA80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48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necessary-distinction-jon-seli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0F89-672A-0727-4856-3E84BE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3: Web APIs and NLP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7DA-F840-3CBE-2BA0-C4B008DF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r/improv vs r/StandUpComedy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 Vs. Stand-Up - San Diego - Stand-up/Sketch Comedy">
            <a:extLst>
              <a:ext uri="{FF2B5EF4-FFF2-40B4-BE49-F238E27FC236}">
                <a16:creationId xmlns:a16="http://schemas.microsoft.com/office/drawing/2014/main" id="{BDD25CE4-C711-3C4D-DBF3-2ABFD4E26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190422"/>
            <a:ext cx="3737164" cy="24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9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18AC8-24CE-9D61-E784-C5FB076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Unigram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D6147E-5DD2-CFB9-D067-614DBFCB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4774"/>
            <a:ext cx="5706567" cy="311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0CA565-6FF4-82DC-6233-A8B7074B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7145" y="2284774"/>
            <a:ext cx="5706566" cy="311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ECECC7-D44D-9D51-DF91-B36A9712BC5C}"/>
              </a:ext>
            </a:extLst>
          </p:cNvPr>
          <p:cNvSpPr/>
          <p:nvPr/>
        </p:nvSpPr>
        <p:spPr>
          <a:xfrm>
            <a:off x="8937267" y="4699221"/>
            <a:ext cx="453224" cy="39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DEFD7-0201-BDE8-5AEA-AC48F2A56621}"/>
              </a:ext>
            </a:extLst>
          </p:cNvPr>
          <p:cNvSpPr/>
          <p:nvPr/>
        </p:nvSpPr>
        <p:spPr>
          <a:xfrm>
            <a:off x="6096000" y="4694306"/>
            <a:ext cx="453224" cy="39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6ADC9-3952-ABAA-5CD3-B00320BDCDF4}"/>
              </a:ext>
            </a:extLst>
          </p:cNvPr>
          <p:cNvSpPr/>
          <p:nvPr/>
        </p:nvSpPr>
        <p:spPr>
          <a:xfrm>
            <a:off x="2959211" y="4694305"/>
            <a:ext cx="453224" cy="39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261C56-5840-35CE-2AB6-1BD8CA5FEF56}"/>
              </a:ext>
            </a:extLst>
          </p:cNvPr>
          <p:cNvSpPr/>
          <p:nvPr/>
        </p:nvSpPr>
        <p:spPr>
          <a:xfrm>
            <a:off x="117944" y="4694305"/>
            <a:ext cx="453224" cy="39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63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18AC8-24CE-9D61-E784-C5FB076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Bigram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E3CF38-7BA2-42F4-8FC2-56D6AFF2D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0502"/>
            <a:ext cx="5819980" cy="28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888755-3D99-692F-20B4-56AAD0F4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24" y="2370502"/>
            <a:ext cx="5814188" cy="28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C6C23F-640E-19C4-9DBD-EB5A0D578F17}"/>
              </a:ext>
            </a:extLst>
          </p:cNvPr>
          <p:cNvSpPr/>
          <p:nvPr/>
        </p:nvSpPr>
        <p:spPr>
          <a:xfrm>
            <a:off x="6261652" y="4643562"/>
            <a:ext cx="671885" cy="157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79C2A-ED5F-B6BB-9347-5F3D8315A67F}"/>
              </a:ext>
            </a:extLst>
          </p:cNvPr>
          <p:cNvSpPr/>
          <p:nvPr/>
        </p:nvSpPr>
        <p:spPr>
          <a:xfrm>
            <a:off x="3153548" y="4299542"/>
            <a:ext cx="671885" cy="157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333804-CB4D-FAAC-7C04-20023831438F}"/>
              </a:ext>
            </a:extLst>
          </p:cNvPr>
          <p:cNvSpPr/>
          <p:nvPr/>
        </p:nvSpPr>
        <p:spPr>
          <a:xfrm>
            <a:off x="3153549" y="4564586"/>
            <a:ext cx="671885" cy="383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B2E940-6001-DAC5-4DB4-C2077DED1C92}"/>
              </a:ext>
            </a:extLst>
          </p:cNvPr>
          <p:cNvSpPr/>
          <p:nvPr/>
        </p:nvSpPr>
        <p:spPr>
          <a:xfrm>
            <a:off x="8953169" y="4309608"/>
            <a:ext cx="854765" cy="638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44090A-62E2-A816-6C9D-81A608DEA84E}"/>
              </a:ext>
            </a:extLst>
          </p:cNvPr>
          <p:cNvSpPr/>
          <p:nvPr/>
        </p:nvSpPr>
        <p:spPr>
          <a:xfrm>
            <a:off x="6261651" y="4166483"/>
            <a:ext cx="671885" cy="369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21ACFD-DA65-E402-B971-40B966AD3135}"/>
              </a:ext>
            </a:extLst>
          </p:cNvPr>
          <p:cNvSpPr/>
          <p:nvPr/>
        </p:nvSpPr>
        <p:spPr>
          <a:xfrm>
            <a:off x="291548" y="4654163"/>
            <a:ext cx="671885" cy="157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6985B2-FFDB-8867-EA6B-9575F65DD429}"/>
              </a:ext>
            </a:extLst>
          </p:cNvPr>
          <p:cNvSpPr/>
          <p:nvPr/>
        </p:nvSpPr>
        <p:spPr>
          <a:xfrm>
            <a:off x="257753" y="4309608"/>
            <a:ext cx="671885" cy="2136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38BFEC-E1E6-7F16-7FB2-B36B04FC384B}"/>
              </a:ext>
            </a:extLst>
          </p:cNvPr>
          <p:cNvSpPr/>
          <p:nvPr/>
        </p:nvSpPr>
        <p:spPr>
          <a:xfrm>
            <a:off x="257753" y="3624718"/>
            <a:ext cx="671885" cy="448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15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18AC8-24CE-9D61-E784-C5FB076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Trigram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25EB13-66C9-1EEC-1E17-C13D4D8B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" y="2410612"/>
            <a:ext cx="5975201" cy="28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2A99394-36F0-2AD2-3F06-AA64CB2D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87" y="2410612"/>
            <a:ext cx="6021563" cy="28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689FA0-D07D-004B-1595-0C70823E59B2}"/>
              </a:ext>
            </a:extLst>
          </p:cNvPr>
          <p:cNvSpPr/>
          <p:nvPr/>
        </p:nvSpPr>
        <p:spPr>
          <a:xfrm>
            <a:off x="9151951" y="3888188"/>
            <a:ext cx="1126435" cy="1113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A3332C-0483-1315-A194-4B7314E3CB7F}"/>
              </a:ext>
            </a:extLst>
          </p:cNvPr>
          <p:cNvSpPr/>
          <p:nvPr/>
        </p:nvSpPr>
        <p:spPr>
          <a:xfrm>
            <a:off x="6634849" y="4829136"/>
            <a:ext cx="895038" cy="140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3A1C4C-6BD6-4645-3C38-34A2F8341AF8}"/>
              </a:ext>
            </a:extLst>
          </p:cNvPr>
          <p:cNvSpPr/>
          <p:nvPr/>
        </p:nvSpPr>
        <p:spPr>
          <a:xfrm>
            <a:off x="362595" y="4829136"/>
            <a:ext cx="895038" cy="140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3265E6-DA6E-EE0E-5A14-C519083B5344}"/>
              </a:ext>
            </a:extLst>
          </p:cNvPr>
          <p:cNvSpPr/>
          <p:nvPr/>
        </p:nvSpPr>
        <p:spPr>
          <a:xfrm>
            <a:off x="362595" y="3994971"/>
            <a:ext cx="895038" cy="140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235365-28C1-3DBE-7A6B-148AEC8D317E}"/>
              </a:ext>
            </a:extLst>
          </p:cNvPr>
          <p:cNvSpPr/>
          <p:nvPr/>
        </p:nvSpPr>
        <p:spPr>
          <a:xfrm>
            <a:off x="3264821" y="2826732"/>
            <a:ext cx="895038" cy="140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53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A263-1140-35CD-ECB1-DEE7A168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/>
              <a:t>Modeling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DD8C-4334-DEE8-D380-2A74055C2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659"/>
          </a:xfrm>
        </p:spPr>
        <p:txBody>
          <a:bodyPr/>
          <a:lstStyle/>
          <a:p>
            <a:r>
              <a:rPr lang="en-SG" dirty="0"/>
              <a:t>Baseline taken using value counts of each subreddit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Improv 50.1%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 err="1"/>
              <a:t>StandUpComedy</a:t>
            </a:r>
            <a:r>
              <a:rPr lang="en-SG" dirty="0"/>
              <a:t> 49.9%</a:t>
            </a:r>
          </a:p>
          <a:p>
            <a:pPr>
              <a:buFont typeface="Wingdings" panose="05000000000000000000" pitchFamily="2" charset="2"/>
              <a:buChar char="§"/>
            </a:pPr>
            <a:endParaRPr lang="en-SG" dirty="0"/>
          </a:p>
          <a:p>
            <a:endParaRPr lang="en-SG" dirty="0"/>
          </a:p>
          <a:p>
            <a:pPr>
              <a:buFont typeface="Wingdings" panose="05000000000000000000" pitchFamily="2" charset="2"/>
              <a:buChar char="§"/>
            </a:pP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9CA23-BAE6-8B7E-2A0B-1E5F3E11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38" y="3635221"/>
            <a:ext cx="10910124" cy="178055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7A7A21-EB5B-09B7-98B9-E12367574B45}"/>
              </a:ext>
            </a:extLst>
          </p:cNvPr>
          <p:cNvSpPr/>
          <p:nvPr/>
        </p:nvSpPr>
        <p:spPr>
          <a:xfrm>
            <a:off x="640938" y="4660490"/>
            <a:ext cx="6833288" cy="666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5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471-826C-C678-D16D-7C1B1DF5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/>
              <a:t>Modeling</a:t>
            </a:r>
            <a:r>
              <a:rPr lang="en-SG" b="1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B3D0-44D8-CB8A-C93A-1273DEBC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24"/>
            <a:ext cx="10515600" cy="1068647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SG" sz="6400" b="0" i="0" dirty="0">
                <a:solidFill>
                  <a:srgbClr val="000000"/>
                </a:solidFill>
                <a:effectLst/>
              </a:rPr>
              <a:t>Best models and best params:</a:t>
            </a:r>
          </a:p>
          <a:p>
            <a:pPr algn="l">
              <a:buFont typeface="+mj-lt"/>
              <a:buAutoNum type="arabicPeriod"/>
            </a:pPr>
            <a:r>
              <a:rPr lang="en-SG" sz="6400" b="0" i="0" dirty="0">
                <a:solidFill>
                  <a:srgbClr val="000000"/>
                </a:solidFill>
                <a:effectLst/>
              </a:rPr>
              <a:t>CVEC 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LogisticRegression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() Best Params: {'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cvec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max_features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': 10000,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cvec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ngram_range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': (1, 3),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logreg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__C': 0.1,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logreg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__penalty': 'l2',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logreg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__solver':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liblinear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'}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96057-0CA1-A7EB-C600-38876DB2791B}"/>
              </a:ext>
            </a:extLst>
          </p:cNvPr>
          <p:cNvSpPr txBox="1"/>
          <p:nvPr/>
        </p:nvSpPr>
        <p:spPr>
          <a:xfrm>
            <a:off x="4829423" y="2568271"/>
            <a:ext cx="25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Interpreting coefficients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1578441-8E01-F691-D71B-3AD346AC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0" y="2937603"/>
            <a:ext cx="5115009" cy="38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5E9E40B-07D2-E731-D799-81AF4FE7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76" y="2939900"/>
            <a:ext cx="5257799" cy="38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A279F-4560-0DEC-7BA2-6E577C171EFA}"/>
              </a:ext>
            </a:extLst>
          </p:cNvPr>
          <p:cNvSpPr/>
          <p:nvPr/>
        </p:nvSpPr>
        <p:spPr>
          <a:xfrm>
            <a:off x="6798365" y="3303546"/>
            <a:ext cx="659959" cy="12085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077CD6-490B-3E1C-D65B-830CDFF002D9}"/>
              </a:ext>
            </a:extLst>
          </p:cNvPr>
          <p:cNvSpPr/>
          <p:nvPr/>
        </p:nvSpPr>
        <p:spPr>
          <a:xfrm>
            <a:off x="6798365" y="4875792"/>
            <a:ext cx="659959" cy="189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83C308-E5BA-D15C-650E-73DC933245D0}"/>
              </a:ext>
            </a:extLst>
          </p:cNvPr>
          <p:cNvSpPr/>
          <p:nvPr/>
        </p:nvSpPr>
        <p:spPr>
          <a:xfrm>
            <a:off x="6798365" y="5527887"/>
            <a:ext cx="659959" cy="189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DD05B6-B38C-3EA5-CDF8-0F0C34432824}"/>
              </a:ext>
            </a:extLst>
          </p:cNvPr>
          <p:cNvSpPr/>
          <p:nvPr/>
        </p:nvSpPr>
        <p:spPr>
          <a:xfrm>
            <a:off x="377025" y="5112777"/>
            <a:ext cx="659959" cy="12085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E1778F-762C-5EC2-FCAB-76FAFA52F0FC}"/>
              </a:ext>
            </a:extLst>
          </p:cNvPr>
          <p:cNvSpPr/>
          <p:nvPr/>
        </p:nvSpPr>
        <p:spPr>
          <a:xfrm>
            <a:off x="377024" y="4512145"/>
            <a:ext cx="659959" cy="189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60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471-826C-C678-D16D-7C1B1DF5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/>
              <a:t>Modeling</a:t>
            </a:r>
            <a:r>
              <a:rPr lang="en-SG" b="1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B3D0-44D8-CB8A-C93A-1273DEBC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24"/>
            <a:ext cx="10515600" cy="1172017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SG" sz="6400" b="0" i="0" dirty="0">
                <a:solidFill>
                  <a:srgbClr val="000000"/>
                </a:solidFill>
                <a:effectLst/>
              </a:rPr>
              <a:t>Best models and best params:</a:t>
            </a:r>
          </a:p>
          <a:p>
            <a:pPr algn="l">
              <a:buFont typeface="+mj-lt"/>
              <a:buAutoNum type="arabicPeriod" startAt="2"/>
            </a:pPr>
            <a:r>
              <a:rPr lang="en-SG" sz="6400" b="0" i="0" dirty="0">
                <a:solidFill>
                  <a:srgbClr val="000000"/>
                </a:solidFill>
                <a:effectLst/>
              </a:rPr>
              <a:t>TVEC 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LogisticRegression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() Best Params: {'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logreg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__C': 0.1,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logreg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__penalty': 'l2',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logreg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__solver':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liblinear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tvec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max_features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': 15000, '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tvec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__</a:t>
            </a:r>
            <a:r>
              <a:rPr lang="en-SG" sz="6400" b="0" i="0" dirty="0" err="1">
                <a:solidFill>
                  <a:srgbClr val="000000"/>
                </a:solidFill>
                <a:effectLst/>
              </a:rPr>
              <a:t>ngram_range</a:t>
            </a:r>
            <a:r>
              <a:rPr lang="en-SG" sz="6400" b="0" i="0" dirty="0">
                <a:solidFill>
                  <a:srgbClr val="000000"/>
                </a:solidFill>
                <a:effectLst/>
              </a:rPr>
              <a:t>': (1, 3)}</a:t>
            </a:r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96057-0CA1-A7EB-C600-38876DB2791B}"/>
              </a:ext>
            </a:extLst>
          </p:cNvPr>
          <p:cNvSpPr txBox="1"/>
          <p:nvPr/>
        </p:nvSpPr>
        <p:spPr>
          <a:xfrm>
            <a:off x="4853277" y="2486975"/>
            <a:ext cx="248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Interpreting coefficients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701DC4-4854-71AD-6D2D-7F7C81579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7" y="2925805"/>
            <a:ext cx="5173484" cy="393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A2D9D3D-5B73-2C34-E53C-ED461F679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47" y="2925805"/>
            <a:ext cx="5321050" cy="393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50C33F-96A8-312E-8C36-7D531282180C}"/>
              </a:ext>
            </a:extLst>
          </p:cNvPr>
          <p:cNvSpPr/>
          <p:nvPr/>
        </p:nvSpPr>
        <p:spPr>
          <a:xfrm>
            <a:off x="6567777" y="3252083"/>
            <a:ext cx="659959" cy="12085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775B04-2FBC-7CDC-1E0C-17942E041D25}"/>
              </a:ext>
            </a:extLst>
          </p:cNvPr>
          <p:cNvSpPr/>
          <p:nvPr/>
        </p:nvSpPr>
        <p:spPr>
          <a:xfrm>
            <a:off x="263718" y="5144494"/>
            <a:ext cx="659959" cy="1216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12660C-53BB-CF4D-49C7-D300B3D706AF}"/>
              </a:ext>
            </a:extLst>
          </p:cNvPr>
          <p:cNvSpPr/>
          <p:nvPr/>
        </p:nvSpPr>
        <p:spPr>
          <a:xfrm>
            <a:off x="263717" y="4516340"/>
            <a:ext cx="659959" cy="271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1926B0-D3DD-5AA2-E554-68212C2ACE2A}"/>
              </a:ext>
            </a:extLst>
          </p:cNvPr>
          <p:cNvSpPr/>
          <p:nvPr/>
        </p:nvSpPr>
        <p:spPr>
          <a:xfrm>
            <a:off x="6678763" y="4872825"/>
            <a:ext cx="659959" cy="271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1527F1-1651-C171-51C6-169DD52F7052}"/>
              </a:ext>
            </a:extLst>
          </p:cNvPr>
          <p:cNvSpPr/>
          <p:nvPr/>
        </p:nvSpPr>
        <p:spPr>
          <a:xfrm>
            <a:off x="6640331" y="5467846"/>
            <a:ext cx="659959" cy="271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14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DAA0-9982-0210-E494-0A00AE83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F970-5EF3-2AE1-A54C-774432D6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Although not in the top predictors for either subreddit,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improv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has a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generally more positive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tone to their posts, while </a:t>
            </a:r>
            <a:r>
              <a:rPr lang="en-US" sz="2100" b="0" i="0" dirty="0" err="1">
                <a:solidFill>
                  <a:srgbClr val="FF0000"/>
                </a:solidFill>
                <a:effectLst/>
                <a:latin typeface="Helvetica Neue"/>
              </a:rPr>
              <a:t>StandUpComedy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was a bit more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cynical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sz="2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100" b="0" i="0" dirty="0" err="1">
                <a:solidFill>
                  <a:srgbClr val="FF0000"/>
                </a:solidFill>
                <a:effectLst/>
                <a:latin typeface="Helvetica Neue"/>
              </a:rPr>
              <a:t>StandUpComedy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: is mainly a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solo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performance which involves using </a:t>
            </a:r>
            <a:r>
              <a:rPr lang="en-US" sz="2100" b="0" i="0" dirty="0" err="1">
                <a:solidFill>
                  <a:srgbClr val="FF0000"/>
                </a:solidFill>
                <a:effectLst/>
                <a:latin typeface="Helvetica Neue"/>
              </a:rPr>
              <a:t>humour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 and comedy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as it's main entertainment medium. Some of the words associated with it indicate that it is a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more popular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in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mainstream media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, with words like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mic, special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(as in Netflix special or some other network special or comedy special) would indicate.</a:t>
            </a:r>
          </a:p>
          <a:p>
            <a:endParaRPr lang="en-US" sz="2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improv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: is mainly a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group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activity and is commonly associated with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scenes, long and short forms, and classes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, and can be associated with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not just comedy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, but also any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other form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of artistic expression. It is also generally very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positively portrayed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as a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team and group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effort.</a:t>
            </a:r>
          </a:p>
          <a:p>
            <a:endParaRPr lang="en-US" sz="2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The words with the strongest coefficients make more sense for the </a:t>
            </a:r>
            <a:r>
              <a:rPr lang="en-US" sz="2100" b="0" i="0" dirty="0" err="1">
                <a:solidFill>
                  <a:srgbClr val="FF0000"/>
                </a:solidFill>
                <a:effectLst/>
                <a:latin typeface="Helvetica Neue"/>
              </a:rPr>
              <a:t>LogisticRegression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model with </a:t>
            </a:r>
            <a:r>
              <a:rPr lang="en-US" sz="2100" b="0" i="0" dirty="0" err="1">
                <a:solidFill>
                  <a:srgbClr val="FF0000"/>
                </a:solidFill>
                <a:effectLst/>
                <a:latin typeface="Helvetica Neue"/>
              </a:rPr>
              <a:t>CountVectorizer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sz="2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All models had very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similar run times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that were relatively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fast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sz="2100" dirty="0">
              <a:solidFill>
                <a:srgbClr val="000000"/>
              </a:solidFill>
              <a:latin typeface="Helvetica Neue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32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0D7-3FCE-2A0D-5B65-4DCD849E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Limitations/Next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2D38-6CEA-0A35-7F12-2B1E1498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Time constraints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I was not able to explore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Decision Tree and Random Forest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models.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ntroducing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sentiment analysis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the reddit posts to further gauge the prevailing attitudes towards both forms performing arts.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211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58A8-5E10-C3BD-71ED-06C8E2B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3384-2200-FB4C-91EB-7011595A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Use the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Logistic Regression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model with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Helvetica Neue"/>
              </a:rPr>
              <a:t>CountVectorizer</a:t>
            </a:r>
            <a:endParaRPr lang="en-US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Improv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Is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more likely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be a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that people will sign up for. It is not generally associated with mainstream media. Can be sold both to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individuals or as a group package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As a class, it would be easier to have a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high student to teacher ratio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it can be taught in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Stand Up Comedy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Is more likely to be for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solo performers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There is likely to be a people taking courses out of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interest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but it is also likely that people who want to make it a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profession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Because it is a solo activity, the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student to teacher ratio would most likely have to be smaller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Words like "special", "comedian" and "crowd" also references stand up comedy in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popular culture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It could be worth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cashing in on the popularity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412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58A8-5E10-C3BD-71ED-06C8E2B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3384-2200-FB4C-91EB-7011595A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Pricing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can also be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higher for the Stand Up Comedy class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because of the resources required in a lower student to teacher ratio, and also because it is more likely that people would be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willing to pay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a bit more for classes in something that could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eventually be a career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Class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syllabus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for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improv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could be structured more towards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building synergy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and responding to other people in a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group/team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Class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syllabus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for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Stand Up Comedy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could focus more on cultivating the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individual's sense of </a:t>
            </a:r>
            <a:r>
              <a:rPr lang="en-US" sz="2100" b="0" i="0" dirty="0" err="1">
                <a:solidFill>
                  <a:srgbClr val="FF0000"/>
                </a:solidFill>
                <a:effectLst/>
                <a:latin typeface="Helvetica Neue"/>
              </a:rPr>
              <a:t>humour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and developing the ability of individuals to properly tell their jokes from the setup, to the body and finally the punchline.</a:t>
            </a:r>
          </a:p>
          <a:p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If your performing arts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Helvetica Neue"/>
              </a:rPr>
              <a:t>centre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 is concerned about maintaining a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clean image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, you might want to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steer clear of Stand Up Comedy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and focus instead on just doing improv. However, if you are of the opinion that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all attention is good attention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no matter how controversial, then definitely add in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Helvetica Neue"/>
              </a:rPr>
              <a:t>Stand Up Comedy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classes.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209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189B-B15C-FBBA-E426-7774FEC2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45-9BF6-DB16-CCE3-0B2CAD53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Introduction/Problem Statement</a:t>
            </a:r>
          </a:p>
          <a:p>
            <a:r>
              <a:rPr lang="en-SG" dirty="0"/>
              <a:t>Model used and scoring metrics</a:t>
            </a:r>
          </a:p>
          <a:p>
            <a:r>
              <a:rPr lang="en-SG" dirty="0"/>
              <a:t>Web scraping and data cleaning</a:t>
            </a:r>
          </a:p>
          <a:p>
            <a:r>
              <a:rPr lang="en-SG" dirty="0"/>
              <a:t>Pre-processing</a:t>
            </a:r>
          </a:p>
          <a:p>
            <a:r>
              <a:rPr lang="en-SG" dirty="0"/>
              <a:t>EDA and Visualization</a:t>
            </a:r>
          </a:p>
          <a:p>
            <a:r>
              <a:rPr lang="en-SG" dirty="0" err="1"/>
              <a:t>Modeling</a:t>
            </a:r>
            <a:endParaRPr lang="en-SG" dirty="0"/>
          </a:p>
          <a:p>
            <a:r>
              <a:rPr lang="en-SG" dirty="0"/>
              <a:t>Conclusions / Limitations</a:t>
            </a:r>
          </a:p>
          <a:p>
            <a:r>
              <a:rPr lang="en-S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0851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FF87-08C7-3BD8-7232-9B438017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79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6E52-910E-EFAA-146A-B0107AA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9309-661D-C467-86AF-DECE0729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Improv vs Stand Up Comedy, 2 forms of artistic expression that are commonly and erroneously used interchangeably.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"Three key differences between the two to underline: </a:t>
            </a:r>
          </a:p>
          <a:p>
            <a:pPr marL="342900" indent="-342900">
              <a:buAutoNum type="arabicParenR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Stand-ups are alone on stage, whereas improv folks are onstage with 2-3 other teammates. </a:t>
            </a:r>
          </a:p>
          <a:p>
            <a:pPr marL="342900" indent="-342900">
              <a:buAutoNum type="arabicParenR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Stand-ups craft repeatable messaging designed to sell our audiences on ideas &amp; things we find funny. Improv teams are creating stories on the spot, which forever disappear the moment they're completed – all to never be recreated again. </a:t>
            </a:r>
          </a:p>
          <a:p>
            <a:pPr marL="342900" indent="-342900">
              <a:buAutoNum type="arabicParenR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Improv folks are positive.”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			~ Jon Selig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Source: </a:t>
            </a:r>
            <a:r>
              <a:rPr lang="en-SG" sz="1200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https://www.linkedin.com/pulse/necessary-distinction-jon-selig/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249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6B08-9D40-0221-6F42-B9478424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018C-A1C5-8B26-0B6B-1FB2AE2E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performing arts center is thinking of adding courses to their roster for revenue and is looking to compile feedback on Improv and </a:t>
            </a:r>
            <a:r>
              <a:rPr lang="en-US" sz="2000" dirty="0" err="1"/>
              <a:t>StandUpComedy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The performing arts center would like to be able to </a:t>
            </a:r>
            <a:r>
              <a:rPr lang="en-US" sz="2000" dirty="0">
                <a:solidFill>
                  <a:srgbClr val="FF0000"/>
                </a:solidFill>
              </a:rPr>
              <a:t>separate comments from each subreddit </a:t>
            </a:r>
            <a:r>
              <a:rPr lang="en-US" sz="2000" dirty="0"/>
              <a:t>for easy reference.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They would like to see the </a:t>
            </a:r>
            <a:r>
              <a:rPr lang="en-US" sz="2000" dirty="0">
                <a:solidFill>
                  <a:srgbClr val="FF0000"/>
                </a:solidFill>
              </a:rPr>
              <a:t>terms that are commonly associated</a:t>
            </a:r>
            <a:r>
              <a:rPr lang="en-US" sz="2000" dirty="0"/>
              <a:t> with each performing art in order to </a:t>
            </a:r>
            <a:r>
              <a:rPr lang="en-US" sz="2000" dirty="0">
                <a:solidFill>
                  <a:srgbClr val="FF0000"/>
                </a:solidFill>
              </a:rPr>
              <a:t>better formulate their syllabus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As a secondary concern, they would also like to see which art form may </a:t>
            </a:r>
            <a:r>
              <a:rPr lang="en-US" sz="2000" dirty="0">
                <a:solidFill>
                  <a:srgbClr val="FF0000"/>
                </a:solidFill>
              </a:rPr>
              <a:t>respond better to classes and structured instruction.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468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6AA9-1B30-8D7D-D0E9-EE18B224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0585-2C35-3441-751C-6DD1B769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Multinomial Naive Bayes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Logistic Regression</a:t>
            </a:r>
          </a:p>
          <a:p>
            <a:endParaRPr lang="en-US" dirty="0"/>
          </a:p>
          <a:p>
            <a:r>
              <a:rPr lang="en-US" dirty="0"/>
              <a:t>Logistic regression is </a:t>
            </a:r>
            <a:r>
              <a:rPr lang="en-US" dirty="0">
                <a:solidFill>
                  <a:srgbClr val="FF0000"/>
                </a:solidFill>
              </a:rPr>
              <a:t>easier to implement, interpret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very efficient to train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Naive Bayes </a:t>
            </a:r>
            <a:r>
              <a:rPr lang="en-US" dirty="0">
                <a:solidFill>
                  <a:srgbClr val="FF0000"/>
                </a:solidFill>
              </a:rPr>
              <a:t>doesn't require as much training data</a:t>
            </a:r>
            <a:r>
              <a:rPr lang="en-US" dirty="0"/>
              <a:t>. It handles </a:t>
            </a:r>
            <a:r>
              <a:rPr lang="en-US" dirty="0">
                <a:solidFill>
                  <a:srgbClr val="FF0000"/>
                </a:solidFill>
              </a:rPr>
              <a:t>both continuous and discrete data</a:t>
            </a:r>
            <a:r>
              <a:rPr lang="en-US" dirty="0"/>
              <a:t>. It is highly </a:t>
            </a:r>
            <a:r>
              <a:rPr lang="en-US" dirty="0">
                <a:solidFill>
                  <a:srgbClr val="FF0000"/>
                </a:solidFill>
              </a:rPr>
              <a:t>scalable</a:t>
            </a:r>
            <a:r>
              <a:rPr lang="en-US" dirty="0"/>
              <a:t> with the number of predictors and data points. It is </a:t>
            </a:r>
            <a:r>
              <a:rPr lang="en-US" dirty="0">
                <a:solidFill>
                  <a:srgbClr val="FF0000"/>
                </a:solidFill>
              </a:rPr>
              <a:t>fast</a:t>
            </a:r>
            <a:r>
              <a:rPr lang="en-US" dirty="0"/>
              <a:t> and can be used to make real-time predictions.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03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DFE3-EBC8-BD97-5742-8226ADDB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Scoring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0112-7796-D41B-9717-ECF8ACE6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451"/>
            <a:ext cx="10515600" cy="2873596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Accuracy</a:t>
            </a:r>
          </a:p>
          <a:p>
            <a:pPr marL="514350" indent="-514350">
              <a:buAutoNum type="arabicPeriod"/>
            </a:pPr>
            <a:r>
              <a:rPr lang="en-US" dirty="0"/>
              <a:t>improv and </a:t>
            </a:r>
            <a:r>
              <a:rPr lang="en-US" dirty="0" err="1"/>
              <a:t>StandUpComedy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observations</a:t>
            </a:r>
            <a:r>
              <a:rPr lang="en-US" dirty="0"/>
              <a:t> are pretty much </a:t>
            </a:r>
            <a:r>
              <a:rPr lang="en-US" dirty="0">
                <a:solidFill>
                  <a:srgbClr val="FF0000"/>
                </a:solidFill>
              </a:rPr>
              <a:t>even</a:t>
            </a:r>
          </a:p>
          <a:p>
            <a:pPr marL="514350" indent="-514350">
              <a:buAutoNum type="arabicPeriod"/>
            </a:pPr>
            <a:r>
              <a:rPr lang="en-US" dirty="0"/>
              <a:t>objective is just to </a:t>
            </a:r>
            <a:r>
              <a:rPr lang="en-US" dirty="0">
                <a:solidFill>
                  <a:srgbClr val="FF0000"/>
                </a:solidFill>
              </a:rPr>
              <a:t>correctly and accurately classify</a:t>
            </a:r>
            <a:r>
              <a:rPr lang="en-US" dirty="0"/>
              <a:t> the posts to garner more information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opposed to </a:t>
            </a:r>
          </a:p>
          <a:p>
            <a:pPr marL="0" indent="0">
              <a:buNone/>
            </a:pPr>
            <a:r>
              <a:rPr lang="en-SG" dirty="0"/>
              <a:t>- Sensitivity</a:t>
            </a:r>
          </a:p>
          <a:p>
            <a:pPr marL="0" indent="0">
              <a:buNone/>
            </a:pPr>
            <a:r>
              <a:rPr lang="en-SG" dirty="0"/>
              <a:t>- Specificity</a:t>
            </a:r>
          </a:p>
          <a:p>
            <a:pPr marL="0" indent="0">
              <a:buNone/>
            </a:pPr>
            <a:r>
              <a:rPr lang="en-SG" dirty="0"/>
              <a:t>- Precision</a:t>
            </a:r>
          </a:p>
        </p:txBody>
      </p:sp>
    </p:spTree>
    <p:extLst>
      <p:ext uri="{BB962C8B-B14F-4D97-AF65-F5344CB8AC3E}">
        <p14:creationId xmlns:p14="http://schemas.microsoft.com/office/powerpoint/2010/main" val="30617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9243-2BB1-0623-B2D7-106D6D3C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Web Scraping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1C89-D8F3-0AC3-5AA9-A7B73F4E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Using </a:t>
            </a:r>
            <a:r>
              <a:rPr lang="en-SG" dirty="0" err="1">
                <a:solidFill>
                  <a:srgbClr val="FF0000"/>
                </a:solidFill>
              </a:rPr>
              <a:t>Pushshift's</a:t>
            </a:r>
            <a:r>
              <a:rPr lang="en-SG" dirty="0">
                <a:solidFill>
                  <a:srgbClr val="FF0000"/>
                </a:solidFill>
              </a:rPr>
              <a:t> API</a:t>
            </a:r>
          </a:p>
          <a:p>
            <a:r>
              <a:rPr lang="en-SG" dirty="0"/>
              <a:t>Subreddits: </a:t>
            </a:r>
            <a:r>
              <a:rPr lang="en-SG" dirty="0">
                <a:solidFill>
                  <a:srgbClr val="FF0000"/>
                </a:solidFill>
              </a:rPr>
              <a:t>r/improv </a:t>
            </a:r>
            <a:r>
              <a:rPr lang="en-SG" dirty="0"/>
              <a:t>and </a:t>
            </a:r>
            <a:r>
              <a:rPr lang="en-SG" dirty="0">
                <a:solidFill>
                  <a:srgbClr val="FF0000"/>
                </a:solidFill>
              </a:rPr>
              <a:t>r/</a:t>
            </a:r>
            <a:r>
              <a:rPr lang="en-SG" dirty="0" err="1">
                <a:solidFill>
                  <a:srgbClr val="FF0000"/>
                </a:solidFill>
              </a:rPr>
              <a:t>StandUpComedy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2000</a:t>
            </a:r>
            <a:r>
              <a:rPr lang="en-SG" dirty="0"/>
              <a:t> of the </a:t>
            </a:r>
            <a:r>
              <a:rPr lang="en-SG" dirty="0">
                <a:solidFill>
                  <a:srgbClr val="FF0000"/>
                </a:solidFill>
              </a:rPr>
              <a:t>latest posts </a:t>
            </a:r>
            <a:r>
              <a:rPr lang="en-SG" dirty="0"/>
              <a:t>scraped from each subreddit for a </a:t>
            </a:r>
            <a:r>
              <a:rPr lang="en-SG" dirty="0">
                <a:solidFill>
                  <a:srgbClr val="FF0000"/>
                </a:solidFill>
              </a:rPr>
              <a:t>total of 4000 posts</a:t>
            </a:r>
          </a:p>
          <a:p>
            <a:r>
              <a:rPr lang="en-SG" dirty="0"/>
              <a:t>After removing duplicates and dealing with null values, remaining </a:t>
            </a:r>
            <a:r>
              <a:rPr lang="en-SG" dirty="0">
                <a:solidFill>
                  <a:srgbClr val="FF0000"/>
                </a:solidFill>
              </a:rPr>
              <a:t>3920</a:t>
            </a:r>
            <a:r>
              <a:rPr lang="en-SG" dirty="0"/>
              <a:t> observations.</a:t>
            </a:r>
          </a:p>
          <a:p>
            <a:r>
              <a:rPr lang="en-SG" dirty="0"/>
              <a:t>Used a </a:t>
            </a:r>
            <a:r>
              <a:rPr lang="en-SG" dirty="0">
                <a:solidFill>
                  <a:srgbClr val="FF0000"/>
                </a:solidFill>
              </a:rPr>
              <a:t>combination of tools </a:t>
            </a:r>
            <a:r>
              <a:rPr lang="en-SG" dirty="0"/>
              <a:t>to remove </a:t>
            </a:r>
            <a:r>
              <a:rPr lang="en-SG" dirty="0">
                <a:solidFill>
                  <a:srgbClr val="FF0000"/>
                </a:solidFill>
              </a:rPr>
              <a:t>unwanted text and symbols </a:t>
            </a:r>
            <a:r>
              <a:rPr lang="en-SG" dirty="0"/>
              <a:t>from data.</a:t>
            </a:r>
          </a:p>
        </p:txBody>
      </p:sp>
    </p:spTree>
    <p:extLst>
      <p:ext uri="{BB962C8B-B14F-4D97-AF65-F5344CB8AC3E}">
        <p14:creationId xmlns:p14="http://schemas.microsoft.com/office/powerpoint/2010/main" val="2230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8AAF-8F96-A54B-5551-18A2AEB1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/>
              <a:t>Preprocessing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93E5-536A-F0AB-E5F7-919D9D08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Tokenize text</a:t>
            </a:r>
          </a:p>
          <a:p>
            <a:r>
              <a:rPr lang="en-US" sz="2400" dirty="0"/>
              <a:t>Remove </a:t>
            </a:r>
            <a:r>
              <a:rPr lang="en-US" sz="2400" dirty="0" err="1"/>
              <a:t>stopwords</a:t>
            </a:r>
            <a:endParaRPr lang="en-US" sz="2400" dirty="0"/>
          </a:p>
          <a:p>
            <a:r>
              <a:rPr lang="en-US" sz="2400" dirty="0"/>
              <a:t>Stemming</a:t>
            </a:r>
          </a:p>
          <a:p>
            <a:r>
              <a:rPr lang="en-US" sz="2400" dirty="0"/>
              <a:t>Lemmatizing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Used ‘</a:t>
            </a:r>
            <a:r>
              <a:rPr lang="en-US" sz="2400" dirty="0">
                <a:solidFill>
                  <a:srgbClr val="FF0000"/>
                </a:solidFill>
              </a:rPr>
              <a:t>English</a:t>
            </a:r>
            <a:r>
              <a:rPr lang="en-US" sz="2400" dirty="0">
                <a:solidFill>
                  <a:srgbClr val="000000"/>
                </a:solidFill>
              </a:rPr>
              <a:t>’ </a:t>
            </a:r>
            <a:r>
              <a:rPr lang="en-US" sz="2400" dirty="0" err="1">
                <a:solidFill>
                  <a:srgbClr val="000000"/>
                </a:solidFill>
              </a:rPr>
              <a:t>stopwords</a:t>
            </a:r>
            <a:r>
              <a:rPr lang="en-US" sz="2400" dirty="0">
                <a:solidFill>
                  <a:srgbClr val="000000"/>
                </a:solidFill>
              </a:rPr>
              <a:t> and created </a:t>
            </a:r>
            <a:r>
              <a:rPr lang="en-US" sz="2400" dirty="0">
                <a:solidFill>
                  <a:srgbClr val="FF0000"/>
                </a:solidFill>
              </a:rPr>
              <a:t>custom list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400" dirty="0" err="1">
                <a:solidFill>
                  <a:srgbClr val="000000"/>
                </a:solidFill>
              </a:rPr>
              <a:t>stopwords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Proceeded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with the next steps using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lemmatized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text.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Stemming caused words to become nonsensical.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14782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A90D-C9B9-C13E-89E2-14E14319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EDA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4DAE-6711-976E-17C5-1EB5ED0D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Plot bar charts using </a:t>
            </a:r>
          </a:p>
          <a:p>
            <a:pPr marL="0" indent="0">
              <a:buNone/>
            </a:pPr>
            <a:r>
              <a:rPr lang="en-US" sz="2400" dirty="0"/>
              <a:t>1. CVEC (Count Vectorization)</a:t>
            </a:r>
          </a:p>
          <a:p>
            <a:pPr marL="0" indent="0">
              <a:buNone/>
            </a:pPr>
            <a:r>
              <a:rPr lang="en-US" sz="2400" dirty="0"/>
              <a:t>2. TF-IDF (Term Frequency-Inverse Document Frequency)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Plot for unigram, bigram and trigram.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7403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1145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Helvetica Neue</vt:lpstr>
      <vt:lpstr>Arial</vt:lpstr>
      <vt:lpstr>Calibri</vt:lpstr>
      <vt:lpstr>Calibri Light</vt:lpstr>
      <vt:lpstr>Wingdings</vt:lpstr>
      <vt:lpstr>Office Theme</vt:lpstr>
      <vt:lpstr>Project 3: Web APIs and NLP</vt:lpstr>
      <vt:lpstr>Agenda</vt:lpstr>
      <vt:lpstr>Introduction</vt:lpstr>
      <vt:lpstr>Problem Statement</vt:lpstr>
      <vt:lpstr>Models</vt:lpstr>
      <vt:lpstr>Scoring metrics</vt:lpstr>
      <vt:lpstr>Web Scraping and data cleaning</vt:lpstr>
      <vt:lpstr>Preprocessing</vt:lpstr>
      <vt:lpstr>EDA and Visualization</vt:lpstr>
      <vt:lpstr>Unigram</vt:lpstr>
      <vt:lpstr>Bigram</vt:lpstr>
      <vt:lpstr>Trigram</vt:lpstr>
      <vt:lpstr>Modeling</vt:lpstr>
      <vt:lpstr>Modeling cont’d</vt:lpstr>
      <vt:lpstr>Modeling cont’d</vt:lpstr>
      <vt:lpstr>Conclusion</vt:lpstr>
      <vt:lpstr>Limitations/Next steps</vt:lpstr>
      <vt:lpstr>Recommendations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Web APIs and NLP</dc:title>
  <dc:creator>Kho Guan Guo</dc:creator>
  <cp:lastModifiedBy>Kho Guan Guo</cp:lastModifiedBy>
  <cp:revision>2</cp:revision>
  <dcterms:created xsi:type="dcterms:W3CDTF">2023-03-16T06:51:30Z</dcterms:created>
  <dcterms:modified xsi:type="dcterms:W3CDTF">2023-03-16T17:03:01Z</dcterms:modified>
</cp:coreProperties>
</file>