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76972-7F87-0F0B-C74C-AB2EB68E4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FD498-9651-5FBD-D6CB-763C82FF2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E03D1-1799-1577-237A-B2471DE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C4E-52F3-42D6-A013-97932C70186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53319-9A61-C1EC-7A83-19BAEF26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E53D0-4ABD-7B74-6B43-6091F638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7C72-5B55-4787-B36B-2688D1220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9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1ECF-DE00-B612-106C-529339C8C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C7198-CB2A-46BF-C418-E9EFDE759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B7CBE-EDAD-6A52-227F-88A4313D0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C4E-52F3-42D6-A013-97932C70186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52983-AADD-28A5-38D0-EC9FC1D9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8B349-4679-09DC-6B84-0661E9B8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7C72-5B55-4787-B36B-2688D1220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3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B8C158-C30F-C142-B249-53334F782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21A51-53F8-CD91-4EF3-2CB74714F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B31EE-67F9-1192-95A5-41F09D68D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C4E-52F3-42D6-A013-97932C70186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509D6-DE4E-1333-3FC5-30F5E653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23109-CC9C-5C07-76D0-5C17E36B2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7C72-5B55-4787-B36B-2688D1220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2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0368E-01B7-80DE-B6CB-CD6C85504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F32C-E3F5-0A2E-6D06-BC6B1AF95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EEC50-F0B7-5778-5C0B-762739DBF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C4E-52F3-42D6-A013-97932C70186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65D99-0356-4D3A-1B67-918C98BF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43AE3-DBAE-8EC8-9868-ECCEA79D3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7C72-5B55-4787-B36B-2688D1220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0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6ECDC-D9CF-5D2A-32F9-AC2DF307A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34F50-54E6-68D2-7752-4AA9D5CCF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04372-A51E-B500-AF50-C5BDD24A2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C4E-52F3-42D6-A013-97932C70186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AEADA-862F-DE7F-DD5C-B71A133B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C70F0-091E-0E54-FED3-FCE050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7C72-5B55-4787-B36B-2688D1220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5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F0DA-9BA5-B3F6-F12B-8F93784C1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735A0-EC62-72F0-293C-450D7CA08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6590E-B68D-4103-80C6-3A01E399D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3CEBE-BFD6-7304-4814-5ECA93BCC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C4E-52F3-42D6-A013-97932C70186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98765-1BFB-4B2F-E242-052A27971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D3D4A-FED3-E87F-669D-D3997E9AD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7C72-5B55-4787-B36B-2688D1220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8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A9C-766D-9BF4-D1A7-4FC5698AF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97398-4D08-9389-D4A6-B6E7BF180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D68F9-1C57-4348-7AC5-ABDE9A00B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4BB6A2-0A89-FB7A-DEA1-5A4A982C09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BB99C-82CE-4B03-1858-0995CC143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79B182-BB10-7454-DB1F-B724354AA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C4E-52F3-42D6-A013-97932C70186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041CC2-3130-6116-C69F-B5B7F9969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B8A10-4C4B-3729-E986-DAF08B83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7C72-5B55-4787-B36B-2688D1220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7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79A4C-1853-476D-0E4F-A054C1FB2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25DBBC-3713-8D27-2A73-913DC26BD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C4E-52F3-42D6-A013-97932C70186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5217B-B8DC-FF25-335B-CC91691DC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FE0E6-3876-DCF0-2D51-742FCD09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7C72-5B55-4787-B36B-2688D1220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5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8BD79-450E-D2C5-7E86-79D5327A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C4E-52F3-42D6-A013-97932C70186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104F42-F078-28B3-EFA3-FF09F068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D62C3-9E0E-C3DB-8995-DE9AC8D50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7C72-5B55-4787-B36B-2688D1220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9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85B4-2CDA-4A61-FF80-EBAF92E4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E4D4F-3665-4BD4-EEA7-12E493410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D057F-548F-8471-A22B-B5F3C6899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E5CE5-A2A4-10A9-9399-435E7923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C4E-52F3-42D6-A013-97932C70186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83E48-590B-2B41-8A16-D7108BD3E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F7007-9FDA-D699-4AB0-B3B0AA4D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7C72-5B55-4787-B36B-2688D1220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4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F112-0B85-AB5D-2E9E-68E6B9CA0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FEFE56-98E7-88DC-8FD7-D5772A387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129D7-13B9-4E6B-BCE2-8FE9C26F7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F5586-D316-330E-9FD2-39EB4AC38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AC4E-52F3-42D6-A013-97932C70186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F7C9F-7E56-720E-C256-4055183C4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4405C-C478-AF88-09E2-5DCE0F232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7C72-5B55-4787-B36B-2688D1220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3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31D8CE-6DAE-6920-91DB-C1C57710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A49E6-7CE7-57B7-162C-E182BF6B4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03B88-59E5-4C42-A21A-90F8252FD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0AC4E-52F3-42D6-A013-97932C70186C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0BDDA-DEDC-D949-56C6-71EAA9D8E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75237-9171-FA7F-7D9D-ECDD3D442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27C72-5B55-4787-B36B-2688D1220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2CB95-18A9-6D22-4F18-251AFFA3E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1" y="509587"/>
            <a:ext cx="7649239" cy="742951"/>
          </a:xfrm>
        </p:spPr>
        <p:txBody>
          <a:bodyPr anchor="ctr">
            <a:normAutofit/>
          </a:bodyPr>
          <a:lstStyle/>
          <a:p>
            <a:pPr algn="l"/>
            <a:r>
              <a:rPr lang="en-US" sz="3600"/>
              <a:t>Graph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E5EFA-3D63-4D0C-9608-C3D49C948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900" y="1252538"/>
            <a:ext cx="5431240" cy="419313"/>
          </a:xfrm>
        </p:spPr>
        <p:txBody>
          <a:bodyPr>
            <a:normAutofit/>
          </a:bodyPr>
          <a:lstStyle/>
          <a:p>
            <a:pPr algn="l"/>
            <a:r>
              <a:rPr lang="en-US" sz="1600" dirty="0" err="1"/>
              <a:t>Endcode</a:t>
            </a:r>
            <a:r>
              <a:rPr lang="en-US" sz="1600" dirty="0"/>
              <a:t> - Decode</a:t>
            </a:r>
          </a:p>
        </p:txBody>
      </p:sp>
      <p:pic>
        <p:nvPicPr>
          <p:cNvPr id="5" name="Picture 4" descr="A diagram of a square&#10;&#10;Description automatically generated">
            <a:extLst>
              <a:ext uri="{FF2B5EF4-FFF2-40B4-BE49-F238E27FC236}">
                <a16:creationId xmlns:a16="http://schemas.microsoft.com/office/drawing/2014/main" id="{773F422D-6B52-30D6-F7EB-1F8C3B1C2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72" y="2518227"/>
            <a:ext cx="10860215" cy="3221092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5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078C-F9C3-BEE9-AA6C-AD4662CD2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try – ver1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7937C6-2431-CBF9-13F6-4EFBF4ED3802}"/>
              </a:ext>
            </a:extLst>
          </p:cNvPr>
          <p:cNvSpPr txBox="1"/>
          <p:nvPr/>
        </p:nvSpPr>
        <p:spPr>
          <a:xfrm>
            <a:off x="982494" y="1690688"/>
            <a:ext cx="51135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Hidden_dim</a:t>
            </a:r>
            <a:r>
              <a:rPr lang="en-US" dirty="0"/>
              <a:t> = 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Num_heads</a:t>
            </a:r>
            <a:r>
              <a:rPr lang="en-US" dirty="0"/>
              <a:t> =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step in </a:t>
            </a:r>
            <a:r>
              <a:rPr lang="en-US" dirty="0" err="1"/>
              <a:t>Endcode</a:t>
            </a:r>
            <a:r>
              <a:rPr lang="en-US" dirty="0"/>
              <a:t> and Decode make a new </a:t>
            </a:r>
            <a:r>
              <a:rPr lang="en-US" dirty="0" err="1"/>
              <a:t>Q_prev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 with Adam (</a:t>
            </a:r>
            <a:r>
              <a:rPr lang="en-US" dirty="0" err="1"/>
              <a:t>lr</a:t>
            </a:r>
            <a:r>
              <a:rPr lang="en-US" dirty="0"/>
              <a:t> =1e-3, </a:t>
            </a:r>
            <a:r>
              <a:rPr lang="en-US" dirty="0" err="1"/>
              <a:t>amsgrad</a:t>
            </a:r>
            <a:r>
              <a:rPr lang="en-US" dirty="0"/>
              <a:t>=True)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that optimize with SGD (</a:t>
            </a:r>
            <a:r>
              <a:rPr lang="en-US" dirty="0" err="1"/>
              <a:t>lr</a:t>
            </a:r>
            <a:r>
              <a:rPr lang="en-US" dirty="0"/>
              <a:t>=1e-4, </a:t>
            </a:r>
            <a:r>
              <a:rPr lang="en-US" dirty="0" err="1"/>
              <a:t>w_decay</a:t>
            </a:r>
            <a:r>
              <a:rPr lang="en-US" dirty="0"/>
              <a:t>=1e-3, momentum=0.009)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for 100 epochs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6CC9F-240A-0268-C5F6-5B62F109F930}"/>
              </a:ext>
            </a:extLst>
          </p:cNvPr>
          <p:cNvSpPr txBox="1"/>
          <p:nvPr/>
        </p:nvSpPr>
        <p:spPr>
          <a:xfrm>
            <a:off x="7383294" y="1690688"/>
            <a:ext cx="411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Consolas" panose="020B0609020204030204" pitchFamily="49" charset="0"/>
              </a:rPr>
              <a:t>Result for test data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MAE_12: 3.4734907150268555 MAE_6: 3.0042948722839355 MAE_3: 2.6832869052886963 RMSE_12: 6.8319268226623535 RMSE_6: 5.778897285461426 RMSE_3: 4.987887382507324 MAPE_12: 0.10087059438228607 MAPE_6: 0.08191776275634766 MAPE_3: 0.0697021633386612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Result for valid data</a:t>
            </a:r>
          </a:p>
          <a:p>
            <a:r>
              <a:rPr lang="en-US" dirty="0">
                <a:latin typeface="Consolas" panose="020B0609020204030204" pitchFamily="49" charset="0"/>
              </a:rPr>
              <a:t>MAE_12 train: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3.26298</a:t>
            </a:r>
          </a:p>
          <a:p>
            <a:r>
              <a:rPr lang="en-US" dirty="0">
                <a:latin typeface="Consolas" panose="020B0609020204030204" pitchFamily="49" charset="0"/>
              </a:rPr>
              <a:t>MAE_12 valid: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3.27452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2E6F70-9605-106C-96BD-4850C12AF028}"/>
              </a:ext>
            </a:extLst>
          </p:cNvPr>
          <p:cNvSpPr txBox="1"/>
          <p:nvPr/>
        </p:nvSpPr>
        <p:spPr>
          <a:xfrm>
            <a:off x="982494" y="4389120"/>
            <a:ext cx="5113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new column for </a:t>
            </a:r>
            <a:r>
              <a:rPr lang="en-US" dirty="0" err="1"/>
              <a:t>x_train</a:t>
            </a:r>
            <a:r>
              <a:rPr lang="en-US" dirty="0"/>
              <a:t>. Present for order of time appear in 24h/day long last 7 days (a week)</a:t>
            </a:r>
          </a:p>
        </p:txBody>
      </p:sp>
    </p:spTree>
    <p:extLst>
      <p:ext uri="{BB962C8B-B14F-4D97-AF65-F5344CB8AC3E}">
        <p14:creationId xmlns:p14="http://schemas.microsoft.com/office/powerpoint/2010/main" val="279557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078C-F9C3-BEE9-AA6C-AD4662CD2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try – ver1 (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7937C6-2431-CBF9-13F6-4EFBF4ED3802}"/>
              </a:ext>
            </a:extLst>
          </p:cNvPr>
          <p:cNvSpPr txBox="1"/>
          <p:nvPr/>
        </p:nvSpPr>
        <p:spPr>
          <a:xfrm>
            <a:off x="982494" y="1690688"/>
            <a:ext cx="51135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Hidden_dim</a:t>
            </a:r>
            <a:r>
              <a:rPr lang="en-US" dirty="0"/>
              <a:t> = 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Num_heads</a:t>
            </a:r>
            <a:r>
              <a:rPr lang="en-US" dirty="0"/>
              <a:t> =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step in </a:t>
            </a:r>
            <a:r>
              <a:rPr lang="en-US" dirty="0" err="1"/>
              <a:t>Endcode</a:t>
            </a:r>
            <a:r>
              <a:rPr lang="en-US" dirty="0"/>
              <a:t> and Decode make a new </a:t>
            </a:r>
            <a:r>
              <a:rPr lang="en-US" dirty="0" err="1"/>
              <a:t>Q_prev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 with Adam (</a:t>
            </a:r>
            <a:r>
              <a:rPr lang="en-US" dirty="0" err="1"/>
              <a:t>lr</a:t>
            </a:r>
            <a:r>
              <a:rPr lang="en-US" dirty="0"/>
              <a:t> =1e-3, </a:t>
            </a:r>
            <a:r>
              <a:rPr lang="en-US" dirty="0" err="1"/>
              <a:t>amsgrad</a:t>
            </a:r>
            <a:r>
              <a:rPr lang="en-US" dirty="0"/>
              <a:t>=True)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that optimize with SGD (</a:t>
            </a:r>
            <a:r>
              <a:rPr lang="en-US" dirty="0" err="1"/>
              <a:t>lr</a:t>
            </a:r>
            <a:r>
              <a:rPr lang="en-US" dirty="0"/>
              <a:t>=1e-4, </a:t>
            </a:r>
            <a:r>
              <a:rPr lang="en-US" dirty="0" err="1"/>
              <a:t>w_decay</a:t>
            </a:r>
            <a:r>
              <a:rPr lang="en-US" dirty="0"/>
              <a:t>=1e-3, momentum=0.009)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for 100 epochs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6CC9F-240A-0268-C5F6-5B62F109F930}"/>
              </a:ext>
            </a:extLst>
          </p:cNvPr>
          <p:cNvSpPr txBox="1"/>
          <p:nvPr/>
        </p:nvSpPr>
        <p:spPr>
          <a:xfrm>
            <a:off x="7383294" y="1690688"/>
            <a:ext cx="411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Consolas" panose="020B0609020204030204" pitchFamily="49" charset="0"/>
              </a:rPr>
              <a:t>Result for test data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MAE_12: 4.383713722229004</a:t>
            </a:r>
          </a:p>
          <a:p>
            <a:r>
              <a:rPr lang="en-US" dirty="0">
                <a:latin typeface="Consolas" panose="020B0609020204030204" pitchFamily="49" charset="0"/>
              </a:rPr>
              <a:t>MAE_6: 3.5980207920074463</a:t>
            </a:r>
          </a:p>
          <a:p>
            <a:r>
              <a:rPr lang="en-US" dirty="0">
                <a:latin typeface="Consolas" panose="020B0609020204030204" pitchFamily="49" charset="0"/>
              </a:rPr>
              <a:t>MAE_3: 3.0371601581573486</a:t>
            </a:r>
          </a:p>
          <a:p>
            <a:r>
              <a:rPr lang="en-US" dirty="0">
                <a:latin typeface="Consolas" panose="020B0609020204030204" pitchFamily="49" charset="0"/>
              </a:rPr>
              <a:t>RMSE_12: 8.712287902832031</a:t>
            </a:r>
          </a:p>
          <a:p>
            <a:r>
              <a:rPr lang="en-US" dirty="0">
                <a:latin typeface="Consolas" panose="020B0609020204030204" pitchFamily="49" charset="0"/>
              </a:rPr>
              <a:t>RMSE_6: 7.18621826171875</a:t>
            </a:r>
          </a:p>
          <a:p>
            <a:r>
              <a:rPr lang="en-US" dirty="0">
                <a:latin typeface="Consolas" panose="020B0609020204030204" pitchFamily="49" charset="0"/>
              </a:rPr>
              <a:t>RMSE_3: 5.901297092437744</a:t>
            </a:r>
          </a:p>
          <a:p>
            <a:r>
              <a:rPr lang="en-US" dirty="0">
                <a:latin typeface="Consolas" panose="020B0609020204030204" pitchFamily="49" charset="0"/>
              </a:rPr>
              <a:t>MAPE_12: 0.13581480085849762</a:t>
            </a:r>
          </a:p>
          <a:p>
            <a:r>
              <a:rPr lang="en-US" dirty="0">
                <a:latin typeface="Consolas" panose="020B0609020204030204" pitchFamily="49" charset="0"/>
              </a:rPr>
              <a:t>MAPE_6: 0.10549778491258621</a:t>
            </a:r>
          </a:p>
          <a:p>
            <a:r>
              <a:rPr lang="en-US" dirty="0">
                <a:latin typeface="Consolas" panose="020B0609020204030204" pitchFamily="49" charset="0"/>
              </a:rPr>
              <a:t>MAPE_3: 0.0830954909324646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Result for valid data</a:t>
            </a:r>
          </a:p>
          <a:p>
            <a:r>
              <a:rPr lang="en-US" dirty="0">
                <a:latin typeface="Consolas" panose="020B0609020204030204" pitchFamily="49" charset="0"/>
              </a:rPr>
              <a:t>MAE_12 train: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3.26298</a:t>
            </a:r>
          </a:p>
          <a:p>
            <a:r>
              <a:rPr lang="en-US" dirty="0">
                <a:latin typeface="Consolas" panose="020B0609020204030204" pitchFamily="49" charset="0"/>
              </a:rPr>
              <a:t>MAE_12 valid: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3.27452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2E6F70-9605-106C-96BD-4850C12AF028}"/>
              </a:ext>
            </a:extLst>
          </p:cNvPr>
          <p:cNvSpPr txBox="1"/>
          <p:nvPr/>
        </p:nvSpPr>
        <p:spPr>
          <a:xfrm>
            <a:off x="982494" y="4389120"/>
            <a:ext cx="5113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new column for </a:t>
            </a:r>
            <a:r>
              <a:rPr lang="en-US" dirty="0" err="1"/>
              <a:t>x_train</a:t>
            </a:r>
            <a:r>
              <a:rPr lang="en-US" dirty="0"/>
              <a:t>. Present for order of time appear in 24h/day long last 7 days (a week)</a:t>
            </a:r>
          </a:p>
        </p:txBody>
      </p:sp>
    </p:spTree>
    <p:extLst>
      <p:ext uri="{BB962C8B-B14F-4D97-AF65-F5344CB8AC3E}">
        <p14:creationId xmlns:p14="http://schemas.microsoft.com/office/powerpoint/2010/main" val="3303653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078C-F9C3-BEE9-AA6C-AD4662CD2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try – ver1 (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7937C6-2431-CBF9-13F6-4EFBF4ED3802}"/>
              </a:ext>
            </a:extLst>
          </p:cNvPr>
          <p:cNvSpPr txBox="1"/>
          <p:nvPr/>
        </p:nvSpPr>
        <p:spPr>
          <a:xfrm>
            <a:off x="982494" y="1690688"/>
            <a:ext cx="51135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Hidden_dim</a:t>
            </a:r>
            <a:r>
              <a:rPr lang="en-US" dirty="0"/>
              <a:t> = 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Num_heads</a:t>
            </a:r>
            <a:r>
              <a:rPr lang="en-US" dirty="0"/>
              <a:t> =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step in </a:t>
            </a:r>
            <a:r>
              <a:rPr lang="en-US" dirty="0" err="1"/>
              <a:t>Endcode</a:t>
            </a:r>
            <a:r>
              <a:rPr lang="en-US" dirty="0"/>
              <a:t> and Decode make a new </a:t>
            </a:r>
            <a:r>
              <a:rPr lang="en-US" dirty="0" err="1"/>
              <a:t>Q_prev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 with Adam (</a:t>
            </a:r>
            <a:r>
              <a:rPr lang="en-US" dirty="0" err="1"/>
              <a:t>lr</a:t>
            </a:r>
            <a:r>
              <a:rPr lang="en-US" dirty="0"/>
              <a:t> =1e-3, </a:t>
            </a:r>
            <a:r>
              <a:rPr lang="en-US" dirty="0" err="1"/>
              <a:t>amsgrad</a:t>
            </a:r>
            <a:r>
              <a:rPr lang="en-US" dirty="0"/>
              <a:t>=True)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that optimize with SGD (</a:t>
            </a:r>
            <a:r>
              <a:rPr lang="en-US" dirty="0" err="1"/>
              <a:t>lr</a:t>
            </a:r>
            <a:r>
              <a:rPr lang="en-US" dirty="0"/>
              <a:t>=1e-4, </a:t>
            </a:r>
            <a:r>
              <a:rPr lang="en-US" dirty="0" err="1"/>
              <a:t>w_decay</a:t>
            </a:r>
            <a:r>
              <a:rPr lang="en-US" dirty="0"/>
              <a:t>=1e-3, momentum=0.009)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for 100 epochs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6CC9F-240A-0268-C5F6-5B62F109F930}"/>
              </a:ext>
            </a:extLst>
          </p:cNvPr>
          <p:cNvSpPr txBox="1"/>
          <p:nvPr/>
        </p:nvSpPr>
        <p:spPr>
          <a:xfrm>
            <a:off x="7383294" y="1690688"/>
            <a:ext cx="411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Consolas" panose="020B0609020204030204" pitchFamily="49" charset="0"/>
              </a:rPr>
              <a:t>Result for test data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MAE_12: 2.2977073192596436</a:t>
            </a:r>
          </a:p>
          <a:p>
            <a:r>
              <a:rPr lang="en-US" dirty="0">
                <a:latin typeface="Consolas" panose="020B0609020204030204" pitchFamily="49" charset="0"/>
              </a:rPr>
              <a:t>MAE_6: 1.8216571807861328</a:t>
            </a:r>
          </a:p>
          <a:p>
            <a:r>
              <a:rPr lang="en-US" dirty="0">
                <a:latin typeface="Consolas" panose="020B0609020204030204" pitchFamily="49" charset="0"/>
              </a:rPr>
              <a:t>MAE_3: 1.410203456878662</a:t>
            </a:r>
          </a:p>
          <a:p>
            <a:r>
              <a:rPr lang="en-US" dirty="0">
                <a:latin typeface="Consolas" panose="020B0609020204030204" pitchFamily="49" charset="0"/>
              </a:rPr>
              <a:t>RMSE_12: 4.966379165649414</a:t>
            </a:r>
          </a:p>
          <a:p>
            <a:r>
              <a:rPr lang="en-US" dirty="0">
                <a:latin typeface="Consolas" panose="020B0609020204030204" pitchFamily="49" charset="0"/>
              </a:rPr>
              <a:t>RMSE_6: 3.9353179931640625</a:t>
            </a:r>
          </a:p>
          <a:p>
            <a:r>
              <a:rPr lang="en-US" dirty="0">
                <a:latin typeface="Consolas" panose="020B0609020204030204" pitchFamily="49" charset="0"/>
              </a:rPr>
              <a:t>RMSE_3: 2.893265962600708</a:t>
            </a:r>
          </a:p>
          <a:p>
            <a:r>
              <a:rPr lang="en-US" dirty="0">
                <a:latin typeface="Consolas" panose="020B0609020204030204" pitchFamily="49" charset="0"/>
              </a:rPr>
              <a:t>MAPE_12: 0.05512465909123421</a:t>
            </a:r>
          </a:p>
          <a:p>
            <a:r>
              <a:rPr lang="en-US" dirty="0">
                <a:latin typeface="Consolas" panose="020B0609020204030204" pitchFamily="49" charset="0"/>
              </a:rPr>
              <a:t>MAPE_6: 0.040975719690322876</a:t>
            </a:r>
          </a:p>
          <a:p>
            <a:r>
              <a:rPr lang="en-US" dirty="0">
                <a:latin typeface="Consolas" panose="020B0609020204030204" pitchFamily="49" charset="0"/>
              </a:rPr>
              <a:t>MAPE_3: 0.029630951583385468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Best Result</a:t>
            </a:r>
          </a:p>
          <a:p>
            <a:r>
              <a:rPr lang="en-US" dirty="0">
                <a:latin typeface="Consolas" panose="020B0609020204030204" pitchFamily="49" charset="0"/>
              </a:rPr>
              <a:t>MAE_12: 1.86</a:t>
            </a:r>
          </a:p>
          <a:p>
            <a:r>
              <a:rPr lang="en-US" dirty="0">
                <a:latin typeface="Consolas" panose="020B0609020204030204" pitchFamily="49" charset="0"/>
              </a:rPr>
              <a:t>MAE_6: 1.62</a:t>
            </a:r>
          </a:p>
          <a:p>
            <a:r>
              <a:rPr lang="en-US" dirty="0">
                <a:latin typeface="Consolas" panose="020B0609020204030204" pitchFamily="49" charset="0"/>
              </a:rPr>
              <a:t>MAE_3: 1.27</a:t>
            </a:r>
          </a:p>
          <a:p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2E6F70-9605-106C-96BD-4850C12AF028}"/>
              </a:ext>
            </a:extLst>
          </p:cNvPr>
          <p:cNvSpPr txBox="1"/>
          <p:nvPr/>
        </p:nvSpPr>
        <p:spPr>
          <a:xfrm>
            <a:off x="982494" y="4389120"/>
            <a:ext cx="5113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new column for </a:t>
            </a:r>
            <a:r>
              <a:rPr lang="en-US" dirty="0" err="1"/>
              <a:t>x_train</a:t>
            </a:r>
            <a:r>
              <a:rPr lang="en-US" dirty="0"/>
              <a:t>. Present for order of time appear in 24h/day long last 7 days (a week)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Pemspay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2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078C-F9C3-BEE9-AA6C-AD4662CD2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try – ver2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7937C6-2431-CBF9-13F6-4EFBF4ED3802}"/>
              </a:ext>
            </a:extLst>
          </p:cNvPr>
          <p:cNvSpPr txBox="1"/>
          <p:nvPr/>
        </p:nvSpPr>
        <p:spPr>
          <a:xfrm>
            <a:off x="982494" y="1690688"/>
            <a:ext cx="51135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Hidden_dim</a:t>
            </a:r>
            <a:r>
              <a:rPr lang="en-US" dirty="0"/>
              <a:t> = 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Num_heads</a:t>
            </a:r>
            <a:r>
              <a:rPr lang="en-US" dirty="0"/>
              <a:t> =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Q_current</a:t>
            </a:r>
            <a:r>
              <a:rPr lang="en-US" dirty="0"/>
              <a:t> will be </a:t>
            </a:r>
            <a:r>
              <a:rPr lang="en-US" dirty="0" err="1"/>
              <a:t>Q_prev</a:t>
            </a:r>
            <a:r>
              <a:rPr lang="en-US" dirty="0"/>
              <a:t> for next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 with Adam (</a:t>
            </a:r>
            <a:r>
              <a:rPr lang="en-US" dirty="0" err="1"/>
              <a:t>lr</a:t>
            </a:r>
            <a:r>
              <a:rPr lang="en-US" dirty="0"/>
              <a:t> =1e-3, </a:t>
            </a:r>
            <a:r>
              <a:rPr lang="en-US" dirty="0" err="1"/>
              <a:t>amsgrad</a:t>
            </a:r>
            <a:r>
              <a:rPr lang="en-US" dirty="0"/>
              <a:t>=True)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for 100 epochs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6CC9F-240A-0268-C5F6-5B62F109F930}"/>
              </a:ext>
            </a:extLst>
          </p:cNvPr>
          <p:cNvSpPr txBox="1"/>
          <p:nvPr/>
        </p:nvSpPr>
        <p:spPr>
          <a:xfrm>
            <a:off x="6667500" y="1690688"/>
            <a:ext cx="411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Consolas" panose="020B0609020204030204" pitchFamily="49" charset="0"/>
              </a:rPr>
              <a:t>Result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MAE_12: 3.5871670246124268 MAE_6: 3.0885403156280518 MAE_3: 2.756082773208618 RMSE_12: 7.185573577880859 RMSE_6: 6.038930892944336 RMSE_3: 5.1716227531433105 MAPE_12: 0.10314210504293442 MAPE_6: 0.08347973227500916 MAPE_3: 0.07122039049863815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Result for valid data</a:t>
            </a:r>
          </a:p>
          <a:p>
            <a:r>
              <a:rPr lang="en-US" dirty="0">
                <a:latin typeface="Consolas" panose="020B0609020204030204" pitchFamily="49" charset="0"/>
              </a:rPr>
              <a:t>MAE_12 train: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3.3398</a:t>
            </a:r>
          </a:p>
          <a:p>
            <a:r>
              <a:rPr lang="en-US" dirty="0">
                <a:latin typeface="Consolas" panose="020B0609020204030204" pitchFamily="49" charset="0"/>
              </a:rPr>
              <a:t>MAE_12 valid: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3.2226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2E6F70-9605-106C-96BD-4850C12AF028}"/>
              </a:ext>
            </a:extLst>
          </p:cNvPr>
          <p:cNvSpPr txBox="1"/>
          <p:nvPr/>
        </p:nvSpPr>
        <p:spPr>
          <a:xfrm>
            <a:off x="982494" y="4389120"/>
            <a:ext cx="5113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new column for </a:t>
            </a:r>
            <a:r>
              <a:rPr lang="en-US" dirty="0" err="1"/>
              <a:t>x_train</a:t>
            </a:r>
            <a:r>
              <a:rPr lang="en-US" dirty="0"/>
              <a:t>. Present for order of time appear in 24h/day long last 7 days (a week)</a:t>
            </a:r>
          </a:p>
        </p:txBody>
      </p:sp>
    </p:spTree>
    <p:extLst>
      <p:ext uri="{BB962C8B-B14F-4D97-AF65-F5344CB8AC3E}">
        <p14:creationId xmlns:p14="http://schemas.microsoft.com/office/powerpoint/2010/main" val="2837813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078C-F9C3-BEE9-AA6C-AD4662CD2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</a:t>
            </a:r>
            <a:r>
              <a:rPr lang="en-US"/>
              <a:t>try – ver2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7937C6-2431-CBF9-13F6-4EFBF4ED3802}"/>
              </a:ext>
            </a:extLst>
          </p:cNvPr>
          <p:cNvSpPr txBox="1"/>
          <p:nvPr/>
        </p:nvSpPr>
        <p:spPr>
          <a:xfrm>
            <a:off x="982494" y="1690688"/>
            <a:ext cx="51135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Hidden_dim</a:t>
            </a:r>
            <a:r>
              <a:rPr lang="en-US" dirty="0"/>
              <a:t> = 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Num_heads</a:t>
            </a:r>
            <a:r>
              <a:rPr lang="en-US" dirty="0"/>
              <a:t> =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Q_current</a:t>
            </a:r>
            <a:r>
              <a:rPr lang="en-US" dirty="0"/>
              <a:t> will be </a:t>
            </a:r>
            <a:r>
              <a:rPr lang="en-US" dirty="0" err="1"/>
              <a:t>Q_prev</a:t>
            </a:r>
            <a:r>
              <a:rPr lang="en-US" dirty="0"/>
              <a:t> for next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 with Adam (</a:t>
            </a:r>
            <a:r>
              <a:rPr lang="en-US" dirty="0" err="1"/>
              <a:t>lr</a:t>
            </a:r>
            <a:r>
              <a:rPr lang="en-US" dirty="0"/>
              <a:t> =1e-3, </a:t>
            </a:r>
            <a:r>
              <a:rPr lang="en-US" dirty="0" err="1"/>
              <a:t>amsgrad</a:t>
            </a:r>
            <a:r>
              <a:rPr lang="en-US" dirty="0"/>
              <a:t>=True)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for 100 epochs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6CC9F-240A-0268-C5F6-5B62F109F930}"/>
              </a:ext>
            </a:extLst>
          </p:cNvPr>
          <p:cNvSpPr txBox="1"/>
          <p:nvPr/>
        </p:nvSpPr>
        <p:spPr>
          <a:xfrm>
            <a:off x="6667500" y="1690688"/>
            <a:ext cx="411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Consolas" panose="020B0609020204030204" pitchFamily="49" charset="0"/>
              </a:rPr>
              <a:t>Result</a:t>
            </a:r>
          </a:p>
          <a:p>
            <a:r>
              <a:rPr lang="en-US" dirty="0">
                <a:latin typeface="Consolas" panose="020B0609020204030204" pitchFamily="49" charset="0"/>
              </a:rPr>
              <a:t>MAE_12: 3.5718111991882324</a:t>
            </a:r>
          </a:p>
          <a:p>
            <a:r>
              <a:rPr lang="en-US" dirty="0">
                <a:latin typeface="Consolas" panose="020B0609020204030204" pitchFamily="49" charset="0"/>
              </a:rPr>
              <a:t>MAE_6: 3.082608222961426</a:t>
            </a:r>
          </a:p>
          <a:p>
            <a:r>
              <a:rPr lang="en-US" dirty="0">
                <a:latin typeface="Consolas" panose="020B0609020204030204" pitchFamily="49" charset="0"/>
              </a:rPr>
              <a:t>MAE_3: 2.751555919647217</a:t>
            </a:r>
          </a:p>
          <a:p>
            <a:r>
              <a:rPr lang="en-US" dirty="0">
                <a:latin typeface="Consolas" panose="020B0609020204030204" pitchFamily="49" charset="0"/>
              </a:rPr>
              <a:t>RMSE_12: 7.115074634552002</a:t>
            </a:r>
          </a:p>
          <a:p>
            <a:r>
              <a:rPr lang="en-US" dirty="0">
                <a:latin typeface="Consolas" panose="020B0609020204030204" pitchFamily="49" charset="0"/>
              </a:rPr>
              <a:t>RMSE_6: 6.007542133331299</a:t>
            </a:r>
          </a:p>
          <a:p>
            <a:r>
              <a:rPr lang="en-US" dirty="0">
                <a:latin typeface="Consolas" panose="020B0609020204030204" pitchFamily="49" charset="0"/>
              </a:rPr>
              <a:t>RMSE_3: 5.160816192626953</a:t>
            </a:r>
          </a:p>
          <a:p>
            <a:r>
              <a:rPr lang="en-US" dirty="0">
                <a:latin typeface="Consolas" panose="020B0609020204030204" pitchFamily="49" charset="0"/>
              </a:rPr>
              <a:t>MAPE_12: 0.10320955514907837</a:t>
            </a:r>
          </a:p>
          <a:p>
            <a:r>
              <a:rPr lang="en-US" dirty="0">
                <a:latin typeface="Consolas" panose="020B0609020204030204" pitchFamily="49" charset="0"/>
              </a:rPr>
              <a:t>MAPE_6: 0.08469930291175842</a:t>
            </a:r>
          </a:p>
          <a:p>
            <a:r>
              <a:rPr lang="en-US" dirty="0">
                <a:latin typeface="Consolas" panose="020B0609020204030204" pitchFamily="49" charset="0"/>
              </a:rPr>
              <a:t>MAPE_3: 0.07222286611795425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Result for valid data</a:t>
            </a:r>
          </a:p>
          <a:p>
            <a:r>
              <a:rPr lang="en-US" dirty="0">
                <a:latin typeface="Consolas" panose="020B0609020204030204" pitchFamily="49" charset="0"/>
              </a:rPr>
              <a:t>MAE_12 train: 3.3073</a:t>
            </a:r>
            <a:endParaRPr lang="en-US" b="0" i="0" dirty="0">
              <a:effectLst/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MAE_12 valid: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3.2197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2E6F70-9605-106C-96BD-4850C12AF028}"/>
              </a:ext>
            </a:extLst>
          </p:cNvPr>
          <p:cNvSpPr txBox="1"/>
          <p:nvPr/>
        </p:nvSpPr>
        <p:spPr>
          <a:xfrm>
            <a:off x="982494" y="4389120"/>
            <a:ext cx="5113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new column for </a:t>
            </a:r>
            <a:r>
              <a:rPr lang="en-US" dirty="0" err="1"/>
              <a:t>x_train</a:t>
            </a:r>
            <a:r>
              <a:rPr lang="en-US" dirty="0"/>
              <a:t>. Present for order of time appear in 24h/day long last 7 days (a week)</a:t>
            </a:r>
          </a:p>
        </p:txBody>
      </p:sp>
    </p:spTree>
    <p:extLst>
      <p:ext uri="{BB962C8B-B14F-4D97-AF65-F5344CB8AC3E}">
        <p14:creationId xmlns:p14="http://schemas.microsoft.com/office/powerpoint/2010/main" val="1891293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753</Words>
  <Application>Microsoft Office PowerPoint</Application>
  <PresentationFormat>Widescreen</PresentationFormat>
  <Paragraphs>106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Graph Network</vt:lpstr>
      <vt:lpstr>First try – ver1</vt:lpstr>
      <vt:lpstr>First try – ver1 (Tính lại với đúng vị trí)</vt:lpstr>
      <vt:lpstr>First try – ver1 (Tính lại với đúng vị trí)</vt:lpstr>
      <vt:lpstr>Second try – ver2</vt:lpstr>
      <vt:lpstr>Third try – ver2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Network</dc:title>
  <dc:creator>Vũ Trần Đăng Khôi</dc:creator>
  <cp:lastModifiedBy>Vũ Trần Đăng Khôi</cp:lastModifiedBy>
  <cp:revision>4</cp:revision>
  <dcterms:created xsi:type="dcterms:W3CDTF">2023-10-18T08:50:23Z</dcterms:created>
  <dcterms:modified xsi:type="dcterms:W3CDTF">2023-11-15T08:19:49Z</dcterms:modified>
</cp:coreProperties>
</file>