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94" r:id="rId2"/>
  </p:sldMasterIdLst>
  <p:notesMasterIdLst>
    <p:notesMasterId r:id="rId15"/>
  </p:notesMasterIdLst>
  <p:handoutMasterIdLst>
    <p:handoutMasterId r:id="rId16"/>
  </p:handoutMasterIdLst>
  <p:sldIdLst>
    <p:sldId id="355" r:id="rId3"/>
    <p:sldId id="881" r:id="rId4"/>
    <p:sldId id="1011" r:id="rId5"/>
    <p:sldId id="1016" r:id="rId6"/>
    <p:sldId id="1013" r:id="rId7"/>
    <p:sldId id="1012" r:id="rId8"/>
    <p:sldId id="1008" r:id="rId9"/>
    <p:sldId id="1009" r:id="rId10"/>
    <p:sldId id="1010" r:id="rId11"/>
    <p:sldId id="1017" r:id="rId12"/>
    <p:sldId id="1015" r:id="rId13"/>
    <p:sldId id="1014" r:id="rId14"/>
  </p:sldIdLst>
  <p:sldSz cx="9144000" cy="6858000" type="screen4x3"/>
  <p:notesSz cx="7102475" cy="1023302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5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99"/>
    <a:srgbClr val="0000CC"/>
    <a:srgbClr val="262673"/>
    <a:srgbClr val="FFFF00"/>
    <a:srgbClr val="000099"/>
    <a:srgbClr val="FF3300"/>
    <a:srgbClr val="333333"/>
    <a:srgbClr val="66FF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8" autoAdjust="0"/>
    <p:restoredTop sz="95082" autoAdjust="0"/>
  </p:normalViewPr>
  <p:slideViewPr>
    <p:cSldViewPr>
      <p:cViewPr varScale="1">
        <p:scale>
          <a:sx n="112" d="100"/>
          <a:sy n="112" d="100"/>
        </p:scale>
        <p:origin x="1722" y="78"/>
      </p:cViewPr>
      <p:guideLst>
        <p:guide orient="horz" pos="799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96" y="3030"/>
      </p:cViewPr>
      <p:guideLst>
        <p:guide orient="horz" pos="3129"/>
        <p:guide pos="2145"/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7518" cy="51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52" tIns="47277" rIns="94552" bIns="47277" numCol="1" anchor="t" anchorCtr="0" compatLnSpc="1">
            <a:prstTxWarp prst="textNoShape">
              <a:avLst/>
            </a:prstTxWarp>
          </a:bodyPr>
          <a:lstStyle>
            <a:lvl1pPr defTabSz="946676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957" y="2"/>
            <a:ext cx="3075862" cy="51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52" tIns="47277" rIns="94552" bIns="47277" numCol="1" anchor="t" anchorCtr="0" compatLnSpc="1">
            <a:prstTxWarp prst="textNoShape">
              <a:avLst/>
            </a:prstTxWarp>
          </a:bodyPr>
          <a:lstStyle>
            <a:lvl1pPr algn="r" defTabSz="946676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19824"/>
            <a:ext cx="3077518" cy="51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52" tIns="47277" rIns="94552" bIns="47277" numCol="1" anchor="b" anchorCtr="0" compatLnSpc="1">
            <a:prstTxWarp prst="textNoShape">
              <a:avLst/>
            </a:prstTxWarp>
          </a:bodyPr>
          <a:lstStyle>
            <a:lvl1pPr defTabSz="946676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957" y="9719824"/>
            <a:ext cx="3075862" cy="51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52" tIns="47277" rIns="94552" bIns="47277" numCol="1" anchor="b" anchorCtr="0" compatLnSpc="1">
            <a:prstTxWarp prst="textNoShape">
              <a:avLst/>
            </a:prstTxWarp>
          </a:bodyPr>
          <a:lstStyle>
            <a:lvl1pPr algn="r" defTabSz="946676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4C9F8BAA-474D-4385-A365-0DFF7B6DE32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102545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7518" cy="51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52" tIns="47277" rIns="94552" bIns="47277" numCol="1" anchor="t" anchorCtr="0" compatLnSpc="1">
            <a:prstTxWarp prst="textNoShape">
              <a:avLst/>
            </a:prstTxWarp>
          </a:bodyPr>
          <a:lstStyle>
            <a:lvl1pPr defTabSz="946676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957" y="2"/>
            <a:ext cx="3075862" cy="51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52" tIns="47277" rIns="94552" bIns="47277" numCol="1" anchor="t" anchorCtr="0" compatLnSpc="1">
            <a:prstTxWarp prst="textNoShape">
              <a:avLst/>
            </a:prstTxWarp>
          </a:bodyPr>
          <a:lstStyle>
            <a:lvl1pPr algn="r" defTabSz="946676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71525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824"/>
            <a:ext cx="3077518" cy="51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52" tIns="47277" rIns="94552" bIns="47277" numCol="1" anchor="b" anchorCtr="0" compatLnSpc="1">
            <a:prstTxWarp prst="textNoShape">
              <a:avLst/>
            </a:prstTxWarp>
          </a:bodyPr>
          <a:lstStyle>
            <a:lvl1pPr defTabSz="946676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957" y="9719824"/>
            <a:ext cx="3075862" cy="51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52" tIns="47277" rIns="94552" bIns="47277" numCol="1" anchor="b" anchorCtr="0" compatLnSpc="1">
            <a:prstTxWarp prst="textNoShape">
              <a:avLst/>
            </a:prstTxWarp>
          </a:bodyPr>
          <a:lstStyle>
            <a:lvl1pPr algn="r" defTabSz="946676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ED58EAD-62DF-4DF2-9294-6BC079763E5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65253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8923" y="4860729"/>
            <a:ext cx="5684630" cy="460576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473" tIns="47737" rIns="95473" bIns="47737"/>
          <a:lstStyle/>
          <a:p>
            <a:endParaRPr lang="ja-JP" altLang="en-US" dirty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00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10582" y="4860730"/>
            <a:ext cx="5681317" cy="4604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7325" rIns="94650" bIns="47325"/>
          <a:lstStyle/>
          <a:p>
            <a:pPr>
              <a:spcBef>
                <a:spcPct val="20000"/>
              </a:spcBef>
            </a:pPr>
            <a:endParaRPr lang="ja-JP" altLang="en-US" dirty="0">
              <a:latin typeface="HGP創英角ｺﾞｼｯｸUB" pitchFamily="50" charset="-128"/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06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87675" y="3789363"/>
            <a:ext cx="6156325" cy="30686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CC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000" dirty="0">
              <a:solidFill>
                <a:srgbClr val="262673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3438" y="3644900"/>
            <a:ext cx="4356100" cy="3068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CC">
                  <a:alpha val="3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000" dirty="0">
              <a:solidFill>
                <a:srgbClr val="262673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92725" y="3455988"/>
            <a:ext cx="3527425" cy="30686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CC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000" dirty="0">
              <a:solidFill>
                <a:srgbClr val="262673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500438"/>
          </a:xfrm>
          <a:prstGeom prst="rect">
            <a:avLst/>
          </a:prstGeom>
          <a:gradFill rotWithShape="1">
            <a:gsLst>
              <a:gs pos="0">
                <a:srgbClr val="0099CC">
                  <a:alpha val="70000"/>
                </a:srgb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000" dirty="0">
              <a:solidFill>
                <a:srgbClr val="262673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7638" y="112713"/>
            <a:ext cx="8996362" cy="3532187"/>
          </a:xfrm>
          <a:prstGeom prst="rect">
            <a:avLst/>
          </a:prstGeom>
          <a:gradFill rotWithShape="1">
            <a:gsLst>
              <a:gs pos="0">
                <a:srgbClr val="0099CC">
                  <a:alpha val="30000"/>
                </a:srgb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000" dirty="0">
              <a:solidFill>
                <a:srgbClr val="262673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7025" y="260350"/>
            <a:ext cx="8816975" cy="3532188"/>
          </a:xfrm>
          <a:prstGeom prst="rect">
            <a:avLst/>
          </a:prstGeom>
          <a:gradFill rotWithShape="1">
            <a:gsLst>
              <a:gs pos="0">
                <a:srgbClr val="0099CC">
                  <a:alpha val="20000"/>
                </a:srgb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000" dirty="0">
              <a:solidFill>
                <a:srgbClr val="262673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rot="10800000">
            <a:off x="46038" y="3789363"/>
            <a:ext cx="9105900" cy="215900"/>
          </a:xfrm>
          <a:prstGeom prst="rect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000" dirty="0">
              <a:solidFill>
                <a:srgbClr val="262673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91275" y="3765550"/>
            <a:ext cx="281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ja-JP" sz="1000" b="1" i="1" dirty="0">
                <a:solidFill>
                  <a:schemeClr val="bg1"/>
                </a:solidFill>
                <a:latin typeface="Verdana" pitchFamily="34" charset="0"/>
              </a:rPr>
              <a:t>Slightly Ahead!! of the competition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04" y="160877"/>
            <a:ext cx="1403648" cy="43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タイトル、コンテンツ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88" y="6524625"/>
            <a:ext cx="9129713" cy="144463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000" dirty="0">
              <a:solidFill>
                <a:srgbClr val="262673"/>
              </a:solidFill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8350250" y="6400800"/>
            <a:ext cx="63817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67B75ACA-DF3C-47B9-96E8-3B121DE4C02B}" type="slidenum"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0" y="765175"/>
            <a:ext cx="9144000" cy="125413"/>
            <a:chOff x="-15" y="481"/>
            <a:chExt cx="5775" cy="80"/>
          </a:xfrm>
        </p:grpSpPr>
        <p:sp>
          <p:nvSpPr>
            <p:cNvPr id="199686" name="Rectangle 6"/>
            <p:cNvSpPr>
              <a:spLocks noChangeArrowheads="1"/>
            </p:cNvSpPr>
            <p:nvPr userDrawn="1"/>
          </p:nvSpPr>
          <p:spPr bwMode="auto">
            <a:xfrm>
              <a:off x="-15" y="515"/>
              <a:ext cx="5765" cy="46"/>
            </a:xfrm>
            <a:prstGeom prst="rect">
              <a:avLst/>
            </a:prstGeom>
            <a:gradFill rotWithShape="1">
              <a:gsLst>
                <a:gs pos="0">
                  <a:srgbClr val="0099CC">
                    <a:gamma/>
                    <a:tint val="0"/>
                    <a:invGamma/>
                  </a:srgbClr>
                </a:gs>
                <a:gs pos="100000">
                  <a:srgbClr val="0099CC">
                    <a:alpha val="50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en-US" sz="1000" dirty="0">
                <a:solidFill>
                  <a:srgbClr val="262673"/>
                </a:solidFill>
              </a:endParaRPr>
            </a:p>
          </p:txBody>
        </p:sp>
        <p:sp>
          <p:nvSpPr>
            <p:cNvPr id="199687" name="Rectangle 7"/>
            <p:cNvSpPr>
              <a:spLocks noChangeArrowheads="1"/>
            </p:cNvSpPr>
            <p:nvPr userDrawn="1"/>
          </p:nvSpPr>
          <p:spPr bwMode="auto">
            <a:xfrm>
              <a:off x="-5" y="481"/>
              <a:ext cx="5765" cy="46"/>
            </a:xfrm>
            <a:prstGeom prst="rect">
              <a:avLst/>
            </a:prstGeom>
            <a:gradFill rotWithShape="1">
              <a:gsLst>
                <a:gs pos="0">
                  <a:srgbClr val="0099CC">
                    <a:gamma/>
                    <a:tint val="0"/>
                    <a:invGamma/>
                  </a:srgbClr>
                </a:gs>
                <a:gs pos="100000">
                  <a:srgbClr val="0099C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en-US" sz="1000" dirty="0">
                <a:solidFill>
                  <a:srgbClr val="262673"/>
                </a:solidFill>
              </a:endParaRPr>
            </a:p>
          </p:txBody>
        </p:sp>
      </p:grp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20638" y="6481763"/>
            <a:ext cx="2422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ja-JP" sz="900" b="1" i="1" dirty="0">
                <a:solidFill>
                  <a:schemeClr val="bg1"/>
                </a:solidFill>
                <a:latin typeface="Verdana" pitchFamily="34" charset="0"/>
              </a:rPr>
              <a:t>Slightly Ahead!! of the competition</a:t>
            </a:r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395288" y="260350"/>
            <a:ext cx="144462" cy="447675"/>
            <a:chOff x="158" y="125"/>
            <a:chExt cx="125" cy="367"/>
          </a:xfrm>
        </p:grpSpPr>
        <p:sp>
          <p:nvSpPr>
            <p:cNvPr id="199691" name="Rectangle 11"/>
            <p:cNvSpPr>
              <a:spLocks noChangeArrowheads="1"/>
            </p:cNvSpPr>
            <p:nvPr userDrawn="1"/>
          </p:nvSpPr>
          <p:spPr bwMode="auto">
            <a:xfrm>
              <a:off x="192" y="148"/>
              <a:ext cx="91" cy="344"/>
            </a:xfrm>
            <a:prstGeom prst="rect">
              <a:avLst/>
            </a:prstGeom>
            <a:solidFill>
              <a:srgbClr val="003399">
                <a:alpha val="5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en-US" sz="1000" dirty="0">
                <a:solidFill>
                  <a:srgbClr val="262673"/>
                </a:solidFill>
              </a:endParaRPr>
            </a:p>
          </p:txBody>
        </p:sp>
        <p:sp>
          <p:nvSpPr>
            <p:cNvPr id="199692" name="Rectangle 12"/>
            <p:cNvSpPr>
              <a:spLocks noChangeArrowheads="1"/>
            </p:cNvSpPr>
            <p:nvPr userDrawn="1"/>
          </p:nvSpPr>
          <p:spPr bwMode="auto">
            <a:xfrm>
              <a:off x="158" y="125"/>
              <a:ext cx="91" cy="344"/>
            </a:xfrm>
            <a:prstGeom prst="rect">
              <a:avLst/>
            </a:prstGeom>
            <a:solidFill>
              <a:srgbClr val="0033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en-US" sz="1000" dirty="0">
                <a:solidFill>
                  <a:srgbClr val="262673"/>
                </a:solidFill>
              </a:endParaRPr>
            </a:p>
          </p:txBody>
        </p:sp>
      </p:grp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-7938" y="0"/>
            <a:ext cx="9151938" cy="160338"/>
            <a:chOff x="-5" y="34"/>
            <a:chExt cx="5794" cy="67"/>
          </a:xfrm>
        </p:grpSpPr>
        <p:sp>
          <p:nvSpPr>
            <p:cNvPr id="199694" name="Rectangle 14"/>
            <p:cNvSpPr>
              <a:spLocks noChangeArrowheads="1"/>
            </p:cNvSpPr>
            <p:nvPr userDrawn="1"/>
          </p:nvSpPr>
          <p:spPr bwMode="auto">
            <a:xfrm>
              <a:off x="24" y="55"/>
              <a:ext cx="5765" cy="46"/>
            </a:xfrm>
            <a:prstGeom prst="rect">
              <a:avLst/>
            </a:prstGeom>
            <a:gradFill rotWithShape="1">
              <a:gsLst>
                <a:gs pos="0">
                  <a:srgbClr val="0099CC">
                    <a:alpha val="50000"/>
                  </a:srgbClr>
                </a:gs>
                <a:gs pos="100000">
                  <a:srgbClr val="0099CC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en-US" sz="1000" dirty="0">
                <a:solidFill>
                  <a:srgbClr val="262673"/>
                </a:solidFill>
              </a:endParaRPr>
            </a:p>
          </p:txBody>
        </p:sp>
        <p:sp>
          <p:nvSpPr>
            <p:cNvPr id="199695" name="Rectangle 15"/>
            <p:cNvSpPr>
              <a:spLocks noChangeArrowheads="1"/>
            </p:cNvSpPr>
            <p:nvPr userDrawn="1"/>
          </p:nvSpPr>
          <p:spPr bwMode="auto">
            <a:xfrm>
              <a:off x="-5" y="34"/>
              <a:ext cx="5765" cy="46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en-US" sz="1000" dirty="0">
                <a:solidFill>
                  <a:srgbClr val="262673"/>
                </a:solidFill>
              </a:endParaRPr>
            </a:p>
          </p:txBody>
        </p:sp>
      </p:grp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6948488" y="6597650"/>
            <a:ext cx="2266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400" b="1" dirty="0">
                <a:solidFill>
                  <a:srgbClr val="FF0000"/>
                </a:solidFill>
                <a:latin typeface="Arial" charset="0"/>
              </a:rPr>
              <a:t>Confidential Information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26" y="170709"/>
            <a:ext cx="1403648" cy="43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959389" y="6656388"/>
            <a:ext cx="31902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ja-JP" sz="800" b="1" dirty="0">
                <a:latin typeface="Arial" charset="0"/>
              </a:rPr>
              <a:t>© 2017 NISSHO ELECTRONICS VIETNAM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5" r:id="rId2"/>
    <p:sldLayoutId id="2147483804" r:id="rId3"/>
    <p:sldLayoutId id="2147483803" r:id="rId4"/>
    <p:sldLayoutId id="2147483802" r:id="rId5"/>
    <p:sldLayoutId id="2147483801" r:id="rId6"/>
    <p:sldLayoutId id="2147483800" r:id="rId7"/>
    <p:sldLayoutId id="2147483799" r:id="rId8"/>
    <p:sldLayoutId id="2147483798" r:id="rId9"/>
    <p:sldLayoutId id="2147483797" r:id="rId10"/>
    <p:sldLayoutId id="214748379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88" y="6524625"/>
            <a:ext cx="9129713" cy="144463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600" b="1" u="sng" dirty="0">
              <a:latin typeface="Arial" charset="0"/>
            </a:endParaRP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079750" y="6656388"/>
            <a:ext cx="2946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ja-JP" sz="800" b="1" dirty="0">
                <a:latin typeface="Arial" charset="0"/>
              </a:rPr>
              <a:t>©</a:t>
            </a:r>
            <a:r>
              <a:rPr lang="en-US" altLang="ja-JP" sz="800" b="1" dirty="0"/>
              <a:t> </a:t>
            </a:r>
            <a:r>
              <a:rPr lang="en-US" altLang="ja-JP" sz="800" b="1" dirty="0">
                <a:latin typeface="Arial" charset="0"/>
              </a:rPr>
              <a:t>2012 NISSHO ELECTRONICS CORP. All right reserved.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8350250" y="6400800"/>
            <a:ext cx="6381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F018C264-0C53-4ECB-A305-76C80655B3EC}" type="slidenum">
              <a:rPr lang="en-US" altLang="ja-JP" sz="1600"/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/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0" y="765175"/>
            <a:ext cx="9144000" cy="125413"/>
            <a:chOff x="-15" y="481"/>
            <a:chExt cx="5775" cy="80"/>
          </a:xfrm>
        </p:grpSpPr>
        <p:sp>
          <p:nvSpPr>
            <p:cNvPr id="199686" name="Rectangle 6"/>
            <p:cNvSpPr>
              <a:spLocks noChangeArrowheads="1"/>
            </p:cNvSpPr>
            <p:nvPr userDrawn="1"/>
          </p:nvSpPr>
          <p:spPr bwMode="auto">
            <a:xfrm>
              <a:off x="-15" y="515"/>
              <a:ext cx="5765" cy="46"/>
            </a:xfrm>
            <a:prstGeom prst="rect">
              <a:avLst/>
            </a:prstGeom>
            <a:gradFill rotWithShape="1">
              <a:gsLst>
                <a:gs pos="0">
                  <a:srgbClr val="0099CC">
                    <a:gamma/>
                    <a:tint val="0"/>
                    <a:invGamma/>
                  </a:srgbClr>
                </a:gs>
                <a:gs pos="100000">
                  <a:srgbClr val="0099CC">
                    <a:alpha val="50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600" b="1" u="sng" dirty="0">
                <a:latin typeface="Arial" charset="0"/>
              </a:endParaRPr>
            </a:p>
          </p:txBody>
        </p:sp>
        <p:sp>
          <p:nvSpPr>
            <p:cNvPr id="199687" name="Rectangle 7"/>
            <p:cNvSpPr>
              <a:spLocks noChangeArrowheads="1"/>
            </p:cNvSpPr>
            <p:nvPr userDrawn="1"/>
          </p:nvSpPr>
          <p:spPr bwMode="auto">
            <a:xfrm>
              <a:off x="-5" y="481"/>
              <a:ext cx="5765" cy="46"/>
            </a:xfrm>
            <a:prstGeom prst="rect">
              <a:avLst/>
            </a:prstGeom>
            <a:gradFill rotWithShape="1">
              <a:gsLst>
                <a:gs pos="0">
                  <a:srgbClr val="0099CC">
                    <a:gamma/>
                    <a:tint val="0"/>
                    <a:invGamma/>
                  </a:srgbClr>
                </a:gs>
                <a:gs pos="100000">
                  <a:srgbClr val="0099C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600" b="1" u="sng" dirty="0">
                <a:latin typeface="Arial" charset="0"/>
              </a:endParaRPr>
            </a:p>
          </p:txBody>
        </p:sp>
      </p:grp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20638" y="6481763"/>
            <a:ext cx="2422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ja-JP" sz="900" b="1" i="1" dirty="0">
                <a:solidFill>
                  <a:schemeClr val="bg1"/>
                </a:solidFill>
                <a:latin typeface="Verdana" pitchFamily="34" charset="0"/>
              </a:rPr>
              <a:t>Slightly Ahead!! of the competition</a:t>
            </a:r>
          </a:p>
        </p:txBody>
      </p:sp>
      <p:pic>
        <p:nvPicPr>
          <p:cNvPr id="13319" name="Picture 9" descr="ne_yb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99388" y="227013"/>
            <a:ext cx="12620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20" name="Group 10"/>
          <p:cNvGrpSpPr>
            <a:grpSpLocks/>
          </p:cNvGrpSpPr>
          <p:nvPr/>
        </p:nvGrpSpPr>
        <p:grpSpPr bwMode="auto">
          <a:xfrm>
            <a:off x="395288" y="260350"/>
            <a:ext cx="144462" cy="447675"/>
            <a:chOff x="158" y="125"/>
            <a:chExt cx="125" cy="367"/>
          </a:xfrm>
        </p:grpSpPr>
        <p:sp>
          <p:nvSpPr>
            <p:cNvPr id="199691" name="Rectangle 11"/>
            <p:cNvSpPr>
              <a:spLocks noChangeArrowheads="1"/>
            </p:cNvSpPr>
            <p:nvPr userDrawn="1"/>
          </p:nvSpPr>
          <p:spPr bwMode="auto">
            <a:xfrm>
              <a:off x="192" y="148"/>
              <a:ext cx="91" cy="344"/>
            </a:xfrm>
            <a:prstGeom prst="rect">
              <a:avLst/>
            </a:prstGeom>
            <a:solidFill>
              <a:srgbClr val="003399">
                <a:alpha val="5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600" b="1" u="sng" dirty="0">
                <a:latin typeface="Arial" charset="0"/>
              </a:endParaRPr>
            </a:p>
          </p:txBody>
        </p:sp>
        <p:sp>
          <p:nvSpPr>
            <p:cNvPr id="199692" name="Rectangle 12"/>
            <p:cNvSpPr>
              <a:spLocks noChangeArrowheads="1"/>
            </p:cNvSpPr>
            <p:nvPr userDrawn="1"/>
          </p:nvSpPr>
          <p:spPr bwMode="auto">
            <a:xfrm>
              <a:off x="158" y="125"/>
              <a:ext cx="91" cy="344"/>
            </a:xfrm>
            <a:prstGeom prst="rect">
              <a:avLst/>
            </a:prstGeom>
            <a:solidFill>
              <a:srgbClr val="0033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600" b="1" u="sng" dirty="0">
                <a:latin typeface="Arial" charset="0"/>
              </a:endParaRPr>
            </a:p>
          </p:txBody>
        </p:sp>
      </p:grp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-7938" y="0"/>
            <a:ext cx="9151938" cy="160338"/>
            <a:chOff x="-5" y="34"/>
            <a:chExt cx="5794" cy="67"/>
          </a:xfrm>
        </p:grpSpPr>
        <p:sp>
          <p:nvSpPr>
            <p:cNvPr id="199694" name="Rectangle 14"/>
            <p:cNvSpPr>
              <a:spLocks noChangeArrowheads="1"/>
            </p:cNvSpPr>
            <p:nvPr userDrawn="1"/>
          </p:nvSpPr>
          <p:spPr bwMode="auto">
            <a:xfrm>
              <a:off x="24" y="55"/>
              <a:ext cx="5765" cy="46"/>
            </a:xfrm>
            <a:prstGeom prst="rect">
              <a:avLst/>
            </a:prstGeom>
            <a:gradFill rotWithShape="1">
              <a:gsLst>
                <a:gs pos="0">
                  <a:srgbClr val="0099CC">
                    <a:alpha val="50000"/>
                  </a:srgbClr>
                </a:gs>
                <a:gs pos="100000">
                  <a:srgbClr val="0099CC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600" b="1" u="sng" dirty="0">
                <a:latin typeface="Arial" charset="0"/>
              </a:endParaRPr>
            </a:p>
          </p:txBody>
        </p:sp>
        <p:sp>
          <p:nvSpPr>
            <p:cNvPr id="199695" name="Rectangle 15"/>
            <p:cNvSpPr>
              <a:spLocks noChangeArrowheads="1"/>
            </p:cNvSpPr>
            <p:nvPr userDrawn="1"/>
          </p:nvSpPr>
          <p:spPr bwMode="auto">
            <a:xfrm>
              <a:off x="-5" y="34"/>
              <a:ext cx="5765" cy="46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600" b="1" u="sng" dirty="0">
                <a:latin typeface="Arial" charset="0"/>
              </a:endParaRPr>
            </a:p>
          </p:txBody>
        </p:sp>
      </p:grp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6948488" y="6597650"/>
            <a:ext cx="2266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400" b="1" dirty="0">
                <a:solidFill>
                  <a:srgbClr val="FF0000"/>
                </a:solidFill>
                <a:latin typeface="Arial" charset="0"/>
              </a:rPr>
              <a:t>Confidential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7" r:id="rId2"/>
    <p:sldLayoutId id="2147483816" r:id="rId3"/>
    <p:sldLayoutId id="2147483815" r:id="rId4"/>
    <p:sldLayoutId id="2147483814" r:id="rId5"/>
    <p:sldLayoutId id="2147483813" r:id="rId6"/>
    <p:sldLayoutId id="2147483812" r:id="rId7"/>
    <p:sldLayoutId id="2147483811" r:id="rId8"/>
    <p:sldLayoutId id="2147483810" r:id="rId9"/>
    <p:sldLayoutId id="2147483809" r:id="rId10"/>
    <p:sldLayoutId id="2147483808" r:id="rId11"/>
    <p:sldLayoutId id="2147483807" r:id="rId12"/>
    <p:sldLayoutId id="2147483806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en/tutorials/internals/howbrowserswork/" TargetMode="External"/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browsersupport.asp" TargetMode="Externa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developer.mozilla.org/en-US/docs/Web/CSS/CSS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0" y="2204864"/>
            <a:ext cx="9144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kumimoji="0" lang="ja-JP" altLang="en-US" sz="3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kumimoji="0" lang="en-US" altLang="ja-JP" sz="3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ACCPCC 2019 project</a:t>
            </a:r>
            <a:r>
              <a:rPr kumimoji="0" lang="ja-JP" altLang="en-US" sz="3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endParaRPr kumimoji="0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0" hangingPunct="0">
              <a:defRPr/>
            </a:pPr>
            <a:endParaRPr kumimoji="0"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0" hangingPunct="0">
              <a:defRPr/>
            </a:pPr>
            <a:r>
              <a:rPr kumimoji="0" lang="en-US" altLang="ja-JP" sz="24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Front-end Training for developers</a:t>
            </a:r>
            <a:endParaRPr kumimoji="0"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9698" name="Picture 1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" y="4140200"/>
            <a:ext cx="35941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7308304" y="4437112"/>
            <a:ext cx="1667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2019/07</a:t>
            </a:r>
          </a:p>
          <a:p>
            <a:pPr algn="r" eaLnBrk="0" hangingPunct="0">
              <a:defRPr/>
            </a:pP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@khoibv</a:t>
            </a:r>
            <a:endParaRPr kumimoji="0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3492500" y="5827713"/>
            <a:ext cx="52562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NISSHO ELECTRONICS VIETNAM CO., LTD</a:t>
            </a:r>
          </a:p>
          <a:p>
            <a:pPr algn="r" eaLnBrk="0" hangingPunct="0">
              <a:defRPr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OFFSHORE SOFTWARE DEVELOPMENT DEPARTMENT</a:t>
            </a:r>
            <a:endParaRPr kumimoji="0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A16859-7C3E-4014-8001-95E664CD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886700" cy="759619"/>
          </a:xfrm>
        </p:spPr>
        <p:txBody>
          <a:bodyPr/>
          <a:lstStyle/>
          <a:p>
            <a:pPr algn="l"/>
            <a:r>
              <a:rPr lang="en-US"/>
              <a:t>Debugging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FD947F-FD87-403C-9DFE-1781196E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53326"/>
            <a:ext cx="8856984" cy="4021044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29515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F60BC-BF11-4499-9385-F67460EC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761664"/>
          </a:xfrm>
        </p:spPr>
        <p:txBody>
          <a:bodyPr/>
          <a:lstStyle/>
          <a:p>
            <a:pPr eaLnBrk="1" hangingPunct="1"/>
            <a:r>
              <a:rPr lang="en-US" sz="2400"/>
              <a:t>Tất cả các h</a:t>
            </a:r>
            <a:r>
              <a:rPr lang="vi-VN" sz="2400"/>
              <a:t>ư</a:t>
            </a:r>
            <a:r>
              <a:rPr lang="en-US" sz="2400"/>
              <a:t>ớng dẫn về CSS:</a:t>
            </a:r>
            <a:endParaRPr lang="en-US" sz="240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eaLnBrk="1" hangingPunct="1"/>
            <a:r>
              <a:rPr lang="en-US" sz="2000">
                <a:hlinkClick r:id="rId2"/>
              </a:rPr>
              <a:t>https://developer.mozilla.org/en-US/docs/Web/CSS</a:t>
            </a:r>
          </a:p>
          <a:p>
            <a:pPr eaLnBrk="1" hangingPunct="1"/>
            <a:endParaRPr lang="en-US" sz="2400">
              <a:hlinkClick r:id="rId2"/>
            </a:endParaRPr>
          </a:p>
          <a:p>
            <a:pPr eaLnBrk="1" hangingPunct="1"/>
            <a:r>
              <a:rPr lang="en-US" sz="2400"/>
              <a:t>Cách browser hoạt động:</a:t>
            </a:r>
          </a:p>
          <a:p>
            <a:pPr lvl="1" eaLnBrk="1" hangingPunct="1"/>
            <a:r>
              <a:rPr lang="en-US" sz="2000">
                <a:hlinkClick r:id="rId3"/>
              </a:rPr>
              <a:t>https://www.html5rocks.com/en/tutorials/internals/howbrowserswork/</a:t>
            </a:r>
            <a:endParaRPr lang="en-US" sz="2000"/>
          </a:p>
          <a:p>
            <a:pPr eaLnBrk="1" hangingPunct="1"/>
            <a:r>
              <a:rPr lang="en-US" altLang="en-US" sz="2400">
                <a:latin typeface="+mj-lt"/>
                <a:ea typeface="ＭＳ Ｐゴシック" panose="020B0600070205080204" pitchFamily="50" charset="-128"/>
              </a:rPr>
              <a:t>CSS3:</a:t>
            </a:r>
          </a:p>
          <a:p>
            <a:pPr lvl="1" eaLnBrk="1" hangingPunct="1"/>
            <a:r>
              <a:rPr lang="en-US" sz="2000">
                <a:hlinkClick r:id="rId4"/>
              </a:rPr>
              <a:t>https://developer.mozilla.org/en-US/docs/Web/CSS/CSS3</a:t>
            </a:r>
            <a:endParaRPr lang="en-US" sz="2000"/>
          </a:p>
          <a:p>
            <a:pPr marL="457200" lvl="1" indent="0" eaLnBrk="1" hangingPunct="1">
              <a:buNone/>
            </a:pPr>
            <a:endParaRPr lang="en-US" altLang="en-US" sz="2000">
              <a:latin typeface="+mj-lt"/>
              <a:ea typeface="ＭＳ Ｐゴシック" panose="020B0600070205080204" pitchFamily="50" charset="-128"/>
            </a:endParaRPr>
          </a:p>
          <a:p>
            <a:pPr eaLnBrk="1" hangingPunct="1"/>
            <a:r>
              <a:rPr lang="en-US" altLang="en-US" sz="2400">
                <a:latin typeface="+mj-lt"/>
                <a:ea typeface="ＭＳ Ｐゴシック" panose="020B0600070205080204" pitchFamily="50" charset="-128"/>
              </a:rPr>
              <a:t>CSS Compatibility:</a:t>
            </a:r>
          </a:p>
          <a:p>
            <a:pPr lvl="1" eaLnBrk="1" hangingPunct="1"/>
            <a:r>
              <a:rPr lang="en-US" sz="2000">
                <a:hlinkClick r:id="rId5"/>
              </a:rPr>
              <a:t>https://caniuse.com</a:t>
            </a:r>
            <a:endParaRPr lang="en-US" sz="2000"/>
          </a:p>
          <a:p>
            <a:pPr lvl="1" eaLnBrk="1" hangingPunct="1"/>
            <a:r>
              <a:rPr lang="en-US" sz="2000">
                <a:hlinkClick r:id="rId6"/>
              </a:rPr>
              <a:t>https://www.w3schools.com/cssref/css3_browsersupport.asp</a:t>
            </a:r>
            <a:endParaRPr lang="en-US" altLang="en-US" sz="2000">
              <a:latin typeface="+mj-lt"/>
              <a:ea typeface="ＭＳ Ｐゴシック" panose="020B0600070205080204" pitchFamily="50" charset="-128"/>
            </a:endParaRPr>
          </a:p>
          <a:p>
            <a:pPr marL="457200" lvl="1" indent="0" eaLnBrk="1" hangingPunct="1">
              <a:buNone/>
            </a:pPr>
            <a:endParaRPr lang="en-US" altLang="en-US" sz="2000">
              <a:latin typeface="+mj-lt"/>
              <a:ea typeface="ＭＳ Ｐゴシック" panose="020B0600070205080204" pitchFamily="50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6859-7C3E-4014-8001-95E664CD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886700" cy="759619"/>
          </a:xfrm>
        </p:spPr>
        <p:txBody>
          <a:bodyPr/>
          <a:lstStyle/>
          <a:p>
            <a:pPr algn="l"/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4382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1547664" y="2636912"/>
            <a:ext cx="66247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altLang="ja-JP" sz="4000" b="1">
                <a:latin typeface="Meiryo UI" panose="020B0604030504040204" pitchFamily="50" charset="-128"/>
                <a:ea typeface="Meiryo UI" panose="020B0604030504040204" pitchFamily="50" charset="-128"/>
              </a:rPr>
              <a:t>Thanks</a:t>
            </a:r>
            <a:endParaRPr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31B08-08C0-4AD8-A4BC-7AC7A8B6810C}"/>
              </a:ext>
            </a:extLst>
          </p:cNvPr>
          <p:cNvSpPr txBox="1"/>
          <p:nvPr/>
        </p:nvSpPr>
        <p:spPr>
          <a:xfrm>
            <a:off x="2987824" y="6669940"/>
            <a:ext cx="31683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+mn-lt"/>
              </a:rPr>
              <a:t>©2018 NISSHO ELECTRONICS VIETNAM All rights reserverd.</a:t>
            </a:r>
          </a:p>
        </p:txBody>
      </p:sp>
    </p:spTree>
    <p:extLst>
      <p:ext uri="{BB962C8B-B14F-4D97-AF65-F5344CB8AC3E}">
        <p14:creationId xmlns:p14="http://schemas.microsoft.com/office/powerpoint/2010/main" val="291374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0"/>
          <p:cNvSpPr>
            <a:spLocks noChangeArrowheads="1"/>
          </p:cNvSpPr>
          <p:nvPr/>
        </p:nvSpPr>
        <p:spPr bwMode="auto">
          <a:xfrm>
            <a:off x="539750" y="188913"/>
            <a:ext cx="727233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Agenda</a:t>
            </a:r>
            <a:endParaRPr lang="en-US" altLang="ja-JP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721AD-EBF1-4078-9E6C-DBAF4F3CAEC0}"/>
              </a:ext>
            </a:extLst>
          </p:cNvPr>
          <p:cNvSpPr txBox="1"/>
          <p:nvPr/>
        </p:nvSpPr>
        <p:spPr>
          <a:xfrm>
            <a:off x="2987824" y="6669940"/>
            <a:ext cx="31683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+mn-lt"/>
              </a:rPr>
              <a:t>©2018 NISSHO ELECTRONICS VIETNAM All rights reserverd.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3F942-D24D-4523-9B34-20CD37B88E60}"/>
              </a:ext>
            </a:extLst>
          </p:cNvPr>
          <p:cNvSpPr txBox="1"/>
          <p:nvPr/>
        </p:nvSpPr>
        <p:spPr>
          <a:xfrm>
            <a:off x="683568" y="1196752"/>
            <a:ext cx="846043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kumimoji="1" lang="en-US" altLang="ja-JP">
                <a:latin typeface="+mj-lt"/>
              </a:rPr>
              <a:t>CSS basic</a:t>
            </a:r>
            <a:endParaRPr lang="en-US" altLang="ja-JP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Selectors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CSS specificity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Display/box model/positioning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Debugging CSS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>
              <a:latin typeface="+mj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ja-JP">
                <a:latin typeface="+mj-lt"/>
              </a:rPr>
              <a:t>CSS in PCC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Primefaces grid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Override framework’s CSS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sz="1600">
              <a:latin typeface="+mj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ja-JP">
                <a:latin typeface="+mj-lt"/>
              </a:rPr>
              <a:t>HTML in PCC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Common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Attribute </a:t>
            </a:r>
            <a:r>
              <a:rPr lang="en-US" altLang="ja-JP" sz="1600">
                <a:solidFill>
                  <a:srgbClr val="00B0F0"/>
                </a:solidFill>
                <a:latin typeface="+mj-lt"/>
              </a:rPr>
              <a:t>update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Attribute </a:t>
            </a:r>
            <a:r>
              <a:rPr lang="en-US" altLang="ja-JP" sz="1600">
                <a:solidFill>
                  <a:srgbClr val="00B0F0"/>
                </a:solidFill>
                <a:latin typeface="+mj-lt"/>
              </a:rPr>
              <a:t>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1600">
                <a:latin typeface="+mj-lt"/>
              </a:rPr>
              <a:t>Attribute </a:t>
            </a:r>
            <a:r>
              <a:rPr lang="en-US" altLang="ja-JP" sz="1600">
                <a:solidFill>
                  <a:srgbClr val="00B0F0"/>
                </a:solidFill>
                <a:latin typeface="+mj-lt"/>
              </a:rPr>
              <a:t>immediately</a:t>
            </a:r>
          </a:p>
          <a:p>
            <a:pPr marL="514350" indent="-514350">
              <a:buFont typeface="+mj-lt"/>
              <a:buAutoNum type="romanUcPeriod"/>
            </a:pPr>
            <a:endParaRPr lang="en-US" altLang="ja-JP">
              <a:latin typeface="+mj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ja-JP">
                <a:latin typeface="+mj-lt"/>
              </a:rPr>
              <a:t>Q&amp;A</a:t>
            </a:r>
          </a:p>
          <a:p>
            <a:pPr marL="514350" indent="-514350">
              <a:buFont typeface="+mj-lt"/>
              <a:buAutoNum type="romanUcPeriod"/>
            </a:pPr>
            <a:endParaRPr lang="en-US" altLang="ja-JP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F60BC-BF11-4499-9385-F67460EC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89656"/>
          </a:xfrm>
        </p:spPr>
        <p:txBody>
          <a:bodyPr/>
          <a:lstStyle/>
          <a:p>
            <a:pPr eaLnBrk="1" hangingPunct="1"/>
            <a:r>
              <a:rPr lang="en-US" sz="2000"/>
              <a:t>CSS (</a:t>
            </a:r>
            <a:r>
              <a:rPr lang="en-US" sz="2000">
                <a:solidFill>
                  <a:srgbClr val="FF0000"/>
                </a:solidFill>
              </a:rPr>
              <a:t>Cascading Style Sheets</a:t>
            </a:r>
            <a:r>
              <a:rPr lang="en-US" sz="2000"/>
              <a:t>) is used to </a:t>
            </a:r>
            <a:r>
              <a:rPr lang="en-US" sz="2000">
                <a:solidFill>
                  <a:srgbClr val="FF0000"/>
                </a:solidFill>
              </a:rPr>
              <a:t>style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layout</a:t>
            </a:r>
            <a:r>
              <a:rPr lang="en-US" sz="2000"/>
              <a:t> web pages</a:t>
            </a:r>
          </a:p>
          <a:p>
            <a:pPr marL="0" indent="0" eaLnBrk="1" hangingPunct="1">
              <a:buNone/>
            </a:pPr>
            <a:r>
              <a:rPr lang="en-US" sz="2000"/>
              <a:t>For example, </a:t>
            </a:r>
          </a:p>
          <a:p>
            <a:pPr lvl="1" eaLnBrk="1" hangingPunct="1"/>
            <a:r>
              <a:rPr lang="en-US" sz="1600"/>
              <a:t>to alter the font, colour, size and spacing of your content, </a:t>
            </a:r>
          </a:p>
          <a:p>
            <a:pPr lvl="1" eaLnBrk="1" hangingPunct="1"/>
            <a:r>
              <a:rPr lang="en-US" sz="1600"/>
              <a:t>split it into multiple columns, </a:t>
            </a:r>
          </a:p>
          <a:p>
            <a:pPr lvl="1" eaLnBrk="1" hangingPunct="1"/>
            <a:r>
              <a:rPr lang="en-US" sz="1600"/>
              <a:t>or add animations and other decorative features.</a:t>
            </a:r>
            <a:endParaRPr lang="en-US" altLang="en-US" sz="1600">
              <a:latin typeface="Courier New" panose="02070309020205020404" pitchFamily="49" charset="0"/>
              <a:ea typeface="ＭＳ Ｐゴシック" panose="020B0600070205080204" pitchFamily="50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6859-7C3E-4014-8001-95E664CD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886700" cy="759619"/>
          </a:xfrm>
        </p:spPr>
        <p:txBody>
          <a:bodyPr/>
          <a:lstStyle/>
          <a:p>
            <a:pPr algn="l"/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301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F60BC-BF11-4499-9385-F67460EC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89656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xxx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6859-7C3E-4014-8001-95E664CD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886700" cy="759619"/>
          </a:xfrm>
        </p:spPr>
        <p:txBody>
          <a:bodyPr/>
          <a:lstStyle/>
          <a:p>
            <a:pPr algn="l"/>
            <a:r>
              <a:rPr lang="en-US"/>
              <a:t>Selectors</a:t>
            </a:r>
          </a:p>
        </p:txBody>
      </p:sp>
    </p:spTree>
    <p:extLst>
      <p:ext uri="{BB962C8B-B14F-4D97-AF65-F5344CB8AC3E}">
        <p14:creationId xmlns:p14="http://schemas.microsoft.com/office/powerpoint/2010/main" val="235040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F60BC-BF11-4499-9385-F67460EC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+mj-lt"/>
                <a:ea typeface="ＭＳ Ｐゴシック" panose="020B0600070205080204" pitchFamily="50" charset="-128"/>
              </a:rPr>
              <a:t>Có nhiều types, ở đây giải thích 4 dạng chính:</a:t>
            </a:r>
          </a:p>
          <a:p>
            <a:pPr lvl="1" eaLnBrk="1" hangingPunct="1"/>
            <a:r>
              <a:rPr lang="en-US" altLang="en-US" sz="2000">
                <a:latin typeface="+mj-lt"/>
                <a:ea typeface="ＭＳ Ｐゴシック" panose="020B0600070205080204" pitchFamily="50" charset="-128"/>
              </a:rPr>
              <a:t>None: ẩn element, không chiếm không gian</a:t>
            </a:r>
          </a:p>
          <a:p>
            <a:pPr marL="857250" lvl="2" indent="0" eaLnBrk="1" hangingPunct="1">
              <a:buNone/>
            </a:pPr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(khác visibility: hidden là ẩn element nh</a:t>
            </a:r>
            <a:r>
              <a:rPr lang="vi-VN" altLang="en-US" sz="1600">
                <a:latin typeface="+mj-lt"/>
                <a:ea typeface="ＭＳ Ｐゴシック" panose="020B0600070205080204" pitchFamily="50" charset="-128"/>
              </a:rPr>
              <a:t>ư</a:t>
            </a:r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ng vẫn chiếm không gian)</a:t>
            </a:r>
          </a:p>
          <a:p>
            <a:pPr lvl="1" eaLnBrk="1" hangingPunct="1"/>
            <a:r>
              <a:rPr lang="en-US" altLang="en-US" sz="2000">
                <a:latin typeface="+mj-lt"/>
                <a:ea typeface="ＭＳ Ｐゴシック" panose="020B0600070205080204" pitchFamily="50" charset="-128"/>
              </a:rPr>
              <a:t>Inline:</a:t>
            </a:r>
          </a:p>
          <a:p>
            <a:pPr lvl="2" eaLnBrk="1" hangingPunct="1"/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các element xếp cạnh nhau trên 1 dòng, không xuống dòng.</a:t>
            </a:r>
          </a:p>
          <a:p>
            <a:pPr lvl="2" eaLnBrk="1" hangingPunct="1"/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width và height không có tác dụng</a:t>
            </a:r>
          </a:p>
          <a:p>
            <a:pPr lvl="2" eaLnBrk="1" hangingPunct="1"/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VD: các thẻ span, img, a</a:t>
            </a:r>
          </a:p>
          <a:p>
            <a:pPr lvl="1" eaLnBrk="1" hangingPunct="1"/>
            <a:r>
              <a:rPr lang="en-US" altLang="en-US" sz="2000">
                <a:latin typeface="+mj-lt"/>
                <a:ea typeface="ＭＳ Ｐゴシック" panose="020B0600070205080204" pitchFamily="50" charset="-128"/>
              </a:rPr>
              <a:t>Block:</a:t>
            </a:r>
          </a:p>
          <a:p>
            <a:pPr lvl="2" eaLnBrk="1" hangingPunct="1"/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các element tạo thành các khối/paragraph riêng biệt, có xuống dòng</a:t>
            </a:r>
          </a:p>
          <a:p>
            <a:pPr lvl="2" eaLnBrk="1" hangingPunct="1"/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mặc định width là 100% của dòng</a:t>
            </a:r>
          </a:p>
          <a:p>
            <a:pPr lvl="2" eaLnBrk="1" hangingPunct="1"/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Có thể điều chỉnh width, height</a:t>
            </a:r>
          </a:p>
          <a:p>
            <a:pPr lvl="2" eaLnBrk="1" hangingPunct="1"/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VD: các thẻ div, p, ul</a:t>
            </a:r>
          </a:p>
          <a:p>
            <a:pPr lvl="1" eaLnBrk="1" hangingPunct="1"/>
            <a:r>
              <a:rPr lang="en-US" altLang="en-US" sz="2000">
                <a:latin typeface="+mj-lt"/>
                <a:ea typeface="ＭＳ Ｐゴシック" panose="020B0600070205080204" pitchFamily="50" charset="-128"/>
              </a:rPr>
              <a:t>Inline-block:</a:t>
            </a:r>
          </a:p>
          <a:p>
            <a:pPr lvl="2" eaLnBrk="1" hangingPunct="1"/>
            <a:r>
              <a:rPr lang="en-US" altLang="en-US" sz="1600">
                <a:latin typeface="+mj-lt"/>
                <a:ea typeface="ＭＳ Ｐゴシック" panose="020B0600070205080204" pitchFamily="50" charset="-128"/>
              </a:rPr>
              <a:t>Các element vừa xếp cạnh nhau trên 1 dòng, vừa có thể điều chỉnh width, height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6859-7C3E-4014-8001-95E664CD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886700" cy="759619"/>
          </a:xfrm>
        </p:spPr>
        <p:txBody>
          <a:bodyPr/>
          <a:lstStyle/>
          <a:p>
            <a:pPr algn="l"/>
            <a:r>
              <a:rPr lang="en-US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0171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F60BC-BF11-4499-9385-F67460EC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2817448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Tất cả các thẻ html đều là 1 cái hộp (box)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Từ ngoài vào trong là margin -&gt; border -&gt; padding -&gt; content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Margin/border/padding có 4 h</a:t>
            </a:r>
            <a:r>
              <a:rPr lang="vi-VN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ư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ớng: top, right, bottom, left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6859-7C3E-4014-8001-95E664CD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886700" cy="759619"/>
          </a:xfrm>
        </p:spPr>
        <p:txBody>
          <a:bodyPr/>
          <a:lstStyle/>
          <a:p>
            <a:pPr algn="l"/>
            <a:r>
              <a:rPr lang="en-US"/>
              <a:t>Box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48C64-BF5A-4B75-B208-D887C9799102}"/>
              </a:ext>
            </a:extLst>
          </p:cNvPr>
          <p:cNvGrpSpPr/>
          <p:nvPr/>
        </p:nvGrpSpPr>
        <p:grpSpPr>
          <a:xfrm>
            <a:off x="683568" y="1052736"/>
            <a:ext cx="3307128" cy="1895740"/>
            <a:chOff x="179512" y="3573016"/>
            <a:chExt cx="3307128" cy="18957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9D0E3C-09F4-4402-9025-E2019196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3573016"/>
              <a:ext cx="2162477" cy="1895740"/>
            </a:xfrm>
            <a:prstGeom prst="rect">
              <a:avLst/>
            </a:prstGeom>
          </p:spPr>
        </p:pic>
        <p:sp>
          <p:nvSpPr>
            <p:cNvPr id="5" name="Text Box 12">
              <a:extLst>
                <a:ext uri="{FF2B5EF4-FFF2-40B4-BE49-F238E27FC236}">
                  <a16:creationId xmlns:a16="http://schemas.microsoft.com/office/drawing/2014/main" id="{169E49E4-20D4-4599-9476-4BEC4FACD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040" y="4109739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</a:t>
              </a:r>
            </a:p>
          </p:txBody>
        </p:sp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9A0BC599-D0CF-4B85-ADF8-5EC1229F0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672" y="4293096"/>
              <a:ext cx="936104" cy="227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680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F60BC-BF11-4499-9385-F67460EC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latin typeface="+mj-lt"/>
                <a:ea typeface="ＭＳ Ｐゴシック" panose="020B0600070205080204" pitchFamily="50" charset="-128"/>
              </a:rPr>
              <a:t>position:</a:t>
            </a:r>
          </a:p>
          <a:p>
            <a:pPr lvl="2" eaLnBrk="1" hangingPunct="1">
              <a:buNone/>
            </a:pPr>
            <a:r>
              <a:rPr lang="en-US" altLang="en-US">
                <a:latin typeface="+mj-lt"/>
                <a:ea typeface="ＭＳ Ｐゴシック" panose="020B0600070205080204" pitchFamily="50" charset="-128"/>
              </a:rPr>
              <a:t>static</a:t>
            </a:r>
            <a:r>
              <a:rPr lang="en-US" altLang="en-US" sz="1800">
                <a:latin typeface="+mj-lt"/>
                <a:ea typeface="ＭＳ Ｐゴシック" panose="020B0600070205080204" pitchFamily="50" charset="-128"/>
              </a:rPr>
              <a:t>, </a:t>
            </a:r>
            <a:r>
              <a:rPr lang="en-US" altLang="en-US">
                <a:latin typeface="+mj-lt"/>
                <a:ea typeface="ＭＳ Ｐゴシック" panose="020B0600070205080204" pitchFamily="50" charset="-128"/>
              </a:rPr>
              <a:t>relative</a:t>
            </a:r>
            <a:r>
              <a:rPr lang="en-US" altLang="en-US" sz="1800">
                <a:latin typeface="+mj-lt"/>
                <a:ea typeface="ＭＳ Ｐゴシック" panose="020B0600070205080204" pitchFamily="50" charset="-128"/>
              </a:rPr>
              <a:t>, </a:t>
            </a:r>
            <a:r>
              <a:rPr lang="en-US" altLang="en-US">
                <a:latin typeface="+mj-lt"/>
                <a:ea typeface="ＭＳ Ｐゴシック" panose="020B0600070205080204" pitchFamily="50" charset="-128"/>
              </a:rPr>
              <a:t>absolute</a:t>
            </a:r>
            <a:r>
              <a:rPr lang="en-US" altLang="en-US" sz="1800">
                <a:latin typeface="+mj-lt"/>
                <a:ea typeface="ＭＳ Ｐゴシック" panose="020B0600070205080204" pitchFamily="50" charset="-128"/>
              </a:rPr>
              <a:t>, </a:t>
            </a:r>
            <a:r>
              <a:rPr lang="en-US" altLang="en-US">
                <a:latin typeface="+mj-lt"/>
                <a:ea typeface="ＭＳ Ｐゴシック" panose="020B0600070205080204" pitchFamily="50" charset="-128"/>
              </a:rPr>
              <a:t>fixed</a:t>
            </a:r>
          </a:p>
          <a:p>
            <a:pPr eaLnBrk="1" hangingPunct="1"/>
            <a:r>
              <a:rPr lang="en-US" altLang="en-US">
                <a:latin typeface="+mj-lt"/>
                <a:ea typeface="ＭＳ Ｐゴシック" panose="020B0600070205080204" pitchFamily="50" charset="-128"/>
                <a:cs typeface="Courier New" panose="02070309020205020404" pitchFamily="49" charset="0"/>
              </a:rPr>
              <a:t>Static — normal elements</a:t>
            </a:r>
          </a:p>
          <a:p>
            <a:pPr eaLnBrk="1" hangingPunct="1"/>
            <a:r>
              <a:rPr lang="en-US" altLang="en-US">
                <a:latin typeface="+mj-lt"/>
                <a:ea typeface="ＭＳ Ｐゴシック" panose="020B0600070205080204" pitchFamily="50" charset="-128"/>
                <a:cs typeface="Courier New" panose="02070309020205020404" pitchFamily="49" charset="0"/>
              </a:rPr>
              <a:t>Relative — translate from usual position</a:t>
            </a:r>
          </a:p>
          <a:p>
            <a:pPr eaLnBrk="1" hangingPunct="1"/>
            <a:r>
              <a:rPr lang="en-US" altLang="en-US">
                <a:latin typeface="+mj-lt"/>
                <a:ea typeface="ＭＳ Ｐゴシック" panose="020B0600070205080204" pitchFamily="50" charset="-128"/>
                <a:cs typeface="Courier New" panose="02070309020205020404" pitchFamily="49" charset="0"/>
              </a:rPr>
              <a:t>Absolute — scroll with the page</a:t>
            </a:r>
          </a:p>
          <a:p>
            <a:pPr eaLnBrk="1" hangingPunct="1"/>
            <a:r>
              <a:rPr lang="en-US" altLang="en-US">
                <a:latin typeface="+mj-lt"/>
                <a:ea typeface="ＭＳ Ｐゴシック" panose="020B0600070205080204" pitchFamily="50" charset="-128"/>
                <a:cs typeface="Courier New" panose="02070309020205020404" pitchFamily="49" charset="0"/>
              </a:rPr>
              <a:t>Fixed — like absolute, but don't scroll away</a:t>
            </a:r>
            <a:endParaRPr lang="en-US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6859-7C3E-4014-8001-95E664CD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886700" cy="759619"/>
          </a:xfrm>
        </p:spPr>
        <p:txBody>
          <a:bodyPr/>
          <a:lstStyle/>
          <a:p>
            <a:pPr algn="l"/>
            <a:r>
              <a:rPr lang="en-US"/>
              <a:t>Positioning</a:t>
            </a:r>
          </a:p>
        </p:txBody>
      </p:sp>
    </p:spTree>
    <p:extLst>
      <p:ext uri="{BB962C8B-B14F-4D97-AF65-F5344CB8AC3E}">
        <p14:creationId xmlns:p14="http://schemas.microsoft.com/office/powerpoint/2010/main" val="237759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F60BC-BF11-4499-9385-F67460EC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50" charset="-128"/>
              </a:rPr>
              <a:t>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50" charset="-128"/>
              </a:rPr>
              <a:t>float</a:t>
            </a:r>
            <a:r>
              <a:rPr lang="en-US" altLang="en-US">
                <a:ea typeface="ＭＳ Ｐゴシック" panose="020B0600070205080204" pitchFamily="50" charset="-128"/>
              </a:rPr>
              <a:t> and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50" charset="-128"/>
              </a:rPr>
              <a:t>clear</a:t>
            </a:r>
          </a:p>
          <a:p>
            <a:pPr lvl="1" eaLnBrk="1" hangingPunct="1"/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50" charset="-128"/>
              </a:rPr>
              <a:t>float: left</a:t>
            </a:r>
            <a:r>
              <a:rPr lang="en-US" altLang="en-US" sz="2200">
                <a:ea typeface="ＭＳ Ｐゴシック" panose="020B0600070205080204" pitchFamily="50" charset="-128"/>
              </a:rPr>
              <a:t> or 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50" charset="-128"/>
              </a:rPr>
              <a:t>float: right</a:t>
            </a:r>
            <a:r>
              <a:rPr lang="en-US" altLang="en-US" sz="2200">
                <a:ea typeface="ＭＳ Ｐゴシック" panose="020B0600070205080204" pitchFamily="50" charset="-128"/>
              </a:rPr>
              <a:t> or 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50" charset="-128"/>
              </a:rPr>
              <a:t>float: none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50" charset="-128"/>
              </a:rPr>
              <a:t>Position relative to parent element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>
              <a:ea typeface="ＭＳ Ｐゴシック" panose="020B0600070205080204" pitchFamily="50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Reset with clear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&lt;div style="clear:both" 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6859-7C3E-4014-8001-95E664CD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886700" cy="759619"/>
          </a:xfrm>
        </p:spPr>
        <p:txBody>
          <a:bodyPr/>
          <a:lstStyle/>
          <a:p>
            <a:pPr algn="l"/>
            <a:r>
              <a:rPr lang="en-US"/>
              <a:t>Positioning</a:t>
            </a:r>
          </a:p>
        </p:txBody>
      </p:sp>
    </p:spTree>
    <p:extLst>
      <p:ext uri="{BB962C8B-B14F-4D97-AF65-F5344CB8AC3E}">
        <p14:creationId xmlns:p14="http://schemas.microsoft.com/office/powerpoint/2010/main" val="61385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F60BC-BF11-4499-9385-F67460EC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2817448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Tất cả các thẻ html đều là 1 cái hộp (box)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Từ ngoài vào trong là margin -&gt; border -&gt; padding -&gt; content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Margin/border/padding có 4 h</a:t>
            </a:r>
            <a:r>
              <a:rPr lang="vi-VN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ư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50" charset="-128"/>
              </a:rPr>
              <a:t>ớng: top, right, bottom, left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6859-7C3E-4014-8001-95E664CD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886700" cy="759619"/>
          </a:xfrm>
        </p:spPr>
        <p:txBody>
          <a:bodyPr/>
          <a:lstStyle/>
          <a:p>
            <a:pPr algn="l"/>
            <a:r>
              <a:rPr lang="en-US"/>
              <a:t>Box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48C64-BF5A-4B75-B208-D887C9799102}"/>
              </a:ext>
            </a:extLst>
          </p:cNvPr>
          <p:cNvGrpSpPr/>
          <p:nvPr/>
        </p:nvGrpSpPr>
        <p:grpSpPr>
          <a:xfrm>
            <a:off x="683568" y="1052736"/>
            <a:ext cx="3307128" cy="1895740"/>
            <a:chOff x="179512" y="3573016"/>
            <a:chExt cx="3307128" cy="18957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9D0E3C-09F4-4402-9025-E2019196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3573016"/>
              <a:ext cx="2162477" cy="1895740"/>
            </a:xfrm>
            <a:prstGeom prst="rect">
              <a:avLst/>
            </a:prstGeom>
          </p:spPr>
        </p:pic>
        <p:sp>
          <p:nvSpPr>
            <p:cNvPr id="5" name="Text Box 12">
              <a:extLst>
                <a:ext uri="{FF2B5EF4-FFF2-40B4-BE49-F238E27FC236}">
                  <a16:creationId xmlns:a16="http://schemas.microsoft.com/office/drawing/2014/main" id="{169E49E4-20D4-4599-9476-4BEC4FACD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040" y="4109739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</a:t>
              </a:r>
            </a:p>
          </p:txBody>
        </p:sp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9A0BC599-D0CF-4B85-ADF8-5EC1229F0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672" y="4293096"/>
              <a:ext cx="936104" cy="227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113324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smtClean="0">
            <a:ln>
              <a:noFill/>
            </a:ln>
            <a:solidFill>
              <a:srgbClr val="262673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rgbClr val="262673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標準デザイン">
  <a:themeElements>
    <a:clrScheme name="3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64871</TotalTime>
  <Words>505</Words>
  <Application>Microsoft Office PowerPoint</Application>
  <PresentationFormat>On-screen Show (4:3)</PresentationFormat>
  <Paragraphs>89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HGP創英角ｺﾞｼｯｸUB</vt:lpstr>
      <vt:lpstr>Meiryo UI</vt:lpstr>
      <vt:lpstr>Arial</vt:lpstr>
      <vt:lpstr>Courier New</vt:lpstr>
      <vt:lpstr>Times New Roman</vt:lpstr>
      <vt:lpstr>Verdana</vt:lpstr>
      <vt:lpstr>Wingdings</vt:lpstr>
      <vt:lpstr>1_標準デザイン</vt:lpstr>
      <vt:lpstr>3_標準デザイン</vt:lpstr>
      <vt:lpstr>PowerPoint Presentation</vt:lpstr>
      <vt:lpstr>PowerPoint Presentation</vt:lpstr>
      <vt:lpstr>Introduction</vt:lpstr>
      <vt:lpstr>Selectors</vt:lpstr>
      <vt:lpstr>Display</vt:lpstr>
      <vt:lpstr>Box model</vt:lpstr>
      <vt:lpstr>Positioning</vt:lpstr>
      <vt:lpstr>Positioning</vt:lpstr>
      <vt:lpstr>Box model</vt:lpstr>
      <vt:lpstr>Debugging</vt:lpstr>
      <vt:lpstr>References</vt:lpstr>
      <vt:lpstr>PowerPoint Presentation</vt:lpstr>
    </vt:vector>
  </TitlesOfParts>
  <Company>広報室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Your User Name</dc:creator>
  <cp:lastModifiedBy>Khoi Bui Van</cp:lastModifiedBy>
  <cp:revision>4383</cp:revision>
  <cp:lastPrinted>2015-05-11T01:54:33Z</cp:lastPrinted>
  <dcterms:created xsi:type="dcterms:W3CDTF">2006-06-20T06:25:49Z</dcterms:created>
  <dcterms:modified xsi:type="dcterms:W3CDTF">2019-07-08T09:45:31Z</dcterms:modified>
</cp:coreProperties>
</file>