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_rels/data1.xml.rels" ContentType="application/vnd.openxmlformats-package.relationships+xml"/>
  <Override PartName="/ppt/diagrams/_rels/drawing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OOXDiagramDataRels1_2.png" ContentType="image/png"/>
  <Override PartName="/ppt/media/OOXDiagramDrawingRels1_0.png" ContentType="image/png"/>
  <Override PartName="/ppt/media/image2.jpeg" ContentType="image/jpeg"/>
  <Override PartName="/ppt/media/OOXDiagramDataRels1_0.png" ContentType="image/png"/>
  <Override PartName="/ppt/media/OOXDiagramDataRels1_5.svg" ContentType="image/svg"/>
  <Override PartName="/ppt/media/OOXDiagramDataRels1_1.svg" ContentType="image/svg"/>
  <Override PartName="/ppt/media/OOXDiagramDataRels1_4.png" ContentType="image/png"/>
  <Override PartName="/ppt/media/OOXDiagramDataRels1_3.svg" ContentType="image/svg"/>
  <Override PartName="/ppt/media/OOXDiagramDrawingRels1_1.svg" ContentType="image/svg"/>
  <Override PartName="/ppt/media/OOXDiagramDrawingRels1_2.png" ContentType="image/png"/>
  <Override PartName="/ppt/media/OOXDiagramDrawingRels1_3.svg" ContentType="image/svg"/>
  <Override PartName="/ppt/media/OOXDiagramDrawingRels1_4.png" ContentType="image/png"/>
  <Override PartName="/ppt/media/OOXDiagramDrawingRels1_5.svg" ContentType="image/sv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presProps" Target="presProps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2" Type="http://schemas.openxmlformats.org/officeDocument/2006/relationships/image" Target="../media/OOXDiagramDataRels1_1.svg"/><Relationship Id="rId3" Type="http://schemas.openxmlformats.org/officeDocument/2006/relationships/image" Target="../media/OOXDiagramDataRels1_2.png"/><Relationship Id="rId4" Type="http://schemas.openxmlformats.org/officeDocument/2006/relationships/image" Target="../media/OOXDiagramDataRels1_3.svg"/><Relationship Id="rId5" Type="http://schemas.openxmlformats.org/officeDocument/2006/relationships/image" Target="../media/OOXDiagramDataRels1_4.png"/><Relationship Id="rId6" Type="http://schemas.openxmlformats.org/officeDocument/2006/relationships/image" Target="../media/OOXDiagramDataRels1_5.sv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2" Type="http://schemas.openxmlformats.org/officeDocument/2006/relationships/image" Target="../media/OOXDiagramDrawingRels1_1.svg"/><Relationship Id="rId3" Type="http://schemas.openxmlformats.org/officeDocument/2006/relationships/image" Target="../media/OOXDiagramDrawingRels1_2.png"/><Relationship Id="rId4" Type="http://schemas.openxmlformats.org/officeDocument/2006/relationships/image" Target="../media/OOXDiagramDrawingRels1_3.svg"/><Relationship Id="rId5" Type="http://schemas.openxmlformats.org/officeDocument/2006/relationships/image" Target="../media/OOXDiagramDrawingRels1_4.png"/><Relationship Id="rId6" Type="http://schemas.openxmlformats.org/officeDocument/2006/relationships/image" Target="../media/OOXDiagramDrawingRels1_5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 and Setup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 and </a:t>
          </a:r>
          <a:r>
            <a:rPr lang="en-US" dirty="0"/>
            <a:t>RStudio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Some light R programming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Introduction and Setup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R and </a:t>
          </a:r>
          <a:r>
            <a:rPr lang="en-US" sz="2400" kern="1200" dirty="0"/>
            <a:t>RStudio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Some light R programming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Speak Pro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28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9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0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EA3A15C-ACBE-453A-AD58-93D054767AE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Statically typed: </a:t>
            </a:r>
            <a:r>
              <a:rPr b="0" lang="en-US" sz="2000" spc="-1" strike="noStrike">
                <a:solidFill>
                  <a:srgbClr val="232629"/>
                </a:solidFill>
                <a:latin typeface="-apple-system"/>
              </a:rPr>
              <a:t>type of a variable is known at compile time, in some languages, need to specify the type (int, char, string, etc.)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232629"/>
                </a:solidFill>
                <a:latin typeface="-apple-system"/>
              </a:rPr>
              <a:t>Dynamically typed: type is associated with run-time values, can make coding a bit faster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D1AAD1F-EE11-4865-BAF4-99D20B53A90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Statically typed: </a:t>
            </a:r>
            <a:r>
              <a:rPr b="0" lang="en-US" sz="2000" spc="-1" strike="noStrike">
                <a:solidFill>
                  <a:srgbClr val="232629"/>
                </a:solidFill>
                <a:latin typeface="-apple-system"/>
              </a:rPr>
              <a:t>type of a variable is known at compile time, in some languages, need to specify the type (int, char, string, etc.)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232629"/>
                </a:solidFill>
                <a:latin typeface="-apple-system"/>
              </a:rPr>
              <a:t>Dynamically typed: type is associated with run-time values, can make coding a bit faster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1A1883D-7429-4898-9410-00F54487807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C6E89B-ECBE-4E2A-BA20-21FBD08434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FBAB78-0D02-464C-8A1E-60DBC76F17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8641CAE-DFF0-4AE5-A199-A82DD320CA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8802C07-B54A-4632-9BD6-EE8179F46A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0DD3B9E-29E4-4CEC-B990-9ED7B31E4B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F0AB139-18DC-4470-92F0-3CDC42C275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DEB9F0A-CBF2-43F2-9366-340FCEAB8E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791918F-7D3B-4D3E-8001-ECBCCBBD3D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BF432F3-0588-4E7C-BEA9-C3E8B63B31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2" name="Rectangle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eorgia Pro Cond Light"/>
              </a:rPr>
              <a:t>Click to edit Master title style</a:t>
            </a:r>
            <a:endParaRPr b="0" lang="en-US" sz="8000" spc="-1" strike="noStrike">
              <a:solidFill>
                <a:schemeClr val="dk1"/>
              </a:solidFill>
              <a:latin typeface="Speak Pro"/>
            </a:endParaRPr>
          </a:p>
        </p:txBody>
      </p:sp>
      <p:cxnSp>
        <p:nvCxnSpPr>
          <p:cNvPr id="4" name="Straight Connector 8"/>
          <p:cNvCxnSpPr/>
          <p:nvPr/>
        </p:nvCxnSpPr>
        <p:spPr>
          <a:xfrm>
            <a:off x="1207440" y="4474440"/>
            <a:ext cx="987588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Speak Pro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8D1E700A-9A9D-4281-9FDF-CF6EC2274108}" type="slidenum">
              <a:rPr b="0" lang="en-US" sz="900" spc="-1" strike="noStrike">
                <a:solidFill>
                  <a:srgbClr val="ffffff"/>
                </a:solidFill>
                <a:latin typeface="Speak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Click to edit the outline text format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Second Outline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Third Outline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Fourth Outline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Fifth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Sixth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Seventh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2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</a:rPr>
              <a:t>Click to edit Master title style</a:t>
            </a:r>
            <a:endParaRPr b="0" lang="en-US" sz="46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Click to 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Second level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Fourth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Fifth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4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Speak Pro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5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6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53A65C55-7B7A-4717-A709-EF71F24F40DE}" type="slidenum">
              <a:rPr b="0" lang="en-US" sz="900" spc="-1" strike="noStrike">
                <a:solidFill>
                  <a:srgbClr val="ffffff"/>
                </a:solidFill>
                <a:latin typeface="Speak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1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22" name="Rectangle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eorgia Pro Cond Light"/>
              </a:rPr>
              <a:t>Click to edit Master title style</a:t>
            </a:r>
            <a:endParaRPr b="0" lang="en-US" sz="80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97280" y="466344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199" strike="noStrike" cap="all">
                <a:solidFill>
                  <a:schemeClr val="dk1"/>
                </a:solidFill>
                <a:latin typeface="Speak Pro"/>
              </a:rPr>
              <a:t>Click to edit Master text styles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cxnSp>
        <p:nvCxnSpPr>
          <p:cNvPr id="25" name="Straight Connector 8"/>
          <p:cNvCxnSpPr/>
          <p:nvPr/>
        </p:nvCxnSpPr>
        <p:spPr>
          <a:xfrm>
            <a:off x="1207440" y="4484880"/>
            <a:ext cx="987588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26" name="PlaceHolder 3"/>
          <p:cNvSpPr>
            <a:spLocks noGrp="1"/>
          </p:cNvSpPr>
          <p:nvPr>
            <p:ph type="dt" idx="7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Speak Pro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8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9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6B9FB5F7-3E5A-4E27-8AD9-71D49EE0C32F}" type="slidenum">
              <a:rPr b="0" lang="en-US" sz="900" spc="-1" strike="noStrike">
                <a:solidFill>
                  <a:srgbClr val="ffffff"/>
                </a:solidFill>
                <a:latin typeface="Speak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0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</a:rPr>
              <a:t>Click to edit Master title style</a:t>
            </a:r>
            <a:endParaRPr b="0" lang="en-US" sz="46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97280" y="2120760"/>
            <a:ext cx="4639320" cy="37479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Click to 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Second level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Fourth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Fifth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516000" y="2120760"/>
            <a:ext cx="4639320" cy="37479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Click to 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Second level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Fourth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Fifth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10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Speak Pro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1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12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F8DE1574-BC2E-4D84-B639-086F6642DB30}" type="slidenum">
              <a:rPr b="0" lang="en-US" sz="900" spc="-1" strike="noStrike">
                <a:solidFill>
                  <a:srgbClr val="ffffff"/>
                </a:solidFill>
                <a:latin typeface="Speak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1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</a:rPr>
              <a:t>Click to edit Master title style</a:t>
            </a:r>
            <a:endParaRPr b="0" lang="en-US" sz="46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097280" y="2057400"/>
            <a:ext cx="463932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3441"/>
          </a:bodyPr>
          <a:p>
            <a:pPr indent="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-1" strike="noStrike" cap="all">
                <a:solidFill>
                  <a:schemeClr val="dk1"/>
                </a:solidFill>
                <a:latin typeface="Speak Pro"/>
              </a:rPr>
              <a:t>Click to 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097280" y="2958120"/>
            <a:ext cx="463932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Click to 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Second level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Fourth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Fifth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516000" y="2057400"/>
            <a:ext cx="463932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3441"/>
          </a:bodyPr>
          <a:p>
            <a:pPr indent="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-1" strike="noStrike" cap="all">
                <a:solidFill>
                  <a:schemeClr val="dk1"/>
                </a:solidFill>
                <a:latin typeface="Speak Pro"/>
              </a:rPr>
              <a:t>Click to 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516000" y="2958120"/>
            <a:ext cx="463932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Click to 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Second level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Fourth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Fifth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dt" idx="13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Speak Pro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ftr" idx="14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8"/>
          <p:cNvSpPr>
            <a:spLocks noGrp="1"/>
          </p:cNvSpPr>
          <p:nvPr>
            <p:ph type="sldNum" idx="15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B0B681DD-53D8-401D-BDC9-6754438CB8C9}" type="slidenum">
              <a:rPr b="0" lang="en-US" sz="900" spc="-1" strike="noStrike">
                <a:solidFill>
                  <a:srgbClr val="ffffff"/>
                </a:solidFill>
                <a:latin typeface="Speak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1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</a:rPr>
              <a:t>Click to edit Master title style</a:t>
            </a:r>
            <a:endParaRPr b="0" lang="en-US" sz="46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dt" idx="16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Speak Pro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17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18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4F61E83C-BBD2-4CDD-9439-A8653D6F8EBC}" type="slidenum">
              <a:rPr b="0" lang="en-US" sz="900" spc="-1" strike="noStrike">
                <a:solidFill>
                  <a:srgbClr val="ffffff"/>
                </a:solidFill>
                <a:latin typeface="Speak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8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59" name="Rectangle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dt" idx="19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Speak Pro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ftr" idx="20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21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8FC7437D-C9A9-49C4-8393-127C0D4DA936}" type="slidenum">
              <a:rPr b="0" lang="en-US" sz="900" spc="-1" strike="noStrike">
                <a:solidFill>
                  <a:srgbClr val="ffffff"/>
                </a:solidFill>
                <a:latin typeface="Speak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4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65" name="Rectangle 7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43320" y="786240"/>
            <a:ext cx="3517200" cy="209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Georgia Pro Cond Light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459040" y="812880"/>
            <a:ext cx="5928120" cy="529452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Click to 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Second level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Fourth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Fifth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43320" y="3043080"/>
            <a:ext cx="3517200" cy="30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Speak Pro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2"/>
          </p:nvPr>
        </p:nvSpPr>
        <p:spPr>
          <a:xfrm>
            <a:off x="643320" y="6446520"/>
            <a:ext cx="3517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Speak Pro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23"/>
          </p:nvPr>
        </p:nvSpPr>
        <p:spPr>
          <a:xfrm>
            <a:off x="5459040" y="6446520"/>
            <a:ext cx="5333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24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2"/>
                </a:solidFill>
                <a:latin typeface="Speak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9E94333E-26C4-479B-B7D4-84585991CB31}" type="slidenum">
              <a:rPr b="0" lang="en-US" sz="900" spc="-1" strike="noStrike">
                <a:solidFill>
                  <a:schemeClr val="dk2"/>
                </a:solidFill>
                <a:latin typeface="Speak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3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74" name="Rectangle 7"/>
          <p:cNvSpPr/>
          <p:nvPr/>
        </p:nvSpPr>
        <p:spPr>
          <a:xfrm>
            <a:off x="0" y="4578480"/>
            <a:ext cx="12188520" cy="227916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57812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457200" rIns="90000" tIns="4572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Speak Pro"/>
              </a:rPr>
              <a:t>Click icon to add picture</a:t>
            </a:r>
            <a:endParaRPr b="0" lang="en-US" sz="32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Georgia Pro Cond Light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t">
            <a:normAutofit/>
          </a:bodyPr>
          <a:p>
            <a:pPr indent="0" defTabSz="914400"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Speak Pro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dt" idx="25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Speak Pro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ftr" idx="26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sldNum" idx="27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4412DB3E-79F9-42EF-8E16-DBC958F4D5A9}" type="slidenum">
              <a:rPr b="0" lang="en-US" sz="900" spc="-1" strike="noStrike">
                <a:solidFill>
                  <a:srgbClr val="ffffff"/>
                </a:solidFill>
                <a:latin typeface="Speak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cran.r-project.org/mirrors.html" TargetMode="External"/><Relationship Id="rId2" Type="http://schemas.openxmlformats.org/officeDocument/2006/relationships/hyperlink" Target="https://www.rstudio.com/products/rstudio/download/" TargetMode="External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peak Pro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289840" y="639000"/>
            <a:ext cx="6252840" cy="368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eorgia Pro Cond Light"/>
              </a:rPr>
              <a:t>Intro to R</a:t>
            </a:r>
            <a:endParaRPr b="0" lang="en-US" sz="80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289840" y="4672800"/>
            <a:ext cx="626904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8726"/>
          </a:bodyPr>
          <a:p>
            <a:pPr indent="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199" strike="noStrike" cap="all">
                <a:solidFill>
                  <a:schemeClr val="dk1">
                    <a:lumMod val="85000"/>
                    <a:lumOff val="15000"/>
                  </a:schemeClr>
                </a:solidFill>
                <a:latin typeface="Speak Pro"/>
              </a:rPr>
              <a:t>Khoi Trinh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199" strike="noStrike" cap="all">
                <a:solidFill>
                  <a:schemeClr val="dk1">
                    <a:lumMod val="85000"/>
                    <a:lumOff val="15000"/>
                  </a:schemeClr>
                </a:solidFill>
                <a:latin typeface="Speak Pro"/>
              </a:rPr>
              <a:t>OU Data Science and Analytics Institute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199" strike="noStrike" cap="all">
                <a:solidFill>
                  <a:schemeClr val="dk1">
                    <a:lumMod val="85000"/>
                    <a:lumOff val="15000"/>
                  </a:schemeClr>
                </a:solidFill>
                <a:latin typeface="Speak Pro"/>
              </a:rPr>
              <a:t>Secretlab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199" strike="noStrike" cap="all">
                <a:solidFill>
                  <a:schemeClr val="dk1">
                    <a:lumMod val="85000"/>
                    <a:lumOff val="15000"/>
                  </a:schemeClr>
                </a:solidFill>
                <a:latin typeface="Speak Pro"/>
              </a:rPr>
              <a:t>khoitrinh@ou.edu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Picture 4" descr="Application, icon&#10;&#10;Description automatically generated"/>
          <p:cNvPicPr/>
          <p:nvPr/>
        </p:nvPicPr>
        <p:blipFill>
          <a:blip r:embed="rId1"/>
          <a:srcRect l="0" t="7315" r="-2" b="-2"/>
          <a:stretch/>
        </p:blipFill>
        <p:spPr>
          <a:xfrm>
            <a:off x="0" y="0"/>
            <a:ext cx="4635000" cy="338292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5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rcRect l="0" t="13433" r="6" b="21606"/>
          <a:stretch/>
        </p:blipFill>
        <p:spPr>
          <a:xfrm>
            <a:off x="0" y="3474720"/>
            <a:ext cx="4635000" cy="3382920"/>
          </a:xfrm>
          <a:prstGeom prst="rect">
            <a:avLst/>
          </a:prstGeom>
          <a:ln w="0">
            <a:noFill/>
          </a:ln>
        </p:spPr>
      </p:pic>
      <p:cxnSp>
        <p:nvCxnSpPr>
          <p:cNvPr id="92" name="Straight Connector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27720" y="4498920"/>
            <a:ext cx="563616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</a:rPr>
              <a:t>Agenda</a:t>
            </a:r>
            <a:endParaRPr b="0" lang="en-US" sz="4600" spc="-1" strike="noStrike">
              <a:solidFill>
                <a:schemeClr val="dk1"/>
              </a:solidFill>
              <a:latin typeface="Speak Pro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746528792"/>
              </p:ext>
            </p:extLst>
          </p:nvPr>
        </p:nvGraphicFramePr>
        <p:xfrm>
          <a:off x="1096920" y="2098440"/>
          <a:ext cx="10058040" cy="378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</a:rPr>
              <a:t>Who Am I???</a:t>
            </a:r>
            <a:endParaRPr b="0" lang="en-US" sz="46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Khoi Trinh</a:t>
            </a:r>
            <a:endParaRPr b="0" lang="en-US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Phd Student (hopefully Candidate soon)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SecretLab with Dr. Maiti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Data Science in GenAI and Web3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Backend and API dev at ScooterLab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</a:rPr>
              <a:t>Why (and why not) R?</a:t>
            </a:r>
            <a:endParaRPr b="0" lang="en-US" sz="46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fontScale="74952"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WHY:</a:t>
            </a:r>
            <a:endParaRPr b="0" lang="en-US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FREE!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Open-source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Many packages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R-markdown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Personally, dynamically typed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WHY NOT:</a:t>
            </a:r>
            <a:endParaRPr b="0" lang="en-US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Syntax can be confusing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Many packages -&gt; option paralysis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Frequent updates (if it ain’t broke, don’t fix it)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</a:rPr>
              <a:t>R and RStudio</a:t>
            </a:r>
            <a:endParaRPr b="0" lang="en-US" sz="46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Download and install R BEFORE RStudio</a:t>
            </a:r>
            <a:endParaRPr b="0" lang="en-US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Get R here: </a:t>
            </a:r>
            <a:r>
              <a:rPr b="0" lang="en-US" sz="28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Speak Pro"/>
                <a:hlinkClick r:id="rId1"/>
              </a:rPr>
              <a:t>https://cran.r-project.org/mirrors.html</a:t>
            </a:r>
            <a:endParaRPr b="0" lang="en-US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And RStudio here: </a:t>
            </a:r>
            <a:r>
              <a:rPr b="0" lang="en-US" sz="28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Speak Pro"/>
                <a:hlinkClick r:id="rId2"/>
              </a:rPr>
              <a:t>https://www.rstudio.com/products/rstudio/download/</a:t>
            </a:r>
            <a:endParaRPr b="0" lang="en-US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</a:rPr>
              <a:t>RStudio</a:t>
            </a:r>
            <a:endParaRPr b="0" lang="en-US" sz="46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fontScale="83947"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You can work directly with R through command line</a:t>
            </a:r>
            <a:endParaRPr b="0" lang="en-US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RStudio: the IDE with:</a:t>
            </a:r>
            <a:endParaRPr b="0" lang="en-US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A console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Script editor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Project management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Special tools for plotting, viewing R objects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Tab-completion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Easy access to help and documentation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Themes to make it pretty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</a:rPr>
              <a:t>Live R Coding!</a:t>
            </a:r>
            <a:endParaRPr b="0" lang="en-US" sz="46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Questions before we begin?</a:t>
            </a:r>
            <a:endParaRPr b="0" lang="en-US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 pitchFamily="0" charset="1"/>
        <a:ea typeface=""/>
        <a:cs typeface=""/>
      </a:majorFont>
      <a:minorFont>
        <a:latin typeface="Speak Pro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 pitchFamily="0" charset="1"/>
        <a:ea typeface=""/>
        <a:cs typeface=""/>
      </a:majorFont>
      <a:minorFont>
        <a:latin typeface="Speak Pro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 pitchFamily="0" charset="1"/>
        <a:ea typeface=""/>
        <a:cs typeface=""/>
      </a:majorFont>
      <a:minorFont>
        <a:latin typeface="Speak Pro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 pitchFamily="0" charset="1"/>
        <a:ea typeface=""/>
        <a:cs typeface=""/>
      </a:majorFont>
      <a:minorFont>
        <a:latin typeface="Speak Pro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 pitchFamily="0" charset="1"/>
        <a:ea typeface=""/>
        <a:cs typeface=""/>
      </a:majorFont>
      <a:minorFont>
        <a:latin typeface="Speak Pro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 pitchFamily="0" charset="1"/>
        <a:ea typeface=""/>
        <a:cs typeface=""/>
      </a:majorFont>
      <a:minorFont>
        <a:latin typeface="Speak Pro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 pitchFamily="0" charset="1"/>
        <a:ea typeface=""/>
        <a:cs typeface=""/>
      </a:majorFont>
      <a:minorFont>
        <a:latin typeface="Speak Pro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 pitchFamily="0" charset="1"/>
        <a:ea typeface=""/>
        <a:cs typeface=""/>
      </a:majorFont>
      <a:minorFont>
        <a:latin typeface="Speak Pro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 pitchFamily="0" charset="1"/>
        <a:ea typeface=""/>
        <a:cs typeface=""/>
      </a:majorFont>
      <a:minorFont>
        <a:latin typeface="Speak Pro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{7A75B56E-8320-45CB-BF5C-0398C559CB69}tf11437505_win32</Template>
  <TotalTime>41</TotalTime>
  <Application>LibreOffice/24.2.0.3$Windows_X86_64 LibreOffice_project/da48488a73ddd66ea24cf16bbc4f7b9c08e9bea1</Application>
  <AppVersion>15.0000</AppVersion>
  <Words>196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2022-10-24T19:49:34Z</dcterms:created>
  <dc:creator>Khoi Trinh</dc:creator>
  <dc:description/>
  <dc:language>en-US</dc:language>
  <cp:lastModifiedBy/>
  <dcterms:modified xsi:type="dcterms:W3CDTF">2024-09-25T15:39:03Z</dcterms:modified>
  <cp:revision>19</cp:revision>
  <dc:subject/>
  <dc:title>Intro to 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