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_rels/data1.xml.rels" ContentType="application/vnd.openxmlformats-package.relationships+xml"/>
  <Override PartName="/ppt/diagrams/_rels/drawing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OOXDiagramDataRels1_2.png" ContentType="image/png"/>
  <Override PartName="/ppt/media/OOXDiagramDrawingRels1_0.png" ContentType="image/png"/>
  <Override PartName="/ppt/media/image2.jpeg" ContentType="image/jpeg"/>
  <Override PartName="/ppt/media/image3.png" ContentType="image/png"/>
  <Override PartName="/ppt/media/OOXDiagramDataRels1_1.svg" ContentType="image/svg"/>
  <Override PartName="/ppt/media/OOXDiagramDataRels1_4.png" ContentType="image/png"/>
  <Override PartName="/ppt/media/OOXDiagramDataRels1_0.png" ContentType="image/png"/>
  <Override PartName="/ppt/media/OOXDiagramDataRels1_3.svg" ContentType="image/svg"/>
  <Override PartName="/ppt/media/OOXDiagramDataRels1_5.svg" ContentType="image/svg"/>
  <Override PartName="/ppt/media/OOXDiagramDrawingRels1_1.svg" ContentType="image/svg"/>
  <Override PartName="/ppt/media/OOXDiagramDrawingRels1_2.png" ContentType="image/png"/>
  <Override PartName="/ppt/media/OOXDiagramDrawingRels1_3.svg" ContentType="image/svg"/>
  <Override PartName="/ppt/media/OOXDiagramDrawingRels1_4.png" ContentType="image/png"/>
  <Override PartName="/ppt/media/OOXDiagramDrawingRels1_5.svg" ContentType="image/sv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<Relationship Id="rId5" Type="http://schemas.openxmlformats.org/officeDocument/2006/relationships/image" Target="../media/OOXDiagramDataRels1_4.png"/><Relationship Id="rId6" Type="http://schemas.openxmlformats.org/officeDocument/2006/relationships/image" Target="../media/OOXDiagramDataRels1_5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<Relationship Id="rId5" Type="http://schemas.openxmlformats.org/officeDocument/2006/relationships/image" Target="../media/OOXDiagramDrawingRels1_4.png"/><Relationship Id="rId6" Type="http://schemas.openxmlformats.org/officeDocument/2006/relationships/image" Target="../media/OOXDiagramDrawingRels1_5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 and Setup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 and </a:t>
          </a:r>
          <a:r>
            <a:rPr lang="en-US" dirty="0"/>
            <a:t>RStudio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Some light R programming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Introduction and Setup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R and </a:t>
          </a:r>
          <a:r>
            <a:rPr lang="en-US" sz="2400" kern="1200" dirty="0"/>
            <a:t>RStudio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Some light R programming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3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 idx="3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877116E-944F-4D50-87A7-8AF578520FB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Statically typed: </a:t>
            </a:r>
            <a:r>
              <a:rPr b="0" lang="en-US" sz="2000" spc="-1" strike="noStrike">
                <a:solidFill>
                  <a:srgbClr val="232629"/>
                </a:solidFill>
                <a:latin typeface="-apple-system"/>
              </a:rPr>
              <a:t>type of a variable is known at compile time, in some languages, need to specify the type (int, char, string, etc.)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32629"/>
                </a:solidFill>
                <a:latin typeface="-apple-system"/>
              </a:rPr>
              <a:t>Dynamically typed: type is associated with run-time values, can make coding a bit faster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D02AC0-1ECD-4E87-88E7-CA20D960A0B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Statically typed: </a:t>
            </a:r>
            <a:r>
              <a:rPr b="0" lang="en-US" sz="2000" spc="-1" strike="noStrike">
                <a:solidFill>
                  <a:srgbClr val="232629"/>
                </a:solidFill>
                <a:latin typeface="-apple-system"/>
              </a:rPr>
              <a:t>type of a variable is known at compile time, in some languages, need to specify the type (int, char, string, etc.)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32629"/>
                </a:solidFill>
                <a:latin typeface="-apple-system"/>
              </a:rPr>
              <a:t>Dynamically typed: type is associated with run-time values, can make coding a bit faster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08622E-8C10-4A2D-876B-3202E2C309E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BBD516-8F6B-4F5B-A09F-07DB309DE2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FD77525-2B16-42E0-8676-759FA2540C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BFFCE7-48BE-4422-BFB4-C2A34923DD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22DBF3-56BF-4EC0-A6D0-C5B6B763D3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78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51040" y="2108160"/>
            <a:ext cx="49078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E612AB9-A83A-48DF-89B2-DD1E4B9685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79E914C-387C-4893-AB5A-62C8BB9376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0551B26-DDBA-4361-9EAA-33B4ABBEF9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7FD1053-C551-4F79-AD73-423445419E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ADE1391-6671-427C-AE62-E5C59823F8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627A205-F260-47E4-9EDC-91AAA835B5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" name="Straight Connector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2" name="Rectangle 9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" name="Straight Connector 8"/>
          <p:cNvCxnSpPr/>
          <p:nvPr/>
        </p:nvCxnSpPr>
        <p:spPr>
          <a:xfrm>
            <a:off x="1207440" y="4474440"/>
            <a:ext cx="987624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4BBD22B-D769-4248-94BC-C414050377E9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9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9" name="Straight Connector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ftr" idx="28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sldNum" idx="29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6E37B0F-85B6-4E83-98DB-57CDC019951C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dt" idx="30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2" name="Straight Connector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4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5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AE47C890-DF48-48AE-AB03-518428FEAFA1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6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1" name="Straight Connector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22" name="Rectangle 9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3" name="Straight Connector 8"/>
          <p:cNvCxnSpPr/>
          <p:nvPr/>
        </p:nvCxnSpPr>
        <p:spPr>
          <a:xfrm>
            <a:off x="1207440" y="4484880"/>
            <a:ext cx="987624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24" name="PlaceHolder 1"/>
          <p:cNvSpPr>
            <a:spLocks noGrp="1"/>
          </p:cNvSpPr>
          <p:nvPr>
            <p:ph type="ftr" idx="7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8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721F452-21C7-4CDF-BA88-9D21D5056F31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9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8" name="Straight Connector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78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78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0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11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BA797F6-65AF-4672-8E8A-3C51B6823D96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dt" idx="12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9" name="Straight Connector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40" name="PlaceHolder 1"/>
          <p:cNvSpPr>
            <a:spLocks noGrp="1"/>
          </p:cNvSpPr>
          <p:nvPr>
            <p:ph type="ftr" idx="13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4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94FC131-2E6B-456A-9836-4E4F8DB75BA7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5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4" name="Straight Connector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ftr" idx="16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17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8C08AAC7-13CB-4AC8-A48F-CCF5BBACCC23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18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1" name="Straight Connector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52" name="Rectangle 9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ftr" idx="19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20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76D80F05-30FC-445F-99E8-0A933F529E6D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21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7" name="Straight Connector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58" name="Rectangle 7"/>
          <p:cNvSpPr/>
          <p:nvPr/>
        </p:nvSpPr>
        <p:spPr>
          <a:xfrm>
            <a:off x="0" y="0"/>
            <a:ext cx="4653720" cy="68572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ftr" idx="22"/>
          </p:nvPr>
        </p:nvSpPr>
        <p:spPr>
          <a:xfrm>
            <a:off x="5459040" y="6446520"/>
            <a:ext cx="5333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23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2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9BE86F5-426C-4D98-94CE-3CC493680D26}" type="slidenum">
              <a:rPr b="0" lang="en-US" sz="900" spc="-1" strike="noStrike">
                <a:solidFill>
                  <a:schemeClr val="dk2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24"/>
          </p:nvPr>
        </p:nvSpPr>
        <p:spPr>
          <a:xfrm>
            <a:off x="643320" y="6446520"/>
            <a:ext cx="3516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3" name="Straight Connector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64" name="Rectangle 7"/>
          <p:cNvSpPr/>
          <p:nvPr/>
        </p:nvSpPr>
        <p:spPr>
          <a:xfrm>
            <a:off x="0" y="4578480"/>
            <a:ext cx="12188160" cy="22788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ftr" idx="25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Num" idx="26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06014A82-7040-421E-A039-D891BCB9E5EA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27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cran.r-project.org/mirrors.html" TargetMode="External"/><Relationship Id="rId2" Type="http://schemas.openxmlformats.org/officeDocument/2006/relationships/hyperlink" Target="https://www.rstudio.com/products/rstudio/download/" TargetMode="External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Speak Pro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289840" y="639000"/>
            <a:ext cx="6252480" cy="368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eorgia Pro Cond Light"/>
              </a:rPr>
              <a:t>Intro to R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289840" y="4672800"/>
            <a:ext cx="6268680" cy="149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8888"/>
          </a:bodyPr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7" strike="noStrike" cap="all">
                <a:solidFill>
                  <a:schemeClr val="dk1">
                    <a:lumMod val="85000"/>
                    <a:lumOff val="15000"/>
                  </a:schemeClr>
                </a:solidFill>
                <a:latin typeface="Speak Pro"/>
              </a:rPr>
              <a:t>Khoi Trinh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7" strike="noStrike" cap="all">
                <a:solidFill>
                  <a:schemeClr val="dk1">
                    <a:lumMod val="85000"/>
                    <a:lumOff val="15000"/>
                  </a:schemeClr>
                </a:solidFill>
                <a:latin typeface="Speak Pro"/>
              </a:rPr>
              <a:t>OU Data Science and Analytics Institute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7" strike="noStrike" cap="all">
                <a:solidFill>
                  <a:schemeClr val="dk1">
                    <a:lumMod val="85000"/>
                    <a:lumOff val="15000"/>
                  </a:schemeClr>
                </a:solidFill>
                <a:latin typeface="Speak Pro"/>
              </a:rPr>
              <a:t>Secretlab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7" strike="noStrike" cap="all">
                <a:solidFill>
                  <a:schemeClr val="dk1">
                    <a:lumMod val="85000"/>
                    <a:lumOff val="15000"/>
                  </a:schemeClr>
                </a:solidFill>
                <a:latin typeface="Speak Pro"/>
              </a:rPr>
              <a:t>khoitrinh@ou.edu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Picture 4" descr="Application, icon&#10;&#10;Description automatically generated"/>
          <p:cNvPicPr/>
          <p:nvPr/>
        </p:nvPicPr>
        <p:blipFill>
          <a:blip r:embed="rId1"/>
          <a:srcRect l="0" t="7315" r="-2" b="-2"/>
          <a:stretch/>
        </p:blipFill>
        <p:spPr>
          <a:xfrm>
            <a:off x="0" y="0"/>
            <a:ext cx="4634640" cy="338256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5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rcRect l="0" t="13433" r="6" b="21606"/>
          <a:stretch/>
        </p:blipFill>
        <p:spPr>
          <a:xfrm>
            <a:off x="0" y="3474720"/>
            <a:ext cx="4634640" cy="3382560"/>
          </a:xfrm>
          <a:prstGeom prst="rect">
            <a:avLst/>
          </a:prstGeom>
          <a:ln w="0">
            <a:noFill/>
          </a:ln>
        </p:spPr>
      </p:pic>
      <p:cxnSp>
        <p:nvCxnSpPr>
          <p:cNvPr id="88" name="Straight Connector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27720" y="4498920"/>
            <a:ext cx="563652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Emma told me to put this slide in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114800" y="2057400"/>
            <a:ext cx="3886200" cy="387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Agenda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4036793585"/>
              </p:ext>
            </p:extLst>
          </p:nvPr>
        </p:nvGraphicFramePr>
        <p:xfrm>
          <a:off x="1096920" y="2098440"/>
          <a:ext cx="10057680" cy="378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Who Am I???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Khoi Trinh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Phd Student (hopefully Candidate soon)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SecretLab with Dr. Maiti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Data Science in GenAI and Web3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Backend and API dev at ScooterLab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Why (and why not) R?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75000"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WHY: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FREE!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Open-source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Many packages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R-markdown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Personally, dynamically typed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WHY NOT: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Syntax can be confusing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Many packages -&gt; option paralysis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Frequent updates (if it ain’t broke, don’t fix it)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R and RStudio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Download and install R BEFORE RStudio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Get R here: </a:t>
            </a:r>
            <a:r>
              <a:rPr b="0" lang="en-US" sz="28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Speak Pro"/>
                <a:hlinkClick r:id="rId1"/>
              </a:rPr>
              <a:t>https://cran.r-project.org/mirrors.html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And RStudio here: </a:t>
            </a:r>
            <a:r>
              <a:rPr b="0" lang="en-US" sz="28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Speak Pro"/>
                <a:hlinkClick r:id="rId2"/>
              </a:rPr>
              <a:t>https://www.rstudio.com/products/rstudio/download/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RStudio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84444"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You can work directly with R through command 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RStudio: the IDE with: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A console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Script editor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Project management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Special tools for plotting, viewing R objects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Tab-completion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Easy access to help and documentation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Themes to make it pretty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Live R Coding!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Questions before we begin?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</a:rPr>
              <a:t>Emma told me to put this slide in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114800" y="2057400"/>
            <a:ext cx="3886200" cy="387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 pitchFamily="0" charset="1"/>
        <a:ea typeface=""/>
        <a:cs typeface=""/>
      </a:majorFont>
      <a:minorFont>
        <a:latin typeface="Speak Pro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{7A75B56E-8320-45CB-BF5C-0398C559CB69}tf11437505_win32</Template>
  <TotalTime>65</TotalTime>
  <Application>LibreOffice/24.2.0.3$Windows_X86_64 LibreOffice_project/da48488a73ddd66ea24cf16bbc4f7b9c08e9bea1</Application>
  <AppVersion>15.0000</AppVersion>
  <Words>196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2022-10-24T19:49:34Z</dcterms:created>
  <dc:creator>Khoi Trinh</dc:creator>
  <dc:description/>
  <dc:language>en-US</dc:language>
  <cp:lastModifiedBy/>
  <dcterms:modified xsi:type="dcterms:W3CDTF">2024-09-25T18:35:39Z</dcterms:modified>
  <cp:revision>20</cp:revision>
  <dc:subject/>
  <dc:title>Intro to 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