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6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778" autoAdjust="0"/>
  </p:normalViewPr>
  <p:slideViewPr>
    <p:cSldViewPr snapToGrid="0">
      <p:cViewPr varScale="1">
        <p:scale>
          <a:sx n="68" d="100"/>
          <a:sy n="68" d="100"/>
        </p:scale>
        <p:origin x="13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DBE89-076B-448F-98E9-29002D42B76B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75503-78EE-4AA8-B741-C46658616F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dirty="0" err="1" smtClean="0"/>
              <a:t>Chỉ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phù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hợp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với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dữ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liệu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nhỏ</a:t>
            </a:r>
            <a:endParaRPr lang="en-US" sz="1400" b="0" baseline="0" dirty="0" smtClean="0"/>
          </a:p>
          <a:p>
            <a:pPr marL="285750" indent="-285750">
              <a:buFontTx/>
              <a:buChar char="-"/>
            </a:pPr>
            <a:r>
              <a:rPr lang="en-US" sz="1400" b="0" dirty="0" smtClean="0"/>
              <a:t>Trial division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cần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thực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hiện</a:t>
            </a:r>
            <a:r>
              <a:rPr lang="en-US" sz="1400" b="0" baseline="0" dirty="0" smtClean="0"/>
              <a:t> 450 </a:t>
            </a:r>
            <a:r>
              <a:rPr lang="en-US" sz="1400" b="0" baseline="0" dirty="0" err="1" smtClean="0"/>
              <a:t>triệu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phép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tính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với</a:t>
            </a:r>
            <a:r>
              <a:rPr lang="en-US" sz="1400" b="0" baseline="0" dirty="0" smtClean="0"/>
              <a:t> n = 10^20</a:t>
            </a:r>
          </a:p>
          <a:p>
            <a:pPr marL="285750" indent="-285750">
              <a:buFontTx/>
              <a:buChar char="-"/>
            </a:pPr>
            <a:r>
              <a:rPr lang="en-US" sz="1400" b="0" baseline="0" dirty="0" err="1" smtClean="0"/>
              <a:t>Thuật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toán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sàng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phù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hợp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với</a:t>
            </a:r>
            <a:r>
              <a:rPr lang="en-US" sz="1400" b="0" baseline="0" dirty="0" smtClean="0"/>
              <a:t> n &lt;= 10^7</a:t>
            </a:r>
          </a:p>
          <a:p>
            <a:pPr marL="285750" indent="-285750">
              <a:buFontTx/>
              <a:buChar char="-"/>
            </a:pPr>
            <a:endParaRPr lang="en-US" sz="1400" b="0" dirty="0" smtClean="0"/>
          </a:p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4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has  decimal digits. The proof was performed using a distributed computation that started in September 2005 and ended in June 2006 and required a cumulative CPU-time corresponding to 2.39 GHz for 2219 days (just over 6 years)</a:t>
            </a:r>
          </a:p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9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b="0" dirty="0" err="1" smtClean="0"/>
              <a:t>Điều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kiện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đúng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đắn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đã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được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chứng</a:t>
            </a:r>
            <a:r>
              <a:rPr lang="en-US" sz="1400" b="0" baseline="0" dirty="0" smtClean="0"/>
              <a:t> minh</a:t>
            </a:r>
          </a:p>
          <a:p>
            <a:pPr marL="285750" indent="-285750">
              <a:buFontTx/>
              <a:buChar char="-"/>
            </a:pPr>
            <a:r>
              <a:rPr lang="en-US" sz="1400" b="0" baseline="0" dirty="0" err="1" smtClean="0"/>
              <a:t>Áp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dụng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cho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bất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kì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dạng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số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nào</a:t>
            </a:r>
            <a:endParaRPr lang="en-US" sz="1400" b="0" baseline="0" dirty="0" smtClean="0"/>
          </a:p>
          <a:p>
            <a:pPr marL="285750" indent="-285750">
              <a:buFontTx/>
              <a:buChar char="-"/>
            </a:pPr>
            <a:r>
              <a:rPr lang="en-US" sz="1400" b="0" baseline="0" dirty="0" err="1" smtClean="0"/>
              <a:t>Độ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phức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tạp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về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thời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gian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là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một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hàm</a:t>
            </a:r>
            <a:r>
              <a:rPr lang="en-US" sz="1400" b="0" baseline="0" dirty="0" smtClean="0"/>
              <a:t> log </a:t>
            </a:r>
            <a:r>
              <a:rPr lang="en-US" sz="1400" b="0" baseline="0" dirty="0" err="1" smtClean="0"/>
              <a:t>mũ</a:t>
            </a:r>
            <a:r>
              <a:rPr lang="en-US" sz="1400" b="0" baseline="0" dirty="0" smtClean="0"/>
              <a:t> 6 </a:t>
            </a:r>
            <a:r>
              <a:rPr lang="en-US" sz="1400" b="0" baseline="0" dirty="0" err="1" smtClean="0"/>
              <a:t>theo</a:t>
            </a:r>
            <a:r>
              <a:rPr lang="en-US" sz="1400" b="0" baseline="0" dirty="0" smtClean="0"/>
              <a:t> n</a:t>
            </a:r>
          </a:p>
          <a:p>
            <a:pPr marL="285750" indent="-285750">
              <a:buFontTx/>
              <a:buChar char="-"/>
            </a:pPr>
            <a:r>
              <a:rPr lang="en-US" sz="1400" b="0" baseline="0" dirty="0" err="1" smtClean="0"/>
              <a:t>Đảm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bảo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kết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quả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trả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ra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là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chính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xác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không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có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xác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suất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kèm</a:t>
            </a:r>
            <a:r>
              <a:rPr lang="en-US" sz="1400" b="0" baseline="0" dirty="0" smtClean="0"/>
              <a:t> </a:t>
            </a:r>
            <a:r>
              <a:rPr lang="en-US" sz="1400" b="0" baseline="0" dirty="0" err="1" smtClean="0"/>
              <a:t>theo</a:t>
            </a:r>
            <a:endParaRPr lang="en-US" sz="1400" b="0" baseline="0" dirty="0" smtClean="0"/>
          </a:p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0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75503-78EE-4AA8-B741-C46658616F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CCCC-353F-47CF-B71B-E15A5279A460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EDC1-C102-43C4-83F4-A4521866CC91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5BC5-0D29-41E9-AF9C-C9AFE5800CF4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64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72A6-A6ED-4273-950D-A2BA89C7EF73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6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905D-AC6E-47FB-B4BD-0DF2DB7C4065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08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588B-BC7C-420B-84CF-F53911184A4C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0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7E16-03C4-4385-B370-ED45C803DE5B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9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7A1-29A4-493E-BAE8-E4012FB23E12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5FA8-7A94-400B-AD3C-356491DA14D0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EE5-A5AF-4786-BF2C-A85FE2800D22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DFB-2581-46B0-B349-5660607CC2BB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8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5D4-247E-497A-B9E1-0DFF5A6E13FD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6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AF1-0E6A-48F7-85B8-9AF5855289CD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9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33C9-780D-4F4F-ACA3-331CB7197961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2A34-AA5A-46CB-9AE1-D1122C871267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744C-808C-4D2E-9A3D-304B14D71A3A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7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0428-BFF3-469E-A3C9-2B093A7D01F5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k.ac.in/users/manindra/algebra/primality_v6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imes.utm.edu/larges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Atk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IỂM TRA CÁC SỐ NGUYÊN TỐ LỚN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Môn</a:t>
            </a:r>
            <a:r>
              <a:rPr lang="en-US" sz="2400" b="1" dirty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: An </a:t>
            </a:r>
            <a:r>
              <a:rPr lang="en-US" sz="2400" b="1" dirty="0" err="1" smtClean="0"/>
              <a:t>Ninh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Sở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Dữ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Liệu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Thầy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Trịnh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Tiến</a:t>
            </a:r>
            <a:endParaRPr lang="en-US" sz="2400" b="1" dirty="0" smtClean="0"/>
          </a:p>
          <a:p>
            <a:r>
              <a:rPr lang="en-US" sz="2400" b="1" dirty="0" err="1" smtClean="0"/>
              <a:t>Sinh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Viên</a:t>
            </a:r>
            <a:r>
              <a:rPr lang="en-US" sz="2400" b="1" dirty="0" smtClean="0"/>
              <a:t>: Ma Trọng Khôi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93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8" y="1349828"/>
            <a:ext cx="9356045" cy="51712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T/C: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2047, 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= 1373653, 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= 25326001,…, 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= 3,415,500,071,728,321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 &lt; x1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a = 2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N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tố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&lt; N &lt; 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= 3  N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tố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….</a:t>
            </a:r>
          </a:p>
          <a:p>
            <a:pPr marL="400050" lvl="1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&lt; N &lt; x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7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= 17 N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tố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Prime Numbers And Computer Methods For Factorization P92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5171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http://mathworld.wolfram.com/EllipticCurvePrimalityProving.html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69" y="1628774"/>
            <a:ext cx="9261821" cy="43311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0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AKS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517128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∈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Z, n 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∈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N, n </a:t>
            </a:r>
            <a:r>
              <a:rPr lang="en-US" sz="3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≥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GCD(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 = 1. </a:t>
            </a:r>
          </a:p>
          <a:p>
            <a:pPr marL="457200" lvl="1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(X + a)</a:t>
            </a:r>
            <a:r>
              <a:rPr lang="en-US" sz="3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≡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000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+ a (mod n)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↔ n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tố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>
                <a:hlinkClick r:id="rId3"/>
              </a:rPr>
              <a:t>http://www.cse.iitk.ac.in/users/manindra/algebra/primality_v6.pdf</a:t>
            </a:r>
            <a:endParaRPr lang="en-US" sz="1600" b="1" dirty="0"/>
          </a:p>
          <a:p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3214007"/>
            <a:ext cx="7953071" cy="29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5171288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Fermat: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Pepin: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tố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0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Mersenne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Great Internet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Mersenne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Prime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 descr="F_{n} = 2^{(2^n)} +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59" y="1946195"/>
            <a:ext cx="2946853" cy="5743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029" y="3116949"/>
            <a:ext cx="2946853" cy="613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4" descr="M_n=2^n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59" y="4579910"/>
            <a:ext cx="2607399" cy="438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Prime Number And Computer Methods For Factorization P100 </a:t>
            </a:r>
          </a:p>
          <a:p>
            <a:pPr marL="228600" indent="-228600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Prime </a:t>
            </a:r>
            <a:r>
              <a:rPr lang="en-US" sz="1600" b="1" dirty="0" err="1" smtClean="0">
                <a:solidFill>
                  <a:srgbClr val="FF0000"/>
                </a:solidFill>
              </a:rPr>
              <a:t>Nubmers</a:t>
            </a:r>
            <a:r>
              <a:rPr lang="en-US" sz="1600" b="1" dirty="0" smtClean="0">
                <a:solidFill>
                  <a:srgbClr val="FF0000"/>
                </a:solidFill>
              </a:rPr>
              <a:t> A computer Perspective 2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1600" b="1" dirty="0" smtClean="0">
                <a:solidFill>
                  <a:srgbClr val="FF0000"/>
                </a:solidFill>
              </a:rPr>
              <a:t> -  P181</a:t>
            </a:r>
          </a:p>
        </p:txBody>
      </p:sp>
    </p:spTree>
    <p:extLst>
      <p:ext uri="{BB962C8B-B14F-4D97-AF65-F5344CB8AC3E}">
        <p14:creationId xmlns:p14="http://schemas.microsoft.com/office/powerpoint/2010/main" val="798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517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600" b="1" dirty="0">
                <a:hlinkClick r:id="rId3"/>
              </a:rPr>
              <a:t>http://primes.utm.edu/largest.html</a:t>
            </a:r>
            <a:endParaRPr lang="en-US" sz="1600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9488"/>
              </p:ext>
            </p:extLst>
          </p:nvPr>
        </p:nvGraphicFramePr>
        <p:xfrm>
          <a:off x="2085452" y="1152907"/>
          <a:ext cx="8599989" cy="499213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35557"/>
                <a:gridCol w="1454246"/>
                <a:gridCol w="1610519"/>
                <a:gridCol w="783450"/>
                <a:gridCol w="1454246"/>
                <a:gridCol w="2661971"/>
              </a:tblGrid>
              <a:tr h="5175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digits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 marL="14566" marR="14566" marT="14566" marB="14566" anchor="ctr"/>
                </a:tc>
              </a:tr>
              <a:tr h="52314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57885161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17425170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G13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 48??</a:t>
                      </a:r>
                    </a:p>
                  </a:txBody>
                  <a:tcPr marL="14566" marR="14566" marT="14566" marB="14566" anchor="ctr"/>
                </a:tc>
              </a:tr>
              <a:tr h="52314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43112609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12978189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 47??</a:t>
                      </a:r>
                    </a:p>
                  </a:txBody>
                  <a:tcPr marL="14566" marR="14566" marT="14566" marB="14566" anchor="ctr"/>
                </a:tc>
              </a:tr>
              <a:tr h="52314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42643801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12837064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G12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 46??</a:t>
                      </a:r>
                    </a:p>
                  </a:txBody>
                  <a:tcPr marL="14566" marR="14566" marT="14566" marB="14566" anchor="ctr"/>
                </a:tc>
              </a:tr>
              <a:tr h="52314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37156667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11185272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G11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 45?</a:t>
                      </a:r>
                    </a:p>
                  </a:txBody>
                  <a:tcPr marL="14566" marR="14566" marT="14566" marB="14566" anchor="ctr"/>
                </a:tc>
              </a:tr>
              <a:tr h="52314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32582657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9808358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G9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44?</a:t>
                      </a:r>
                    </a:p>
                  </a:txBody>
                  <a:tcPr marL="14566" marR="14566" marT="14566" marB="14566" anchor="ctr"/>
                </a:tc>
              </a:tr>
              <a:tr h="52314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30402457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9152052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G9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 43?</a:t>
                      </a:r>
                    </a:p>
                  </a:txBody>
                  <a:tcPr marL="14566" marR="14566" marT="14566" marB="14566" anchor="ctr"/>
                </a:tc>
              </a:tr>
              <a:tr h="316094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25964951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7816230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G8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42</a:t>
                      </a:r>
                    </a:p>
                  </a:txBody>
                  <a:tcPr marL="14566" marR="14566" marT="14566" marB="14566" anchor="ctr"/>
                </a:tc>
              </a:tr>
              <a:tr h="316094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24036583</a:t>
                      </a:r>
                      <a:r>
                        <a:rPr lang="en-US" sz="20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7235733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G7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2004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41</a:t>
                      </a:r>
                    </a:p>
                  </a:txBody>
                  <a:tcPr marL="14566" marR="14566" marT="14566" marB="14566" anchor="ctr"/>
                </a:tc>
              </a:tr>
              <a:tr h="31566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20996011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6320430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G6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40</a:t>
                      </a:r>
                    </a:p>
                  </a:txBody>
                  <a:tcPr marL="14566" marR="14566" marT="14566" marB="14566" anchor="ctr"/>
                </a:tc>
              </a:tr>
              <a:tr h="316094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1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13466917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4053946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</a:t>
                      </a: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</a:p>
                  </a:txBody>
                  <a:tcPr marL="14566" marR="14566" marT="14566" marB="14566" anchor="ctr"/>
                </a:tc>
                <a:tc>
                  <a:txBody>
                    <a:bodyPr/>
                    <a:lstStyle/>
                    <a:p>
                      <a:r>
                        <a:rPr lang="en-US" sz="20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Mersenne</a:t>
                      </a: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39</a:t>
                      </a:r>
                    </a:p>
                  </a:txBody>
                  <a:tcPr marL="14566" marR="14566" marT="14566" marB="1456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pigeonracingpigeon.com/wp-content/uploads/2012/12/QA-with-Pigeon-Racing-Champion-Jim-Greel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1" y="1472489"/>
            <a:ext cx="5829300" cy="35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33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447430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trial division,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Sieves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Fermat,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447430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VD: 2, 3, 5, 7, 11,…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63" y="3586982"/>
            <a:ext cx="3332097" cy="1738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 descr="http://www.fcps.edu/KingsParkES/technology/ancient/images/ancient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17" y="3441210"/>
            <a:ext cx="2515055" cy="25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447430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minh:</a:t>
            </a: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68" y="2648682"/>
            <a:ext cx="1783827" cy="680671"/>
          </a:xfrm>
          <a:prstGeom prst="rect">
            <a:avLst/>
          </a:prstGeom>
        </p:spPr>
      </p:pic>
      <p:pic>
        <p:nvPicPr>
          <p:cNvPr id="8" name="Picture 2" descr="http://t3.gstatic.com/images?q=tbn:ANd9GcTiIiT-PyV-V85OPPwwY1x6xjkUymRP7i0Ni1-m7b0XtV0HXwNx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74" y="2301824"/>
            <a:ext cx="2667824" cy="37238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Sao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447430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(RSA),…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Great Internet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Mersenne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Prime(GIMP),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Prime95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- 100k $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- 150k $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- 250k $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447430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chia (trial division)</a:t>
            </a:r>
          </a:p>
          <a:p>
            <a:pPr marL="457200" lvl="1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n ≡ 0 (mod x), 1 &lt; x ≤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(n)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 n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không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phải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nguyên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tố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Thuật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toán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sàng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Eratosthenes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Thuật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toán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sàng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Atkin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>
                <a:hlinkClick r:id="rId3"/>
              </a:rPr>
              <a:t>http://en.wikipedia.org/wiki/Sieve_of_Atkin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98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Fermat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447430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tố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GCD (a, p) = 1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 a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p-1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≡ 1 (mod p)</a:t>
            </a:r>
          </a:p>
          <a:p>
            <a:pPr marL="400050" lvl="1" indent="0">
              <a:buNone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Áp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p-1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≠ 1 (mod p) 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p-1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mod p: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phân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thành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4" y="4298004"/>
            <a:ext cx="4976133" cy="540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4" y="4838888"/>
            <a:ext cx="4976133" cy="9852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2" descr="http://upload.wikimedia.org/wikipedia/commons/thumb/4/4b/Pierre_de_Fermat.png/170px-Pierre_de_Ferm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707" y="153720"/>
            <a:ext cx="16192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Fermat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349828"/>
            <a:ext cx="8915400" cy="517128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04" y="1349828"/>
            <a:ext cx="6269468" cy="3540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069" y="580567"/>
            <a:ext cx="8911687" cy="7692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Pseudoprime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6069" y="1349828"/>
                <a:ext cx="8915400" cy="517128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Là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thỏa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mãn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lý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Euler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nhưng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tố</a:t>
                </a:r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tố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Carmichael: 561</a:t>
                </a:r>
              </a:p>
              <a:p>
                <a:pPr lvl="1"/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tố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Euler</a:t>
                </a:r>
              </a:p>
              <a:p>
                <a:pPr lvl="1"/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tố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mạnh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n-US" sz="2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lẻ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 – 1 = d * 2</a:t>
                </a:r>
                <a:r>
                  <a:rPr lang="en-US" sz="28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≡ 1 (mod N) or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baseline="30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600" b="0" i="1" baseline="30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600" b="0" i="1" baseline="30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600" b="0" i="1" baseline="300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 = 0,1,…, s - 1</a:t>
                </a:r>
              </a:p>
              <a:p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6069" y="1349828"/>
                <a:ext cx="8915400" cy="5171288"/>
              </a:xfrm>
              <a:blipFill rotWithShape="0">
                <a:blip r:embed="rId3"/>
                <a:stretch>
                  <a:fillRect l="-1642" t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588</Words>
  <Application>Microsoft Office PowerPoint</Application>
  <PresentationFormat>Widescreen</PresentationFormat>
  <Paragraphs>234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KIỂM TRA CÁC SỐ NGUYÊN TỐ LỚN</vt:lpstr>
      <vt:lpstr>Nội Dung</vt:lpstr>
      <vt:lpstr>Giới Thiệu</vt:lpstr>
      <vt:lpstr>Có Bao Nhiêu Số Nguyên Tố</vt:lpstr>
      <vt:lpstr>Tại Sao Cần Tìm Số Nguyên Tố Lớn?</vt:lpstr>
      <vt:lpstr>Kiểm Tra Số Nguyên Tố</vt:lpstr>
      <vt:lpstr>Định Lý Fermat</vt:lpstr>
      <vt:lpstr>Áp Dụng Định Lý Fermat</vt:lpstr>
      <vt:lpstr>Giả Số Nguyên Tố - Pseudoprime</vt:lpstr>
      <vt:lpstr>Áp Dụng Giả Số Nguyên Tố Mạnh</vt:lpstr>
      <vt:lpstr>Các Thuật Toán Hiệu Quả</vt:lpstr>
      <vt:lpstr>Thuật toán AKS</vt:lpstr>
      <vt:lpstr>Các số nguyên tố đặc biệt</vt:lpstr>
      <vt:lpstr>Các Số Nguyên Tố Lớn Nhất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TRA CÁC SỐ NGUYÊN TỐ LỚN</dc:title>
  <dc:creator>Khôi Trọng</dc:creator>
  <cp:lastModifiedBy>Khôi Trọng</cp:lastModifiedBy>
  <cp:revision>124</cp:revision>
  <dcterms:created xsi:type="dcterms:W3CDTF">2013-12-07T12:56:11Z</dcterms:created>
  <dcterms:modified xsi:type="dcterms:W3CDTF">2013-12-11T11:36:14Z</dcterms:modified>
</cp:coreProperties>
</file>