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1" r:id="rId3"/>
    <p:sldId id="257" r:id="rId4"/>
    <p:sldId id="311" r:id="rId5"/>
    <p:sldId id="290" r:id="rId6"/>
    <p:sldId id="312" r:id="rId7"/>
    <p:sldId id="314" r:id="rId8"/>
    <p:sldId id="313" r:id="rId9"/>
    <p:sldId id="315" r:id="rId10"/>
    <p:sldId id="316" r:id="rId11"/>
    <p:sldId id="317" r:id="rId12"/>
    <p:sldId id="319" r:id="rId13"/>
    <p:sldId id="322" r:id="rId14"/>
    <p:sldId id="318" r:id="rId15"/>
    <p:sldId id="320" r:id="rId16"/>
    <p:sldId id="289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DF58D"/>
    <a:srgbClr val="808080"/>
    <a:srgbClr val="E8E8E8"/>
    <a:srgbClr val="FFD84B"/>
    <a:srgbClr val="FFFFFF"/>
    <a:srgbClr val="CC3300"/>
    <a:srgbClr val="FFC31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11" autoAdjust="0"/>
    <p:restoredTop sz="71283" autoAdjust="0"/>
  </p:normalViewPr>
  <p:slideViewPr>
    <p:cSldViewPr>
      <p:cViewPr>
        <p:scale>
          <a:sx n="75" d="100"/>
          <a:sy n="75" d="100"/>
        </p:scale>
        <p:origin x="-171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6C12DF-BF78-45C1-9A08-D1F7A7224A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BA7DD-1F78-40E4-9B56-78B206871B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7DD-1F78-40E4-9B56-78B206871B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7DD-1F78-40E4-9B56-78B206871BD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baseline="0" dirty="0" smtClean="0"/>
              <a:t> ơ clit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7DD-1F78-40E4-9B56-78B206871BD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endParaRPr lang="en-US" baseline="0" dirty="0" smtClean="0"/>
          </a:p>
          <a:p>
            <a:r>
              <a:rPr lang="en-US" baseline="0" dirty="0" smtClean="0"/>
              <a:t>U-1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7DD-1F78-40E4-9B56-78B206871B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7DD-1F78-40E4-9B56-78B206871B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7DD-1F78-40E4-9B56-78B206871BD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Freeform 40"/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0"/>
              </a:cxn>
              <a:cxn ang="0">
                <a:pos x="1740" y="510"/>
              </a:cxn>
              <a:cxn ang="0">
                <a:pos x="1595" y="30"/>
              </a:cxn>
              <a:cxn ang="0">
                <a:pos x="0" y="0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" name="Freeform 41"/>
          <p:cNvSpPr>
            <a:spLocks/>
          </p:cNvSpPr>
          <p:nvPr/>
        </p:nvSpPr>
        <p:spPr bwMode="gray">
          <a:xfrm>
            <a:off x="2590800" y="4705350"/>
            <a:ext cx="6400800" cy="2152650"/>
          </a:xfrm>
          <a:custGeom>
            <a:avLst/>
            <a:gdLst/>
            <a:ahLst/>
            <a:cxnLst>
              <a:cxn ang="0">
                <a:pos x="1116" y="0"/>
              </a:cxn>
              <a:cxn ang="0">
                <a:pos x="3840" y="636"/>
              </a:cxn>
              <a:cxn ang="0">
                <a:pos x="4032" y="1356"/>
              </a:cxn>
              <a:cxn ang="0">
                <a:pos x="288" y="1356"/>
              </a:cxn>
              <a:cxn ang="0">
                <a:pos x="0" y="828"/>
              </a:cxn>
              <a:cxn ang="0">
                <a:pos x="1116" y="0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4" name="Freeform 42"/>
          <p:cNvSpPr>
            <a:spLocks/>
          </p:cNvSpPr>
          <p:nvPr/>
        </p:nvSpPr>
        <p:spPr bwMode="gray">
          <a:xfrm>
            <a:off x="4400550" y="781050"/>
            <a:ext cx="4743450" cy="5048250"/>
          </a:xfrm>
          <a:custGeom>
            <a:avLst/>
            <a:gdLst/>
            <a:ahLst/>
            <a:cxnLst>
              <a:cxn ang="0">
                <a:pos x="510" y="1098"/>
              </a:cxn>
              <a:cxn ang="0">
                <a:pos x="2280" y="0"/>
              </a:cxn>
              <a:cxn ang="0">
                <a:pos x="2988" y="342"/>
              </a:cxn>
              <a:cxn ang="0">
                <a:pos x="2988" y="2772"/>
              </a:cxn>
              <a:cxn ang="0">
                <a:pos x="1452" y="3060"/>
              </a:cxn>
              <a:cxn ang="0">
                <a:pos x="0" y="2406"/>
              </a:cxn>
              <a:cxn ang="0">
                <a:pos x="510" y="1098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1518"/>
              </a:cxn>
              <a:cxn ang="0">
                <a:pos x="2064" y="0"/>
              </a:cxn>
              <a:cxn ang="0">
                <a:pos x="0" y="0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1" name="Freeform 79"/>
          <p:cNvSpPr>
            <a:spLocks/>
          </p:cNvSpPr>
          <p:nvPr/>
        </p:nvSpPr>
        <p:spPr bwMode="gray">
          <a:xfrm>
            <a:off x="0" y="0"/>
            <a:ext cx="6583363" cy="7267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gray">
          <a:xfrm>
            <a:off x="0" y="0"/>
            <a:ext cx="6372225" cy="7072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"/>
              </a:cxn>
              <a:cxn ang="0">
                <a:pos x="636" y="651"/>
              </a:cxn>
              <a:cxn ang="0">
                <a:pos x="632" y="0"/>
              </a:cxn>
              <a:cxn ang="0">
                <a:pos x="0" y="0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776BF69D-3BC4-431E-A360-A19BA111547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43" name="Group 71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313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672" y="0"/>
                </a:cxn>
                <a:cxn ang="0">
                  <a:pos x="672" y="720"/>
                </a:cxn>
                <a:cxn ang="0">
                  <a:pos x="0" y="432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0" y="82"/>
                </a:cxn>
                <a:cxn ang="0">
                  <a:pos x="168" y="824"/>
                </a:cxn>
                <a:cxn ang="0">
                  <a:pos x="212" y="822"/>
                </a:cxn>
                <a:cxn ang="0">
                  <a:pos x="206" y="0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3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3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3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3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" grpId="0" animBg="1"/>
      <p:bldP spid="3112" grpId="1" animBg="1"/>
      <p:bldP spid="3112" grpId="2" animBg="1"/>
      <p:bldP spid="3112" grpId="3" animBg="1"/>
      <p:bldP spid="3113" grpId="0" animBg="1"/>
      <p:bldP spid="3113" grpId="1" animBg="1"/>
      <p:bldP spid="3113" grpId="2" animBg="1"/>
      <p:bldP spid="3113" grpId="3" animBg="1"/>
      <p:bldP spid="3114" grpId="0" animBg="1"/>
      <p:bldP spid="3114" grpId="1" animBg="1"/>
      <p:bldP spid="3114" grpId="2" animBg="1"/>
      <p:bldP spid="3114" grpId="3" animBg="1"/>
      <p:bldP spid="3115" grpId="0" animBg="1"/>
      <p:bldP spid="3115" grpId="1" animBg="1"/>
      <p:bldP spid="3115" grpId="2" animBg="1"/>
      <p:bldP spid="3115" grpId="3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FE060-C4AE-4233-8584-A64660307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401EF-A6AD-4BC7-942D-FE029B0E2F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F9A6435-E06C-4ED4-AFE0-DE07DDEF0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FCC81D4-3D5F-496E-9FA7-99AED7A30F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523EE10-DDE3-4651-9686-318BE7F75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DA9678-54CB-45A5-BC1E-96922AFA33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97EFADE-275D-4840-B332-12DC5C4005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58B3-E145-4205-A05E-03905D5D63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E2488-2810-4846-99F6-3F8EE0C76A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D9F5D-EE29-43E7-B016-2DD29FF67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973C-79C7-4AEA-B330-8C7BE1BF5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E9CE-5A09-4C8F-9C64-5B11A08E41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10B4F-F495-496C-A874-B3E7442E5C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B1D61-A331-4899-93FA-7CC0F8D38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94C4E-8FF9-44E4-875D-5349C66CC2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4610A7-73FA-434C-B1C5-0E03BDA93F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18" cstate="print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" y="685800"/>
            <a:ext cx="6324600" cy="1828800"/>
          </a:xfrm>
        </p:spPr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</a:rPr>
              <a:t>PHƯƠNG PHÁP LSI </a:t>
            </a:r>
            <a:r>
              <a:rPr lang="en-US" sz="4400" dirty="0" smtClean="0">
                <a:solidFill>
                  <a:srgbClr val="C00000"/>
                </a:solidFill>
              </a:rPr>
              <a:t>DỰA TRÊN KHÔNG GIAN VECTOR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57600"/>
            <a:ext cx="5715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tabLst>
                <a:tab pos="566738" algn="l"/>
                <a:tab pos="1087438" algn="l"/>
              </a:tabLst>
            </a:pPr>
            <a:r>
              <a:rPr lang="en-US" spc="50" dirty="0" smtClean="0"/>
              <a:t>	</a:t>
            </a:r>
            <a:r>
              <a:rPr lang="en-US" b="1" spc="50" dirty="0" err="1" smtClean="0"/>
              <a:t>Giảng</a:t>
            </a:r>
            <a:r>
              <a:rPr lang="en-US" b="1" spc="50" dirty="0" smtClean="0"/>
              <a:t> </a:t>
            </a:r>
            <a:r>
              <a:rPr lang="en-US" b="1" spc="50" dirty="0" err="1" smtClean="0"/>
              <a:t>Viên</a:t>
            </a:r>
            <a:r>
              <a:rPr lang="en-US" b="1" spc="50" dirty="0" smtClean="0"/>
              <a:t>:</a:t>
            </a:r>
          </a:p>
          <a:p>
            <a:pPr algn="l">
              <a:lnSpc>
                <a:spcPct val="150000"/>
              </a:lnSpc>
              <a:tabLst>
                <a:tab pos="566738" algn="l"/>
                <a:tab pos="1087438" algn="l"/>
              </a:tabLst>
            </a:pPr>
            <a:r>
              <a:rPr lang="en-US" b="1" spc="50" dirty="0" smtClean="0"/>
              <a:t>		</a:t>
            </a:r>
            <a:r>
              <a:rPr lang="en-US" sz="2000" spc="50" dirty="0" smtClean="0"/>
              <a:t>PGS.TS.</a:t>
            </a:r>
            <a:r>
              <a:rPr lang="en-US" b="1" spc="50" dirty="0" smtClean="0"/>
              <a:t> </a:t>
            </a:r>
            <a:r>
              <a:rPr lang="en-US" sz="2400" spc="50" dirty="0" err="1" smtClean="0"/>
              <a:t>Đặng</a:t>
            </a:r>
            <a:r>
              <a:rPr lang="en-US" sz="2400" spc="50" dirty="0" smtClean="0"/>
              <a:t> </a:t>
            </a:r>
            <a:r>
              <a:rPr lang="en-US" sz="2400" spc="50" dirty="0" err="1" smtClean="0"/>
              <a:t>Văn</a:t>
            </a:r>
            <a:r>
              <a:rPr lang="en-US" sz="2400" spc="50" dirty="0" smtClean="0"/>
              <a:t> </a:t>
            </a:r>
            <a:r>
              <a:rPr lang="en-US" sz="2400" spc="50" dirty="0" err="1" smtClean="0"/>
              <a:t>Đức</a:t>
            </a:r>
            <a:endParaRPr lang="en-US" spc="50" dirty="0" smtClean="0"/>
          </a:p>
          <a:p>
            <a:pPr algn="l">
              <a:lnSpc>
                <a:spcPct val="150000"/>
              </a:lnSpc>
              <a:tabLst>
                <a:tab pos="566738" algn="l"/>
              </a:tabLst>
            </a:pPr>
            <a:r>
              <a:rPr lang="en-US" b="1" spc="50" dirty="0" smtClean="0"/>
              <a:t>	</a:t>
            </a:r>
            <a:r>
              <a:rPr lang="en-US" b="1" spc="50" dirty="0" err="1" smtClean="0"/>
              <a:t>Học</a:t>
            </a:r>
            <a:r>
              <a:rPr lang="en-US" b="1" spc="50" dirty="0" smtClean="0"/>
              <a:t> </a:t>
            </a:r>
            <a:r>
              <a:rPr lang="en-US" b="1" spc="50" dirty="0" err="1" smtClean="0"/>
              <a:t>Viên</a:t>
            </a:r>
            <a:r>
              <a:rPr lang="en-US" b="1" spc="50" dirty="0" smtClean="0"/>
              <a:t>:</a:t>
            </a:r>
          </a:p>
          <a:p>
            <a:pPr lvl="2" algn="l">
              <a:lnSpc>
                <a:spcPct val="150000"/>
              </a:lnSpc>
              <a:tabLst>
                <a:tab pos="566738" algn="l"/>
                <a:tab pos="1087438" algn="l"/>
              </a:tabLst>
            </a:pPr>
            <a:r>
              <a:rPr lang="en-US" sz="2400" spc="50" dirty="0" smtClean="0"/>
              <a:t>	Ma </a:t>
            </a:r>
            <a:r>
              <a:rPr lang="en-US" sz="2400" spc="50" dirty="0" err="1" smtClean="0"/>
              <a:t>Trọng</a:t>
            </a:r>
            <a:r>
              <a:rPr lang="en-US" sz="2400" spc="50" dirty="0" smtClean="0"/>
              <a:t> </a:t>
            </a:r>
            <a:r>
              <a:rPr lang="en-US" sz="2400" spc="50" dirty="0" err="1" smtClean="0"/>
              <a:t>Khôi</a:t>
            </a:r>
            <a:endParaRPr lang="en-US" sz="2400" spc="50" dirty="0" smtClean="0"/>
          </a:p>
          <a:p>
            <a:pPr lvl="2" algn="l">
              <a:lnSpc>
                <a:spcPct val="150000"/>
              </a:lnSpc>
              <a:tabLst>
                <a:tab pos="566738" algn="l"/>
                <a:tab pos="1087438" algn="l"/>
              </a:tabLst>
            </a:pPr>
            <a:r>
              <a:rPr lang="en-US" sz="2400" spc="50" dirty="0" smtClean="0"/>
              <a:t>	</a:t>
            </a:r>
            <a:r>
              <a:rPr lang="en-US" sz="2400" spc="50" dirty="0" err="1" smtClean="0"/>
              <a:t>Phạm</a:t>
            </a:r>
            <a:r>
              <a:rPr lang="en-US" sz="2400" spc="50" dirty="0" smtClean="0"/>
              <a:t> </a:t>
            </a:r>
            <a:r>
              <a:rPr lang="en-US" sz="2400" spc="50" dirty="0" err="1" smtClean="0"/>
              <a:t>Thị</a:t>
            </a:r>
            <a:r>
              <a:rPr lang="en-US" sz="2400" spc="50" dirty="0" smtClean="0"/>
              <a:t> </a:t>
            </a:r>
            <a:r>
              <a:rPr lang="en-US" sz="2400" spc="50" dirty="0" err="1" smtClean="0"/>
              <a:t>Tiến</a:t>
            </a:r>
            <a:endParaRPr lang="en-US" sz="2400" spc="50" dirty="0" smtClean="0"/>
          </a:p>
          <a:p>
            <a:pPr lvl="2" algn="l">
              <a:lnSpc>
                <a:spcPct val="150000"/>
              </a:lnSpc>
              <a:tabLst>
                <a:tab pos="566738" algn="l"/>
                <a:tab pos="1087438" algn="l"/>
              </a:tabLst>
            </a:pPr>
            <a:r>
              <a:rPr lang="en-US" b="1" spc="50" dirty="0" smtClean="0"/>
              <a:t>	</a:t>
            </a:r>
            <a:endParaRPr lang="en-US" b="1" spc="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Singular Value Decomposition - SVD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63817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 bwMode="auto">
          <a:xfrm rot="16200000" flipH="1">
            <a:off x="2933700" y="2019300"/>
            <a:ext cx="1143000" cy="304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2971800" y="2133600"/>
            <a:ext cx="106680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 flipV="1">
            <a:off x="5638800" y="4495800"/>
            <a:ext cx="10668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>
            <a:off x="5638800" y="4419600"/>
            <a:ext cx="1066800" cy="304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7467600" cy="15036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Low-Rank Approximation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C[M x N],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nhiên</a:t>
            </a:r>
            <a:r>
              <a:rPr lang="en-US" sz="2800" dirty="0" smtClean="0"/>
              <a:t> k</a:t>
            </a:r>
          </a:p>
          <a:p>
            <a:r>
              <a:rPr lang="en-US" sz="2800" dirty="0" err="1" smtClean="0"/>
              <a:t>Tìm</a:t>
            </a:r>
            <a:r>
              <a:rPr lang="en-US" sz="2800" dirty="0" smtClean="0"/>
              <a:t> 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đa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k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xấp</a:t>
            </a:r>
            <a:r>
              <a:rPr lang="en-US" sz="2800" dirty="0" smtClean="0"/>
              <a:t> </a:t>
            </a:r>
            <a:r>
              <a:rPr lang="en-US" sz="2800" dirty="0" err="1" smtClean="0"/>
              <a:t>xỉ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C</a:t>
            </a:r>
          </a:p>
          <a:p>
            <a:r>
              <a:rPr lang="en-US" sz="2800" dirty="0" smtClean="0"/>
              <a:t>X = C – C</a:t>
            </a:r>
            <a:r>
              <a:rPr lang="en-US" sz="2800" baseline="-25000" dirty="0" smtClean="0"/>
              <a:t>k</a:t>
            </a:r>
          </a:p>
          <a:p>
            <a:endParaRPr lang="en-US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33800"/>
            <a:ext cx="2571750" cy="1123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Low-Rank Approximation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SVD </a:t>
            </a:r>
            <a:r>
              <a:rPr lang="en-US" sz="2800" dirty="0" err="1" smtClean="0"/>
              <a:t>của</a:t>
            </a:r>
            <a:r>
              <a:rPr lang="en-US" sz="2800" dirty="0" smtClean="0"/>
              <a:t> C</a:t>
            </a:r>
          </a:p>
          <a:p>
            <a:r>
              <a:rPr lang="en-US" sz="2800" dirty="0" err="1" smtClean="0"/>
              <a:t>Xóa</a:t>
            </a:r>
            <a:r>
              <a:rPr lang="en-US" sz="2800" dirty="0" smtClean="0"/>
              <a:t> r-k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∑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ta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được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∑</a:t>
            </a:r>
            <a:r>
              <a:rPr lang="en-US" sz="2800" baseline="-25000" dirty="0" smtClean="0">
                <a:latin typeface="Tahoma"/>
                <a:ea typeface="Tahoma"/>
                <a:cs typeface="Tahoma"/>
              </a:rPr>
              <a:t>k</a:t>
            </a:r>
            <a:endParaRPr lang="en-US" sz="2800" baseline="-25000" dirty="0" smtClean="0"/>
          </a:p>
          <a:p>
            <a:r>
              <a:rPr lang="en-US" sz="2800" dirty="0" err="1" smtClean="0"/>
              <a:t>Tính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 = </a:t>
            </a:r>
            <a:r>
              <a:rPr lang="en-US" sz="2800" dirty="0" err="1" smtClean="0"/>
              <a:t>U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∑</a:t>
            </a:r>
            <a:r>
              <a:rPr lang="en-US" sz="2800" baseline="-25000" dirty="0" err="1" smtClean="0">
                <a:latin typeface="Tahoma"/>
                <a:ea typeface="Tahoma"/>
                <a:cs typeface="Tahoma"/>
              </a:rPr>
              <a:t>k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V</a:t>
            </a:r>
            <a:r>
              <a:rPr lang="en-US" sz="2800" baseline="30000" dirty="0" err="1" smtClean="0">
                <a:latin typeface="Tahoma"/>
                <a:ea typeface="Tahoma"/>
                <a:cs typeface="Tahoma"/>
              </a:rPr>
              <a:t>T</a:t>
            </a:r>
            <a:endParaRPr lang="en-US" sz="2800" baseline="30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765863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3810000" y="4876800"/>
            <a:ext cx="228600" cy="762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0" y="5410200"/>
            <a:ext cx="228600" cy="2286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53200" y="5105400"/>
            <a:ext cx="1371600" cy="838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Latent Semantic Indexing - LSI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667143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Latent Semantic Indexing - LSI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C = U x 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∑</a:t>
            </a:r>
            <a:r>
              <a:rPr lang="en-US" sz="2800" baseline="-25000" dirty="0" smtClean="0">
                <a:latin typeface="Tahoma"/>
                <a:ea typeface="Tahoma"/>
                <a:cs typeface="Tahoma"/>
              </a:rPr>
              <a:t>k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x V</a:t>
            </a:r>
            <a:r>
              <a:rPr lang="en-US" sz="2800" baseline="30000" dirty="0" smtClean="0">
                <a:latin typeface="Tahoma"/>
                <a:ea typeface="Tahoma"/>
                <a:cs typeface="Tahoma"/>
              </a:rPr>
              <a:t>T</a:t>
            </a:r>
          </a:p>
          <a:p>
            <a:pPr lvl="1"/>
            <a:r>
              <a:rPr lang="en-US" sz="2400" dirty="0" err="1" smtClean="0"/>
              <a:t>Hạng</a:t>
            </a:r>
            <a:r>
              <a:rPr lang="en-US" sz="2400" dirty="0" smtClean="0"/>
              <a:t> k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ma </a:t>
            </a:r>
            <a:r>
              <a:rPr lang="en-US" sz="2400" dirty="0" err="1" smtClean="0"/>
              <a:t>trận</a:t>
            </a:r>
            <a:r>
              <a:rPr lang="en-US" sz="2400" dirty="0" smtClean="0"/>
              <a:t> C</a:t>
            </a:r>
          </a:p>
          <a:p>
            <a:pPr lvl="1"/>
            <a:r>
              <a:rPr lang="en-US" sz="2400" dirty="0" smtClean="0"/>
              <a:t>U[M x k]: ma </a:t>
            </a:r>
            <a:r>
              <a:rPr lang="en-US" sz="2400" dirty="0" err="1" smtClean="0"/>
              <a:t>trận</a:t>
            </a:r>
            <a:r>
              <a:rPr lang="en-US" sz="2400" dirty="0" smtClean="0"/>
              <a:t> document-to-concept</a:t>
            </a:r>
          </a:p>
          <a:p>
            <a:pPr lvl="1"/>
            <a:r>
              <a:rPr lang="en-US" sz="2400" dirty="0" smtClean="0"/>
              <a:t>V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[k x </a:t>
            </a:r>
            <a:r>
              <a:rPr lang="en-US" sz="2400" dirty="0" smtClean="0"/>
              <a:t>N]: </a:t>
            </a:r>
            <a:r>
              <a:rPr lang="en-US" sz="2400" dirty="0" smtClean="0"/>
              <a:t>ma </a:t>
            </a:r>
            <a:r>
              <a:rPr lang="en-US" sz="2400" dirty="0" err="1" smtClean="0"/>
              <a:t>trận</a:t>
            </a:r>
            <a:r>
              <a:rPr lang="en-US" sz="2400" dirty="0" smtClean="0"/>
              <a:t> concept-to-term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q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= V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 x q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q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vector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Ưu</a:t>
            </a:r>
            <a:r>
              <a:rPr lang="en-US" sz="3200" dirty="0" smtClean="0"/>
              <a:t>/</a:t>
            </a:r>
            <a:r>
              <a:rPr lang="en-US" sz="3200" dirty="0" err="1" smtClean="0"/>
              <a:t>Nhược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Giảm</a:t>
            </a:r>
            <a:r>
              <a:rPr lang="en-US" sz="2400" dirty="0" smtClean="0"/>
              <a:t> dung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endParaRPr lang="en-US" sz="2400" dirty="0" smtClean="0"/>
          </a:p>
          <a:p>
            <a:pPr lvl="1"/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endParaRPr lang="en-US" sz="2400" dirty="0" smtClean="0"/>
          </a:p>
          <a:p>
            <a:pPr lvl="1"/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endParaRPr lang="en-US" sz="2400" dirty="0" smtClean="0"/>
          </a:p>
          <a:p>
            <a:pPr lvl="1"/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 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endParaRPr lang="en-US" sz="2400" dirty="0" smtClean="0"/>
          </a:p>
          <a:p>
            <a:pPr lvl="1"/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endParaRPr lang="en-US" sz="2400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endParaRPr lang="en-US" sz="2400" dirty="0" smtClean="0"/>
          </a:p>
          <a:p>
            <a:pPr lvl="1"/>
            <a:r>
              <a:rPr lang="en-US" sz="2400" dirty="0" smtClean="0"/>
              <a:t>Update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pic>
        <p:nvPicPr>
          <p:cNvPr id="1026" name="Picture 2" descr="http://howtomakeagreatpresentation.com/wp-content/uploads/2013/02/qan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5486400" cy="2688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Nội</a:t>
            </a:r>
            <a:r>
              <a:rPr lang="en-US" sz="3200" dirty="0" smtClean="0"/>
              <a:t> Dung</a:t>
            </a:r>
            <a:endParaRPr lang="en-US" sz="3200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</a:t>
            </a:r>
            <a:r>
              <a:rPr lang="en-US" b="1" dirty="0" err="1" smtClean="0"/>
              <a:t>uyến</a:t>
            </a:r>
            <a:r>
              <a:rPr lang="en-US" b="1" dirty="0" smtClean="0"/>
              <a:t> </a:t>
            </a:r>
            <a:r>
              <a:rPr lang="en-US" b="1" dirty="0" err="1" smtClean="0"/>
              <a:t>t</a:t>
            </a:r>
            <a:r>
              <a:rPr lang="en-US" b="1" dirty="0" err="1" smtClean="0"/>
              <a:t>ính</a:t>
            </a:r>
            <a:endParaRPr lang="en-US" b="1" dirty="0" smtClean="0"/>
          </a:p>
          <a:p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tiềm</a:t>
            </a:r>
            <a:r>
              <a:rPr lang="en-US" b="1" dirty="0" smtClean="0"/>
              <a:t> </a:t>
            </a:r>
            <a:r>
              <a:rPr lang="en-US" b="1" dirty="0" err="1" smtClean="0"/>
              <a:t>ẩn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vector</a:t>
            </a:r>
          </a:p>
          <a:p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  <a:p>
            <a:pPr marL="463550" indent="-463550">
              <a:spcBef>
                <a:spcPts val="1800"/>
              </a:spcBef>
              <a:buNone/>
            </a:pPr>
            <a:endParaRPr lang="en-US" sz="24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pPr marL="463550" indent="-463550">
              <a:spcBef>
                <a:spcPts val="1800"/>
              </a:spcBef>
              <a:buNone/>
            </a:pPr>
            <a:endParaRPr lang="en-US" sz="24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pPr marL="463550" indent="-463550">
              <a:spcBef>
                <a:spcPts val="1800"/>
              </a:spcBef>
              <a:buFont typeface="+mj-lt"/>
              <a:buAutoNum type="arabicPeriod"/>
            </a:pPr>
            <a:endParaRPr lang="en-US" b="1" spc="100" dirty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- </a:t>
            </a:r>
            <a:r>
              <a:rPr lang="en-US" sz="3200" dirty="0" smtClean="0"/>
              <a:t>Latent Semantic Indexing</a:t>
            </a:r>
            <a:endParaRPr lang="en-US" sz="3200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Ma </a:t>
            </a:r>
            <a:r>
              <a:rPr lang="en-US" sz="28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trận</a:t>
            </a:r>
            <a:r>
              <a:rPr lang="en-US" sz="28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term-document </a:t>
            </a:r>
            <a:r>
              <a:rPr lang="en-US" sz="28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thường</a:t>
            </a:r>
            <a:r>
              <a:rPr lang="en-US" sz="28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8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có</a:t>
            </a:r>
            <a:r>
              <a:rPr lang="en-US" sz="28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8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kích</a:t>
            </a:r>
            <a:r>
              <a:rPr lang="en-US" sz="28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8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thước</a:t>
            </a:r>
            <a:r>
              <a:rPr lang="en-US" sz="28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8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lớn</a:t>
            </a:r>
            <a:r>
              <a:rPr lang="en-US" sz="28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.</a:t>
            </a:r>
          </a:p>
          <a:p>
            <a:pPr marL="463550" indent="-463550">
              <a:spcBef>
                <a:spcPts val="600"/>
              </a:spcBef>
              <a:buNone/>
            </a:pP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	VD: 1,000,000 document, 10,000 term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cần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10GB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dữ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liệu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lưu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trữ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,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số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lượng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phép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tính</a:t>
            </a:r>
            <a:r>
              <a:rPr lang="en-US" sz="24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4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lớn</a:t>
            </a:r>
            <a:endParaRPr lang="en-US" sz="24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pPr marL="863600" lvl="1" indent="-463550">
              <a:spcBef>
                <a:spcPts val="600"/>
              </a:spcBef>
            </a:pP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Kích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thước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lớn</a:t>
            </a:r>
            <a:endParaRPr lang="en-US" sz="20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pPr marL="863600" lvl="1" indent="-463550">
              <a:spcBef>
                <a:spcPts val="600"/>
              </a:spcBef>
            </a:pP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Số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lượng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phép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tính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lớn</a:t>
            </a:r>
            <a:endParaRPr lang="en-US" sz="20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pPr marL="863600" lvl="1" indent="-463550">
              <a:spcBef>
                <a:spcPts val="600"/>
              </a:spcBef>
            </a:pP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Các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từ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đồng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nghĩa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nằm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trên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nhiều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hàng</a:t>
            </a:r>
            <a:endParaRPr lang="en-US" sz="20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pPr marL="863600" lvl="1" indent="-463550">
              <a:spcBef>
                <a:spcPts val="600"/>
              </a:spcBef>
            </a:pP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Có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nhiễu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khi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có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các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từ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nhiều</a:t>
            </a:r>
            <a:r>
              <a:rPr lang="en-US" sz="2000" spc="1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 </a:t>
            </a:r>
            <a:r>
              <a:rPr lang="en-US" sz="2000" spc="1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nghĩa</a:t>
            </a:r>
            <a:endParaRPr lang="en-US" sz="20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nghĩa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nhằm</a:t>
            </a:r>
            <a:r>
              <a:rPr lang="en-US" sz="2800" dirty="0" smtClean="0"/>
              <a:t> </a:t>
            </a:r>
            <a:r>
              <a:rPr lang="en-US" sz="2800" dirty="0" err="1" smtClean="0"/>
              <a:t>rút</a:t>
            </a:r>
            <a:r>
              <a:rPr lang="en-US" sz="2800" dirty="0" smtClean="0"/>
              <a:t> </a:t>
            </a:r>
            <a:r>
              <a:rPr lang="en-US" sz="2800" dirty="0" err="1" smtClean="0"/>
              <a:t>gọn</a:t>
            </a:r>
            <a:r>
              <a:rPr lang="en-US" sz="2800" dirty="0" smtClean="0"/>
              <a:t> 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smtClean="0"/>
              <a:t>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thước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b="1" dirty="0" smtClean="0"/>
              <a:t>Matrix decomposition</a:t>
            </a:r>
            <a:r>
              <a:rPr lang="en-US" sz="2800" dirty="0" smtClean="0"/>
              <a:t>)</a:t>
            </a:r>
          </a:p>
          <a:p>
            <a:endParaRPr lang="en-US" sz="2400" dirty="0" smtClean="0"/>
          </a:p>
          <a:p>
            <a:pPr marL="463550" indent="-463550">
              <a:spcBef>
                <a:spcPts val="1800"/>
              </a:spcBef>
              <a:buNone/>
            </a:pPr>
            <a:endParaRPr lang="en-US" sz="24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pPr marL="463550" indent="-463550">
              <a:spcBef>
                <a:spcPts val="1800"/>
              </a:spcBef>
              <a:buNone/>
            </a:pPr>
            <a:endParaRPr lang="en-US" sz="2400" spc="100" dirty="0" smtClean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pPr marL="463550" indent="-463550">
              <a:spcBef>
                <a:spcPts val="1800"/>
              </a:spcBef>
              <a:buFont typeface="+mj-lt"/>
              <a:buAutoNum type="arabicPeriod"/>
            </a:pPr>
            <a:endParaRPr lang="en-US" b="1" spc="100" dirty="0">
              <a:solidFill>
                <a:srgbClr val="000000"/>
              </a:solidFill>
              <a:latin typeface="+mj-lt"/>
              <a:cs typeface="Tahoma" pitchFamily="34" charset="0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Đại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Tuyến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Hạng</a:t>
            </a:r>
            <a:r>
              <a:rPr lang="en-US" sz="2800" b="1" dirty="0" smtClean="0"/>
              <a:t> ma </a:t>
            </a:r>
            <a:r>
              <a:rPr lang="en-US" sz="2800" b="1" dirty="0" err="1" smtClean="0"/>
              <a:t>trận</a:t>
            </a:r>
            <a:r>
              <a:rPr lang="en-US" sz="2800" dirty="0" smtClean="0"/>
              <a:t>: </a:t>
            </a:r>
            <a:r>
              <a:rPr lang="en-US" sz="2800" dirty="0" err="1" smtClean="0"/>
              <a:t>số</a:t>
            </a:r>
            <a:r>
              <a:rPr lang="en-US" sz="2800" dirty="0" smtClean="0"/>
              <a:t> vector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endParaRPr lang="en-US" sz="2800" dirty="0" smtClean="0"/>
          </a:p>
          <a:p>
            <a:r>
              <a:rPr lang="en-US" sz="2800" b="1" dirty="0" smtClean="0"/>
              <a:t>Ma </a:t>
            </a:r>
            <a:r>
              <a:rPr lang="en-US" sz="2800" b="1" dirty="0" err="1" smtClean="0"/>
              <a:t>trận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đường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tréo</a:t>
            </a:r>
            <a:r>
              <a:rPr lang="en-US" sz="2800" dirty="0" smtClean="0"/>
              <a:t>: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err="1" smtClean="0"/>
              <a:t>Giá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trưng</a:t>
            </a:r>
            <a:r>
              <a:rPr lang="en-US" sz="2800" b="1" dirty="0" smtClean="0"/>
              <a:t> </a:t>
            </a:r>
            <a:r>
              <a:rPr lang="el-GR" sz="2800" b="1" dirty="0" smtClean="0">
                <a:latin typeface="Microsoft Sans Serif"/>
                <a:cs typeface="Microsoft Sans Serif"/>
              </a:rPr>
              <a:t>λ</a:t>
            </a:r>
            <a:r>
              <a:rPr lang="en-US" sz="2800" b="1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C[M x M]:</a:t>
            </a:r>
          </a:p>
          <a:p>
            <a:r>
              <a:rPr lang="en-US" sz="2800" b="1" dirty="0" smtClean="0"/>
              <a:t>Vector </a:t>
            </a:r>
            <a:r>
              <a:rPr lang="en-US" sz="2800" b="1" dirty="0" err="1" smtClean="0"/>
              <a:t>đặc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trưng</a:t>
            </a:r>
            <a:r>
              <a:rPr lang="en-US" sz="2800" b="1" dirty="0" smtClean="0"/>
              <a:t>: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Ma </a:t>
            </a:r>
            <a:r>
              <a:rPr lang="en-US" sz="2800" b="1" dirty="0" err="1" smtClean="0"/>
              <a:t>trận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giao</a:t>
            </a:r>
            <a:r>
              <a:rPr lang="en-US" sz="2800" b="1" dirty="0" smtClean="0"/>
              <a:t>: </a:t>
            </a:r>
            <a:r>
              <a:rPr lang="en-US" sz="2800" dirty="0" smtClean="0"/>
              <a:t>C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= C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hay CC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= I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  </a:t>
            </a:r>
          </a:p>
          <a:p>
            <a:endParaRPr lang="en-US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209800"/>
            <a:ext cx="1905000" cy="140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876800"/>
            <a:ext cx="2114550" cy="657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4876800"/>
            <a:ext cx="2362200" cy="6749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0" y="495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right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495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left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Đại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tuyến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l-GR" sz="2800" b="1" dirty="0" smtClean="0">
                <a:latin typeface="Microsoft Sans Serif"/>
                <a:cs typeface="Microsoft Sans Serif"/>
              </a:rPr>
              <a:t>λ</a:t>
            </a:r>
            <a:r>
              <a:rPr lang="en-US" sz="2800" dirty="0" smtClean="0">
                <a:latin typeface="Microsoft Sans Serif"/>
                <a:cs typeface="Microsoft Sans Serif"/>
              </a:rPr>
              <a:t>:</a:t>
            </a:r>
          </a:p>
          <a:p>
            <a:r>
              <a:rPr lang="en-US" sz="2800" dirty="0" err="1" smtClean="0">
                <a:latin typeface="Microsoft Sans Serif"/>
                <a:cs typeface="Microsoft Sans Serif"/>
              </a:rPr>
              <a:t>Ví</a:t>
            </a:r>
            <a:r>
              <a:rPr lang="en-US" sz="2800" dirty="0" smtClean="0">
                <a:latin typeface="Microsoft Sans Serif"/>
                <a:cs typeface="Microsoft Sans Serif"/>
              </a:rPr>
              <a:t> </a:t>
            </a:r>
            <a:r>
              <a:rPr lang="en-US" sz="2800" dirty="0" err="1" smtClean="0">
                <a:latin typeface="Microsoft Sans Serif"/>
                <a:cs typeface="Microsoft Sans Serif"/>
              </a:rPr>
              <a:t>dụ</a:t>
            </a:r>
            <a:r>
              <a:rPr lang="en-US" sz="2800" dirty="0" smtClean="0">
                <a:latin typeface="Microsoft Sans Serif"/>
                <a:cs typeface="Microsoft Sans Serif"/>
              </a:rPr>
              <a:t>:</a:t>
            </a:r>
          </a:p>
          <a:p>
            <a:endParaRPr lang="en-US" sz="2800" dirty="0" smtClean="0">
              <a:latin typeface="Microsoft Sans Serif"/>
              <a:cs typeface="Microsoft Sans Serif"/>
            </a:endParaRPr>
          </a:p>
          <a:p>
            <a:endParaRPr lang="en-US" sz="2800" dirty="0" smtClean="0">
              <a:latin typeface="Microsoft Sans Serif"/>
              <a:cs typeface="Microsoft Sans Serif"/>
            </a:endParaRPr>
          </a:p>
          <a:p>
            <a:endParaRPr lang="en-US" sz="2800" dirty="0" smtClean="0">
              <a:latin typeface="Microsoft Sans Serif"/>
              <a:cs typeface="Microsoft Sans Serif"/>
            </a:endParaRPr>
          </a:p>
          <a:p>
            <a:pPr lvl="1"/>
            <a:r>
              <a:rPr lang="en-US" sz="2400" dirty="0" smtClean="0">
                <a:latin typeface="Microsoft Sans Serif"/>
                <a:cs typeface="Microsoft Sans Serif"/>
              </a:rPr>
              <a:t> </a:t>
            </a:r>
            <a:r>
              <a:rPr lang="el-GR" sz="2400" dirty="0" smtClean="0">
                <a:latin typeface="Microsoft Sans Serif"/>
                <a:cs typeface="Microsoft Sans Serif"/>
              </a:rPr>
              <a:t>λ</a:t>
            </a:r>
            <a:r>
              <a:rPr lang="en-US" sz="2400" baseline="-25000" dirty="0" smtClean="0">
                <a:latin typeface="Microsoft Sans Serif"/>
                <a:cs typeface="Microsoft Sans Serif"/>
              </a:rPr>
              <a:t>1</a:t>
            </a:r>
            <a:r>
              <a:rPr lang="en-US" sz="2400" dirty="0" smtClean="0">
                <a:latin typeface="Microsoft Sans Serif"/>
                <a:cs typeface="Microsoft Sans Serif"/>
              </a:rPr>
              <a:t> = 30, </a:t>
            </a:r>
            <a:r>
              <a:rPr lang="el-GR" sz="2400" dirty="0" smtClean="0">
                <a:latin typeface="Microsoft Sans Serif"/>
                <a:cs typeface="Microsoft Sans Serif"/>
              </a:rPr>
              <a:t>λ</a:t>
            </a:r>
            <a:r>
              <a:rPr lang="en-US" sz="2400" baseline="-25000" dirty="0" smtClean="0">
                <a:latin typeface="Microsoft Sans Serif"/>
                <a:cs typeface="Microsoft Sans Serif"/>
              </a:rPr>
              <a:t>2</a:t>
            </a:r>
            <a:r>
              <a:rPr lang="en-US" sz="2400" dirty="0" smtClean="0">
                <a:latin typeface="Microsoft Sans Serif"/>
                <a:cs typeface="Microsoft Sans Serif"/>
              </a:rPr>
              <a:t> = 20, </a:t>
            </a:r>
            <a:r>
              <a:rPr lang="el-GR" sz="2400" dirty="0" smtClean="0">
                <a:latin typeface="Microsoft Sans Serif"/>
                <a:cs typeface="Microsoft Sans Serif"/>
              </a:rPr>
              <a:t>λ</a:t>
            </a:r>
            <a:r>
              <a:rPr lang="en-US" sz="2400" baseline="-25000" dirty="0" smtClean="0">
                <a:latin typeface="Microsoft Sans Serif"/>
                <a:cs typeface="Microsoft Sans Serif"/>
              </a:rPr>
              <a:t>3</a:t>
            </a:r>
            <a:r>
              <a:rPr lang="en-US" sz="2400" dirty="0" smtClean="0">
                <a:latin typeface="Microsoft Sans Serif"/>
                <a:cs typeface="Microsoft Sans Serif"/>
              </a:rPr>
              <a:t> = 1</a:t>
            </a:r>
          </a:p>
          <a:p>
            <a:pPr lvl="1"/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2562225" cy="47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514600"/>
            <a:ext cx="25050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648200"/>
            <a:ext cx="5943600" cy="175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3124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 =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Matrix Decomposition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   </a:t>
            </a:r>
          </a:p>
          <a:p>
            <a:r>
              <a:rPr lang="en-US" sz="2800" dirty="0" smtClean="0"/>
              <a:t>           </a:t>
            </a:r>
            <a:r>
              <a:rPr lang="en-US" sz="2800" dirty="0" smtClean="0">
                <a:sym typeface="Wingdings" pitchFamily="2" charset="2"/>
              </a:rPr>
              <a:t>                                        (1)</a:t>
            </a:r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                                              </a:t>
            </a:r>
            <a:endParaRPr lang="en-US" sz="2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11239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600200"/>
            <a:ext cx="33718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3048000"/>
            <a:ext cx="31623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3352800"/>
            <a:ext cx="676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3352800"/>
            <a:ext cx="657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Matrix Decomposition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vuông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: </a:t>
            </a:r>
            <a:r>
              <a:rPr lang="en-US" sz="2800" i="1" dirty="0" smtClean="0"/>
              <a:t>ma </a:t>
            </a:r>
            <a:r>
              <a:rPr lang="en-US" sz="2800" i="1" dirty="0" err="1" smtClean="0"/>
              <a:t>trận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vuông</a:t>
            </a:r>
            <a:r>
              <a:rPr lang="en-US" sz="2800" i="1" dirty="0" smtClean="0"/>
              <a:t> S[M x M] </a:t>
            </a:r>
            <a:r>
              <a:rPr lang="en-US" sz="2800" i="1" dirty="0" err="1" smtClean="0"/>
              <a:t>hạng</a:t>
            </a:r>
            <a:r>
              <a:rPr lang="en-US" sz="2800" i="1" dirty="0" smtClean="0"/>
              <a:t> M, </a:t>
            </a:r>
            <a:r>
              <a:rPr lang="en-US" sz="2800" i="1" dirty="0" err="1" smtClean="0"/>
              <a:t>có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thể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phân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tích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thành</a:t>
            </a:r>
            <a:r>
              <a:rPr lang="en-US" sz="2800" i="1" dirty="0" smtClean="0"/>
              <a:t>:</a:t>
            </a:r>
          </a:p>
          <a:p>
            <a:pPr lvl="5">
              <a:buNone/>
            </a:pPr>
            <a:r>
              <a:rPr lang="en-US" i="1" dirty="0" smtClean="0"/>
              <a:t>S</a:t>
            </a:r>
            <a:r>
              <a:rPr lang="en-US" sz="2400" i="1" dirty="0" smtClean="0"/>
              <a:t> = U</a:t>
            </a:r>
            <a:r>
              <a:rPr lang="el-GR" sz="2400" dirty="0" smtClean="0">
                <a:latin typeface="Tahoma"/>
                <a:ea typeface="Tahoma"/>
                <a:cs typeface="Tahoma"/>
                <a:sym typeface="Wingdings" pitchFamily="2" charset="2"/>
              </a:rPr>
              <a:t> Λ </a:t>
            </a:r>
            <a:r>
              <a:rPr lang="en-US" sz="2400" i="1" dirty="0" smtClean="0"/>
              <a:t>U</a:t>
            </a:r>
            <a:r>
              <a:rPr lang="en-US" sz="2400" i="1" baseline="30000" dirty="0" smtClean="0"/>
              <a:t>-1</a:t>
            </a:r>
          </a:p>
          <a:p>
            <a:pPr lvl="1"/>
            <a:r>
              <a:rPr lang="en-US" dirty="0" smtClean="0"/>
              <a:t>U:các vector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 smtClean="0"/>
          </a:p>
          <a:p>
            <a:pPr lvl="1"/>
            <a:r>
              <a:rPr lang="el-GR" dirty="0" smtClean="0">
                <a:latin typeface="Tahoma"/>
                <a:ea typeface="Tahoma"/>
                <a:cs typeface="Tahoma"/>
                <a:sym typeface="Wingdings" pitchFamily="2" charset="2"/>
              </a:rPr>
              <a:t>Λ</a:t>
            </a:r>
            <a:r>
              <a:rPr lang="en-US" dirty="0" smtClean="0">
                <a:latin typeface="Microsoft Sans Serif"/>
                <a:cs typeface="Microsoft Sans Serif"/>
              </a:rPr>
              <a:t> </a:t>
            </a:r>
            <a:r>
              <a:rPr lang="en-US" dirty="0" err="1" smtClean="0">
                <a:latin typeface="Microsoft Sans Serif"/>
                <a:cs typeface="Microsoft Sans Serif"/>
              </a:rPr>
              <a:t>là</a:t>
            </a:r>
            <a:r>
              <a:rPr lang="en-US" dirty="0" smtClean="0">
                <a:latin typeface="Microsoft Sans Serif"/>
                <a:cs typeface="Microsoft Sans Serif"/>
              </a:rPr>
              <a:t> ma </a:t>
            </a:r>
            <a:r>
              <a:rPr lang="en-US" dirty="0" err="1" smtClean="0">
                <a:latin typeface="Microsoft Sans Serif"/>
                <a:cs typeface="Microsoft Sans Serif"/>
              </a:rPr>
              <a:t>trận</a:t>
            </a:r>
            <a:r>
              <a:rPr lang="en-US" dirty="0" smtClean="0">
                <a:latin typeface="Microsoft Sans Serif"/>
                <a:cs typeface="Microsoft Sans Serif"/>
              </a:rPr>
              <a:t> </a:t>
            </a:r>
            <a:r>
              <a:rPr lang="en-US" dirty="0" err="1" smtClean="0">
                <a:latin typeface="Microsoft Sans Serif"/>
                <a:cs typeface="Microsoft Sans Serif"/>
              </a:rPr>
              <a:t>đường</a:t>
            </a:r>
            <a:r>
              <a:rPr lang="en-US" dirty="0" smtClean="0">
                <a:latin typeface="Microsoft Sans Serif"/>
                <a:cs typeface="Microsoft Sans Serif"/>
              </a:rPr>
              <a:t> </a:t>
            </a:r>
            <a:r>
              <a:rPr lang="en-US" dirty="0" err="1" smtClean="0">
                <a:latin typeface="Microsoft Sans Serif"/>
                <a:cs typeface="Microsoft Sans Serif"/>
              </a:rPr>
              <a:t>chéo</a:t>
            </a:r>
            <a:endParaRPr lang="en-US" dirty="0" smtClean="0">
              <a:latin typeface="Microsoft Sans Serif"/>
              <a:cs typeface="Microsoft Sans Serif"/>
            </a:endParaRPr>
          </a:p>
          <a:p>
            <a:r>
              <a:rPr lang="en-US" sz="2800" dirty="0" err="1" smtClean="0">
                <a:latin typeface="Microsoft Sans Serif"/>
                <a:cs typeface="Microsoft Sans Serif"/>
              </a:rPr>
              <a:t>Nếu</a:t>
            </a:r>
            <a:r>
              <a:rPr lang="en-US" sz="2800" dirty="0" smtClean="0">
                <a:latin typeface="Microsoft Sans Serif"/>
                <a:cs typeface="Microsoft Sans Serif"/>
              </a:rPr>
              <a:t> S </a:t>
            </a:r>
            <a:r>
              <a:rPr lang="en-US" sz="2800" dirty="0" err="1" smtClean="0">
                <a:latin typeface="Microsoft Sans Serif"/>
                <a:cs typeface="Microsoft Sans Serif"/>
              </a:rPr>
              <a:t>đối</a:t>
            </a:r>
            <a:r>
              <a:rPr lang="en-US" sz="2800" dirty="0" smtClean="0">
                <a:latin typeface="Microsoft Sans Serif"/>
                <a:cs typeface="Microsoft Sans Serif"/>
              </a:rPr>
              <a:t> </a:t>
            </a:r>
            <a:r>
              <a:rPr lang="en-US" sz="2800" dirty="0" err="1" smtClean="0">
                <a:latin typeface="Microsoft Sans Serif"/>
                <a:cs typeface="Microsoft Sans Serif"/>
              </a:rPr>
              <a:t>xứng</a:t>
            </a:r>
            <a:r>
              <a:rPr lang="en-US" sz="2800" dirty="0" smtClean="0">
                <a:latin typeface="Microsoft Sans Serif"/>
                <a:cs typeface="Microsoft Sans Serif"/>
              </a:rPr>
              <a:t> </a:t>
            </a:r>
            <a:r>
              <a:rPr lang="en-US" sz="2800" dirty="0" err="1" smtClean="0">
                <a:latin typeface="Microsoft Sans Serif"/>
                <a:cs typeface="Microsoft Sans Serif"/>
                <a:sym typeface="Wingdings" pitchFamily="2" charset="2"/>
              </a:rPr>
              <a:t>thì</a:t>
            </a:r>
            <a:r>
              <a:rPr lang="en-US" sz="2800" dirty="0" smtClean="0">
                <a:latin typeface="Microsoft Sans Serif"/>
                <a:cs typeface="Microsoft Sans Serif"/>
                <a:sym typeface="Wingdings" pitchFamily="2" charset="2"/>
              </a:rPr>
              <a:t> U</a:t>
            </a:r>
            <a:r>
              <a:rPr lang="en-US" sz="2800" baseline="30000" dirty="0" smtClean="0">
                <a:latin typeface="Microsoft Sans Serif"/>
                <a:cs typeface="Microsoft Sans Serif"/>
                <a:sym typeface="Wingdings" pitchFamily="2" charset="2"/>
              </a:rPr>
              <a:t>-1</a:t>
            </a:r>
            <a:r>
              <a:rPr lang="en-US" sz="2800" dirty="0" smtClean="0">
                <a:latin typeface="Microsoft Sans Serif"/>
                <a:cs typeface="Microsoft Sans Serif"/>
                <a:sym typeface="Wingdings" pitchFamily="2" charset="2"/>
              </a:rPr>
              <a:t> = U</a:t>
            </a:r>
            <a:r>
              <a:rPr lang="en-US" sz="2800" baseline="30000" dirty="0" smtClean="0">
                <a:latin typeface="Microsoft Sans Serif"/>
                <a:cs typeface="Microsoft Sans Serif"/>
                <a:sym typeface="Wingdings" pitchFamily="2" charset="2"/>
              </a:rPr>
              <a:t>T</a:t>
            </a:r>
            <a:endParaRPr lang="en-US" sz="2800" baseline="30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581400"/>
            <a:ext cx="2971799" cy="133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Matrix Decomposition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ym typeface="Wingdings" pitchFamily="2" charset="2"/>
              </a:rPr>
              <a:t> </a:t>
            </a:r>
            <a:endParaRPr lang="en-US" sz="2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76400"/>
            <a:ext cx="40576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191000"/>
            <a:ext cx="28384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Singular Value Decomposition - SVD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C[M x N]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r.</a:t>
            </a:r>
          </a:p>
          <a:p>
            <a:r>
              <a:rPr lang="en-US" sz="2800" dirty="0" smtClean="0"/>
              <a:t>U[M x M] 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vector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trưng</a:t>
            </a:r>
            <a:r>
              <a:rPr lang="en-US" sz="2800" dirty="0" smtClean="0"/>
              <a:t> CC</a:t>
            </a:r>
            <a:r>
              <a:rPr lang="en-US" sz="2800" baseline="30000" dirty="0" smtClean="0"/>
              <a:t>T</a:t>
            </a:r>
          </a:p>
          <a:p>
            <a:r>
              <a:rPr lang="en-US" sz="2800" dirty="0" smtClean="0"/>
              <a:t>V[N x N] 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vector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trưng</a:t>
            </a:r>
            <a:r>
              <a:rPr lang="en-US" sz="2800" dirty="0" smtClean="0"/>
              <a:t> C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C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 C = U</a:t>
            </a:r>
            <a:r>
              <a:rPr lang="el-GR" sz="2800" dirty="0" smtClean="0">
                <a:latin typeface="Tahoma"/>
                <a:ea typeface="Tahoma"/>
                <a:cs typeface="Tahoma"/>
                <a:sym typeface="Wingdings" pitchFamily="2" charset="2"/>
              </a:rPr>
              <a:t>∑</a:t>
            </a:r>
            <a:r>
              <a:rPr lang="en-US" sz="2800" dirty="0" smtClean="0">
                <a:latin typeface="Tahoma"/>
                <a:ea typeface="Tahoma"/>
                <a:cs typeface="Tahoma"/>
                <a:sym typeface="Wingdings" pitchFamily="2" charset="2"/>
              </a:rPr>
              <a:t>V</a:t>
            </a:r>
            <a:r>
              <a:rPr lang="en-US" sz="2800" baseline="30000" dirty="0" smtClean="0">
                <a:latin typeface="Tahoma"/>
                <a:ea typeface="Tahoma"/>
                <a:cs typeface="Tahoma"/>
                <a:sym typeface="Wingdings" pitchFamily="2" charset="2"/>
              </a:rPr>
              <a:t>T</a:t>
            </a:r>
            <a:endParaRPr lang="en-US" sz="2800" baseline="30000" dirty="0" smtClean="0"/>
          </a:p>
          <a:p>
            <a:pPr lvl="1"/>
            <a:r>
              <a:rPr lang="el-GR" sz="2400" dirty="0" smtClean="0">
                <a:latin typeface="Microsoft Sans Serif"/>
                <a:cs typeface="Microsoft Sans Serif"/>
              </a:rPr>
              <a:t>λ</a:t>
            </a:r>
            <a:r>
              <a:rPr lang="en-US" sz="2400" baseline="-25000" dirty="0" smtClean="0">
                <a:latin typeface="Microsoft Sans Serif"/>
                <a:cs typeface="Microsoft Sans Serif"/>
              </a:rPr>
              <a:t>1</a:t>
            </a:r>
            <a:r>
              <a:rPr lang="en-US" sz="2400" dirty="0" smtClean="0">
                <a:latin typeface="Microsoft Sans Serif"/>
                <a:cs typeface="Microsoft Sans Serif"/>
              </a:rPr>
              <a:t>,…, </a:t>
            </a:r>
            <a:r>
              <a:rPr lang="el-GR" sz="2400" dirty="0" smtClean="0">
                <a:latin typeface="Microsoft Sans Serif"/>
                <a:cs typeface="Microsoft Sans Serif"/>
              </a:rPr>
              <a:t>λ</a:t>
            </a:r>
            <a:r>
              <a:rPr lang="en-US" sz="2400" baseline="-25000" dirty="0" smtClean="0">
                <a:latin typeface="Microsoft Sans Serif"/>
                <a:cs typeface="Microsoft Sans Serif"/>
              </a:rPr>
              <a:t>r</a:t>
            </a:r>
            <a:r>
              <a:rPr lang="en-US" sz="2400" dirty="0" smtClean="0">
                <a:latin typeface="Microsoft Sans Serif"/>
                <a:cs typeface="Microsoft Sans Serif"/>
              </a:rPr>
              <a:t> </a:t>
            </a:r>
            <a:r>
              <a:rPr lang="en-US" sz="2400" dirty="0" err="1" smtClean="0">
                <a:latin typeface="Microsoft Sans Serif"/>
                <a:cs typeface="Microsoft Sans Serif"/>
              </a:rPr>
              <a:t>là</a:t>
            </a:r>
            <a:r>
              <a:rPr lang="en-US" sz="2400" dirty="0" smtClean="0">
                <a:latin typeface="Microsoft Sans Serif"/>
                <a:cs typeface="Microsoft Sans Serif"/>
              </a:rPr>
              <a:t> </a:t>
            </a:r>
            <a:r>
              <a:rPr lang="en-US" sz="2400" dirty="0" err="1" smtClean="0">
                <a:latin typeface="Microsoft Sans Serif"/>
                <a:cs typeface="Microsoft Sans Serif"/>
              </a:rPr>
              <a:t>tương</a:t>
            </a:r>
            <a:r>
              <a:rPr lang="en-US" sz="2400" dirty="0" smtClean="0">
                <a:latin typeface="Microsoft Sans Serif"/>
                <a:cs typeface="Microsoft Sans Serif"/>
              </a:rPr>
              <a:t> </a:t>
            </a:r>
            <a:r>
              <a:rPr lang="en-US" sz="2400" dirty="0" err="1" smtClean="0">
                <a:latin typeface="Microsoft Sans Serif"/>
                <a:cs typeface="Microsoft Sans Serif"/>
              </a:rPr>
              <a:t>đương</a:t>
            </a:r>
            <a:r>
              <a:rPr lang="en-US" sz="2400" dirty="0" smtClean="0">
                <a:latin typeface="Microsoft Sans Serif"/>
                <a:cs typeface="Microsoft Sans Serif"/>
              </a:rPr>
              <a:t> </a:t>
            </a:r>
            <a:r>
              <a:rPr lang="en-US" sz="2400" dirty="0" err="1" smtClean="0">
                <a:latin typeface="Microsoft Sans Serif"/>
                <a:cs typeface="Microsoft Sans Serif"/>
              </a:rPr>
              <a:t>với</a:t>
            </a:r>
            <a:r>
              <a:rPr lang="en-US" sz="2400" dirty="0" smtClean="0">
                <a:latin typeface="Microsoft Sans Serif"/>
                <a:cs typeface="Microsoft Sans Serif"/>
              </a:rPr>
              <a:t> </a:t>
            </a:r>
            <a:r>
              <a:rPr lang="en-US" sz="2400" dirty="0" err="1" smtClean="0">
                <a:latin typeface="Microsoft Sans Serif"/>
                <a:cs typeface="Microsoft Sans Serif"/>
              </a:rPr>
              <a:t>hai</a:t>
            </a:r>
            <a:r>
              <a:rPr lang="en-US" sz="2400" dirty="0" smtClean="0">
                <a:latin typeface="Microsoft Sans Serif"/>
                <a:cs typeface="Microsoft Sans Serif"/>
              </a:rPr>
              <a:t> ma </a:t>
            </a:r>
            <a:r>
              <a:rPr lang="en-US" sz="2400" dirty="0" err="1" smtClean="0">
                <a:latin typeface="Microsoft Sans Serif"/>
                <a:cs typeface="Microsoft Sans Serif"/>
              </a:rPr>
              <a:t>trận</a:t>
            </a:r>
            <a:r>
              <a:rPr lang="en-US" sz="2400" dirty="0" smtClean="0">
                <a:latin typeface="Microsoft Sans Serif"/>
                <a:cs typeface="Microsoft Sans Serif"/>
              </a:rPr>
              <a:t> </a:t>
            </a:r>
            <a:r>
              <a:rPr lang="en-US" sz="2400" dirty="0" smtClean="0"/>
              <a:t>CC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, C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C</a:t>
            </a:r>
          </a:p>
          <a:p>
            <a:pPr lvl="1"/>
            <a:r>
              <a:rPr lang="el-GR" sz="2400" dirty="0" smtClean="0">
                <a:latin typeface="Tahoma"/>
                <a:ea typeface="Tahoma"/>
                <a:cs typeface="Tahoma"/>
                <a:sym typeface="Wingdings" pitchFamily="2" charset="2"/>
              </a:rPr>
              <a:t>∑</a:t>
            </a:r>
            <a:r>
              <a:rPr lang="en-US" sz="2400" baseline="-25000" dirty="0" err="1" smtClean="0">
                <a:latin typeface="Tahoma"/>
                <a:ea typeface="Tahoma"/>
                <a:cs typeface="Tahoma"/>
                <a:sym typeface="Wingdings" pitchFamily="2" charset="2"/>
              </a:rPr>
              <a:t>i,i</a:t>
            </a:r>
            <a:r>
              <a:rPr lang="en-US" sz="2400" dirty="0" smtClean="0">
                <a:latin typeface="Tahoma"/>
                <a:ea typeface="Tahoma"/>
                <a:cs typeface="Tahoma"/>
                <a:sym typeface="Wingdings" pitchFamily="2" charset="2"/>
              </a:rPr>
              <a:t> = </a:t>
            </a:r>
            <a:r>
              <a:rPr lang="el-GR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σ</a:t>
            </a:r>
            <a:r>
              <a:rPr lang="en-US" sz="2400" baseline="-25000" dirty="0" err="1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i</a:t>
            </a:r>
            <a:r>
              <a:rPr lang="en-US" sz="2400" dirty="0" smtClean="0">
                <a:latin typeface="Tahoma"/>
                <a:ea typeface="Tahoma"/>
                <a:cs typeface="Tahoma"/>
                <a:sym typeface="Wingdings" pitchFamily="2" charset="2"/>
              </a:rPr>
              <a:t>, </a:t>
            </a:r>
            <a:r>
              <a:rPr lang="el-GR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σ</a:t>
            </a:r>
            <a:r>
              <a:rPr lang="en-US" sz="2400" baseline="-25000" dirty="0" err="1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i</a:t>
            </a:r>
            <a:r>
              <a:rPr lang="en-US" sz="2400" dirty="0" smtClean="0">
                <a:latin typeface="Tahoma"/>
                <a:ea typeface="Tahoma"/>
                <a:cs typeface="Tahoma"/>
                <a:sym typeface="Wingdings" pitchFamily="2" charset="2"/>
              </a:rPr>
              <a:t> = </a:t>
            </a:r>
            <a:r>
              <a:rPr lang="en-US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√(</a:t>
            </a:r>
            <a:r>
              <a:rPr lang="el-GR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λ</a:t>
            </a:r>
            <a:r>
              <a:rPr lang="en-US" sz="2400" baseline="-25000" dirty="0" err="1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i</a:t>
            </a:r>
            <a:r>
              <a:rPr lang="en-US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), </a:t>
            </a:r>
            <a:r>
              <a:rPr lang="el-GR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λ</a:t>
            </a:r>
            <a:r>
              <a:rPr lang="en-US" sz="2400" baseline="-25000" dirty="0" err="1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i</a:t>
            </a:r>
            <a:r>
              <a:rPr lang="en-US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 </a:t>
            </a:r>
            <a:r>
              <a:rPr lang="en-US" sz="2400" dirty="0" smtClean="0">
                <a:latin typeface="Tahoma"/>
                <a:ea typeface="Tahoma"/>
                <a:cs typeface="Tahoma"/>
                <a:sym typeface="Wingdings" pitchFamily="2" charset="2"/>
              </a:rPr>
              <a:t>≥ </a:t>
            </a:r>
            <a:r>
              <a:rPr lang="el-GR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λ</a:t>
            </a:r>
            <a:r>
              <a:rPr lang="en-US" sz="2400" baseline="-250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i+1</a:t>
            </a:r>
            <a:r>
              <a:rPr lang="en-US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, </a:t>
            </a:r>
            <a:r>
              <a:rPr lang="en-US" sz="2400" dirty="0" err="1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với</a:t>
            </a:r>
            <a:r>
              <a:rPr lang="en-US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  1 </a:t>
            </a:r>
            <a:r>
              <a:rPr lang="en-US" sz="2400" dirty="0" smtClean="0">
                <a:latin typeface="Tahoma"/>
                <a:ea typeface="Tahoma"/>
                <a:cs typeface="Tahoma"/>
                <a:sym typeface="Wingdings" pitchFamily="2" charset="2"/>
              </a:rPr>
              <a:t>≤ </a:t>
            </a:r>
            <a:r>
              <a:rPr lang="en-US" sz="2400" dirty="0" err="1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i</a:t>
            </a:r>
            <a:r>
              <a:rPr lang="en-US" sz="2400" dirty="0" smtClean="0">
                <a:latin typeface="Microsoft Sans Serif"/>
                <a:ea typeface="Tahoma"/>
                <a:cs typeface="Microsoft Sans Serif"/>
                <a:sym typeface="Wingdings" pitchFamily="2" charset="2"/>
              </a:rPr>
              <a:t> </a:t>
            </a:r>
            <a:r>
              <a:rPr lang="en-US" sz="2400" dirty="0" smtClean="0">
                <a:latin typeface="Tahoma"/>
                <a:ea typeface="Tahoma"/>
                <a:cs typeface="Tahoma"/>
                <a:sym typeface="Wingdings" pitchFamily="2" charset="2"/>
              </a:rPr>
              <a:t>≤ r</a:t>
            </a:r>
            <a:endParaRPr lang="en-US" sz="2400" baseline="30000" dirty="0" smtClean="0"/>
          </a:p>
          <a:p>
            <a:endParaRPr lang="en-US" sz="2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">
  <a:themeElements>
    <a:clrScheme name="Default Design 1">
      <a:dk1>
        <a:srgbClr val="000000"/>
      </a:dk1>
      <a:lt1>
        <a:srgbClr val="FDF58D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EF9C5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</Template>
  <TotalTime>2064</TotalTime>
  <Words>520</Words>
  <Application>Microsoft Office PowerPoint</Application>
  <PresentationFormat>On-screen Show (4:3)</PresentationFormat>
  <Paragraphs>117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present</vt:lpstr>
      <vt:lpstr>PHƯƠNG PHÁP LSI DỰA TRÊN KHÔNG GIAN VECTOR</vt:lpstr>
      <vt:lpstr>Nội Dung</vt:lpstr>
      <vt:lpstr>Giới thiệu - Latent Semantic Indexing</vt:lpstr>
      <vt:lpstr>Đại Số Tuyến Tính</vt:lpstr>
      <vt:lpstr>Đại số tuyến tính</vt:lpstr>
      <vt:lpstr>Matrix Decomposition</vt:lpstr>
      <vt:lpstr>Matrix Decomposition</vt:lpstr>
      <vt:lpstr>Matrix Decomposition</vt:lpstr>
      <vt:lpstr>Singular Value Decomposition - SVD</vt:lpstr>
      <vt:lpstr>Singular Value Decomposition - SVD</vt:lpstr>
      <vt:lpstr>Low-Rank Approximation</vt:lpstr>
      <vt:lpstr>Low-Rank Approximation</vt:lpstr>
      <vt:lpstr>Latent Semantic Indexing - LSI</vt:lpstr>
      <vt:lpstr>Latent Semantic Indexing - LSI</vt:lpstr>
      <vt:lpstr>Ưu/Nhược điểm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Ontology cho hệ thống hỏi đáp  Ma Trọng Khôi</dc:title>
  <dc:creator>keq9</dc:creator>
  <cp:lastModifiedBy>keq9</cp:lastModifiedBy>
  <cp:revision>246</cp:revision>
  <dcterms:created xsi:type="dcterms:W3CDTF">2011-05-29T03:26:40Z</dcterms:created>
  <dcterms:modified xsi:type="dcterms:W3CDTF">2014-05-13T12:53:36Z</dcterms:modified>
</cp:coreProperties>
</file>