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261" r:id="rId3"/>
    <p:sldId id="262" r:id="rId4"/>
    <p:sldId id="272" r:id="rId5"/>
    <p:sldId id="273" r:id="rId6"/>
    <p:sldId id="274" r:id="rId7"/>
    <p:sldId id="275" r:id="rId8"/>
    <p:sldId id="276" r:id="rId9"/>
    <p:sldId id="277" r:id="rId10"/>
    <p:sldId id="278" r:id="rId11"/>
    <p:sldId id="279" r:id="rId12"/>
    <p:sldId id="270" r:id="rId13"/>
    <p:sldId id="280" r:id="rId14"/>
    <p:sldId id="281" r:id="rId15"/>
    <p:sldId id="282" r:id="rId16"/>
    <p:sldId id="288" r:id="rId17"/>
    <p:sldId id="264" r:id="rId18"/>
    <p:sldId id="286" r:id="rId19"/>
    <p:sldId id="283" r:id="rId20"/>
    <p:sldId id="284" r:id="rId21"/>
    <p:sldId id="285" r:id="rId22"/>
    <p:sldId id="2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4660"/>
  </p:normalViewPr>
  <p:slideViewPr>
    <p:cSldViewPr snapToGrid="0">
      <p:cViewPr varScale="1">
        <p:scale>
          <a:sx n="128" d="100"/>
          <a:sy n="128" d="100"/>
        </p:scale>
        <p:origin x="3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319748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Financial crisis</a:t>
            </a:r>
          </a:p>
          <a:p>
            <a:pPr marL="171450" indent="-171450">
              <a:buFont typeface="Arial" panose="020B0604020202020204" pitchFamily="34" charset="0"/>
              <a:buChar char="•"/>
            </a:pPr>
            <a:r>
              <a:rPr lang="en-US" dirty="0"/>
              <a:t>Boston</a:t>
            </a:r>
          </a:p>
          <a:p>
            <a:pPr marL="171450" indent="-171450">
              <a:buFont typeface="Arial" panose="020B0604020202020204" pitchFamily="34" charset="0"/>
              <a:buChar char="•"/>
            </a:pPr>
            <a:r>
              <a:rPr lang="en-US" dirty="0"/>
              <a:t>Transatlantic flight in 1928</a:t>
            </a:r>
          </a:p>
          <a:p>
            <a:pPr marL="171450" indent="-171450">
              <a:buFont typeface="Arial" panose="020B0604020202020204" pitchFamily="34" charset="0"/>
              <a:buChar char="•"/>
            </a:pPr>
            <a:r>
              <a:rPr lang="en-US" dirty="0"/>
              <a:t>Celebrity image</a:t>
            </a:r>
          </a:p>
          <a:p>
            <a:pPr marL="171450" indent="-171450">
              <a:buFont typeface="Arial" panose="020B0604020202020204" pitchFamily="34" charset="0"/>
              <a:buChar char="•"/>
            </a:pPr>
            <a:r>
              <a:rPr lang="en-US" dirty="0"/>
              <a:t>Promoting aviation</a:t>
            </a:r>
          </a:p>
          <a:p>
            <a:pPr marL="171450" indent="-171450">
              <a:buFont typeface="Arial" panose="020B0604020202020204" pitchFamily="34" charset="0"/>
              <a:buChar char="•"/>
            </a:pPr>
            <a:r>
              <a:rPr lang="en-US" dirty="0"/>
              <a:t>Competitive flying</a:t>
            </a:r>
          </a:p>
          <a:p>
            <a:pPr marL="171450" indent="-171450">
              <a:buFont typeface="Arial" panose="020B0604020202020204" pitchFamily="34" charset="0"/>
              <a:buChar char="•"/>
            </a:pPr>
            <a:r>
              <a:rPr lang="en-US" dirty="0"/>
              <a:t>Marriage to George Putnam</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809101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Additional solo flights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432145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Quotes by Amelia Earhart:</a:t>
            </a:r>
          </a:p>
          <a:p>
            <a:pPr marL="171450" indent="-171450">
              <a:buFont typeface="Arial" panose="020B0604020202020204" pitchFamily="34" charset="0"/>
              <a:buChar char="•"/>
            </a:pPr>
            <a:r>
              <a:rPr lang="en-US" dirty="0"/>
              <a:t>"“Adventure is worthwhile in itself.”"</a:t>
            </a:r>
          </a:p>
          <a:p>
            <a:pPr marL="171450" indent="-171450">
              <a:buFont typeface="Arial" panose="020B0604020202020204" pitchFamily="34" charset="0"/>
              <a:buChar char="•"/>
            </a:pPr>
            <a:r>
              <a:rPr lang="en-US" dirty="0"/>
              <a:t>"“Never interrupt someone doing something you said couldn't be done.”"</a:t>
            </a:r>
          </a:p>
          <a:p>
            <a:pPr marL="171450" indent="-171450">
              <a:buFont typeface="Arial" panose="020B0604020202020204" pitchFamily="34" charset="0"/>
              <a:buChar char="•"/>
            </a:pPr>
            <a:r>
              <a:rPr lang="en-US" dirty="0"/>
              <a:t>"“Everyone has ocean's to fly, if they have the heart to do it. Is it reckless? Maybe. But what do dreams know of boundaries?”"</a:t>
            </a:r>
          </a:p>
          <a:p>
            <a:pPr marL="171450" indent="-171450">
              <a:buFont typeface="Arial" panose="020B0604020202020204" pitchFamily="34" charset="0"/>
              <a:buChar char="•"/>
            </a:pPr>
            <a:r>
              <a:rPr lang="en-US" dirty="0"/>
              <a:t>"“Courage is the price that life exacts for granting peace.”"</a:t>
            </a:r>
          </a:p>
          <a:p>
            <a:pPr marL="171450" indent="-171450">
              <a:buFont typeface="Arial" panose="020B0604020202020204" pitchFamily="34" charset="0"/>
              <a:buChar char="•"/>
            </a:pPr>
            <a:r>
              <a:rPr lang="en-US" dirty="0"/>
              <a:t>"“The most effective way to do it is to do it.”"</a:t>
            </a:r>
          </a:p>
          <a:p>
            <a:pPr marL="171450" indent="-171450">
              <a:buFont typeface="Arial" panose="020B0604020202020204" pitchFamily="34" charset="0"/>
              <a:buChar char="•"/>
            </a:pPr>
            <a:r>
              <a:rPr lang="en-US" dirty="0"/>
              <a:t>"“Being alone is scary, but not as scary as feeling alone in a relationship.”"</a:t>
            </a:r>
          </a:p>
          <a:p>
            <a:pPr marL="171450" indent="-171450">
              <a:buFont typeface="Arial" panose="020B0604020202020204" pitchFamily="34" charset="0"/>
              <a:buChar char="•"/>
            </a:pPr>
            <a:r>
              <a:rPr lang="en-US" dirty="0"/>
              <a:t>"“I did for the fun of it”"</a:t>
            </a:r>
          </a:p>
          <a:p>
            <a:pPr marL="171450" indent="-171450">
              <a:buFont typeface="Arial" panose="020B0604020202020204" pitchFamily="34" charset="0"/>
              <a:buChar char="•"/>
            </a:pPr>
            <a:r>
              <a:rPr lang="en-US" dirty="0"/>
              <a:t>"“...decide...whether or not the goal is worth the risks involved. If it is, stop worrying....”"</a:t>
            </a:r>
          </a:p>
          <a:p>
            <a:pPr marL="171450" indent="-171450">
              <a:buFont typeface="Arial" panose="020B0604020202020204" pitchFamily="34" charset="0"/>
              <a:buChar char="•"/>
            </a:pPr>
            <a:r>
              <a:rPr lang="en-US" dirty="0"/>
              <a:t>"“Never do things others can do and will do, if there are things others cannot do or will not do.”"</a:t>
            </a:r>
          </a:p>
          <a:p>
            <a:pPr marL="171450" indent="-171450">
              <a:buFont typeface="Arial" panose="020B0604020202020204" pitchFamily="34" charset="0"/>
              <a:buChar char="•"/>
            </a:pPr>
            <a:r>
              <a:rPr lang="en-US" dirty="0"/>
              <a:t>"“You haven't seen a tree until you've seen its shadow from the sky.”"</a:t>
            </a:r>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734226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Quotes by Amelia Earhart:</a:t>
            </a:r>
          </a:p>
          <a:p>
            <a:pPr marL="171450" indent="-171450">
              <a:buFont typeface="Arial" panose="020B0604020202020204" pitchFamily="34" charset="0"/>
              <a:buChar char="•"/>
            </a:pPr>
            <a:r>
              <a:rPr lang="en-US" dirty="0"/>
              <a:t>"“Adventure is worthwhile in itself.”"</a:t>
            </a:r>
          </a:p>
          <a:p>
            <a:pPr marL="171450" indent="-171450">
              <a:buFont typeface="Arial" panose="020B0604020202020204" pitchFamily="34" charset="0"/>
              <a:buChar char="•"/>
            </a:pPr>
            <a:r>
              <a:rPr lang="en-US" dirty="0"/>
              <a:t>"“Never interrupt someone doing something you said couldn't be done.”"</a:t>
            </a:r>
          </a:p>
          <a:p>
            <a:pPr marL="171450" indent="-171450">
              <a:buFont typeface="Arial" panose="020B0604020202020204" pitchFamily="34" charset="0"/>
              <a:buChar char="•"/>
            </a:pPr>
            <a:r>
              <a:rPr lang="en-US" dirty="0"/>
              <a:t>"“Everyone has ocean's to fly, if they have the heart to do it. Is it reckless? Maybe. But what do dreams know of boundaries?”"</a:t>
            </a:r>
          </a:p>
          <a:p>
            <a:pPr marL="171450" indent="-171450">
              <a:buFont typeface="Arial" panose="020B0604020202020204" pitchFamily="34" charset="0"/>
              <a:buChar char="•"/>
            </a:pPr>
            <a:r>
              <a:rPr lang="en-US" dirty="0"/>
              <a:t>"“Courage is the price that life exacts for granting peace.”"</a:t>
            </a:r>
          </a:p>
          <a:p>
            <a:pPr marL="171450" indent="-171450">
              <a:buFont typeface="Arial" panose="020B0604020202020204" pitchFamily="34" charset="0"/>
              <a:buChar char="•"/>
            </a:pPr>
            <a:r>
              <a:rPr lang="en-US" dirty="0"/>
              <a:t>"“The most effective way to do it is to do it.”"</a:t>
            </a:r>
          </a:p>
          <a:p>
            <a:pPr marL="171450" indent="-171450">
              <a:buFont typeface="Arial" panose="020B0604020202020204" pitchFamily="34" charset="0"/>
              <a:buChar char="•"/>
            </a:pPr>
            <a:r>
              <a:rPr lang="en-US" dirty="0"/>
              <a:t>"“Being alone is scary, but not as scary as feeling alone in a relationship.”"</a:t>
            </a:r>
          </a:p>
          <a:p>
            <a:pPr marL="171450" indent="-171450">
              <a:buFont typeface="Arial" panose="020B0604020202020204" pitchFamily="34" charset="0"/>
              <a:buChar char="•"/>
            </a:pPr>
            <a:r>
              <a:rPr lang="en-US" dirty="0"/>
              <a:t>"“I did for the fun of it”"</a:t>
            </a:r>
          </a:p>
          <a:p>
            <a:pPr marL="171450" indent="-171450">
              <a:buFont typeface="Arial" panose="020B0604020202020204" pitchFamily="34" charset="0"/>
              <a:buChar char="•"/>
            </a:pPr>
            <a:r>
              <a:rPr lang="en-US" dirty="0"/>
              <a:t>"“...decide...whether or not the goal is worth the risks involved. If it is, stop worrying....”"</a:t>
            </a:r>
          </a:p>
          <a:p>
            <a:pPr marL="171450" indent="-171450">
              <a:buFont typeface="Arial" panose="020B0604020202020204" pitchFamily="34" charset="0"/>
              <a:buChar char="•"/>
            </a:pPr>
            <a:r>
              <a:rPr lang="en-US" dirty="0"/>
              <a:t>"“Never do things others can do and will do, if there are things others cannot do or will not do.”"</a:t>
            </a:r>
          </a:p>
          <a:p>
            <a:pPr marL="171450" indent="-171450">
              <a:buFont typeface="Arial" panose="020B0604020202020204" pitchFamily="34" charset="0"/>
              <a:buChar char="•"/>
            </a:pPr>
            <a:r>
              <a:rPr lang="en-US" dirty="0"/>
              <a:t>"“You haven't seen a tree until you've seen its shadow from the sky.”"</a:t>
            </a:r>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1721659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Planning</a:t>
            </a:r>
          </a:p>
          <a:p>
            <a:pPr marL="171450" indent="-171450">
              <a:buFont typeface="Arial" panose="020B0604020202020204" pitchFamily="34" charset="0"/>
              <a:buChar char="•"/>
            </a:pPr>
            <a:r>
              <a:rPr lang="en-US" dirty="0"/>
              <a:t>First attempt</a:t>
            </a:r>
          </a:p>
          <a:p>
            <a:pPr marL="171450" indent="-171450">
              <a:buFont typeface="Arial" panose="020B0604020202020204" pitchFamily="34" charset="0"/>
              <a:buChar char="•"/>
            </a:pPr>
            <a:r>
              <a:rPr lang="en-US" dirty="0"/>
              <a:t>Second attempt</a:t>
            </a:r>
          </a:p>
          <a:p>
            <a:pPr marL="171450" indent="-171450">
              <a:buFont typeface="Arial" panose="020B0604020202020204" pitchFamily="34" charset="0"/>
              <a:buChar char="•"/>
            </a:pPr>
            <a:r>
              <a:rPr lang="en-US" dirty="0"/>
              <a:t>Departure from Lae</a:t>
            </a:r>
          </a:p>
          <a:p>
            <a:pPr marL="171450" indent="-171450">
              <a:buFont typeface="Arial" panose="020B0604020202020204" pitchFamily="34" charset="0"/>
              <a:buChar char="•"/>
            </a:pPr>
            <a:r>
              <a:rPr lang="en-US" dirty="0"/>
              <a:t>Radio equipment</a:t>
            </a:r>
          </a:p>
          <a:p>
            <a:pPr marL="171450" indent="-171450">
              <a:buFont typeface="Arial" panose="020B0604020202020204" pitchFamily="34" charset="0"/>
              <a:buChar char="•"/>
            </a:pPr>
            <a:r>
              <a:rPr lang="en-US" dirty="0"/>
              <a:t>Nearing Howland Island</a:t>
            </a:r>
          </a:p>
          <a:p>
            <a:pPr marL="171450" indent="-171450">
              <a:buFont typeface="Arial" panose="020B0604020202020204" pitchFamily="34" charset="0"/>
              <a:buChar char="•"/>
            </a:pPr>
            <a:r>
              <a:rPr lang="en-US" dirty="0"/>
              <a:t>Radio signals</a:t>
            </a:r>
          </a:p>
          <a:p>
            <a:pPr marL="171450" indent="-171450">
              <a:buFont typeface="Arial" panose="020B0604020202020204" pitchFamily="34" charset="0"/>
              <a:buChar char="•"/>
            </a:pPr>
            <a:r>
              <a:rPr lang="en-US" dirty="0"/>
              <a:t>Contemporary search efforts</a:t>
            </a:r>
          </a:p>
        </p:txBody>
      </p:sp>
      <p:sp>
        <p:nvSpPr>
          <p:cNvPr id="4" name="Slide Number Placeholder 3"/>
          <p:cNvSpPr>
            <a:spLocks noGrp="1"/>
          </p:cNvSpPr>
          <p:nvPr>
            <p:ph type="sldNum" sz="quarter" idx="10"/>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1689613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Quotes by Amelia Earhart:</a:t>
            </a:r>
          </a:p>
          <a:p>
            <a:pPr marL="171450" indent="-171450">
              <a:buFont typeface="Arial" panose="020B0604020202020204" pitchFamily="34" charset="0"/>
              <a:buChar char="•"/>
            </a:pPr>
            <a:r>
              <a:rPr lang="en-US" dirty="0"/>
              <a:t>"“Adventure is worthwhile in itself.”"</a:t>
            </a:r>
          </a:p>
          <a:p>
            <a:pPr marL="171450" indent="-171450">
              <a:buFont typeface="Arial" panose="020B0604020202020204" pitchFamily="34" charset="0"/>
              <a:buChar char="•"/>
            </a:pPr>
            <a:r>
              <a:rPr lang="en-US" dirty="0"/>
              <a:t>"“Never interrupt someone doing something you said couldn't be done.”"</a:t>
            </a:r>
          </a:p>
          <a:p>
            <a:pPr marL="171450" indent="-171450">
              <a:buFont typeface="Arial" panose="020B0604020202020204" pitchFamily="34" charset="0"/>
              <a:buChar char="•"/>
            </a:pPr>
            <a:r>
              <a:rPr lang="en-US" dirty="0"/>
              <a:t>"“Everyone has ocean's to fly, if they have the heart to do it. Is it reckless? Maybe. But what do dreams know of boundaries?”"</a:t>
            </a:r>
          </a:p>
          <a:p>
            <a:pPr marL="171450" indent="-171450">
              <a:buFont typeface="Arial" panose="020B0604020202020204" pitchFamily="34" charset="0"/>
              <a:buChar char="•"/>
            </a:pPr>
            <a:r>
              <a:rPr lang="en-US" dirty="0"/>
              <a:t>"“Courage is the price that life exacts for granting peace.”"</a:t>
            </a:r>
          </a:p>
          <a:p>
            <a:pPr marL="171450" indent="-171450">
              <a:buFont typeface="Arial" panose="020B0604020202020204" pitchFamily="34" charset="0"/>
              <a:buChar char="•"/>
            </a:pPr>
            <a:r>
              <a:rPr lang="en-US" dirty="0"/>
              <a:t>"“The most effective way to do it is to do it.”"</a:t>
            </a:r>
          </a:p>
          <a:p>
            <a:pPr marL="171450" indent="-171450">
              <a:buFont typeface="Arial" panose="020B0604020202020204" pitchFamily="34" charset="0"/>
              <a:buChar char="•"/>
            </a:pPr>
            <a:r>
              <a:rPr lang="en-US" dirty="0"/>
              <a:t>"“Being alone is scary, but not as scary as feeling alone in a relationship.”"</a:t>
            </a:r>
          </a:p>
          <a:p>
            <a:pPr marL="171450" indent="-171450">
              <a:buFont typeface="Arial" panose="020B0604020202020204" pitchFamily="34" charset="0"/>
              <a:buChar char="•"/>
            </a:pPr>
            <a:r>
              <a:rPr lang="en-US" dirty="0"/>
              <a:t>"“I did for the fun of it”"</a:t>
            </a:r>
          </a:p>
          <a:p>
            <a:pPr marL="171450" indent="-171450">
              <a:buFont typeface="Arial" panose="020B0604020202020204" pitchFamily="34" charset="0"/>
              <a:buChar char="•"/>
            </a:pPr>
            <a:r>
              <a:rPr lang="en-US" dirty="0"/>
              <a:t>"“...decide...whether or not the goal is worth the risks involved. If it is, stop worrying....”"</a:t>
            </a:r>
          </a:p>
          <a:p>
            <a:pPr marL="171450" indent="-171450">
              <a:buFont typeface="Arial" panose="020B0604020202020204" pitchFamily="34" charset="0"/>
              <a:buChar char="•"/>
            </a:pPr>
            <a:r>
              <a:rPr lang="en-US" dirty="0"/>
              <a:t>"“Never do things others can do and will do, if there are things others cannot do or will not do.”"</a:t>
            </a:r>
          </a:p>
          <a:p>
            <a:pPr marL="171450" indent="-171450">
              <a:buFont typeface="Arial" panose="020B0604020202020204" pitchFamily="34" charset="0"/>
              <a:buChar char="•"/>
            </a:pPr>
            <a:r>
              <a:rPr lang="en-US" dirty="0"/>
              <a:t>"“You haven't seen a tree until you've seen its shadow from the sky.”"</a:t>
            </a:r>
          </a:p>
        </p:txBody>
      </p:sp>
      <p:sp>
        <p:nvSpPr>
          <p:cNvPr id="4" name="Slide Number Placeholder 3"/>
          <p:cNvSpPr>
            <a:spLocks noGrp="1"/>
          </p:cNvSpPr>
          <p:nvPr>
            <p:ph type="sldNum" sz="quarter" idx="10"/>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4234142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2/14/21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2/14/21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2/14/21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2/14/21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2/14/21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2/14/21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2/14/21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2/14/21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2/14/21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2/14/21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2/14/21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2/14/21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665624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5.png"/><Relationship Id="rId7" Type="http://schemas.openxmlformats.org/officeDocument/2006/relationships/image" Target="../media/image41.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2388704" y="957987"/>
            <a:ext cx="7414591" cy="2031055"/>
          </a:xfrm>
        </p:spPr>
        <p:txBody>
          <a:bodyPr>
            <a:normAutofit/>
          </a:bodyPr>
          <a:lstStyle/>
          <a:p>
            <a:r>
              <a:rPr lang="en-US" sz="5400" dirty="0">
                <a:solidFill>
                  <a:srgbClr val="FFFFFF"/>
                </a:solidFill>
              </a:rPr>
              <a:t>Hackathon ML Basics</a:t>
            </a:r>
          </a:p>
        </p:txBody>
      </p:sp>
      <p:sp>
        <p:nvSpPr>
          <p:cNvPr id="3" name="Content Placeholder 2"/>
          <p:cNvSpPr>
            <a:spLocks noGrp="1"/>
          </p:cNvSpPr>
          <p:nvPr>
            <p:ph type="subTitle" idx="1"/>
          </p:nvPr>
        </p:nvSpPr>
        <p:spPr>
          <a:xfrm>
            <a:off x="3045368" y="4074718"/>
            <a:ext cx="6105194" cy="682079"/>
          </a:xfrm>
        </p:spPr>
        <p:txBody>
          <a:bodyPr>
            <a:normAutofit fontScale="85000" lnSpcReduction="20000"/>
          </a:bodyPr>
          <a:lstStyle/>
          <a:p>
            <a:r>
              <a:rPr lang="en-US" dirty="0">
                <a:solidFill>
                  <a:srgbClr val="FFFFFF"/>
                </a:solidFill>
              </a:rPr>
              <a:t>Stroke Predictor</a:t>
            </a:r>
          </a:p>
          <a:p>
            <a:r>
              <a:rPr lang="en-US" dirty="0">
                <a:solidFill>
                  <a:srgbClr val="FFFFFF"/>
                </a:solidFill>
              </a:rPr>
              <a:t>Khoi Nguyen</a:t>
            </a:r>
            <a:endParaRPr dirty="0">
              <a:solidFill>
                <a:srgbClr val="FFFFFF"/>
              </a:solidFill>
            </a:endParaRPr>
          </a:p>
        </p:txBody>
      </p:sp>
    </p:spTree>
    <p:extLst>
      <p:ext uri="{BB962C8B-B14F-4D97-AF65-F5344CB8AC3E}">
        <p14:creationId xmlns:p14="http://schemas.microsoft.com/office/powerpoint/2010/main" val="1217050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5C8DF9-46B2-0A47-8AF3-34EE03E40B86}"/>
              </a:ext>
            </a:extLst>
          </p:cNvPr>
          <p:cNvSpPr/>
          <p:nvPr/>
        </p:nvSpPr>
        <p:spPr>
          <a:xfrm>
            <a:off x="638881" y="457200"/>
            <a:ext cx="10909640" cy="1368614"/>
          </a:xfrm>
          <a:prstGeom prst="rect">
            <a:avLst/>
          </a:prstGeom>
        </p:spPr>
        <p:txBody>
          <a:bodyPr vert="horz" lIns="91440" tIns="45720" rIns="91440" bIns="45720" rtlCol="0" anchor="ctr">
            <a:normAutofit fontScale="92500" lnSpcReduction="20000"/>
          </a:bodyPr>
          <a:lstStyle/>
          <a:p>
            <a:pPr algn="ctr">
              <a:lnSpc>
                <a:spcPct val="90000"/>
              </a:lnSpc>
              <a:spcBef>
                <a:spcPct val="0"/>
              </a:spcBef>
              <a:spcAft>
                <a:spcPts val="600"/>
              </a:spcAft>
            </a:pPr>
            <a:r>
              <a:rPr lang="en-US" sz="6100" dirty="0">
                <a:latin typeface="+mj-lt"/>
                <a:ea typeface="+mj-ea"/>
                <a:cs typeface="+mj-cs"/>
              </a:rPr>
              <a:t>Bivariate Continuous Categorical (2/2)</a:t>
            </a:r>
          </a:p>
        </p:txBody>
      </p:sp>
      <p:sp>
        <p:nvSpPr>
          <p:cNvPr id="16" name="TextBox 15">
            <a:extLst>
              <a:ext uri="{FF2B5EF4-FFF2-40B4-BE49-F238E27FC236}">
                <a16:creationId xmlns:a16="http://schemas.microsoft.com/office/drawing/2014/main" id="{B22957DF-8B03-0745-AE1B-F8D243A0A2D2}"/>
              </a:ext>
            </a:extLst>
          </p:cNvPr>
          <p:cNvSpPr txBox="1"/>
          <p:nvPr/>
        </p:nvSpPr>
        <p:spPr>
          <a:xfrm>
            <a:off x="1014609" y="5670764"/>
            <a:ext cx="10408669" cy="135559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200" dirty="0"/>
              <a:t>Finally, ‘</a:t>
            </a:r>
            <a:r>
              <a:rPr lang="en-US" sz="2200" dirty="0" err="1"/>
              <a:t>bmi</a:t>
            </a:r>
            <a:r>
              <a:rPr lang="en-US" sz="2200" dirty="0"/>
              <a:t>’ is also statistically significant. This makes sense because </a:t>
            </a:r>
            <a:r>
              <a:rPr lang="en-US" sz="2200" dirty="0" err="1"/>
              <a:t>bmi</a:t>
            </a:r>
            <a:r>
              <a:rPr lang="en-US" sz="2200" dirty="0"/>
              <a:t> is commensurate of one’s health.</a:t>
            </a:r>
          </a:p>
        </p:txBody>
      </p:sp>
      <p:pic>
        <p:nvPicPr>
          <p:cNvPr id="3" name="Picture 2" descr="Chart, box and whisker chart&#10;&#10;Description automatically generated">
            <a:extLst>
              <a:ext uri="{FF2B5EF4-FFF2-40B4-BE49-F238E27FC236}">
                <a16:creationId xmlns:a16="http://schemas.microsoft.com/office/drawing/2014/main" id="{AD34F48E-6C75-A741-BAA1-70AB0BF38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933" y="1916482"/>
            <a:ext cx="8597536" cy="4122106"/>
          </a:xfrm>
          <a:prstGeom prst="rect">
            <a:avLst/>
          </a:prstGeom>
        </p:spPr>
      </p:pic>
    </p:spTree>
    <p:extLst>
      <p:ext uri="{BB962C8B-B14F-4D97-AF65-F5344CB8AC3E}">
        <p14:creationId xmlns:p14="http://schemas.microsoft.com/office/powerpoint/2010/main" val="3761949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D5C8DF9-46B2-0A47-8AF3-34EE03E40B86}"/>
              </a:ext>
            </a:extLst>
          </p:cNvPr>
          <p:cNvSpPr/>
          <p:nvPr/>
        </p:nvSpPr>
        <p:spPr>
          <a:xfrm>
            <a:off x="1198181" y="557189"/>
            <a:ext cx="9795637" cy="110485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200" dirty="0">
                <a:latin typeface="+mj-lt"/>
                <a:ea typeface="+mj-ea"/>
                <a:cs typeface="+mj-cs"/>
              </a:rPr>
              <a:t>Multivariate Analysis</a:t>
            </a:r>
          </a:p>
        </p:txBody>
      </p:sp>
      <p:pic>
        <p:nvPicPr>
          <p:cNvPr id="7" name="Picture 6" descr="Graphical user interface, application&#10;&#10;Description automatically generated">
            <a:extLst>
              <a:ext uri="{FF2B5EF4-FFF2-40B4-BE49-F238E27FC236}">
                <a16:creationId xmlns:a16="http://schemas.microsoft.com/office/drawing/2014/main" id="{AAD65B66-3B96-8C47-9777-021794DF4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7" y="1819397"/>
            <a:ext cx="3797536" cy="1974718"/>
          </a:xfrm>
          <a:prstGeom prst="rect">
            <a:avLst/>
          </a:prstGeom>
        </p:spPr>
      </p:pic>
      <p:pic>
        <p:nvPicPr>
          <p:cNvPr id="9" name="Picture 8" descr="A picture containing text, monitor, screen, television&#10;&#10;Description automatically generated">
            <a:extLst>
              <a:ext uri="{FF2B5EF4-FFF2-40B4-BE49-F238E27FC236}">
                <a16:creationId xmlns:a16="http://schemas.microsoft.com/office/drawing/2014/main" id="{A176F9E9-A47D-D740-AB75-F5462FA4B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912" y="2000177"/>
            <a:ext cx="3797536" cy="1538002"/>
          </a:xfrm>
          <a:prstGeom prst="rect">
            <a:avLst/>
          </a:prstGeom>
        </p:spPr>
      </p:pic>
      <p:pic>
        <p:nvPicPr>
          <p:cNvPr id="5" name="Picture 4" descr="A screenshot of a computer&#10;&#10;Description automatically generated with low confidence">
            <a:extLst>
              <a:ext uri="{FF2B5EF4-FFF2-40B4-BE49-F238E27FC236}">
                <a16:creationId xmlns:a16="http://schemas.microsoft.com/office/drawing/2014/main" id="{22E18546-9EE2-914D-A73A-F9B0411683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5199" y="2109357"/>
            <a:ext cx="3797536" cy="1319643"/>
          </a:xfrm>
          <a:prstGeom prst="rect">
            <a:avLst/>
          </a:prstGeom>
        </p:spPr>
      </p:pic>
      <p:sp>
        <p:nvSpPr>
          <p:cNvPr id="10" name="TextBox 9">
            <a:extLst>
              <a:ext uri="{FF2B5EF4-FFF2-40B4-BE49-F238E27FC236}">
                <a16:creationId xmlns:a16="http://schemas.microsoft.com/office/drawing/2014/main" id="{62608A9B-A3AE-CF4B-9A0E-5B9796FB4341}"/>
              </a:ext>
            </a:extLst>
          </p:cNvPr>
          <p:cNvSpPr txBox="1"/>
          <p:nvPr/>
        </p:nvSpPr>
        <p:spPr>
          <a:xfrm>
            <a:off x="588723" y="4421688"/>
            <a:ext cx="1067217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female, hypertension, and self-employed seemed to have the highest percentage of a stroke.</a:t>
            </a:r>
          </a:p>
          <a:p>
            <a:pPr marL="285750" indent="-285750">
              <a:buFont typeface="Arial" panose="020B0604020202020204" pitchFamily="34" charset="0"/>
              <a:buChar char="•"/>
            </a:pPr>
            <a:r>
              <a:rPr lang="en-US" dirty="0"/>
              <a:t>both male and female who formerly smoked and are self-employed seemed to have higher percentage of stroke!</a:t>
            </a:r>
          </a:p>
          <a:p>
            <a:pPr marL="285750" indent="-285750">
              <a:buFont typeface="Arial" panose="020B0604020202020204" pitchFamily="34" charset="0"/>
              <a:buChar char="•"/>
            </a:pPr>
            <a:r>
              <a:rPr lang="en-US" dirty="0"/>
              <a:t>self-employed, married, and female have 3.5% to 4.3% - so higher chances.</a:t>
            </a:r>
          </a:p>
        </p:txBody>
      </p:sp>
    </p:spTree>
    <p:extLst>
      <p:ext uri="{BB962C8B-B14F-4D97-AF65-F5344CB8AC3E}">
        <p14:creationId xmlns:p14="http://schemas.microsoft.com/office/powerpoint/2010/main" val="14742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a:extLst>
              <a:ext uri="{FF2B5EF4-FFF2-40B4-BE49-F238E27FC236}">
                <a16:creationId xmlns:a16="http://schemas.microsoft.com/office/drawing/2014/main" id="{DB2FBE57-375A-F24C-B114-AB4A9435D343}"/>
              </a:ext>
            </a:extLst>
          </p:cNvPr>
          <p:cNvSpPr txBox="1">
            <a:spLocks/>
          </p:cNvSpPr>
          <p:nvPr/>
        </p:nvSpPr>
        <p:spPr>
          <a:xfrm>
            <a:off x="3490747" y="2867602"/>
            <a:ext cx="4879773" cy="11227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base"/>
            <a:r>
              <a:rPr lang="en-US" sz="3600" dirty="0">
                <a:solidFill>
                  <a:schemeClr val="bg1"/>
                </a:solidFill>
              </a:rPr>
              <a:t>Data Preprocessing/Cleaning/Feature Selection</a:t>
            </a:r>
          </a:p>
        </p:txBody>
      </p:sp>
    </p:spTree>
    <p:extLst>
      <p:ext uri="{BB962C8B-B14F-4D97-AF65-F5344CB8AC3E}">
        <p14:creationId xmlns:p14="http://schemas.microsoft.com/office/powerpoint/2010/main" val="1886208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9C8350-540C-794C-9899-E91E3097A316}"/>
              </a:ext>
            </a:extLst>
          </p:cNvPr>
          <p:cNvSpPr txBox="1"/>
          <p:nvPr/>
        </p:nvSpPr>
        <p:spPr>
          <a:xfrm>
            <a:off x="708991" y="2228671"/>
            <a:ext cx="1077401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For the preprocessing steps – please refer to the </a:t>
            </a:r>
            <a:r>
              <a:rPr lang="en-US" b="1" dirty="0" err="1"/>
              <a:t>preprocessing.py</a:t>
            </a:r>
            <a:r>
              <a:rPr lang="en-US" dirty="0"/>
              <a:t> file. It performs the following steps</a:t>
            </a:r>
          </a:p>
          <a:p>
            <a:pPr marL="285750" indent="-285750">
              <a:buFont typeface="Arial" panose="020B0604020202020204" pitchFamily="34" charset="0"/>
              <a:buChar char="•"/>
            </a:pPr>
            <a:r>
              <a:rPr lang="en-US" dirty="0"/>
              <a:t>Impute missing value for both ‘</a:t>
            </a:r>
            <a:r>
              <a:rPr lang="en-US" dirty="0" err="1"/>
              <a:t>smoking_status</a:t>
            </a:r>
            <a:r>
              <a:rPr lang="en-US" dirty="0"/>
              <a:t>’ and ’</a:t>
            </a:r>
            <a:r>
              <a:rPr lang="en-US" dirty="0" err="1"/>
              <a:t>bmi</a:t>
            </a:r>
            <a:r>
              <a:rPr lang="en-US" dirty="0"/>
              <a:t>’, using mode and mean to impute respectively.</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pic>
        <p:nvPicPr>
          <p:cNvPr id="4" name="Picture 3" descr="Graphical user interface, application, Teams&#10;&#10;Description automatically generated">
            <a:extLst>
              <a:ext uri="{FF2B5EF4-FFF2-40B4-BE49-F238E27FC236}">
                <a16:creationId xmlns:a16="http://schemas.microsoft.com/office/drawing/2014/main" id="{D7D33794-B281-C64A-9748-FD8C43E6ED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1216" y="253719"/>
            <a:ext cx="6024770" cy="1411207"/>
          </a:xfrm>
          <a:prstGeom prst="rect">
            <a:avLst/>
          </a:prstGeom>
        </p:spPr>
      </p:pic>
      <p:sp>
        <p:nvSpPr>
          <p:cNvPr id="10" name="TextBox 9">
            <a:extLst>
              <a:ext uri="{FF2B5EF4-FFF2-40B4-BE49-F238E27FC236}">
                <a16:creationId xmlns:a16="http://schemas.microsoft.com/office/drawing/2014/main" id="{1FD83726-373E-DE48-BF99-191946E49F24}"/>
              </a:ext>
            </a:extLst>
          </p:cNvPr>
          <p:cNvSpPr txBox="1"/>
          <p:nvPr/>
        </p:nvSpPr>
        <p:spPr>
          <a:xfrm>
            <a:off x="1023731" y="5671759"/>
            <a:ext cx="9839739" cy="923330"/>
          </a:xfrm>
          <a:prstGeom prst="rect">
            <a:avLst/>
          </a:prstGeom>
          <a:noFill/>
        </p:spPr>
        <p:txBody>
          <a:bodyPr wrap="square" rtlCol="0">
            <a:spAutoFit/>
          </a:bodyPr>
          <a:lstStyle/>
          <a:p>
            <a:pPr marL="285750" indent="-285750">
              <a:buFont typeface="Arial" panose="020B0604020202020204" pitchFamily="34" charset="0"/>
              <a:buChar char="•"/>
            </a:pPr>
            <a:r>
              <a:rPr lang="en-US" dirty="0"/>
              <a:t>Features on the left are strings. </a:t>
            </a:r>
            <a:r>
              <a:rPr lang="en-US" dirty="0" err="1"/>
              <a:t>Sklearn</a:t>
            </a:r>
            <a:r>
              <a:rPr lang="en-US" dirty="0"/>
              <a:t> does not jive well with strings and we will encounter errors. </a:t>
            </a:r>
          </a:p>
          <a:p>
            <a:pPr marL="285750" indent="-285750">
              <a:buFont typeface="Arial" panose="020B0604020202020204" pitchFamily="34" charset="0"/>
              <a:buChar char="•"/>
            </a:pPr>
            <a:r>
              <a:rPr lang="en-US" dirty="0"/>
              <a:t>We can use </a:t>
            </a:r>
            <a:r>
              <a:rPr lang="en-US" dirty="0" err="1"/>
              <a:t>sklearn’s</a:t>
            </a:r>
            <a:r>
              <a:rPr lang="en-US" dirty="0"/>
              <a:t> built-in </a:t>
            </a:r>
            <a:r>
              <a:rPr lang="en-US" dirty="0" err="1"/>
              <a:t>LabelEncoder</a:t>
            </a:r>
            <a:r>
              <a:rPr lang="en-US" dirty="0"/>
              <a:t> to easily convert these strings into categorical Integers.</a:t>
            </a:r>
          </a:p>
          <a:p>
            <a:pPr marL="742950" lvl="1" indent="-285750">
              <a:buFont typeface="Arial" panose="020B0604020202020204" pitchFamily="34" charset="0"/>
              <a:buChar char="•"/>
            </a:pPr>
            <a:endParaRPr lang="en-US" dirty="0"/>
          </a:p>
        </p:txBody>
      </p:sp>
      <p:pic>
        <p:nvPicPr>
          <p:cNvPr id="8" name="Picture 7" descr="Text&#10;&#10;Description automatically generated">
            <a:extLst>
              <a:ext uri="{FF2B5EF4-FFF2-40B4-BE49-F238E27FC236}">
                <a16:creationId xmlns:a16="http://schemas.microsoft.com/office/drawing/2014/main" id="{64E365D0-3AB7-F248-9F63-D456002A6E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3565" y="3992745"/>
            <a:ext cx="6172200" cy="1073918"/>
          </a:xfrm>
          <a:prstGeom prst="rect">
            <a:avLst/>
          </a:prstGeom>
        </p:spPr>
      </p:pic>
    </p:spTree>
    <p:extLst>
      <p:ext uri="{BB962C8B-B14F-4D97-AF65-F5344CB8AC3E}">
        <p14:creationId xmlns:p14="http://schemas.microsoft.com/office/powerpoint/2010/main" val="2600581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Freeform: Shape 13">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Shape&#10;&#10;Description automatically generated with medium confidence">
            <a:extLst>
              <a:ext uri="{FF2B5EF4-FFF2-40B4-BE49-F238E27FC236}">
                <a16:creationId xmlns:a16="http://schemas.microsoft.com/office/drawing/2014/main" id="{DF24A16F-BB1C-5342-8055-4218B2C9D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0989" y="259371"/>
            <a:ext cx="2671685" cy="2397837"/>
          </a:xfrm>
          <a:prstGeom prst="rect">
            <a:avLst/>
          </a:prstGeom>
        </p:spPr>
      </p:pic>
      <p:sp>
        <p:nvSpPr>
          <p:cNvPr id="6" name="TextBox 5">
            <a:extLst>
              <a:ext uri="{FF2B5EF4-FFF2-40B4-BE49-F238E27FC236}">
                <a16:creationId xmlns:a16="http://schemas.microsoft.com/office/drawing/2014/main" id="{023DDCCB-44DB-BD42-B4B2-B0F47901B4E4}"/>
              </a:ext>
            </a:extLst>
          </p:cNvPr>
          <p:cNvSpPr txBox="1"/>
          <p:nvPr/>
        </p:nvSpPr>
        <p:spPr>
          <a:xfrm>
            <a:off x="3154738" y="2916579"/>
            <a:ext cx="5624186" cy="2862322"/>
          </a:xfrm>
          <a:prstGeom prst="rect">
            <a:avLst/>
          </a:prstGeom>
          <a:noFill/>
        </p:spPr>
        <p:txBody>
          <a:bodyPr wrap="square" rtlCol="0">
            <a:spAutoFit/>
          </a:bodyPr>
          <a:lstStyle/>
          <a:p>
            <a:pPr marL="285750" indent="-285750">
              <a:buFont typeface="Arial" panose="020B0604020202020204" pitchFamily="34" charset="0"/>
              <a:buChar char="•"/>
            </a:pPr>
            <a:r>
              <a:rPr lang="en-US" dirty="0"/>
              <a:t>We will select features from our EDA that have statistically significance.</a:t>
            </a:r>
          </a:p>
          <a:p>
            <a:pPr marL="285750" indent="-285750">
              <a:buFont typeface="Arial" panose="020B0604020202020204" pitchFamily="34" charset="0"/>
              <a:buChar char="•"/>
            </a:pPr>
            <a:r>
              <a:rPr lang="en-US" dirty="0"/>
              <a:t>We will also engineer additional features that have decent correlation with that dependent variable (stroke)</a:t>
            </a:r>
          </a:p>
          <a:p>
            <a:pPr marL="285750" indent="-285750">
              <a:buFont typeface="Arial" panose="020B0604020202020204" pitchFamily="34" charset="0"/>
              <a:buChar char="•"/>
            </a:pPr>
            <a:r>
              <a:rPr lang="en-US" dirty="0"/>
              <a:t>We have engineered the following additional features</a:t>
            </a:r>
          </a:p>
          <a:p>
            <a:pPr marL="742950" lvl="1" indent="-285750">
              <a:buFont typeface="Arial" panose="020B0604020202020204" pitchFamily="34" charset="0"/>
              <a:buChar char="•"/>
            </a:pPr>
            <a:r>
              <a:rPr lang="en-US" dirty="0" err="1"/>
              <a:t>Age_group</a:t>
            </a:r>
            <a:endParaRPr lang="en-US" dirty="0"/>
          </a:p>
          <a:p>
            <a:pPr marL="742950" lvl="1" indent="-285750">
              <a:buFont typeface="Arial" panose="020B0604020202020204" pitchFamily="34" charset="0"/>
              <a:buChar char="•"/>
            </a:pPr>
            <a:r>
              <a:rPr lang="en-US" dirty="0" err="1"/>
              <a:t>Obesity_ranges</a:t>
            </a:r>
            <a:endParaRPr lang="en-US" dirty="0"/>
          </a:p>
          <a:p>
            <a:pPr marL="742950" lvl="1" indent="-285750">
              <a:buFont typeface="Arial" panose="020B0604020202020204" pitchFamily="34" charset="0"/>
              <a:buChar char="•"/>
            </a:pPr>
            <a:r>
              <a:rPr lang="en-US" dirty="0" err="1"/>
              <a:t>Critical_condition</a:t>
            </a:r>
            <a:endParaRPr lang="en-US" dirty="0"/>
          </a:p>
          <a:p>
            <a:pPr marL="742950" lvl="1" indent="-285750">
              <a:buFont typeface="Arial" panose="020B0604020202020204" pitchFamily="34" charset="0"/>
              <a:buChar char="•"/>
            </a:pPr>
            <a:r>
              <a:rPr lang="en-US" dirty="0" err="1"/>
              <a:t>Diabetic_ranges</a:t>
            </a:r>
            <a:r>
              <a:rPr lang="en-US" dirty="0"/>
              <a:t> </a:t>
            </a:r>
          </a:p>
        </p:txBody>
      </p:sp>
      <p:sp>
        <p:nvSpPr>
          <p:cNvPr id="7" name="TextBox 6">
            <a:extLst>
              <a:ext uri="{FF2B5EF4-FFF2-40B4-BE49-F238E27FC236}">
                <a16:creationId xmlns:a16="http://schemas.microsoft.com/office/drawing/2014/main" id="{164F1C59-BEFA-0345-890D-FC1777D69339}"/>
              </a:ext>
            </a:extLst>
          </p:cNvPr>
          <p:cNvSpPr txBox="1"/>
          <p:nvPr/>
        </p:nvSpPr>
        <p:spPr>
          <a:xfrm>
            <a:off x="4214191" y="6092687"/>
            <a:ext cx="3737113" cy="646331"/>
          </a:xfrm>
          <a:prstGeom prst="rect">
            <a:avLst/>
          </a:prstGeom>
          <a:noFill/>
        </p:spPr>
        <p:txBody>
          <a:bodyPr wrap="square" rtlCol="0">
            <a:spAutoFit/>
          </a:bodyPr>
          <a:lstStyle/>
          <a:p>
            <a:r>
              <a:rPr lang="en-US" dirty="0"/>
              <a:t>Please refer to </a:t>
            </a:r>
            <a:r>
              <a:rPr lang="en-US" b="1" dirty="0" err="1"/>
              <a:t>preprocess.py</a:t>
            </a:r>
            <a:r>
              <a:rPr lang="en-US" b="1" dirty="0"/>
              <a:t> </a:t>
            </a:r>
            <a:r>
              <a:rPr lang="en-US" dirty="0"/>
              <a:t>for more details.</a:t>
            </a:r>
          </a:p>
        </p:txBody>
      </p:sp>
    </p:spTree>
    <p:extLst>
      <p:ext uri="{BB962C8B-B14F-4D97-AF65-F5344CB8AC3E}">
        <p14:creationId xmlns:p14="http://schemas.microsoft.com/office/powerpoint/2010/main" val="3890181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7BB29-B120-3348-AB77-C92DDC750EC3}"/>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F1B3C93C-8138-2240-A8A5-7E2115193617}"/>
              </a:ext>
            </a:extLst>
          </p:cNvPr>
          <p:cNvSpPr>
            <a:spLocks noGrp="1"/>
          </p:cNvSpPr>
          <p:nvPr>
            <p:ph idx="1"/>
          </p:nvPr>
        </p:nvSpPr>
        <p:spPr/>
        <p:txBody>
          <a:bodyPr>
            <a:normAutofit fontScale="85000" lnSpcReduction="20000"/>
          </a:bodyPr>
          <a:lstStyle/>
          <a:p>
            <a:r>
              <a:rPr lang="en-US" dirty="0"/>
              <a:t>From heuristics and many simulation runs, we have chosen the following features.</a:t>
            </a:r>
          </a:p>
          <a:p>
            <a:endParaRPr lang="en-US" dirty="0"/>
          </a:p>
          <a:p>
            <a:endParaRPr lang="en-US" dirty="0"/>
          </a:p>
          <a:p>
            <a:endParaRPr lang="en-US" dirty="0"/>
          </a:p>
          <a:p>
            <a:endParaRPr lang="en-US" dirty="0"/>
          </a:p>
          <a:p>
            <a:r>
              <a:rPr lang="en-US" dirty="0"/>
              <a:t>We have also run a random feature selector algorithm that cycles through each feature and re-calculates the score, evidently giving us an optimized choice of features. They somewhat converge to the above hand chosen features above and from our EDA.</a:t>
            </a:r>
          </a:p>
          <a:p>
            <a:r>
              <a:rPr lang="en-US" dirty="0"/>
              <a:t>Finally, we have also used L1 Lasso regularization and taken advantage of its sparsity characteristics to further help us select features. More on this in the model building section.</a:t>
            </a:r>
          </a:p>
        </p:txBody>
      </p:sp>
      <p:pic>
        <p:nvPicPr>
          <p:cNvPr id="5" name="Picture 4" descr="Text&#10;&#10;Description automatically generated">
            <a:extLst>
              <a:ext uri="{FF2B5EF4-FFF2-40B4-BE49-F238E27FC236}">
                <a16:creationId xmlns:a16="http://schemas.microsoft.com/office/drawing/2014/main" id="{BB7084C4-DBB4-DB43-932D-9A766BA64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441" y="2750200"/>
            <a:ext cx="7861300" cy="1104900"/>
          </a:xfrm>
          <a:prstGeom prst="rect">
            <a:avLst/>
          </a:prstGeom>
        </p:spPr>
      </p:pic>
    </p:spTree>
    <p:extLst>
      <p:ext uri="{BB962C8B-B14F-4D97-AF65-F5344CB8AC3E}">
        <p14:creationId xmlns:p14="http://schemas.microsoft.com/office/powerpoint/2010/main" val="50751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A6A0-8D83-8F45-8FCD-9A76CD00E758}"/>
              </a:ext>
            </a:extLst>
          </p:cNvPr>
          <p:cNvSpPr>
            <a:spLocks noGrp="1"/>
          </p:cNvSpPr>
          <p:nvPr>
            <p:ph type="title"/>
          </p:nvPr>
        </p:nvSpPr>
        <p:spPr>
          <a:xfrm>
            <a:off x="838200" y="77026"/>
            <a:ext cx="10515600" cy="1325563"/>
          </a:xfrm>
        </p:spPr>
        <p:txBody>
          <a:bodyPr/>
          <a:lstStyle/>
          <a:p>
            <a:r>
              <a:rPr lang="en-US" dirty="0"/>
              <a:t>Brute Force Feature Selection</a:t>
            </a:r>
          </a:p>
        </p:txBody>
      </p:sp>
      <p:sp>
        <p:nvSpPr>
          <p:cNvPr id="4" name="TextBox 3">
            <a:extLst>
              <a:ext uri="{FF2B5EF4-FFF2-40B4-BE49-F238E27FC236}">
                <a16:creationId xmlns:a16="http://schemas.microsoft.com/office/drawing/2014/main" id="{87B9AAC4-1750-8A45-A2CF-E07605354528}"/>
              </a:ext>
            </a:extLst>
          </p:cNvPr>
          <p:cNvSpPr txBox="1"/>
          <p:nvPr/>
        </p:nvSpPr>
        <p:spPr>
          <a:xfrm>
            <a:off x="623578" y="1402589"/>
            <a:ext cx="984967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This model is not computationally heavy. For this reason, we were able to run training and evaluation across random feature selections.</a:t>
            </a:r>
          </a:p>
          <a:p>
            <a:pPr marL="285750" indent="-285750">
              <a:buFont typeface="Arial" panose="020B0604020202020204" pitchFamily="34" charset="0"/>
              <a:buChar char="•"/>
            </a:pPr>
            <a:r>
              <a:rPr lang="en-US" dirty="0"/>
              <a:t>Big thanks to Prashant for sharing this function during live lessons, please see main </a:t>
            </a:r>
            <a:r>
              <a:rPr lang="en-US" dirty="0" err="1"/>
              <a:t>jupyter</a:t>
            </a:r>
            <a:r>
              <a:rPr lang="en-US" dirty="0"/>
              <a:t> notebook for more details.</a:t>
            </a:r>
          </a:p>
        </p:txBody>
      </p:sp>
      <p:pic>
        <p:nvPicPr>
          <p:cNvPr id="6" name="Picture 5" descr="Chart, line chart&#10;&#10;Description automatically generated">
            <a:extLst>
              <a:ext uri="{FF2B5EF4-FFF2-40B4-BE49-F238E27FC236}">
                <a16:creationId xmlns:a16="http://schemas.microsoft.com/office/drawing/2014/main" id="{BF9E820E-2268-9F46-90F9-74B3BD9AE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9273" y="2508954"/>
            <a:ext cx="5158288" cy="3492257"/>
          </a:xfrm>
          <a:prstGeom prst="rect">
            <a:avLst/>
          </a:prstGeom>
        </p:spPr>
      </p:pic>
      <p:sp>
        <p:nvSpPr>
          <p:cNvPr id="7" name="TextBox 6">
            <a:extLst>
              <a:ext uri="{FF2B5EF4-FFF2-40B4-BE49-F238E27FC236}">
                <a16:creationId xmlns:a16="http://schemas.microsoft.com/office/drawing/2014/main" id="{AF255497-E0FA-4A47-881D-6D7C07EAF255}"/>
              </a:ext>
            </a:extLst>
          </p:cNvPr>
          <p:cNvSpPr txBox="1"/>
          <p:nvPr/>
        </p:nvSpPr>
        <p:spPr>
          <a:xfrm>
            <a:off x="1615857" y="6001211"/>
            <a:ext cx="8129391" cy="646331"/>
          </a:xfrm>
          <a:prstGeom prst="rect">
            <a:avLst/>
          </a:prstGeom>
          <a:noFill/>
        </p:spPr>
        <p:txBody>
          <a:bodyPr wrap="square" rtlCol="0">
            <a:spAutoFit/>
          </a:bodyPr>
          <a:lstStyle/>
          <a:p>
            <a:r>
              <a:rPr lang="en-US" dirty="0"/>
              <a:t>The algorithm had selected the above features as they yield the highest AUC-ROC.</a:t>
            </a:r>
          </a:p>
          <a:p>
            <a:r>
              <a:rPr lang="en-US" dirty="0"/>
              <a:t>I tried to use the same exact features above but it did not turn out that way </a:t>
            </a:r>
            <a:r>
              <a:rPr lang="en-US" dirty="0">
                <a:sym typeface="Wingdings" pitchFamily="2" charset="2"/>
              </a:rPr>
              <a:t></a:t>
            </a:r>
            <a:endParaRPr lang="en-US" dirty="0"/>
          </a:p>
        </p:txBody>
      </p:sp>
    </p:spTree>
    <p:extLst>
      <p:ext uri="{BB962C8B-B14F-4D97-AF65-F5344CB8AC3E}">
        <p14:creationId xmlns:p14="http://schemas.microsoft.com/office/powerpoint/2010/main" val="2373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046746" y="586822"/>
            <a:ext cx="3560252" cy="1645920"/>
          </a:xfrm>
        </p:spPr>
        <p:txBody>
          <a:bodyPr>
            <a:normAutofit/>
          </a:bodyPr>
          <a:lstStyle/>
          <a:p>
            <a:r>
              <a:rPr lang="en-US" sz="3200" dirty="0"/>
              <a:t>Model Building &amp; Cross Validation</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descr="Amelia Earhart's Lockheed Model 10 Electra, at Oakland, CA on March 20, 1937. Scanned from Lockheed Aircraft since 1913, by René Francillon. Photo credit USA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3363" y="2545879"/>
            <a:ext cx="5007624" cy="1584444"/>
          </a:xfrm>
          <a:prstGeom prst="rect">
            <a:avLst/>
          </a:prstGeom>
        </p:spPr>
      </p:pic>
      <p:pic>
        <p:nvPicPr>
          <p:cNvPr id="7" name="Picture 6" descr="Text&#10;&#10;Description automatically generated">
            <a:extLst>
              <a:ext uri="{FF2B5EF4-FFF2-40B4-BE49-F238E27FC236}">
                <a16:creationId xmlns:a16="http://schemas.microsoft.com/office/drawing/2014/main" id="{892894D7-6BF2-E848-964F-183370E8FB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1414" y="1202363"/>
            <a:ext cx="6357731" cy="938939"/>
          </a:xfrm>
          <a:prstGeom prst="rect">
            <a:avLst/>
          </a:prstGeom>
        </p:spPr>
      </p:pic>
      <p:sp>
        <p:nvSpPr>
          <p:cNvPr id="8" name="TextBox 7">
            <a:extLst>
              <a:ext uri="{FF2B5EF4-FFF2-40B4-BE49-F238E27FC236}">
                <a16:creationId xmlns:a16="http://schemas.microsoft.com/office/drawing/2014/main" id="{6E62C4EC-AB15-DF49-8CB2-3F572D5F4E3D}"/>
              </a:ext>
            </a:extLst>
          </p:cNvPr>
          <p:cNvSpPr txBox="1"/>
          <p:nvPr/>
        </p:nvSpPr>
        <p:spPr>
          <a:xfrm>
            <a:off x="1020239" y="4221760"/>
            <a:ext cx="10151522" cy="2585323"/>
          </a:xfrm>
          <a:prstGeom prst="rect">
            <a:avLst/>
          </a:prstGeom>
          <a:noFill/>
        </p:spPr>
        <p:txBody>
          <a:bodyPr wrap="square" rtlCol="0">
            <a:spAutoFit/>
          </a:bodyPr>
          <a:lstStyle/>
          <a:p>
            <a:r>
              <a:rPr lang="en-US" b="1" dirty="0"/>
              <a:t>A Total of 4 models have been built</a:t>
            </a:r>
          </a:p>
          <a:p>
            <a:pPr marL="342900" indent="-342900">
              <a:buFont typeface="+mj-lt"/>
              <a:buAutoNum type="arabicPeriod"/>
            </a:pPr>
            <a:r>
              <a:rPr lang="en-US" dirty="0"/>
              <a:t>Baseline model (minimal preprocessing, i.e. no feature engineering) with default LR()</a:t>
            </a:r>
          </a:p>
          <a:p>
            <a:pPr marL="342900" indent="-342900">
              <a:buFont typeface="+mj-lt"/>
              <a:buAutoNum type="arabicPeriod"/>
            </a:pPr>
            <a:r>
              <a:rPr lang="en-US" dirty="0"/>
              <a:t>Fully preprocessed model with feature engineering and using ‘balanced’ class weights to deal with imbalance target.</a:t>
            </a:r>
          </a:p>
          <a:p>
            <a:pPr marL="342900" indent="-342900">
              <a:buFont typeface="+mj-lt"/>
              <a:buAutoNum type="arabicPeriod"/>
            </a:pPr>
            <a:r>
              <a:rPr lang="en-US" dirty="0"/>
              <a:t>Same model as #2 but with also ‘Random Over Sampling’, to oversample the minority stroke class and make it even with that of the majority no stroke class.</a:t>
            </a:r>
          </a:p>
          <a:p>
            <a:pPr marL="342900" indent="-342900">
              <a:buFont typeface="+mj-lt"/>
              <a:buAutoNum type="arabicPeriod"/>
            </a:pPr>
            <a:r>
              <a:rPr lang="en-US" dirty="0"/>
              <a:t>A final model same as #3 with with L1 lasso regularization for further feature selection.</a:t>
            </a:r>
          </a:p>
          <a:p>
            <a:pPr marL="342900" indent="-342900">
              <a:buFont typeface="+mj-lt"/>
              <a:buAutoNum type="arabicPeriod"/>
            </a:pPr>
            <a:endParaRPr lang="en-US" dirty="0"/>
          </a:p>
          <a:p>
            <a:r>
              <a:rPr lang="en-US" dirty="0"/>
              <a:t>In the next slide, all cross-validation curves have been displayed. #4 is the final submission.</a:t>
            </a:r>
          </a:p>
        </p:txBody>
      </p:sp>
      <p:sp>
        <p:nvSpPr>
          <p:cNvPr id="9" name="TextBox 8">
            <a:extLst>
              <a:ext uri="{FF2B5EF4-FFF2-40B4-BE49-F238E27FC236}">
                <a16:creationId xmlns:a16="http://schemas.microsoft.com/office/drawing/2014/main" id="{BA3CCA33-4D9A-9E43-8475-5FCBED982680}"/>
              </a:ext>
            </a:extLst>
          </p:cNvPr>
          <p:cNvSpPr txBox="1"/>
          <p:nvPr/>
        </p:nvSpPr>
        <p:spPr>
          <a:xfrm>
            <a:off x="6096000" y="650469"/>
            <a:ext cx="4466158" cy="369332"/>
          </a:xfrm>
          <a:prstGeom prst="rect">
            <a:avLst/>
          </a:prstGeom>
          <a:noFill/>
        </p:spPr>
        <p:txBody>
          <a:bodyPr wrap="square" rtlCol="0">
            <a:spAutoFit/>
          </a:bodyPr>
          <a:lstStyle/>
          <a:p>
            <a:r>
              <a:rPr lang="en-US" dirty="0"/>
              <a:t>Snapshot of model </a:t>
            </a:r>
            <a:r>
              <a:rPr lang="en-US" dirty="0" err="1"/>
              <a:t>dict</a:t>
            </a:r>
            <a:r>
              <a:rPr lang="en-US" dirty="0"/>
              <a:t>() from the console</a:t>
            </a:r>
          </a:p>
        </p:txBody>
      </p:sp>
    </p:spTree>
    <p:extLst>
      <p:ext uri="{BB962C8B-B14F-4D97-AF65-F5344CB8AC3E}">
        <p14:creationId xmlns:p14="http://schemas.microsoft.com/office/powerpoint/2010/main" val="3488017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8F923FF-DD0C-4FD3-A1B4-68DFA511C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159D9B-CA8E-4340-B003-12656859CE53}"/>
              </a:ext>
            </a:extLst>
          </p:cNvPr>
          <p:cNvSpPr>
            <a:spLocks noGrp="1"/>
          </p:cNvSpPr>
          <p:nvPr>
            <p:ph type="title"/>
          </p:nvPr>
        </p:nvSpPr>
        <p:spPr>
          <a:xfrm>
            <a:off x="359172" y="1144769"/>
            <a:ext cx="3724217" cy="2896432"/>
          </a:xfrm>
        </p:spPr>
        <p:txBody>
          <a:bodyPr vert="horz" lIns="91440" tIns="45720" rIns="91440" bIns="45720" rtlCol="0" anchor="b">
            <a:normAutofit/>
          </a:bodyPr>
          <a:lstStyle/>
          <a:p>
            <a:r>
              <a:rPr lang="en-US" sz="4000" dirty="0"/>
              <a:t>AUC-ROC Scores</a:t>
            </a:r>
          </a:p>
        </p:txBody>
      </p:sp>
      <p:sp>
        <p:nvSpPr>
          <p:cNvPr id="18" name="Rectangle 17">
            <a:extLst>
              <a:ext uri="{FF2B5EF4-FFF2-40B4-BE49-F238E27FC236}">
                <a16:creationId xmlns:a16="http://schemas.microsoft.com/office/drawing/2014/main" id="{114A821F-8663-46BA-8CC0-D4C44F639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24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alendar&#10;&#10;Description automatically generated">
            <a:extLst>
              <a:ext uri="{FF2B5EF4-FFF2-40B4-BE49-F238E27FC236}">
                <a16:creationId xmlns:a16="http://schemas.microsoft.com/office/drawing/2014/main" id="{07469C24-3E51-DA46-A8CB-E2957D891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1792" y="1144769"/>
            <a:ext cx="3675888" cy="1465387"/>
          </a:xfrm>
          <a:prstGeom prst="rect">
            <a:avLst/>
          </a:prstGeom>
        </p:spPr>
      </p:pic>
      <p:pic>
        <p:nvPicPr>
          <p:cNvPr id="7" name="Picture 6" descr="Calendar&#10;&#10;Description automatically generated">
            <a:extLst>
              <a:ext uri="{FF2B5EF4-FFF2-40B4-BE49-F238E27FC236}">
                <a16:creationId xmlns:a16="http://schemas.microsoft.com/office/drawing/2014/main" id="{EA717142-D23A-4C42-95AC-7C4CC19637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1895" y="1149797"/>
            <a:ext cx="3876453" cy="1460359"/>
          </a:xfrm>
          <a:prstGeom prst="rect">
            <a:avLst/>
          </a:prstGeom>
        </p:spPr>
      </p:pic>
      <p:sp>
        <p:nvSpPr>
          <p:cNvPr id="20" name="Rectangle 19">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71" y="4177748"/>
            <a:ext cx="3706859"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Calendar&#10;&#10;Description automatically generated">
            <a:extLst>
              <a:ext uri="{FF2B5EF4-FFF2-40B4-BE49-F238E27FC236}">
                <a16:creationId xmlns:a16="http://schemas.microsoft.com/office/drawing/2014/main" id="{F147D4C5-6429-9842-A3D0-03FD25D65B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3721" y="4247047"/>
            <a:ext cx="4192029" cy="1278568"/>
          </a:xfrm>
          <a:prstGeom prst="rect">
            <a:avLst/>
          </a:prstGeom>
        </p:spPr>
      </p:pic>
      <p:pic>
        <p:nvPicPr>
          <p:cNvPr id="9" name="Picture 8" descr="Calendar&#10;&#10;Description automatically generated">
            <a:extLst>
              <a:ext uri="{FF2B5EF4-FFF2-40B4-BE49-F238E27FC236}">
                <a16:creationId xmlns:a16="http://schemas.microsoft.com/office/drawing/2014/main" id="{BD974CF5-40C7-D64B-A40A-27A3AC7FB0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0898" y="4247046"/>
            <a:ext cx="3675888" cy="1278569"/>
          </a:xfrm>
          <a:prstGeom prst="rect">
            <a:avLst/>
          </a:prstGeom>
        </p:spPr>
      </p:pic>
      <p:pic>
        <p:nvPicPr>
          <p:cNvPr id="15" name="Picture 14" descr="Icon&#10;&#10;Description automatically generated">
            <a:extLst>
              <a:ext uri="{FF2B5EF4-FFF2-40B4-BE49-F238E27FC236}">
                <a16:creationId xmlns:a16="http://schemas.microsoft.com/office/drawing/2014/main" id="{66F85F19-CA41-B346-981C-DEED970BFD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8515" y="556676"/>
            <a:ext cx="533400" cy="647700"/>
          </a:xfrm>
          <a:prstGeom prst="rect">
            <a:avLst/>
          </a:prstGeom>
        </p:spPr>
      </p:pic>
      <p:pic>
        <p:nvPicPr>
          <p:cNvPr id="17" name="Picture 16" descr="Icon&#10;&#10;Description automatically generated">
            <a:extLst>
              <a:ext uri="{FF2B5EF4-FFF2-40B4-BE49-F238E27FC236}">
                <a16:creationId xmlns:a16="http://schemas.microsoft.com/office/drawing/2014/main" id="{891F9A32-04D4-6547-A8E5-304411F32B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07680" y="374985"/>
            <a:ext cx="685800" cy="647700"/>
          </a:xfrm>
          <a:prstGeom prst="rect">
            <a:avLst/>
          </a:prstGeom>
        </p:spPr>
      </p:pic>
      <p:pic>
        <p:nvPicPr>
          <p:cNvPr id="19" name="Picture 18" descr="Icon&#10;&#10;Description automatically generated">
            <a:extLst>
              <a:ext uri="{FF2B5EF4-FFF2-40B4-BE49-F238E27FC236}">
                <a16:creationId xmlns:a16="http://schemas.microsoft.com/office/drawing/2014/main" id="{94F6077B-C6AB-ED46-92DE-CF902F8238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1621" y="3198249"/>
            <a:ext cx="584200" cy="685800"/>
          </a:xfrm>
          <a:prstGeom prst="rect">
            <a:avLst/>
          </a:prstGeom>
        </p:spPr>
      </p:pic>
      <p:pic>
        <p:nvPicPr>
          <p:cNvPr id="21" name="Picture 20" descr="Icon&#10;&#10;Description automatically generated">
            <a:extLst>
              <a:ext uri="{FF2B5EF4-FFF2-40B4-BE49-F238E27FC236}">
                <a16:creationId xmlns:a16="http://schemas.microsoft.com/office/drawing/2014/main" id="{41146ECD-F9C7-EA4E-94F6-5BCB6518705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4348" y="3373334"/>
            <a:ext cx="673100" cy="660400"/>
          </a:xfrm>
          <a:prstGeom prst="rect">
            <a:avLst/>
          </a:prstGeom>
        </p:spPr>
      </p:pic>
      <p:sp>
        <p:nvSpPr>
          <p:cNvPr id="22" name="TextBox 21">
            <a:extLst>
              <a:ext uri="{FF2B5EF4-FFF2-40B4-BE49-F238E27FC236}">
                <a16:creationId xmlns:a16="http://schemas.microsoft.com/office/drawing/2014/main" id="{207787F4-7845-FD42-91EE-AC839BC8FA36}"/>
              </a:ext>
            </a:extLst>
          </p:cNvPr>
          <p:cNvSpPr txBox="1"/>
          <p:nvPr/>
        </p:nvSpPr>
        <p:spPr>
          <a:xfrm>
            <a:off x="3147237" y="5978158"/>
            <a:ext cx="6921796" cy="646331"/>
          </a:xfrm>
          <a:prstGeom prst="rect">
            <a:avLst/>
          </a:prstGeom>
          <a:noFill/>
        </p:spPr>
        <p:txBody>
          <a:bodyPr wrap="square" rtlCol="0">
            <a:spAutoFit/>
          </a:bodyPr>
          <a:lstStyle/>
          <a:p>
            <a:r>
              <a:rPr lang="en-US" dirty="0"/>
              <a:t>Please refer to main </a:t>
            </a:r>
            <a:r>
              <a:rPr lang="en-US" dirty="0" err="1"/>
              <a:t>jupyter</a:t>
            </a:r>
            <a:r>
              <a:rPr lang="en-US" dirty="0"/>
              <a:t> notebook for more model building and details: ‘</a:t>
            </a:r>
            <a:r>
              <a:rPr lang="en-US" b="1" dirty="0" err="1"/>
              <a:t>ml_basics_main_notebooks.ipynb</a:t>
            </a:r>
            <a:r>
              <a:rPr lang="en-US" dirty="0"/>
              <a:t>’</a:t>
            </a:r>
          </a:p>
        </p:txBody>
      </p:sp>
    </p:spTree>
    <p:extLst>
      <p:ext uri="{BB962C8B-B14F-4D97-AF65-F5344CB8AC3E}">
        <p14:creationId xmlns:p14="http://schemas.microsoft.com/office/powerpoint/2010/main" val="1771951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E6FEE125-3811-F340-8CE8-035B3EEA0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874" y="447910"/>
            <a:ext cx="2943823" cy="2981088"/>
          </a:xfrm>
          <a:prstGeom prst="rect">
            <a:avLst/>
          </a:prstGeom>
        </p:spPr>
      </p:pic>
      <p:cxnSp>
        <p:nvCxnSpPr>
          <p:cNvPr id="16" name="Straight Connector 15">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descr="Chart&#10;&#10;Description automatically generated with low confidence">
            <a:extLst>
              <a:ext uri="{FF2B5EF4-FFF2-40B4-BE49-F238E27FC236}">
                <a16:creationId xmlns:a16="http://schemas.microsoft.com/office/drawing/2014/main" id="{601E805A-9D2D-ED40-BFE1-021E49CDE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2874" y="3706361"/>
            <a:ext cx="3100424" cy="3131742"/>
          </a:xfrm>
          <a:prstGeom prst="rect">
            <a:avLst/>
          </a:prstGeom>
        </p:spPr>
      </p:pic>
      <p:cxnSp>
        <p:nvCxnSpPr>
          <p:cNvPr id="18" name="Straight Connector 17">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1" name="Picture 10" descr="Diagram&#10;&#10;Description automatically generated">
            <a:extLst>
              <a:ext uri="{FF2B5EF4-FFF2-40B4-BE49-F238E27FC236}">
                <a16:creationId xmlns:a16="http://schemas.microsoft.com/office/drawing/2014/main" id="{5A0FA5A3-FFC1-3043-B0BB-DD42C7840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6106" y="430681"/>
            <a:ext cx="2943824" cy="2988655"/>
          </a:xfrm>
          <a:prstGeom prst="rect">
            <a:avLst/>
          </a:prstGeom>
        </p:spPr>
      </p:pic>
      <p:pic>
        <p:nvPicPr>
          <p:cNvPr id="7" name="Picture 6" descr="Chart&#10;&#10;Description automatically generated with medium confidence">
            <a:extLst>
              <a:ext uri="{FF2B5EF4-FFF2-40B4-BE49-F238E27FC236}">
                <a16:creationId xmlns:a16="http://schemas.microsoft.com/office/drawing/2014/main" id="{13911AF5-1FA4-DD43-BE6D-78E5E73B4B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6106" y="3799498"/>
            <a:ext cx="2861605" cy="2905184"/>
          </a:xfrm>
          <a:prstGeom prst="rect">
            <a:avLst/>
          </a:prstGeom>
        </p:spPr>
      </p:pic>
      <p:sp>
        <p:nvSpPr>
          <p:cNvPr id="12" name="TextBox 11">
            <a:extLst>
              <a:ext uri="{FF2B5EF4-FFF2-40B4-BE49-F238E27FC236}">
                <a16:creationId xmlns:a16="http://schemas.microsoft.com/office/drawing/2014/main" id="{BD9163E4-128B-834A-9B92-4879CF4EF267}"/>
              </a:ext>
            </a:extLst>
          </p:cNvPr>
          <p:cNvSpPr txBox="1"/>
          <p:nvPr/>
        </p:nvSpPr>
        <p:spPr>
          <a:xfrm>
            <a:off x="3521479" y="-13756"/>
            <a:ext cx="6931614" cy="461665"/>
          </a:xfrm>
          <a:prstGeom prst="rect">
            <a:avLst/>
          </a:prstGeom>
          <a:noFill/>
        </p:spPr>
        <p:txBody>
          <a:bodyPr wrap="square" rtlCol="0">
            <a:spAutoFit/>
          </a:bodyPr>
          <a:lstStyle/>
          <a:p>
            <a:r>
              <a:rPr lang="en-US" sz="2400" dirty="0"/>
              <a:t>Cross-Validation </a:t>
            </a:r>
            <a:r>
              <a:rPr lang="en-US" sz="2400" dirty="0" err="1"/>
              <a:t>KFold</a:t>
            </a:r>
            <a:r>
              <a:rPr lang="en-US" sz="2400" dirty="0"/>
              <a:t> AUC-ROC Plots</a:t>
            </a:r>
          </a:p>
        </p:txBody>
      </p:sp>
      <p:pic>
        <p:nvPicPr>
          <p:cNvPr id="14" name="Picture 13" descr="Icon&#10;&#10;Description automatically generated">
            <a:extLst>
              <a:ext uri="{FF2B5EF4-FFF2-40B4-BE49-F238E27FC236}">
                <a16:creationId xmlns:a16="http://schemas.microsoft.com/office/drawing/2014/main" id="{42CD5B62-755A-8644-B681-50E26C29A7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4096" y="447909"/>
            <a:ext cx="533400" cy="647700"/>
          </a:xfrm>
          <a:prstGeom prst="rect">
            <a:avLst/>
          </a:prstGeom>
        </p:spPr>
      </p:pic>
      <p:pic>
        <p:nvPicPr>
          <p:cNvPr id="17" name="Picture 16" descr="Icon&#10;&#10;Description automatically generated">
            <a:extLst>
              <a:ext uri="{FF2B5EF4-FFF2-40B4-BE49-F238E27FC236}">
                <a16:creationId xmlns:a16="http://schemas.microsoft.com/office/drawing/2014/main" id="{98C2CC9F-7AE8-0944-9872-40CD345E17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96272" y="430681"/>
            <a:ext cx="685800" cy="647700"/>
          </a:xfrm>
          <a:prstGeom prst="rect">
            <a:avLst/>
          </a:prstGeom>
        </p:spPr>
      </p:pic>
      <p:pic>
        <p:nvPicPr>
          <p:cNvPr id="21" name="Picture 20" descr="Icon&#10;&#10;Description automatically generated">
            <a:extLst>
              <a:ext uri="{FF2B5EF4-FFF2-40B4-BE49-F238E27FC236}">
                <a16:creationId xmlns:a16="http://schemas.microsoft.com/office/drawing/2014/main" id="{725191B7-F640-8B4E-B19B-2ED28AE0367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8894" y="3733911"/>
            <a:ext cx="584200" cy="685800"/>
          </a:xfrm>
          <a:prstGeom prst="rect">
            <a:avLst/>
          </a:prstGeom>
        </p:spPr>
      </p:pic>
      <p:pic>
        <p:nvPicPr>
          <p:cNvPr id="23" name="Picture 22" descr="Icon&#10;&#10;Description automatically generated">
            <a:extLst>
              <a:ext uri="{FF2B5EF4-FFF2-40B4-BE49-F238E27FC236}">
                <a16:creationId xmlns:a16="http://schemas.microsoft.com/office/drawing/2014/main" id="{81250D2C-7B00-B641-8BE1-2A42DF853A0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63364" y="3728593"/>
            <a:ext cx="673100" cy="660400"/>
          </a:xfrm>
          <a:prstGeom prst="rect">
            <a:avLst/>
          </a:prstGeom>
        </p:spPr>
      </p:pic>
    </p:spTree>
    <p:extLst>
      <p:ext uri="{BB962C8B-B14F-4D97-AF65-F5344CB8AC3E}">
        <p14:creationId xmlns:p14="http://schemas.microsoft.com/office/powerpoint/2010/main" val="4108374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able&#10;&#10;Description automatically generated">
            <a:extLst>
              <a:ext uri="{FF2B5EF4-FFF2-40B4-BE49-F238E27FC236}">
                <a16:creationId xmlns:a16="http://schemas.microsoft.com/office/drawing/2014/main" id="{8E7ABD2A-E0EA-3043-8FC9-F5CAD1268C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72" y="427382"/>
            <a:ext cx="4432406" cy="4462507"/>
          </a:xfrm>
          <a:prstGeom prst="rect">
            <a:avLst/>
          </a:prstGeom>
        </p:spPr>
      </p:pic>
      <p:pic>
        <p:nvPicPr>
          <p:cNvPr id="15" name="Picture 14" descr="Table&#10;&#10;Description automatically generated">
            <a:extLst>
              <a:ext uri="{FF2B5EF4-FFF2-40B4-BE49-F238E27FC236}">
                <a16:creationId xmlns:a16="http://schemas.microsoft.com/office/drawing/2014/main" id="{82CCC57E-C4F3-5245-BAFB-2293E8714F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672" y="5207943"/>
            <a:ext cx="4335346" cy="1398819"/>
          </a:xfrm>
          <a:prstGeom prst="rect">
            <a:avLst/>
          </a:prstGeom>
        </p:spPr>
      </p:pic>
      <p:pic>
        <p:nvPicPr>
          <p:cNvPr id="17" name="Picture 16">
            <a:extLst>
              <a:ext uri="{FF2B5EF4-FFF2-40B4-BE49-F238E27FC236}">
                <a16:creationId xmlns:a16="http://schemas.microsoft.com/office/drawing/2014/main" id="{994527DC-3628-D949-B8C4-F7C43549FD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0923" y="1215309"/>
            <a:ext cx="6249210" cy="4424135"/>
          </a:xfrm>
          <a:prstGeom prst="rect">
            <a:avLst/>
          </a:prstGeom>
        </p:spPr>
      </p:pic>
    </p:spTree>
    <p:extLst>
      <p:ext uri="{BB962C8B-B14F-4D97-AF65-F5344CB8AC3E}">
        <p14:creationId xmlns:p14="http://schemas.microsoft.com/office/powerpoint/2010/main" val="2299522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AF2C-3029-FE45-B6C8-EA34C515D9BD}"/>
              </a:ext>
            </a:extLst>
          </p:cNvPr>
          <p:cNvSpPr>
            <a:spLocks noGrp="1"/>
          </p:cNvSpPr>
          <p:nvPr>
            <p:ph type="title"/>
          </p:nvPr>
        </p:nvSpPr>
        <p:spPr/>
        <p:txBody>
          <a:bodyPr/>
          <a:lstStyle/>
          <a:p>
            <a:r>
              <a:rPr lang="en-US" dirty="0"/>
              <a:t>Model Parameter and Coefficients</a:t>
            </a:r>
          </a:p>
        </p:txBody>
      </p:sp>
      <p:pic>
        <p:nvPicPr>
          <p:cNvPr id="5" name="Picture 4" descr="Graphical user interface, text&#10;&#10;Description automatically generated with medium confidence">
            <a:extLst>
              <a:ext uri="{FF2B5EF4-FFF2-40B4-BE49-F238E27FC236}">
                <a16:creationId xmlns:a16="http://schemas.microsoft.com/office/drawing/2014/main" id="{E9B1E553-E99A-6541-A165-0825EA6559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479" y="1496901"/>
            <a:ext cx="5208633" cy="3864197"/>
          </a:xfrm>
          <a:prstGeom prst="rect">
            <a:avLst/>
          </a:prstGeom>
        </p:spPr>
      </p:pic>
      <p:sp>
        <p:nvSpPr>
          <p:cNvPr id="6" name="TextBox 5">
            <a:extLst>
              <a:ext uri="{FF2B5EF4-FFF2-40B4-BE49-F238E27FC236}">
                <a16:creationId xmlns:a16="http://schemas.microsoft.com/office/drawing/2014/main" id="{9080F2D0-E6D5-2B4A-B3E1-832B05B2E802}"/>
              </a:ext>
            </a:extLst>
          </p:cNvPr>
          <p:cNvSpPr txBox="1"/>
          <p:nvPr/>
        </p:nvSpPr>
        <p:spPr>
          <a:xfrm>
            <a:off x="1552353" y="5826642"/>
            <a:ext cx="6921796" cy="646331"/>
          </a:xfrm>
          <a:prstGeom prst="rect">
            <a:avLst/>
          </a:prstGeom>
          <a:noFill/>
        </p:spPr>
        <p:txBody>
          <a:bodyPr wrap="square" rtlCol="0">
            <a:spAutoFit/>
          </a:bodyPr>
          <a:lstStyle/>
          <a:p>
            <a:r>
              <a:rPr lang="en-US" dirty="0"/>
              <a:t>Please refer to main </a:t>
            </a:r>
            <a:r>
              <a:rPr lang="en-US" dirty="0" err="1"/>
              <a:t>jupyter</a:t>
            </a:r>
            <a:r>
              <a:rPr lang="en-US" dirty="0"/>
              <a:t> notebook for more model building and details: ‘</a:t>
            </a:r>
            <a:r>
              <a:rPr lang="en-US" b="1" dirty="0" err="1"/>
              <a:t>ml_basics_main_notebooks.ipynb</a:t>
            </a:r>
            <a:r>
              <a:rPr lang="en-US" dirty="0"/>
              <a:t>’</a:t>
            </a:r>
          </a:p>
        </p:txBody>
      </p:sp>
    </p:spTree>
    <p:extLst>
      <p:ext uri="{BB962C8B-B14F-4D97-AF65-F5344CB8AC3E}">
        <p14:creationId xmlns:p14="http://schemas.microsoft.com/office/powerpoint/2010/main" val="896781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C507-B4FD-AF41-B8B2-4CAF941FC14A}"/>
              </a:ext>
            </a:extLst>
          </p:cNvPr>
          <p:cNvSpPr>
            <a:spLocks noGrp="1"/>
          </p:cNvSpPr>
          <p:nvPr>
            <p:ph type="title"/>
          </p:nvPr>
        </p:nvSpPr>
        <p:spPr/>
        <p:txBody>
          <a:bodyPr/>
          <a:lstStyle/>
          <a:p>
            <a:r>
              <a:rPr lang="en-US" dirty="0"/>
              <a:t>Learning Curve and Checking for overfitting</a:t>
            </a:r>
          </a:p>
        </p:txBody>
      </p:sp>
      <p:pic>
        <p:nvPicPr>
          <p:cNvPr id="5" name="Picture 4" descr="Chart, line chart&#10;&#10;Description automatically generated">
            <a:extLst>
              <a:ext uri="{FF2B5EF4-FFF2-40B4-BE49-F238E27FC236}">
                <a16:creationId xmlns:a16="http://schemas.microsoft.com/office/drawing/2014/main" id="{D723DF6B-032C-1447-8C51-C26C9CABAE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515" y="1442484"/>
            <a:ext cx="5346700" cy="3505200"/>
          </a:xfrm>
          <a:prstGeom prst="rect">
            <a:avLst/>
          </a:prstGeom>
        </p:spPr>
      </p:pic>
      <p:sp>
        <p:nvSpPr>
          <p:cNvPr id="6" name="TextBox 5">
            <a:extLst>
              <a:ext uri="{FF2B5EF4-FFF2-40B4-BE49-F238E27FC236}">
                <a16:creationId xmlns:a16="http://schemas.microsoft.com/office/drawing/2014/main" id="{FD931735-A7FE-1347-85E0-8D7FC73BF84E}"/>
              </a:ext>
            </a:extLst>
          </p:cNvPr>
          <p:cNvSpPr txBox="1"/>
          <p:nvPr/>
        </p:nvSpPr>
        <p:spPr>
          <a:xfrm>
            <a:off x="1307804" y="5103674"/>
            <a:ext cx="8888819" cy="1754326"/>
          </a:xfrm>
          <a:prstGeom prst="rect">
            <a:avLst/>
          </a:prstGeom>
          <a:noFill/>
        </p:spPr>
        <p:txBody>
          <a:bodyPr wrap="square" rtlCol="0">
            <a:spAutoFit/>
          </a:bodyPr>
          <a:lstStyle/>
          <a:p>
            <a:r>
              <a:rPr lang="en-US" dirty="0"/>
              <a:t>The learning curves above is for our #4 model (L1 + fully preprocessed with feature engineering + ROS)</a:t>
            </a:r>
          </a:p>
          <a:p>
            <a:endParaRPr lang="en-US" dirty="0"/>
          </a:p>
          <a:p>
            <a:r>
              <a:rPr lang="en-US" dirty="0"/>
              <a:t>Both curves are fairly close together. For this reason, there is no overfitting. This makes perfect sense because Logistic Regression, per the API has L2 regularization as default. We went the extra mile and tried ‘</a:t>
            </a:r>
            <a:r>
              <a:rPr lang="en-US" dirty="0" err="1"/>
              <a:t>elasticnet</a:t>
            </a:r>
            <a:r>
              <a:rPr lang="en-US" dirty="0"/>
              <a:t>’ and set L1 to 75%</a:t>
            </a:r>
          </a:p>
        </p:txBody>
      </p:sp>
    </p:spTree>
    <p:extLst>
      <p:ext uri="{BB962C8B-B14F-4D97-AF65-F5344CB8AC3E}">
        <p14:creationId xmlns:p14="http://schemas.microsoft.com/office/powerpoint/2010/main" val="3193002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a:extLst>
              <a:ext uri="{FF2B5EF4-FFF2-40B4-BE49-F238E27FC236}">
                <a16:creationId xmlns:a16="http://schemas.microsoft.com/office/drawing/2014/main" id="{DB2FBE57-375A-F24C-B114-AB4A9435D343}"/>
              </a:ext>
            </a:extLst>
          </p:cNvPr>
          <p:cNvSpPr txBox="1">
            <a:spLocks/>
          </p:cNvSpPr>
          <p:nvPr/>
        </p:nvSpPr>
        <p:spPr>
          <a:xfrm>
            <a:off x="2878037" y="2466754"/>
            <a:ext cx="6105194" cy="12358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base">
              <a:spcAft>
                <a:spcPts val="600"/>
              </a:spcAft>
            </a:pPr>
            <a:r>
              <a:rPr lang="en-US" sz="4700" kern="1200" dirty="0">
                <a:solidFill>
                  <a:srgbClr val="FFFFFF"/>
                </a:solidFill>
                <a:latin typeface="+mj-lt"/>
                <a:ea typeface="+mj-ea"/>
                <a:cs typeface="+mj-cs"/>
              </a:rPr>
              <a:t>Thank You AV !!!</a:t>
            </a:r>
          </a:p>
        </p:txBody>
      </p:sp>
    </p:spTree>
    <p:extLst>
      <p:ext uri="{BB962C8B-B14F-4D97-AF65-F5344CB8AC3E}">
        <p14:creationId xmlns:p14="http://schemas.microsoft.com/office/powerpoint/2010/main" val="98860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796889" y="2867602"/>
            <a:ext cx="6105194" cy="1122796"/>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EDA</a:t>
            </a:r>
          </a:p>
        </p:txBody>
      </p:sp>
    </p:spTree>
    <p:extLst>
      <p:ext uri="{BB962C8B-B14F-4D97-AF65-F5344CB8AC3E}">
        <p14:creationId xmlns:p14="http://schemas.microsoft.com/office/powerpoint/2010/main" val="3911225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8F923FF-DD0C-4FD3-A1B4-68DFA511C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0C3C019-6AF9-EE41-A4B7-416C51C0FE07}"/>
              </a:ext>
            </a:extLst>
          </p:cNvPr>
          <p:cNvSpPr/>
          <p:nvPr/>
        </p:nvSpPr>
        <p:spPr>
          <a:xfrm>
            <a:off x="359172" y="1144769"/>
            <a:ext cx="3724217" cy="289643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dirty="0">
                <a:latin typeface="+mj-lt"/>
                <a:ea typeface="+mj-ea"/>
                <a:cs typeface="+mj-cs"/>
              </a:rPr>
              <a:t>Univariate Categorical Analysis (1/ 2)</a:t>
            </a:r>
          </a:p>
        </p:txBody>
      </p:sp>
      <p:sp>
        <p:nvSpPr>
          <p:cNvPr id="19" name="Rectangle 18">
            <a:extLst>
              <a:ext uri="{FF2B5EF4-FFF2-40B4-BE49-F238E27FC236}">
                <a16:creationId xmlns:a16="http://schemas.microsoft.com/office/drawing/2014/main" id="{114A821F-8663-46BA-8CC0-D4C44F639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24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Chart, bar chart&#10;&#10;Description automatically generated">
            <a:extLst>
              <a:ext uri="{FF2B5EF4-FFF2-40B4-BE49-F238E27FC236}">
                <a16:creationId xmlns:a16="http://schemas.microsoft.com/office/drawing/2014/main" id="{B04F422A-4F79-E146-BAD8-85BD437F5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2746" y="326064"/>
            <a:ext cx="3675888" cy="2370947"/>
          </a:xfrm>
          <a:prstGeom prst="rect">
            <a:avLst/>
          </a:prstGeom>
        </p:spPr>
      </p:pic>
      <p:pic>
        <p:nvPicPr>
          <p:cNvPr id="10" name="Picture 9" descr="Chart, bar chart&#10;&#10;Description automatically generated">
            <a:extLst>
              <a:ext uri="{FF2B5EF4-FFF2-40B4-BE49-F238E27FC236}">
                <a16:creationId xmlns:a16="http://schemas.microsoft.com/office/drawing/2014/main" id="{D17DC99A-4D91-124B-8334-9CA6BC132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8491" y="326064"/>
            <a:ext cx="3675888" cy="2370947"/>
          </a:xfrm>
          <a:prstGeom prst="rect">
            <a:avLst/>
          </a:prstGeom>
        </p:spPr>
      </p:pic>
      <p:sp>
        <p:nvSpPr>
          <p:cNvPr id="21" name="Rectangle 20">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71" y="4177748"/>
            <a:ext cx="3706859"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Chart, bar chart&#10;&#10;Description automatically generated">
            <a:extLst>
              <a:ext uri="{FF2B5EF4-FFF2-40B4-BE49-F238E27FC236}">
                <a16:creationId xmlns:a16="http://schemas.microsoft.com/office/drawing/2014/main" id="{C43F536F-EE79-004C-B326-83E8FA53CC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2746" y="3374789"/>
            <a:ext cx="3675888" cy="2361758"/>
          </a:xfrm>
          <a:prstGeom prst="rect">
            <a:avLst/>
          </a:prstGeom>
        </p:spPr>
      </p:pic>
      <p:pic>
        <p:nvPicPr>
          <p:cNvPr id="8" name="Picture 7" descr="Chart, bar chart&#10;&#10;Description automatically generated">
            <a:extLst>
              <a:ext uri="{FF2B5EF4-FFF2-40B4-BE49-F238E27FC236}">
                <a16:creationId xmlns:a16="http://schemas.microsoft.com/office/drawing/2014/main" id="{31FBF4EF-CF87-D64C-89B4-BF5DC9AF31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6928" y="3370196"/>
            <a:ext cx="3675888" cy="2370947"/>
          </a:xfrm>
          <a:prstGeom prst="rect">
            <a:avLst/>
          </a:prstGeom>
        </p:spPr>
      </p:pic>
      <p:sp>
        <p:nvSpPr>
          <p:cNvPr id="13" name="TextBox 12">
            <a:extLst>
              <a:ext uri="{FF2B5EF4-FFF2-40B4-BE49-F238E27FC236}">
                <a16:creationId xmlns:a16="http://schemas.microsoft.com/office/drawing/2014/main" id="{E6E9A1AC-A3D5-144D-9EEE-F22F310D0166}"/>
              </a:ext>
            </a:extLst>
          </p:cNvPr>
          <p:cNvSpPr txBox="1"/>
          <p:nvPr/>
        </p:nvSpPr>
        <p:spPr>
          <a:xfrm>
            <a:off x="636104" y="5862985"/>
            <a:ext cx="10267122"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can clearly see the imbalance in the target feature, i.e. stroke. We will address this later in the preprocessing (ROS) and modeling sections.</a:t>
            </a:r>
          </a:p>
        </p:txBody>
      </p:sp>
    </p:spTree>
    <p:extLst>
      <p:ext uri="{BB962C8B-B14F-4D97-AF65-F5344CB8AC3E}">
        <p14:creationId xmlns:p14="http://schemas.microsoft.com/office/powerpoint/2010/main" val="1206269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E0C3C019-6AF9-EE41-A4B7-416C51C0FE07}"/>
              </a:ext>
            </a:extLst>
          </p:cNvPr>
          <p:cNvSpPr/>
          <p:nvPr/>
        </p:nvSpPr>
        <p:spPr>
          <a:xfrm>
            <a:off x="841248" y="510047"/>
            <a:ext cx="3300984" cy="1645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dirty="0">
                <a:latin typeface="+mj-lt"/>
                <a:ea typeface="+mj-ea"/>
                <a:cs typeface="+mj-cs"/>
              </a:rPr>
              <a:t>Univariate Categorical Analysis (2/ 2)</a:t>
            </a:r>
          </a:p>
        </p:txBody>
      </p:sp>
      <p:sp>
        <p:nvSpPr>
          <p:cNvPr id="22" name="Rectangle 21">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E6E9A1AC-A3D5-144D-9EEE-F22F310D0166}"/>
              </a:ext>
            </a:extLst>
          </p:cNvPr>
          <p:cNvSpPr txBox="1"/>
          <p:nvPr/>
        </p:nvSpPr>
        <p:spPr>
          <a:xfrm>
            <a:off x="4581144" y="510047"/>
            <a:ext cx="6858000" cy="164592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t>We have many people that work in the ‘private’ sector.</a:t>
            </a:r>
          </a:p>
          <a:p>
            <a:pPr marL="285750" indent="-228600">
              <a:lnSpc>
                <a:spcPct val="90000"/>
              </a:lnSpc>
              <a:spcAft>
                <a:spcPts val="600"/>
              </a:spcAft>
              <a:buFont typeface="Arial" panose="020B0604020202020204" pitchFamily="34" charset="0"/>
              <a:buChar char="•"/>
            </a:pPr>
            <a:r>
              <a:rPr lang="en-US" dirty="0"/>
              <a:t>For the most part, a little more than have of the people have never smoked, but we do have some missing values for this ‘</a:t>
            </a:r>
            <a:r>
              <a:rPr lang="en-US" dirty="0" err="1"/>
              <a:t>smoking_status</a:t>
            </a:r>
            <a:r>
              <a:rPr lang="en-US" dirty="0"/>
              <a:t>’ feature.</a:t>
            </a:r>
          </a:p>
          <a:p>
            <a:pPr marL="285750" indent="-228600">
              <a:lnSpc>
                <a:spcPct val="90000"/>
              </a:lnSpc>
              <a:spcAft>
                <a:spcPts val="600"/>
              </a:spcAft>
              <a:buFont typeface="Arial" panose="020B0604020202020204" pitchFamily="34" charset="0"/>
              <a:buChar char="•"/>
            </a:pPr>
            <a:r>
              <a:rPr lang="en-US" dirty="0"/>
              <a:t>Many people in this dataset are married.</a:t>
            </a:r>
          </a:p>
        </p:txBody>
      </p:sp>
      <p:pic>
        <p:nvPicPr>
          <p:cNvPr id="7" name="Picture 6" descr="Chart, bar chart&#10;&#10;Description automatically generated">
            <a:extLst>
              <a:ext uri="{FF2B5EF4-FFF2-40B4-BE49-F238E27FC236}">
                <a16:creationId xmlns:a16="http://schemas.microsoft.com/office/drawing/2014/main" id="{AD2EA64A-3E97-404D-922B-59E92BE9C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4" y="3274614"/>
            <a:ext cx="3584448" cy="2303007"/>
          </a:xfrm>
          <a:prstGeom prst="rect">
            <a:avLst/>
          </a:prstGeom>
        </p:spPr>
      </p:pic>
      <p:pic>
        <p:nvPicPr>
          <p:cNvPr id="11" name="Picture 10" descr="Chart, bar chart&#10;&#10;Description automatically generated">
            <a:extLst>
              <a:ext uri="{FF2B5EF4-FFF2-40B4-BE49-F238E27FC236}">
                <a16:creationId xmlns:a16="http://schemas.microsoft.com/office/drawing/2014/main" id="{23A4674F-AE25-1F45-BC0A-CE6CC5037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7599" y="3274614"/>
            <a:ext cx="3584448" cy="2303007"/>
          </a:xfrm>
          <a:prstGeom prst="rect">
            <a:avLst/>
          </a:prstGeom>
        </p:spPr>
      </p:pic>
      <p:pic>
        <p:nvPicPr>
          <p:cNvPr id="3" name="Picture 2" descr="Chart, bar chart&#10;&#10;Description automatically generated">
            <a:extLst>
              <a:ext uri="{FF2B5EF4-FFF2-40B4-BE49-F238E27FC236}">
                <a16:creationId xmlns:a16="http://schemas.microsoft.com/office/drawing/2014/main" id="{CA0E0FC3-F1A5-FC4B-B0D7-C8B63B4F5C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7415" y="3279094"/>
            <a:ext cx="3584448" cy="2294047"/>
          </a:xfrm>
          <a:prstGeom prst="rect">
            <a:avLst/>
          </a:prstGeom>
        </p:spPr>
      </p:pic>
    </p:spTree>
    <p:extLst>
      <p:ext uri="{BB962C8B-B14F-4D97-AF65-F5344CB8AC3E}">
        <p14:creationId xmlns:p14="http://schemas.microsoft.com/office/powerpoint/2010/main" val="2170090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E0C3C019-6AF9-EE41-A4B7-416C51C0FE07}"/>
              </a:ext>
            </a:extLst>
          </p:cNvPr>
          <p:cNvSpPr/>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a:latin typeface="+mj-lt"/>
                <a:ea typeface="+mj-ea"/>
                <a:cs typeface="+mj-cs"/>
              </a:rPr>
              <a:t>Univariate Numerial Analysis </a:t>
            </a:r>
          </a:p>
        </p:txBody>
      </p:sp>
      <p:sp>
        <p:nvSpPr>
          <p:cNvPr id="13" name="TextBox 12">
            <a:extLst>
              <a:ext uri="{FF2B5EF4-FFF2-40B4-BE49-F238E27FC236}">
                <a16:creationId xmlns:a16="http://schemas.microsoft.com/office/drawing/2014/main" id="{E6E9A1AC-A3D5-144D-9EEE-F22F310D0166}"/>
              </a:ext>
            </a:extLst>
          </p:cNvPr>
          <p:cNvSpPr txBox="1"/>
          <p:nvPr/>
        </p:nvSpPr>
        <p:spPr>
          <a:xfrm>
            <a:off x="186269" y="1791095"/>
            <a:ext cx="4008384" cy="439398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‘age’ looks somewhat uniform.</a:t>
            </a:r>
          </a:p>
          <a:p>
            <a:pPr marL="285750" indent="-228600">
              <a:lnSpc>
                <a:spcPct val="90000"/>
              </a:lnSpc>
              <a:spcAft>
                <a:spcPts val="600"/>
              </a:spcAft>
              <a:buFont typeface="Arial" panose="020B0604020202020204" pitchFamily="34" charset="0"/>
              <a:buChar char="•"/>
            </a:pPr>
            <a:r>
              <a:rPr lang="en-US" sz="2000" dirty="0"/>
              <a:t>Both ’</a:t>
            </a:r>
            <a:r>
              <a:rPr lang="en-US" sz="2000" dirty="0" err="1"/>
              <a:t>avg_glucose_level</a:t>
            </a:r>
            <a:r>
              <a:rPr lang="en-US" sz="2000" dirty="0"/>
              <a:t>’ and ‘</a:t>
            </a:r>
            <a:r>
              <a:rPr lang="en-US" sz="2000" dirty="0" err="1"/>
              <a:t>bmi</a:t>
            </a:r>
            <a:r>
              <a:rPr lang="en-US" sz="2000" dirty="0"/>
              <a:t>’ are right skewed.</a:t>
            </a:r>
          </a:p>
          <a:p>
            <a:pPr marL="285750" indent="-228600">
              <a:lnSpc>
                <a:spcPct val="90000"/>
              </a:lnSpc>
              <a:spcAft>
                <a:spcPts val="600"/>
              </a:spcAft>
              <a:buFont typeface="Arial" panose="020B0604020202020204" pitchFamily="34" charset="0"/>
              <a:buChar char="•"/>
            </a:pPr>
            <a:r>
              <a:rPr lang="en-US" sz="2000" dirty="0"/>
              <a:t>As we will see in the preprocessing section, we will log transform these the said features for better digestion with the </a:t>
            </a:r>
            <a:r>
              <a:rPr lang="en-US" sz="2000" dirty="0" err="1"/>
              <a:t>sklearn</a:t>
            </a:r>
            <a:r>
              <a:rPr lang="en-US" sz="2000" dirty="0"/>
              <a:t> Logistic Regression model. </a:t>
            </a:r>
          </a:p>
        </p:txBody>
      </p:sp>
      <p:grpSp>
        <p:nvGrpSpPr>
          <p:cNvPr id="31" name="Group 3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2" name="Rectangle 3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descr="Chart, histogram&#10;&#10;Description automatically generated">
            <a:extLst>
              <a:ext uri="{FF2B5EF4-FFF2-40B4-BE49-F238E27FC236}">
                <a16:creationId xmlns:a16="http://schemas.microsoft.com/office/drawing/2014/main" id="{2A6EBF91-8AB7-8543-8A45-FA9D4F685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4942" y="2256965"/>
            <a:ext cx="7036366" cy="1970181"/>
          </a:xfrm>
          <a:prstGeom prst="rect">
            <a:avLst/>
          </a:prstGeom>
        </p:spPr>
      </p:pic>
      <p:grpSp>
        <p:nvGrpSpPr>
          <p:cNvPr id="35" name="Group 3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6" name="Isosceles Triangle 3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A picture containing histogram&#10;&#10;Description automatically generated">
            <a:extLst>
              <a:ext uri="{FF2B5EF4-FFF2-40B4-BE49-F238E27FC236}">
                <a16:creationId xmlns:a16="http://schemas.microsoft.com/office/drawing/2014/main" id="{818A6436-23E8-2847-A072-747F8B8C5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2351" y="4737582"/>
            <a:ext cx="9374315" cy="1781118"/>
          </a:xfrm>
          <a:prstGeom prst="rect">
            <a:avLst/>
          </a:prstGeom>
        </p:spPr>
      </p:pic>
    </p:spTree>
    <p:extLst>
      <p:ext uri="{BB962C8B-B14F-4D97-AF65-F5344CB8AC3E}">
        <p14:creationId xmlns:p14="http://schemas.microsoft.com/office/powerpoint/2010/main" val="233387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2F21D24-A3CA-8945-B7C0-8FD95045ECDF}"/>
              </a:ext>
            </a:extLst>
          </p:cNvPr>
          <p:cNvSpPr/>
          <p:nvPr/>
        </p:nvSpPr>
        <p:spPr>
          <a:xfrm>
            <a:off x="4594613" y="381000"/>
            <a:ext cx="6966451" cy="1968373"/>
          </a:xfrm>
          <a:prstGeom prst="rect">
            <a:avLst/>
          </a:prstGeom>
        </p:spPr>
        <p:txBody>
          <a:bodyPr vert="horz" lIns="91440" tIns="45720" rIns="91440" bIns="45720" rtlCol="0" anchor="ctr">
            <a:normAutofit/>
          </a:bodyPr>
          <a:lstStyle/>
          <a:p>
            <a:pPr>
              <a:lnSpc>
                <a:spcPct val="90000"/>
              </a:lnSpc>
              <a:spcAft>
                <a:spcPts val="600"/>
              </a:spcAft>
            </a:pPr>
            <a:r>
              <a:rPr lang="en-US" sz="2200" dirty="0"/>
              <a:t>Bivariate Analysis Categorical-Categorical (1/2)</a:t>
            </a:r>
          </a:p>
        </p:txBody>
      </p:sp>
      <p:pic>
        <p:nvPicPr>
          <p:cNvPr id="14" name="Picture 13" descr="Chart, bar chart&#10;&#10;Description automatically generated">
            <a:extLst>
              <a:ext uri="{FF2B5EF4-FFF2-40B4-BE49-F238E27FC236}">
                <a16:creationId xmlns:a16="http://schemas.microsoft.com/office/drawing/2014/main" id="{89E910F8-BBF0-0945-ABF7-5FF9A3129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36" y="2584750"/>
            <a:ext cx="2843784" cy="2527808"/>
          </a:xfrm>
          <a:prstGeom prst="rect">
            <a:avLst/>
          </a:prstGeom>
        </p:spPr>
      </p:pic>
      <p:pic>
        <p:nvPicPr>
          <p:cNvPr id="12" name="Picture 11" descr="Chart, bar chart&#10;&#10;Description automatically generated">
            <a:extLst>
              <a:ext uri="{FF2B5EF4-FFF2-40B4-BE49-F238E27FC236}">
                <a16:creationId xmlns:a16="http://schemas.microsoft.com/office/drawing/2014/main" id="{B6D040CE-3E18-DF46-9539-FB745CCA49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5352" y="2584750"/>
            <a:ext cx="2843784" cy="2427620"/>
          </a:xfrm>
          <a:prstGeom prst="rect">
            <a:avLst/>
          </a:prstGeom>
        </p:spPr>
      </p:pic>
      <p:pic>
        <p:nvPicPr>
          <p:cNvPr id="16" name="Picture 15" descr="Chart, bar chart&#10;&#10;Description automatically generated">
            <a:extLst>
              <a:ext uri="{FF2B5EF4-FFF2-40B4-BE49-F238E27FC236}">
                <a16:creationId xmlns:a16="http://schemas.microsoft.com/office/drawing/2014/main" id="{3E748157-B9D4-CF48-A70F-95AAD24FE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2865" y="2769731"/>
            <a:ext cx="2843784" cy="2184771"/>
          </a:xfrm>
          <a:prstGeom prst="rect">
            <a:avLst/>
          </a:prstGeom>
        </p:spPr>
      </p:pic>
      <p:pic>
        <p:nvPicPr>
          <p:cNvPr id="10" name="Picture 9" descr="Chart, bar chart&#10;&#10;Description automatically generated">
            <a:extLst>
              <a:ext uri="{FF2B5EF4-FFF2-40B4-BE49-F238E27FC236}">
                <a16:creationId xmlns:a16="http://schemas.microsoft.com/office/drawing/2014/main" id="{677E9577-8874-3A4F-B4DE-43A3740E2E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2602" y="2769731"/>
            <a:ext cx="2843784" cy="2157846"/>
          </a:xfrm>
          <a:prstGeom prst="rect">
            <a:avLst/>
          </a:prstGeom>
        </p:spPr>
      </p:pic>
      <p:sp>
        <p:nvSpPr>
          <p:cNvPr id="17" name="TextBox 16">
            <a:extLst>
              <a:ext uri="{FF2B5EF4-FFF2-40B4-BE49-F238E27FC236}">
                <a16:creationId xmlns:a16="http://schemas.microsoft.com/office/drawing/2014/main" id="{AC9C6DB3-22B6-D04F-B413-8C7A2E47A3D6}"/>
              </a:ext>
            </a:extLst>
          </p:cNvPr>
          <p:cNvSpPr txBox="1"/>
          <p:nvPr/>
        </p:nvSpPr>
        <p:spPr>
          <a:xfrm>
            <a:off x="1282148" y="5257800"/>
            <a:ext cx="877625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t>
            </a:r>
            <a:r>
              <a:rPr lang="en-US" dirty="0" err="1"/>
              <a:t>ever_married</a:t>
            </a:r>
            <a:r>
              <a:rPr lang="en-US" dirty="0"/>
              <a:t>’ might be one of those confounding factors for correlation vs causation. However, via our hypothesis test –  the p-value is statistically significant and we will keep this feature for digestion with model.</a:t>
            </a:r>
          </a:p>
          <a:p>
            <a:pPr marL="285750" indent="-285750">
              <a:buFont typeface="Arial" panose="020B0604020202020204" pitchFamily="34" charset="0"/>
              <a:buChar char="•"/>
            </a:pPr>
            <a:r>
              <a:rPr lang="en-US" dirty="0"/>
              <a:t>‘</a:t>
            </a:r>
            <a:r>
              <a:rPr lang="en-US" dirty="0" err="1"/>
              <a:t>heart_disease</a:t>
            </a:r>
            <a:r>
              <a:rPr lang="en-US" dirty="0"/>
              <a:t>’ is also statistically significant.</a:t>
            </a:r>
          </a:p>
        </p:txBody>
      </p:sp>
    </p:spTree>
    <p:extLst>
      <p:ext uri="{BB962C8B-B14F-4D97-AF65-F5344CB8AC3E}">
        <p14:creationId xmlns:p14="http://schemas.microsoft.com/office/powerpoint/2010/main" val="1136079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C9C6DB3-22B6-D04F-B413-8C7A2E47A3D6}"/>
              </a:ext>
            </a:extLst>
          </p:cNvPr>
          <p:cNvSpPr txBox="1"/>
          <p:nvPr/>
        </p:nvSpPr>
        <p:spPr>
          <a:xfrm>
            <a:off x="1014609" y="5670764"/>
            <a:ext cx="10408669" cy="135559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200" dirty="0"/>
              <a:t>We will keep both ‘</a:t>
            </a:r>
            <a:r>
              <a:rPr lang="en-US" sz="2200" dirty="0" err="1"/>
              <a:t>work_type</a:t>
            </a:r>
            <a:r>
              <a:rPr lang="en-US" sz="2200" dirty="0"/>
              <a:t>’ and ‘</a:t>
            </a:r>
            <a:r>
              <a:rPr lang="en-US" sz="2200" dirty="0" err="1"/>
              <a:t>smoking_status</a:t>
            </a:r>
            <a:r>
              <a:rPr lang="en-US" sz="2200" dirty="0"/>
              <a:t>’ features for model building as well because their p-values are small.</a:t>
            </a:r>
          </a:p>
        </p:txBody>
      </p:sp>
      <p:pic>
        <p:nvPicPr>
          <p:cNvPr id="6" name="Picture 5" descr="Chart, bar chart&#10;&#10;Description automatically generated">
            <a:extLst>
              <a:ext uri="{FF2B5EF4-FFF2-40B4-BE49-F238E27FC236}">
                <a16:creationId xmlns:a16="http://schemas.microsoft.com/office/drawing/2014/main" id="{74697FBB-C846-9745-A73C-E965D7D28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22" y="2172876"/>
            <a:ext cx="2843784" cy="3267654"/>
          </a:xfrm>
          <a:prstGeom prst="rect">
            <a:avLst/>
          </a:prstGeom>
        </p:spPr>
      </p:pic>
      <p:pic>
        <p:nvPicPr>
          <p:cNvPr id="11" name="Picture 10" descr="Chart, bar chart&#10;&#10;Description automatically generated">
            <a:extLst>
              <a:ext uri="{FF2B5EF4-FFF2-40B4-BE49-F238E27FC236}">
                <a16:creationId xmlns:a16="http://schemas.microsoft.com/office/drawing/2014/main" id="{FEDE67F6-A7B8-D54D-A6A6-FC21A53C1E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0178" y="2376542"/>
            <a:ext cx="2843784" cy="3138235"/>
          </a:xfrm>
          <a:prstGeom prst="rect">
            <a:avLst/>
          </a:prstGeom>
        </p:spPr>
      </p:pic>
      <p:pic>
        <p:nvPicPr>
          <p:cNvPr id="8" name="Picture 7" descr="Chart, bar chart&#10;&#10;Description automatically generated">
            <a:extLst>
              <a:ext uri="{FF2B5EF4-FFF2-40B4-BE49-F238E27FC236}">
                <a16:creationId xmlns:a16="http://schemas.microsoft.com/office/drawing/2014/main" id="{E26AE964-AF1B-8247-B4D0-7AB8F6F226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6394" y="2641766"/>
            <a:ext cx="2843784" cy="2161275"/>
          </a:xfrm>
          <a:prstGeom prst="rect">
            <a:avLst/>
          </a:prstGeom>
        </p:spPr>
      </p:pic>
      <p:pic>
        <p:nvPicPr>
          <p:cNvPr id="3" name="Picture 2" descr="Chart, bar chart&#10;&#10;Description automatically generated">
            <a:extLst>
              <a:ext uri="{FF2B5EF4-FFF2-40B4-BE49-F238E27FC236}">
                <a16:creationId xmlns:a16="http://schemas.microsoft.com/office/drawing/2014/main" id="{00836627-86F2-5B4B-8C30-71FAF13E9D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8197" y="2732225"/>
            <a:ext cx="2843784" cy="2148955"/>
          </a:xfrm>
          <a:prstGeom prst="rect">
            <a:avLst/>
          </a:prstGeom>
        </p:spPr>
      </p:pic>
      <p:sp>
        <p:nvSpPr>
          <p:cNvPr id="20" name="Rectangle 19">
            <a:extLst>
              <a:ext uri="{FF2B5EF4-FFF2-40B4-BE49-F238E27FC236}">
                <a16:creationId xmlns:a16="http://schemas.microsoft.com/office/drawing/2014/main" id="{661CA96C-2AD3-FE49-A080-791941CA084D}"/>
              </a:ext>
            </a:extLst>
          </p:cNvPr>
          <p:cNvSpPr/>
          <p:nvPr/>
        </p:nvSpPr>
        <p:spPr>
          <a:xfrm>
            <a:off x="4594613" y="381000"/>
            <a:ext cx="6966451" cy="1968373"/>
          </a:xfrm>
          <a:prstGeom prst="rect">
            <a:avLst/>
          </a:prstGeom>
        </p:spPr>
        <p:txBody>
          <a:bodyPr vert="horz" lIns="91440" tIns="45720" rIns="91440" bIns="45720" rtlCol="0" anchor="ctr">
            <a:normAutofit/>
          </a:bodyPr>
          <a:lstStyle/>
          <a:p>
            <a:pPr>
              <a:lnSpc>
                <a:spcPct val="90000"/>
              </a:lnSpc>
              <a:spcAft>
                <a:spcPts val="600"/>
              </a:spcAft>
            </a:pPr>
            <a:r>
              <a:rPr lang="en-US" sz="2200" dirty="0"/>
              <a:t>Bivariate Analysis Categorical-Categorical (2/2)</a:t>
            </a:r>
          </a:p>
        </p:txBody>
      </p:sp>
    </p:spTree>
    <p:extLst>
      <p:ext uri="{BB962C8B-B14F-4D97-AF65-F5344CB8AC3E}">
        <p14:creationId xmlns:p14="http://schemas.microsoft.com/office/powerpoint/2010/main" val="26516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D5C8DF9-46B2-0A47-8AF3-34EE03E40B86}"/>
              </a:ext>
            </a:extLst>
          </p:cNvPr>
          <p:cNvSpPr/>
          <p:nvPr/>
        </p:nvSpPr>
        <p:spPr>
          <a:xfrm>
            <a:off x="638881" y="457200"/>
            <a:ext cx="10909640" cy="1368614"/>
          </a:xfrm>
          <a:prstGeom prst="rect">
            <a:avLst/>
          </a:prstGeom>
        </p:spPr>
        <p:txBody>
          <a:bodyPr vert="horz" lIns="91440" tIns="45720" rIns="91440" bIns="45720" rtlCol="0" anchor="ctr">
            <a:normAutofit fontScale="92500" lnSpcReduction="20000"/>
          </a:bodyPr>
          <a:lstStyle/>
          <a:p>
            <a:pPr algn="ctr">
              <a:lnSpc>
                <a:spcPct val="90000"/>
              </a:lnSpc>
              <a:spcBef>
                <a:spcPct val="0"/>
              </a:spcBef>
              <a:spcAft>
                <a:spcPts val="600"/>
              </a:spcAft>
            </a:pPr>
            <a:r>
              <a:rPr lang="en-US" sz="6100" dirty="0">
                <a:latin typeface="+mj-lt"/>
                <a:ea typeface="+mj-ea"/>
                <a:cs typeface="+mj-cs"/>
              </a:rPr>
              <a:t>Bivariate Continuous Categorical (1/2)</a:t>
            </a:r>
          </a:p>
        </p:txBody>
      </p:sp>
      <p:sp>
        <p:nvSpPr>
          <p:cNvPr id="2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box and whisker chart&#10;&#10;Description automatically generated">
            <a:extLst>
              <a:ext uri="{FF2B5EF4-FFF2-40B4-BE49-F238E27FC236}">
                <a16:creationId xmlns:a16="http://schemas.microsoft.com/office/drawing/2014/main" id="{FA0DE913-8BEC-8144-8DF4-6D904D2878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79" y="2539885"/>
            <a:ext cx="5614416" cy="2708956"/>
          </a:xfrm>
          <a:prstGeom prst="rect">
            <a:avLst/>
          </a:prstGeom>
        </p:spPr>
      </p:pic>
      <p:pic>
        <p:nvPicPr>
          <p:cNvPr id="6" name="Picture 5" descr="Chart, box and whisker chart&#10;&#10;Description automatically generated">
            <a:extLst>
              <a:ext uri="{FF2B5EF4-FFF2-40B4-BE49-F238E27FC236}">
                <a16:creationId xmlns:a16="http://schemas.microsoft.com/office/drawing/2014/main" id="{EC6EA4EF-2EEF-6A4A-BEA3-FF203E5C2C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9235" y="2553921"/>
            <a:ext cx="5614416" cy="2680883"/>
          </a:xfrm>
          <a:prstGeom prst="rect">
            <a:avLst/>
          </a:prstGeom>
        </p:spPr>
      </p:pic>
      <p:sp>
        <p:nvSpPr>
          <p:cNvPr id="16" name="TextBox 15">
            <a:extLst>
              <a:ext uri="{FF2B5EF4-FFF2-40B4-BE49-F238E27FC236}">
                <a16:creationId xmlns:a16="http://schemas.microsoft.com/office/drawing/2014/main" id="{B22957DF-8B03-0745-AE1B-F8D243A0A2D2}"/>
              </a:ext>
            </a:extLst>
          </p:cNvPr>
          <p:cNvSpPr txBox="1"/>
          <p:nvPr/>
        </p:nvSpPr>
        <p:spPr>
          <a:xfrm>
            <a:off x="1014609" y="5670764"/>
            <a:ext cx="10408669" cy="135559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200" dirty="0"/>
              <a:t>Both ‘age’ and ‘</a:t>
            </a:r>
            <a:r>
              <a:rPr lang="en-US" sz="2200" dirty="0" err="1"/>
              <a:t>avg_glucose_level</a:t>
            </a:r>
            <a:r>
              <a:rPr lang="en-US" sz="2200" dirty="0"/>
              <a:t>’ are statistically significant</a:t>
            </a:r>
          </a:p>
        </p:txBody>
      </p:sp>
    </p:spTree>
    <p:extLst>
      <p:ext uri="{BB962C8B-B14F-4D97-AF65-F5344CB8AC3E}">
        <p14:creationId xmlns:p14="http://schemas.microsoft.com/office/powerpoint/2010/main" val="905743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TotalTime>
  <Words>1475</Words>
  <Application>Microsoft Macintosh PowerPoint</Application>
  <PresentationFormat>Widescreen</PresentationFormat>
  <Paragraphs>130</Paragraphs>
  <Slides>22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Hackathon ML Basics</vt:lpstr>
      <vt:lpstr>PowerPoint Presentation</vt:lpstr>
      <vt:lpstr>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Selection</vt:lpstr>
      <vt:lpstr>Brute Force Feature Selection</vt:lpstr>
      <vt:lpstr>Model Building &amp; Cross Validation</vt:lpstr>
      <vt:lpstr>AUC-ROC Scores</vt:lpstr>
      <vt:lpstr>PowerPoint Presentation</vt:lpstr>
      <vt:lpstr>Model Parameter and Coefficients</vt:lpstr>
      <vt:lpstr>Learning Curve and Checking for overfitting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ML Basics</dc:title>
  <dc:creator>Khoi Nguyen</dc:creator>
  <cp:lastModifiedBy>Khoi Nguyen</cp:lastModifiedBy>
  <cp:revision>15</cp:revision>
  <dcterms:created xsi:type="dcterms:W3CDTF">2021-02-14T09:12:46Z</dcterms:created>
  <dcterms:modified xsi:type="dcterms:W3CDTF">2021-02-14T18:54:41Z</dcterms:modified>
</cp:coreProperties>
</file>