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6" r:id="rId2"/>
    <p:sldId id="263" r:id="rId3"/>
    <p:sldId id="260" r:id="rId4"/>
    <p:sldId id="261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1" r:id="rId22"/>
    <p:sldId id="280" r:id="rId23"/>
    <p:sldId id="288" r:id="rId24"/>
    <p:sldId id="282" r:id="rId25"/>
    <p:sldId id="283" r:id="rId26"/>
    <p:sldId id="284" r:id="rId27"/>
    <p:sldId id="290" r:id="rId28"/>
    <p:sldId id="286" r:id="rId29"/>
    <p:sldId id="287" r:id="rId30"/>
    <p:sldId id="289" r:id="rId31"/>
    <p:sldId id="258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71" autoAdjust="0"/>
    <p:restoredTop sz="86737" autoAdjust="0"/>
  </p:normalViewPr>
  <p:slideViewPr>
    <p:cSldViewPr snapToGrid="0">
      <p:cViewPr>
        <p:scale>
          <a:sx n="75" d="100"/>
          <a:sy n="75" d="100"/>
        </p:scale>
        <p:origin x="1570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CFAB-C3A1-4474-BEC6-9CC4ECDACEC4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604574-5231-499F-B0F0-167D68763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354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Nhu cầu sử dụng tiếng Anh</a:t>
            </a:r>
          </a:p>
          <a:p>
            <a:r>
              <a:rPr lang="en-US"/>
              <a:t>Các đề thi tiếng Anh nổi nh</a:t>
            </a:r>
            <a:r>
              <a:rPr lang="vi-VN"/>
              <a:t>ư</a:t>
            </a:r>
            <a:r>
              <a:rPr lang="en-US"/>
              <a:t> TOEIC, TOEFL đang sử dụng trắc nghiệm điền khuyết</a:t>
            </a:r>
          </a:p>
          <a:p>
            <a:r>
              <a:rPr lang="en-US"/>
              <a:t>Khả năng tự học</a:t>
            </a:r>
          </a:p>
          <a:p>
            <a:r>
              <a:rPr lang="en-US"/>
              <a:t>Khó khăn của việc giải câu hỏi</a:t>
            </a:r>
          </a:p>
          <a:p>
            <a:r>
              <a:rPr lang="en-US"/>
              <a:t>Hệ thống giải đáp các câu trắc nghiệm</a:t>
            </a:r>
          </a:p>
          <a:p>
            <a:r>
              <a:rPr lang="vi-VN"/>
              <a:t>Giới thiệu</a:t>
            </a:r>
          </a:p>
          <a:p>
            <a:r>
              <a:rPr lang="vi-VN"/>
              <a:t>Tình hình tiếng Anh</a:t>
            </a:r>
          </a:p>
          <a:p>
            <a:r>
              <a:rPr lang="vi-VN"/>
              <a:t>Giới thiệu vấn đề</a:t>
            </a:r>
          </a:p>
          <a:p>
            <a:r>
              <a:rPr lang="vi-VN"/>
              <a:t>Hệ thống đề xuất</a:t>
            </a:r>
          </a:p>
          <a:p>
            <a:endParaRPr lang="vi-VN"/>
          </a:p>
          <a:p>
            <a:r>
              <a:rPr lang="vi-VN"/>
              <a:t>Phát biểu bài toán và đối tượng nghiên cứu</a:t>
            </a:r>
          </a:p>
          <a:p>
            <a:endParaRPr lang="vi-VN"/>
          </a:p>
          <a:p>
            <a:r>
              <a:rPr lang="vi-VN"/>
              <a:t>Khảo sát chatbot</a:t>
            </a:r>
          </a:p>
          <a:p>
            <a:endParaRPr lang="vi-VN"/>
          </a:p>
          <a:p>
            <a:r>
              <a:rPr lang="vi-VN"/>
              <a:t>Các hướng tiếp cận trước đây</a:t>
            </a:r>
          </a:p>
          <a:p>
            <a:r>
              <a:rPr lang="vi-VN"/>
              <a:t>Khó khăn -&gt; rất ít các nghiên cứu tìm hiểu và hiện thực vấn đề này</a:t>
            </a:r>
          </a:p>
          <a:p>
            <a:r>
              <a:rPr lang="vi-VN"/>
              <a:t>	 -&gt; Các nghiên cứu trước đó</a:t>
            </a:r>
          </a:p>
          <a:p>
            <a:r>
              <a:rPr lang="vi-VN"/>
              <a:t>Các mô hình trước đó</a:t>
            </a:r>
          </a:p>
          <a:p>
            <a:r>
              <a:rPr lang="vi-VN"/>
              <a:t>-&gt; Chọn mô hình tối ưu</a:t>
            </a:r>
          </a:p>
          <a:p>
            <a:endParaRPr lang="vi-VN"/>
          </a:p>
          <a:p>
            <a:endParaRPr lang="vi-VN"/>
          </a:p>
          <a:p>
            <a:r>
              <a:rPr lang="vi-VN"/>
              <a:t>Mô hình đề xuất</a:t>
            </a:r>
          </a:p>
          <a:p>
            <a:r>
              <a:rPr lang="vi-VN"/>
              <a:t>Ngữ liệu</a:t>
            </a:r>
          </a:p>
          <a:p>
            <a:r>
              <a:rPr lang="vi-VN"/>
              <a:t>-&gt; Giới thiệu bộ ngữ liệu</a:t>
            </a:r>
          </a:p>
          <a:p>
            <a:r>
              <a:rPr lang="vi-VN"/>
              <a:t>N-gram</a:t>
            </a:r>
          </a:p>
          <a:p>
            <a:r>
              <a:rPr lang="vi-VN"/>
              <a:t>-&gt; Tiền xử lý văn bản</a:t>
            </a:r>
          </a:p>
          <a:p>
            <a:r>
              <a:rPr lang="vi-VN"/>
              <a:t>-&gt; Giải thuật chọn đáp án</a:t>
            </a:r>
          </a:p>
          <a:p>
            <a:endParaRPr lang="vi-VN"/>
          </a:p>
          <a:p>
            <a:r>
              <a:rPr lang="vi-VN"/>
              <a:t>Xây dựng hệ thống</a:t>
            </a:r>
          </a:p>
          <a:p>
            <a:r>
              <a:rPr lang="vi-VN"/>
              <a:t>Giới thiệu dịch vụ Azure</a:t>
            </a:r>
          </a:p>
          <a:p>
            <a:r>
              <a:rPr lang="vi-VN"/>
              <a:t>-&gt; điện toán đám mây</a:t>
            </a:r>
          </a:p>
          <a:p>
            <a:r>
              <a:rPr lang="vi-VN"/>
              <a:t>-&gt; lợi ích</a:t>
            </a:r>
          </a:p>
          <a:p>
            <a:r>
              <a:rPr lang="vi-VN"/>
              <a:t>-&gt; studio Machine learning</a:t>
            </a:r>
          </a:p>
          <a:p>
            <a:endParaRPr lang="vi-VN"/>
          </a:p>
          <a:p>
            <a:r>
              <a:rPr lang="vi-VN"/>
              <a:t>Giới thiệu dịch vụ Heroku</a:t>
            </a:r>
          </a:p>
          <a:p>
            <a:r>
              <a:rPr lang="vi-VN"/>
              <a:t>-&gt; Server với tên miền</a:t>
            </a:r>
          </a:p>
          <a:p>
            <a:endParaRPr lang="vi-VN"/>
          </a:p>
          <a:p>
            <a:r>
              <a:rPr lang="vi-VN"/>
              <a:t>Giới thiệu dịch vụ facebook</a:t>
            </a:r>
          </a:p>
          <a:p>
            <a:r>
              <a:rPr lang="vi-VN"/>
              <a:t>-&gt; mạng xã hội và chatbot</a:t>
            </a:r>
          </a:p>
          <a:p>
            <a:endParaRPr lang="vi-VN"/>
          </a:p>
          <a:p>
            <a:r>
              <a:rPr lang="vi-VN"/>
              <a:t>Demo hệ thống</a:t>
            </a:r>
          </a:p>
          <a:p>
            <a:r>
              <a:rPr lang="vi-VN"/>
              <a:t>-&gt; chat bot</a:t>
            </a:r>
          </a:p>
          <a:p>
            <a:endParaRPr lang="vi-VN"/>
          </a:p>
          <a:p>
            <a:r>
              <a:rPr lang="vi-VN"/>
              <a:t>Kết quả khảo sát</a:t>
            </a:r>
          </a:p>
          <a:p>
            <a:r>
              <a:rPr lang="vi-VN"/>
              <a:t>Kết quả khảo sát</a:t>
            </a:r>
          </a:p>
          <a:p>
            <a:r>
              <a:rPr lang="vi-VN"/>
              <a:t>Khảo sát tốc độ thực thi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604574-5231-499F-B0F0-167D687637B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5495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Loại bỏ stop-words (Ví dụ: bỏ các từ: “the”, “a”, “about”, “all”, “didn’t”, …)</a:t>
            </a:r>
          </a:p>
          <a:p>
            <a:pPr lvl="0"/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 giản hóa định dạng từ về dạng kinh điển (Ví dụ: “them, their” thành “they”, “died” thành “die”, “fruits” thành “fruit”, …)</a:t>
            </a:r>
          </a:p>
          <a:p>
            <a:pPr lvl="0"/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Thêm thành phần để phát hiện bắt đầu câu (Ví dụ: “I am a man” thành “&lt;P&gt; I am a man”)</a:t>
            </a:r>
          </a:p>
          <a:p>
            <a:pPr lvl="0"/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Loại bỏ dấu câu (Ví dụ: xóa các dấu “.”, “,”, “!”, …)</a:t>
            </a:r>
          </a:p>
          <a:p>
            <a:pPr lvl="0"/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Loại bỏ các thành phần đặc biệt (Ví dụ: loại bỏ các email như “13520564@gm.uit.edu.vn” hoặc “example@host.com”. Loại bỏ số như: loại bỏ các số điện thoại “0121 2234 1909” hoặc “1990’s” thành “ ’s ”. Loại bỏ các đường dẫn đến địa chỉ website như: “https://www.google.com”)</a:t>
            </a:r>
          </a:p>
          <a:p>
            <a:pPr lvl="0"/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Thay thế từ viết tắc (Ví dụ: “wouldn’t” thành “would not”, “let’s” thành “let us”, “I’ve” thành “I have”)</a:t>
            </a:r>
          </a:p>
          <a:p>
            <a:pPr lvl="0"/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604574-5231-499F-B0F0-167D687637B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3848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(tr31)</a:t>
            </a:r>
          </a:p>
          <a:p>
            <a:pPr lvl="0"/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Mẫu câu đề xuất, chỉ một ô trống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604574-5231-499F-B0F0-167D687637B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9139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Loại bỏ stop-words (Ví dụ: bỏ các từ: “the”, “a”, “about”, “all”, “didn’t”, …)</a:t>
            </a:r>
          </a:p>
          <a:p>
            <a:pPr lvl="0"/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 giản hóa định dạng từ về dạng kinh điển (Ví dụ: “them, their” thành “they”, “died” thành “die”, “fruits” thành “fruit”, …)</a:t>
            </a:r>
          </a:p>
          <a:p>
            <a:pPr lvl="0"/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Thêm thành phần để phát hiện bắt đầu câu (Ví dụ: “I am a man” thành “&lt;P&gt; I am a man”)</a:t>
            </a:r>
          </a:p>
          <a:p>
            <a:pPr lvl="0"/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Loại bỏ dấu câu (Ví dụ: xóa các dấu “.”, “,”, “!”, …)</a:t>
            </a:r>
          </a:p>
          <a:p>
            <a:pPr lvl="0"/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Loại bỏ các thành phần đặc biệt (Ví dụ: loại bỏ các email như “13520564@gm.uit.edu.vn” hoặc “example@host.com”. Loại bỏ số như: loại bỏ các số điện thoại “0121 2234 1909” hoặc “1990’s” thành “ ’s ”. Loại bỏ các đường dẫn đến địa chỉ website như: “https://www.google.com”)</a:t>
            </a:r>
          </a:p>
          <a:p>
            <a:pPr lvl="0"/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Thay thế từ viết tắc (Ví dụ: “wouldn’t” thành “would not”, “let’s” thành “let us”, “I’ve” thành “I have”)</a:t>
            </a:r>
          </a:p>
          <a:p>
            <a:pPr lvl="0"/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604574-5231-499F-B0F0-167D687637B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1180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Nhu cầu sử dụng tiếng Anh</a:t>
            </a:r>
          </a:p>
          <a:p>
            <a:r>
              <a:rPr lang="en-US"/>
              <a:t>Các đề thi tiếng Anh nổi nh</a:t>
            </a:r>
            <a:r>
              <a:rPr lang="vi-VN"/>
              <a:t>ư</a:t>
            </a:r>
            <a:r>
              <a:rPr lang="en-US"/>
              <a:t> TOEIC, TOEFL đang sử dụng trắc nghiệm điền khuyết</a:t>
            </a:r>
          </a:p>
          <a:p>
            <a:r>
              <a:rPr lang="en-US"/>
              <a:t>Khả năng tự học</a:t>
            </a:r>
          </a:p>
          <a:p>
            <a:r>
              <a:rPr lang="en-US"/>
              <a:t>Khó khăn của việc giải câu hỏi</a:t>
            </a:r>
          </a:p>
          <a:p>
            <a:r>
              <a:rPr lang="en-US"/>
              <a:t>Hệ thống giải đáp các câu trắc nghiệm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604574-5231-499F-B0F0-167D687637B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3387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Nhu cầu sử dụng tiếng Anh</a:t>
            </a:r>
          </a:p>
          <a:p>
            <a:r>
              <a:rPr lang="en-US"/>
              <a:t>Các đề thi tiếng Anh nổi nh</a:t>
            </a:r>
            <a:r>
              <a:rPr lang="vi-VN"/>
              <a:t>ư</a:t>
            </a:r>
            <a:r>
              <a:rPr lang="en-US"/>
              <a:t> TOEIC, TOEFL đang sử dụng trắc nghiệm điền khuyết</a:t>
            </a:r>
          </a:p>
          <a:p>
            <a:r>
              <a:rPr lang="en-US"/>
              <a:t>Khả năng tự học</a:t>
            </a:r>
          </a:p>
          <a:p>
            <a:r>
              <a:rPr lang="en-US"/>
              <a:t>Khó khăn của việc giải câu hỏi</a:t>
            </a:r>
          </a:p>
          <a:p>
            <a:r>
              <a:rPr lang="en-US"/>
              <a:t>Hệ thống giải đáp các câu trắc nghiệm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604574-5231-499F-B0F0-167D687637B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6130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Nhu cầu sử dụng tiếng Anh</a:t>
            </a:r>
          </a:p>
          <a:p>
            <a:r>
              <a:rPr lang="en-US"/>
              <a:t>Các đề thi tiếng Anh nổi nh</a:t>
            </a:r>
            <a:r>
              <a:rPr lang="vi-VN"/>
              <a:t>ư</a:t>
            </a:r>
            <a:r>
              <a:rPr lang="en-US"/>
              <a:t> TOEIC, TOEFL đang sử dụng trắc nghiệm điền khuyết</a:t>
            </a:r>
          </a:p>
          <a:p>
            <a:r>
              <a:rPr lang="en-US"/>
              <a:t>Khả năng tự học</a:t>
            </a:r>
          </a:p>
          <a:p>
            <a:r>
              <a:rPr lang="en-US"/>
              <a:t>Khó khăn của việc giải câu hỏi</a:t>
            </a:r>
          </a:p>
          <a:p>
            <a:r>
              <a:rPr lang="en-US"/>
              <a:t>Hệ thống giải đáp các câu trắc nghiệm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604574-5231-499F-B0F0-167D687637B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8105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Trong quá trình tìm hiểu, có tìm đ</a:t>
            </a:r>
            <a:r>
              <a:rPr lang="vi-VN"/>
              <a:t>ư</a:t>
            </a:r>
            <a:r>
              <a:rPr lang="en-US"/>
              <a:t>ợc một số báo cáo khoa học sử dụng Azure thực hiện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604574-5231-499F-B0F0-167D687637B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9098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Server miễn phí bị giới hạn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604574-5231-499F-B0F0-167D687637B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4416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Facebook, kênh thông tin mạng xã hội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604574-5231-499F-B0F0-167D687637B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6444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Server miễn phí bị giới hạn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604574-5231-499F-B0F0-167D687637B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452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(tr14)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Bài tập trắc nghiệm tiếng Anh có nhiều dạng</a:t>
            </a:r>
          </a:p>
          <a:p>
            <a:pPr lvl="0"/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Bài tập điền khuyết</a:t>
            </a:r>
          </a:p>
          <a:p>
            <a:pPr lvl="0"/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 lỗi sai trong câu</a:t>
            </a:r>
          </a:p>
          <a:p>
            <a:pPr lvl="0"/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Đọc hiểu văn bản chọn câu đúng nhất</a:t>
            </a:r>
          </a:p>
          <a:p>
            <a:pPr lvl="0"/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Chọn từ thích hợp cho đoạn văn</a:t>
            </a:r>
          </a:p>
          <a:p>
            <a:pPr lvl="0"/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Chọn từ có trọng âm khác với từ còn lại</a:t>
            </a:r>
          </a:p>
          <a:p>
            <a:pPr lvl="0"/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Chọn từ đồng nghĩa</a:t>
            </a:r>
          </a:p>
          <a:p>
            <a:pPr lvl="0"/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 cho trước từ 3 đến 5 câu trả lời gợi ý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604574-5231-499F-B0F0-167D687637B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4596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Server miễn phí bị giới hạn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604574-5231-499F-B0F0-167D687637B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2779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Nhu cầu sử dụng tiếng Anh</a:t>
            </a:r>
          </a:p>
          <a:p>
            <a:r>
              <a:rPr lang="en-US"/>
              <a:t>Các đề thi tiếng Anh nổi nh</a:t>
            </a:r>
            <a:r>
              <a:rPr lang="vi-VN"/>
              <a:t>ư</a:t>
            </a:r>
            <a:r>
              <a:rPr lang="en-US"/>
              <a:t> TOEIC, TOEFL đang sử dụng trắc nghiệm điền khuyết</a:t>
            </a:r>
          </a:p>
          <a:p>
            <a:r>
              <a:rPr lang="en-US"/>
              <a:t>Khả năng tự học</a:t>
            </a:r>
          </a:p>
          <a:p>
            <a:r>
              <a:rPr lang="en-US"/>
              <a:t>Khó khăn của việc giải câu hỏi</a:t>
            </a:r>
          </a:p>
          <a:p>
            <a:r>
              <a:rPr lang="en-US"/>
              <a:t>Hệ thống giải đáp các câu trắc nghiệm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604574-5231-499F-B0F0-167D687637B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1291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Nhu cầu sử dụng tiếng Anh</a:t>
            </a:r>
          </a:p>
          <a:p>
            <a:r>
              <a:rPr lang="en-US"/>
              <a:t>Các đề thi tiếng Anh nổi nh</a:t>
            </a:r>
            <a:r>
              <a:rPr lang="vi-VN"/>
              <a:t>ư</a:t>
            </a:r>
            <a:r>
              <a:rPr lang="en-US"/>
              <a:t> TOEIC, TOEFL đang sử dụng trắc nghiệm điền khuyết</a:t>
            </a:r>
          </a:p>
          <a:p>
            <a:r>
              <a:rPr lang="en-US"/>
              <a:t>Khả năng tự học</a:t>
            </a:r>
          </a:p>
          <a:p>
            <a:r>
              <a:rPr lang="en-US"/>
              <a:t>Khó khăn của việc giải câu hỏi</a:t>
            </a:r>
          </a:p>
          <a:p>
            <a:r>
              <a:rPr lang="en-US"/>
              <a:t>Hệ thống giải đáp các câu trắc nghiệm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604574-5231-499F-B0F0-167D687637B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6091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Nhu cầu sử dụng tiếng Anh</a:t>
            </a:r>
          </a:p>
          <a:p>
            <a:r>
              <a:rPr lang="en-US"/>
              <a:t>Các đề thi tiếng Anh nổi nh</a:t>
            </a:r>
            <a:r>
              <a:rPr lang="vi-VN"/>
              <a:t>ư</a:t>
            </a:r>
            <a:r>
              <a:rPr lang="en-US"/>
              <a:t> TOEIC, TOEFL đang sử dụng trắc nghiệm điền khuyết</a:t>
            </a:r>
          </a:p>
          <a:p>
            <a:r>
              <a:rPr lang="en-US"/>
              <a:t>Khả năng tự học</a:t>
            </a:r>
          </a:p>
          <a:p>
            <a:r>
              <a:rPr lang="en-US"/>
              <a:t>Khó khăn của việc giải câu hỏi</a:t>
            </a:r>
          </a:p>
          <a:p>
            <a:r>
              <a:rPr lang="en-US"/>
              <a:t>Hệ thống giải đáp các câu trắc nghiệm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604574-5231-499F-B0F0-167D687637B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054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Nhu cầu sử dụng tiếng Anh</a:t>
            </a:r>
          </a:p>
          <a:p>
            <a:r>
              <a:rPr lang="en-US"/>
              <a:t>Các đề thi tiếng Anh nổi nh</a:t>
            </a:r>
            <a:r>
              <a:rPr lang="vi-VN"/>
              <a:t>ư</a:t>
            </a:r>
            <a:r>
              <a:rPr lang="en-US"/>
              <a:t> TOEIC, TOEFL đang sử dụng trắc nghiệm điền khuyết</a:t>
            </a:r>
          </a:p>
          <a:p>
            <a:r>
              <a:rPr lang="en-US"/>
              <a:t>Khả năng tự học</a:t>
            </a:r>
          </a:p>
          <a:p>
            <a:r>
              <a:rPr lang="en-US"/>
              <a:t>Khó khăn của việc giải câu hỏi</a:t>
            </a:r>
          </a:p>
          <a:p>
            <a:r>
              <a:rPr lang="en-US"/>
              <a:t>Hệ thống giải đáp các câu trắc nghiệm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604574-5231-499F-B0F0-167D687637B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2657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Nhu cầu sử dụng tiếng Anh</a:t>
            </a:r>
          </a:p>
          <a:p>
            <a:r>
              <a:rPr lang="en-US"/>
              <a:t>Các đề thi tiếng Anh nổi nh</a:t>
            </a:r>
            <a:r>
              <a:rPr lang="vi-VN"/>
              <a:t>ư</a:t>
            </a:r>
            <a:r>
              <a:rPr lang="en-US"/>
              <a:t> TOEIC, TOEFL đang sử dụng trắc nghiệm điền khuyết</a:t>
            </a:r>
          </a:p>
          <a:p>
            <a:r>
              <a:rPr lang="en-US"/>
              <a:t>Khả năng tự học</a:t>
            </a:r>
          </a:p>
          <a:p>
            <a:r>
              <a:rPr lang="en-US"/>
              <a:t>Khó khăn của việc giải câu hỏi</a:t>
            </a:r>
          </a:p>
          <a:p>
            <a:r>
              <a:rPr lang="en-US"/>
              <a:t>Hệ thống giải đáp các câu trắc nghiệm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604574-5231-499F-B0F0-167D687637B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2905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Nhu cầu sử dụng tiếng Anh</a:t>
            </a:r>
          </a:p>
          <a:p>
            <a:r>
              <a:rPr lang="en-US"/>
              <a:t>Các đề thi tiếng Anh nổi nh</a:t>
            </a:r>
            <a:r>
              <a:rPr lang="vi-VN"/>
              <a:t>ư</a:t>
            </a:r>
            <a:r>
              <a:rPr lang="en-US"/>
              <a:t> TOEIC, TOEFL đang sử dụng trắc nghiệm điền khuyết</a:t>
            </a:r>
          </a:p>
          <a:p>
            <a:r>
              <a:rPr lang="en-US"/>
              <a:t>Khả năng tự học</a:t>
            </a:r>
          </a:p>
          <a:p>
            <a:r>
              <a:rPr lang="en-US"/>
              <a:t>Khó khăn của việc giải câu hỏi</a:t>
            </a:r>
          </a:p>
          <a:p>
            <a:r>
              <a:rPr lang="en-US"/>
              <a:t>Hệ thống giải đáp các câu trắc nghiệm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604574-5231-499F-B0F0-167D687637B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57966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Nhu cầu sử dụng tiếng Anh</a:t>
            </a:r>
          </a:p>
          <a:p>
            <a:r>
              <a:rPr lang="en-US"/>
              <a:t>Các đề thi tiếng Anh nổi nh</a:t>
            </a:r>
            <a:r>
              <a:rPr lang="vi-VN"/>
              <a:t>ư</a:t>
            </a:r>
            <a:r>
              <a:rPr lang="en-US"/>
              <a:t> TOEIC, TOEFL đang sử dụng trắc nghiệm điền khuyết</a:t>
            </a:r>
          </a:p>
          <a:p>
            <a:r>
              <a:rPr lang="en-US"/>
              <a:t>Khả năng tự học</a:t>
            </a:r>
          </a:p>
          <a:p>
            <a:r>
              <a:rPr lang="en-US"/>
              <a:t>Khó khăn của việc giải câu hỏi</a:t>
            </a:r>
          </a:p>
          <a:p>
            <a:r>
              <a:rPr lang="en-US"/>
              <a:t>Hệ thống giải đáp các câu trắc nghiệm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604574-5231-499F-B0F0-167D687637B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6581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Nhu cầu sử dụng tiếng Anh</a:t>
            </a:r>
          </a:p>
          <a:p>
            <a:r>
              <a:rPr lang="en-US"/>
              <a:t>Các đề thi tiếng Anh nổi nh</a:t>
            </a:r>
            <a:r>
              <a:rPr lang="vi-VN"/>
              <a:t>ư</a:t>
            </a:r>
            <a:r>
              <a:rPr lang="en-US"/>
              <a:t> TOEIC, TOEFL đang sử dụng trắc nghiệm điền khuyết</a:t>
            </a:r>
          </a:p>
          <a:p>
            <a:r>
              <a:rPr lang="en-US"/>
              <a:t>Khả năng tự học</a:t>
            </a:r>
          </a:p>
          <a:p>
            <a:r>
              <a:rPr lang="en-US"/>
              <a:t>Khó khăn của việc giải câu hỏi</a:t>
            </a:r>
          </a:p>
          <a:p>
            <a:r>
              <a:rPr lang="en-US"/>
              <a:t>Hệ thống giải đáp các câu trắc nghiệm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604574-5231-499F-B0F0-167D687637B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02068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Nhu cầu sử dụng tiếng Anh</a:t>
            </a:r>
          </a:p>
          <a:p>
            <a:r>
              <a:rPr lang="en-US"/>
              <a:t>Các đề thi tiếng Anh nổi nh</a:t>
            </a:r>
            <a:r>
              <a:rPr lang="vi-VN"/>
              <a:t>ư</a:t>
            </a:r>
            <a:r>
              <a:rPr lang="en-US"/>
              <a:t> TOEIC, TOEFL đang sử dụng trắc nghiệm điền khuyết</a:t>
            </a:r>
          </a:p>
          <a:p>
            <a:r>
              <a:rPr lang="en-US"/>
              <a:t>Khả năng tự học</a:t>
            </a:r>
          </a:p>
          <a:p>
            <a:r>
              <a:rPr lang="en-US"/>
              <a:t>Khó khăn của việc giải câu hỏi</a:t>
            </a:r>
          </a:p>
          <a:p>
            <a:r>
              <a:rPr lang="en-US"/>
              <a:t>Hệ thống giải đáp các câu trắc nghiệm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604574-5231-499F-B0F0-167D687637B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368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(tr15)</a:t>
            </a:r>
          </a:p>
          <a:p>
            <a:r>
              <a:rPr lang="en-US"/>
              <a:t>Ít các báo cáo, nghiên cứu về vấn đề này</a:t>
            </a:r>
          </a:p>
          <a:p>
            <a:r>
              <a:rPr lang="en-US"/>
              <a:t>5-6 báo cáo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604574-5231-499F-B0F0-167D687637B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82723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Nhu cầu sử dụng tiếng Anh</a:t>
            </a:r>
          </a:p>
          <a:p>
            <a:r>
              <a:rPr lang="en-US"/>
              <a:t>Các đề thi tiếng Anh nổi nh</a:t>
            </a:r>
            <a:r>
              <a:rPr lang="vi-VN"/>
              <a:t>ư</a:t>
            </a:r>
            <a:r>
              <a:rPr lang="en-US"/>
              <a:t> TOEIC, TOEFL đang sử dụng trắc nghiệm điền khuyết</a:t>
            </a:r>
          </a:p>
          <a:p>
            <a:r>
              <a:rPr lang="en-US"/>
              <a:t>Khả năng tự học</a:t>
            </a:r>
          </a:p>
          <a:p>
            <a:r>
              <a:rPr lang="en-US"/>
              <a:t>Khó khăn của việc giải câu hỏi</a:t>
            </a:r>
          </a:p>
          <a:p>
            <a:r>
              <a:rPr lang="en-US"/>
              <a:t>Hệ thống giải đáp các câu trắc nghiệm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604574-5231-499F-B0F0-167D687637B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4978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Tiếp cận ngữ pháp: đề tài anh Khải</a:t>
            </a:r>
          </a:p>
          <a:p>
            <a:r>
              <a:rPr lang="en-US"/>
              <a:t>Mô hình N-gram: solving English …,  đề thi TOEIC, SAT</a:t>
            </a:r>
          </a:p>
          <a:p>
            <a:r>
              <a:rPr lang="en-US"/>
              <a:t>Mô hình word vector cho % cao nhất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604574-5231-499F-B0F0-167D687637B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3596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PMI cao nhất nh</a:t>
            </a:r>
            <a:r>
              <a:rPr lang="vi-VN"/>
              <a:t>ư</a:t>
            </a:r>
            <a:r>
              <a:rPr lang="en-US"/>
              <a:t>ng đề thi MSR chỉ là sentence completeness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604574-5231-499F-B0F0-167D687637B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1596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Bảng thể hiện độ chính xác trong tr</a:t>
            </a:r>
            <a:r>
              <a:rPr lang="vi-VN"/>
              <a:t>ư</a:t>
            </a:r>
            <a:r>
              <a:rPr lang="en-US"/>
              <a:t>ờng hợp có thể bao phủ cả câu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604574-5231-499F-B0F0-167D687637B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9022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Thể hiện sử dụng n-gram đ</a:t>
            </a:r>
            <a:r>
              <a:rPr lang="vi-VN"/>
              <a:t>ư</a:t>
            </a:r>
            <a:r>
              <a:rPr lang="en-US"/>
              <a:t>a về % chính xác cao nhất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604574-5231-499F-B0F0-167D687637B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7578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2 vấn đề Ngữ liệu và thuật giải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604574-5231-499F-B0F0-167D687637B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3514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Bộ ngữ liệu đơn giản là một tệp tin với các mẫu tin tức khác nhau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2007 (dung lượng 462MB – 3, 782, 549 dòng) 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2014 (4,1 GB)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604574-5231-499F-B0F0-167D687637B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572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561FF-1A01-4DC0-8F3F-A686A9698A7A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0E1E0-B338-4F42-8FF0-60F0CB7A8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343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561FF-1A01-4DC0-8F3F-A686A9698A7A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0E1E0-B338-4F42-8FF0-60F0CB7A8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125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561FF-1A01-4DC0-8F3F-A686A9698A7A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0E1E0-B338-4F42-8FF0-60F0CB7A8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622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561FF-1A01-4DC0-8F3F-A686A9698A7A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0E1E0-B338-4F42-8FF0-60F0CB7A8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739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561FF-1A01-4DC0-8F3F-A686A9698A7A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0E1E0-B338-4F42-8FF0-60F0CB7A8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051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561FF-1A01-4DC0-8F3F-A686A9698A7A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0E1E0-B338-4F42-8FF0-60F0CB7A8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233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561FF-1A01-4DC0-8F3F-A686A9698A7A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0E1E0-B338-4F42-8FF0-60F0CB7A8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63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561FF-1A01-4DC0-8F3F-A686A9698A7A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0E1E0-B338-4F42-8FF0-60F0CB7A8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505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561FF-1A01-4DC0-8F3F-A686A9698A7A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0E1E0-B338-4F42-8FF0-60F0CB7A8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235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561FF-1A01-4DC0-8F3F-A686A9698A7A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0E1E0-B338-4F42-8FF0-60F0CB7A8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097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561FF-1A01-4DC0-8F3F-A686A9698A7A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0E1E0-B338-4F42-8FF0-60F0CB7A8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150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561FF-1A01-4DC0-8F3F-A686A9698A7A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0E1E0-B338-4F42-8FF0-60F0CB7A8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383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28EF53F-BDA9-4EF6-99B2-BAEBE51FFE30}"/>
              </a:ext>
            </a:extLst>
          </p:cNvPr>
          <p:cNvSpPr txBox="1">
            <a:spLocks/>
          </p:cNvSpPr>
          <p:nvPr/>
        </p:nvSpPr>
        <p:spPr>
          <a:xfrm>
            <a:off x="207819" y="0"/>
            <a:ext cx="8761614" cy="1197033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1800" dirty="0" err="1">
                <a:solidFill>
                  <a:schemeClr val="accent1"/>
                </a:solidFill>
                <a:latin typeface="Cambria (Headings)"/>
                <a:cs typeface="Times New Roman" panose="02020603050405020304" pitchFamily="18" charset="0"/>
              </a:rPr>
              <a:t>ĐẠI</a:t>
            </a:r>
            <a:r>
              <a:rPr lang="en-US" sz="1800">
                <a:solidFill>
                  <a:schemeClr val="accent1"/>
                </a:solidFill>
                <a:latin typeface="Cambria (Headings)"/>
                <a:cs typeface="Times New Roman" panose="02020603050405020304" pitchFamily="18" charset="0"/>
              </a:rPr>
              <a:t> HỌC QUỐC GIA TP. HỒ CHÍ MINH</a:t>
            </a:r>
            <a:br>
              <a:rPr lang="en-US" sz="1800">
                <a:solidFill>
                  <a:schemeClr val="accent1"/>
                </a:solidFill>
                <a:latin typeface="Cambria (Headings)"/>
                <a:cs typeface="Times New Roman" panose="02020603050405020304" pitchFamily="18" charset="0"/>
              </a:rPr>
            </a:br>
            <a:r>
              <a:rPr lang="en-US" sz="1800">
                <a:solidFill>
                  <a:schemeClr val="accent1"/>
                </a:solidFill>
                <a:latin typeface="Cambria (Headings)"/>
                <a:cs typeface="Times New Roman" panose="02020603050405020304" pitchFamily="18" charset="0"/>
              </a:rPr>
              <a:t>TRƯỜNG ĐẠI HỌC CÔNG NGHỆ THÔNG TIN</a:t>
            </a:r>
            <a:br>
              <a:rPr lang="en-US" sz="1800">
                <a:solidFill>
                  <a:schemeClr val="accent1"/>
                </a:solidFill>
                <a:latin typeface="Cambria (Headings)"/>
                <a:cs typeface="Times New Roman" panose="02020603050405020304" pitchFamily="18" charset="0"/>
              </a:rPr>
            </a:br>
            <a:r>
              <a:rPr lang="en-US" sz="1800" b="1">
                <a:solidFill>
                  <a:schemeClr val="accent1"/>
                </a:solidFill>
                <a:latin typeface="Cambria (Headings)"/>
                <a:cs typeface="Times New Roman" panose="02020603050405020304" pitchFamily="18" charset="0"/>
              </a:rPr>
              <a:t>KHOA </a:t>
            </a:r>
            <a:r>
              <a:rPr lang="en-US" sz="1800" b="1" err="1">
                <a:solidFill>
                  <a:schemeClr val="accent1"/>
                </a:solidFill>
                <a:latin typeface="Cambria (Headings)"/>
                <a:cs typeface="Times New Roman" panose="02020603050405020304" pitchFamily="18" charset="0"/>
              </a:rPr>
              <a:t>KHOA</a:t>
            </a:r>
            <a:r>
              <a:rPr lang="en-US" sz="1800" b="1">
                <a:solidFill>
                  <a:schemeClr val="accent1"/>
                </a:solidFill>
                <a:latin typeface="Cambria (Headings)"/>
                <a:cs typeface="Times New Roman" panose="02020603050405020304" pitchFamily="18" charset="0"/>
              </a:rPr>
              <a:t> HỌC MÁY TÍNH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EB7158F-F2CC-407B-95BD-59683ECCD222}"/>
              </a:ext>
            </a:extLst>
          </p:cNvPr>
          <p:cNvSpPr txBox="1">
            <a:spLocks/>
          </p:cNvSpPr>
          <p:nvPr/>
        </p:nvSpPr>
        <p:spPr>
          <a:xfrm>
            <a:off x="318655" y="1537855"/>
            <a:ext cx="8761614" cy="3125585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sz="3800">
                <a:latin typeface="Cambria (Headings)"/>
                <a:cs typeface="Times New Roman" panose="02020603050405020304" pitchFamily="18" charset="0"/>
              </a:rPr>
              <a:t>KHÓA LUẬN TỐT NGHIỆP:</a:t>
            </a:r>
          </a:p>
          <a:p>
            <a:pPr algn="r">
              <a:lnSpc>
                <a:spcPct val="150000"/>
              </a:lnSpc>
            </a:pPr>
            <a:r>
              <a:rPr lang="en-US" b="1">
                <a:latin typeface="Cambria (Headings)"/>
              </a:rPr>
              <a:t>NGHIÊN CỨU XÂY DỰNG CHATBOT TỰ ĐỘNG TRẢ LỜI CÂU HỎI TRẮC NGHIỆM TIẾNG ANH</a:t>
            </a:r>
            <a:endParaRPr lang="en-US" sz="1800" b="1">
              <a:latin typeface="Cambria (Headings)"/>
              <a:cs typeface="Times New Roman" panose="0202060305040502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9F6D7FA-2B45-4415-AD07-A9C0BF2F9670}"/>
              </a:ext>
            </a:extLst>
          </p:cNvPr>
          <p:cNvSpPr txBox="1">
            <a:spLocks/>
          </p:cNvSpPr>
          <p:nvPr/>
        </p:nvSpPr>
        <p:spPr>
          <a:xfrm>
            <a:off x="207818" y="5015985"/>
            <a:ext cx="4622089" cy="1790008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sz="2000" err="1">
                <a:latin typeface="Cambria (Headings)"/>
                <a:cs typeface="Times New Roman" panose="02020603050405020304" pitchFamily="18" charset="0"/>
              </a:rPr>
              <a:t>Giảng</a:t>
            </a:r>
            <a:r>
              <a:rPr lang="en-US" sz="2000">
                <a:latin typeface="Cambria (Headings)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Cambria (Headings)"/>
                <a:cs typeface="Times New Roman" panose="02020603050405020304" pitchFamily="18" charset="0"/>
              </a:rPr>
              <a:t>viên</a:t>
            </a:r>
            <a:r>
              <a:rPr lang="en-US" sz="2000">
                <a:latin typeface="Cambria (Headings)"/>
                <a:cs typeface="Times New Roman" panose="02020603050405020304" pitchFamily="18" charset="0"/>
              </a:rPr>
              <a:t> h</a:t>
            </a:r>
            <a:r>
              <a:rPr lang="vi-VN" sz="2000">
                <a:latin typeface="Cambria (Headings)"/>
                <a:cs typeface="Times New Roman" panose="02020603050405020304" pitchFamily="18" charset="0"/>
              </a:rPr>
              <a:t>ư</a:t>
            </a:r>
            <a:r>
              <a:rPr lang="en-US" sz="2000" err="1">
                <a:latin typeface="Cambria (Headings)"/>
                <a:cs typeface="Times New Roman" panose="02020603050405020304" pitchFamily="18" charset="0"/>
              </a:rPr>
              <a:t>ớng</a:t>
            </a:r>
            <a:r>
              <a:rPr lang="en-US" sz="2000">
                <a:latin typeface="Cambria (Headings)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Cambria (Headings)"/>
                <a:cs typeface="Times New Roman" panose="02020603050405020304" pitchFamily="18" charset="0"/>
              </a:rPr>
              <a:t>dẫn</a:t>
            </a:r>
            <a:r>
              <a:rPr lang="en-US" sz="2000">
                <a:latin typeface="Cambria (Headings)"/>
                <a:cs typeface="Times New Roman" panose="02020603050405020304" pitchFamily="18" charset="0"/>
              </a:rPr>
              <a:t>: </a:t>
            </a:r>
          </a:p>
          <a:p>
            <a:pPr algn="r">
              <a:lnSpc>
                <a:spcPct val="150000"/>
              </a:lnSpc>
            </a:pPr>
            <a:r>
              <a:rPr lang="en-US" sz="2000">
                <a:latin typeface="Cambria (Headings)"/>
                <a:cs typeface="Times New Roman" panose="02020603050405020304" pitchFamily="18" charset="0"/>
              </a:rPr>
              <a:t>ThS. </a:t>
            </a:r>
            <a:r>
              <a:rPr lang="en-US" sz="2000" b="1" err="1">
                <a:latin typeface="Cambria (Headings)"/>
                <a:cs typeface="Times New Roman" panose="02020603050405020304" pitchFamily="18" charset="0"/>
              </a:rPr>
              <a:t>Nguyễn</a:t>
            </a:r>
            <a:r>
              <a:rPr lang="en-US" sz="2000" b="1">
                <a:latin typeface="Cambria (Headings)"/>
                <a:cs typeface="Times New Roman" panose="02020603050405020304" pitchFamily="18" charset="0"/>
              </a:rPr>
              <a:t> </a:t>
            </a:r>
            <a:r>
              <a:rPr lang="en-US" sz="2000" b="1" err="1">
                <a:latin typeface="Cambria (Headings)"/>
                <a:cs typeface="Times New Roman" panose="02020603050405020304" pitchFamily="18" charset="0"/>
              </a:rPr>
              <a:t>Văn</a:t>
            </a:r>
            <a:r>
              <a:rPr lang="en-US" sz="2000" b="1">
                <a:latin typeface="Cambria (Headings)"/>
                <a:cs typeface="Times New Roman" panose="02020603050405020304" pitchFamily="18" charset="0"/>
              </a:rPr>
              <a:t> </a:t>
            </a:r>
            <a:r>
              <a:rPr lang="en-US" sz="2000" b="1" err="1">
                <a:latin typeface="Cambria (Headings)"/>
                <a:cs typeface="Times New Roman" panose="02020603050405020304" pitchFamily="18" charset="0"/>
              </a:rPr>
              <a:t>Toàn</a:t>
            </a:r>
            <a:endParaRPr lang="en-US" sz="2000" b="1">
              <a:latin typeface="Cambria (Headings)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sz="2000" err="1">
                <a:latin typeface="Cambria (Headings)"/>
                <a:cs typeface="Times New Roman" panose="02020603050405020304" pitchFamily="18" charset="0"/>
              </a:rPr>
              <a:t>Sinh</a:t>
            </a:r>
            <a:r>
              <a:rPr lang="en-US" sz="2000">
                <a:latin typeface="Cambria (Headings)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Cambria (Headings)"/>
                <a:cs typeface="Times New Roman" panose="02020603050405020304" pitchFamily="18" charset="0"/>
              </a:rPr>
              <a:t>viên</a:t>
            </a:r>
            <a:r>
              <a:rPr lang="en-US" sz="2000">
                <a:latin typeface="Cambria (Headings)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Cambria (Headings)"/>
                <a:cs typeface="Times New Roman" panose="02020603050405020304" pitchFamily="18" charset="0"/>
              </a:rPr>
              <a:t>hiện</a:t>
            </a:r>
            <a:r>
              <a:rPr lang="en-US" sz="2000">
                <a:latin typeface="Cambria (Headings)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Cambria (Headings)"/>
                <a:cs typeface="Times New Roman" panose="02020603050405020304" pitchFamily="18" charset="0"/>
              </a:rPr>
              <a:t>thực</a:t>
            </a:r>
            <a:r>
              <a:rPr lang="en-US" sz="2000">
                <a:latin typeface="Cambria (Headings)"/>
                <a:cs typeface="Times New Roman" panose="02020603050405020304" pitchFamily="18" charset="0"/>
              </a:rPr>
              <a:t>:</a:t>
            </a:r>
          </a:p>
          <a:p>
            <a:pPr algn="r">
              <a:lnSpc>
                <a:spcPct val="150000"/>
              </a:lnSpc>
            </a:pPr>
            <a:r>
              <a:rPr lang="en-US" sz="2000" b="1">
                <a:latin typeface="Cambria (Headings)"/>
                <a:cs typeface="Times New Roman" panose="02020603050405020304" pitchFamily="18" charset="0"/>
              </a:rPr>
              <a:t>Phan </a:t>
            </a:r>
            <a:r>
              <a:rPr lang="en-US" sz="2000" b="1" err="1">
                <a:latin typeface="Cambria (Headings)"/>
                <a:cs typeface="Times New Roman" panose="02020603050405020304" pitchFamily="18" charset="0"/>
              </a:rPr>
              <a:t>Khôi</a:t>
            </a:r>
            <a:r>
              <a:rPr lang="en-US" sz="2000" b="1">
                <a:latin typeface="Cambria (Headings)"/>
                <a:cs typeface="Times New Roman" panose="02020603050405020304" pitchFamily="18" charset="0"/>
              </a:rPr>
              <a:t> Nguyên (13520564)</a:t>
            </a:r>
          </a:p>
        </p:txBody>
      </p:sp>
    </p:spTree>
    <p:extLst>
      <p:ext uri="{BB962C8B-B14F-4D97-AF65-F5344CB8AC3E}">
        <p14:creationId xmlns:p14="http://schemas.microsoft.com/office/powerpoint/2010/main" val="1611687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AEE3-9CBF-43F6-BC47-9F5520D6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58" y="125175"/>
            <a:ext cx="2373733" cy="1676603"/>
          </a:xfrm>
        </p:spPr>
        <p:txBody>
          <a:bodyPr>
            <a:normAutofit/>
          </a:bodyPr>
          <a:lstStyle/>
          <a:p>
            <a:pPr algn="ctr"/>
            <a:r>
              <a:rPr lang="en-US" sz="3600">
                <a:latin typeface="Cambria (Headings)"/>
              </a:rPr>
              <a:t>MÔ HÌNH ĐỀ XUẤT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8C6D75-5BD4-468C-9CFD-B0EF09230737}"/>
              </a:ext>
            </a:extLst>
          </p:cNvPr>
          <p:cNvSpPr/>
          <p:nvPr/>
        </p:nvSpPr>
        <p:spPr>
          <a:xfrm>
            <a:off x="2832589" y="125175"/>
            <a:ext cx="603005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latin typeface="Cambria" panose="02040503050406030204" pitchFamily="18" charset="0"/>
                <a:cs typeface="Times New Roman" panose="02020603050405020304" pitchFamily="18" charset="0"/>
              </a:rPr>
              <a:t>Ngữ liệu: </a:t>
            </a:r>
          </a:p>
          <a:p>
            <a:r>
              <a:rPr lang="en-US" sz="2800">
                <a:latin typeface="Cambria" panose="02040503050406030204" pitchFamily="18" charset="0"/>
                <a:cs typeface="Times New Roman" panose="02020603050405020304" pitchFamily="18" charset="0"/>
              </a:rPr>
              <a:t>Ngữ liệu tin tức đ</a:t>
            </a:r>
            <a:r>
              <a:rPr lang="vi-VN" sz="2800">
                <a:latin typeface="Cambria" panose="02040503050406030204" pitchFamily="18" charset="0"/>
                <a:cs typeface="Times New Roman" panose="02020603050405020304" pitchFamily="18" charset="0"/>
              </a:rPr>
              <a:t>ư</a:t>
            </a:r>
            <a:r>
              <a:rPr lang="en-US" sz="2800">
                <a:latin typeface="Cambria" panose="02040503050406030204" pitchFamily="18" charset="0"/>
                <a:cs typeface="Times New Roman" panose="02020603050405020304" pitchFamily="18" charset="0"/>
              </a:rPr>
              <a:t>ợc thu thập bởi statmt.org. Là một bộ ngữ liệu thô.</a:t>
            </a:r>
            <a:endParaRPr lang="en-US" sz="28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6C1C8F-499A-4F98-9034-3CAF2CC002C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092" y="1885878"/>
            <a:ext cx="7877908" cy="49721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615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AEE3-9CBF-43F6-BC47-9F5520D6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08" y="93785"/>
            <a:ext cx="2133600" cy="90267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>
                <a:latin typeface="Cambria (Headings)"/>
              </a:rPr>
              <a:t>MÔ HÌNH ĐỀ XUẤT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8C6D75-5BD4-468C-9CFD-B0EF09230737}"/>
              </a:ext>
            </a:extLst>
          </p:cNvPr>
          <p:cNvSpPr/>
          <p:nvPr/>
        </p:nvSpPr>
        <p:spPr>
          <a:xfrm>
            <a:off x="2398834" y="283513"/>
            <a:ext cx="27358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latin typeface="Cambria" panose="02040503050406030204" pitchFamily="18" charset="0"/>
                <a:cs typeface="Times New Roman" panose="02020603050405020304" pitchFamily="18" charset="0"/>
              </a:rPr>
              <a:t>Thuật giải</a:t>
            </a:r>
            <a:endParaRPr lang="en-US" sz="2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84C5CB-19AA-4D68-8224-7D2B50AD8ABB}"/>
              </a:ext>
            </a:extLst>
          </p:cNvPr>
          <p:cNvSpPr txBox="1"/>
          <p:nvPr/>
        </p:nvSpPr>
        <p:spPr>
          <a:xfrm>
            <a:off x="515815" y="996462"/>
            <a:ext cx="8241323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Tiền xử lý: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3200"/>
              <a:t>Thêm thành phần để phát hiện bắt đầu câu.</a:t>
            </a:r>
          </a:p>
          <a:p>
            <a:pPr lvl="0"/>
            <a:r>
              <a:rPr lang="en-US" sz="2400">
                <a:latin typeface="Cambria" panose="02040503050406030204" pitchFamily="18" charset="0"/>
              </a:rPr>
              <a:t>(</a:t>
            </a:r>
            <a:r>
              <a:rPr lang="vi-VN" sz="2400">
                <a:latin typeface="Cambria" panose="02040503050406030204" pitchFamily="18" charset="0"/>
              </a:rPr>
              <a:t>“I am a man” </a:t>
            </a:r>
            <a:r>
              <a:rPr lang="en-US" sz="2400">
                <a:latin typeface="Cambria" panose="02040503050406030204" pitchFamily="18" charset="0"/>
              </a:rPr>
              <a:t>=&gt; </a:t>
            </a:r>
            <a:r>
              <a:rPr lang="vi-VN" sz="2400" i="1">
                <a:latin typeface="Cambria" panose="02040503050406030204" pitchFamily="18" charset="0"/>
              </a:rPr>
              <a:t>“&lt;P&gt; I am a man”</a:t>
            </a:r>
            <a:r>
              <a:rPr lang="vi-VN" sz="2400">
                <a:latin typeface="Cambria" panose="02040503050406030204" pitchFamily="18" charset="0"/>
              </a:rPr>
              <a:t>)</a:t>
            </a:r>
            <a:endParaRPr lang="en-US" sz="2400">
              <a:latin typeface="Cambria" panose="020405030504060302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3200"/>
              <a:t>Loại bỏ dấu câu và các ký tự đặc biệt, thay thế bằng dấu khoảng cách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3200"/>
              <a:t>Loại bỏ các thành phần đặc biệt như email, domain, số điện thoại</a:t>
            </a:r>
          </a:p>
          <a:p>
            <a:pPr lvl="0"/>
            <a:r>
              <a:rPr lang="en-US" sz="2400">
                <a:latin typeface="Cambria" panose="02040503050406030204" pitchFamily="18" charset="0"/>
              </a:rPr>
              <a:t>(loại bỏ </a:t>
            </a:r>
            <a:r>
              <a:rPr lang="vi-VN" sz="2400">
                <a:latin typeface="Cambria" panose="02040503050406030204" pitchFamily="18" charset="0"/>
              </a:rPr>
              <a:t>“example@host.com”</a:t>
            </a:r>
            <a:r>
              <a:rPr lang="en-US" sz="2400">
                <a:latin typeface="Cambria" panose="02040503050406030204" pitchFamily="18" charset="0"/>
              </a:rPr>
              <a:t> hoặc “</a:t>
            </a:r>
            <a:r>
              <a:rPr lang="vi-VN" sz="2400">
                <a:latin typeface="Cambria" panose="02040503050406030204" pitchFamily="18" charset="0"/>
              </a:rPr>
              <a:t>0121 2234 1909” </a:t>
            </a:r>
            <a:r>
              <a:rPr lang="en-US" sz="2400">
                <a:latin typeface="Cambria" panose="02040503050406030204" pitchFamily="18" charset="0"/>
              </a:rPr>
              <a:t>hoặc </a:t>
            </a:r>
            <a:r>
              <a:rPr lang="vi-VN" sz="2400">
                <a:latin typeface="Cambria" panose="02040503050406030204" pitchFamily="18" charset="0"/>
              </a:rPr>
              <a:t>“https://www.google.com”</a:t>
            </a:r>
            <a:endParaRPr lang="en-US" sz="2400">
              <a:latin typeface="Cambria" panose="02040503050406030204" pitchFamily="18" charset="0"/>
            </a:endParaRPr>
          </a:p>
          <a:p>
            <a:pPr lvl="0"/>
            <a:r>
              <a:rPr lang="en-US" sz="2400">
                <a:latin typeface="Cambria" panose="02040503050406030204" pitchFamily="18" charset="0"/>
              </a:rPr>
              <a:t>Thay thế </a:t>
            </a:r>
            <a:r>
              <a:rPr lang="vi-VN" sz="2400">
                <a:latin typeface="Cambria" panose="02040503050406030204" pitchFamily="18" charset="0"/>
              </a:rPr>
              <a:t>“1990’s” thành “ ’s ”. </a:t>
            </a:r>
            <a:r>
              <a:rPr lang="en-US" sz="2400">
                <a:latin typeface="Cambria" panose="02040503050406030204" pitchFamily="18" charset="0"/>
              </a:rPr>
              <a:t>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3200"/>
              <a:t>Thay thế từ viết tắt.</a:t>
            </a:r>
          </a:p>
          <a:p>
            <a:pPr lvl="0"/>
            <a:r>
              <a:rPr lang="en-US" sz="2400">
                <a:latin typeface="Cambria" panose="02040503050406030204" pitchFamily="18" charset="0"/>
              </a:rPr>
              <a:t>(</a:t>
            </a:r>
            <a:r>
              <a:rPr lang="vi-VN" sz="2400">
                <a:latin typeface="Cambria" panose="02040503050406030204" pitchFamily="18" charset="0"/>
              </a:rPr>
              <a:t>“wouldn’t” thành “would not”, “let’s” thành “let us”, “I’ve” thành “I have”</a:t>
            </a:r>
            <a:r>
              <a:rPr lang="en-US" sz="2400">
                <a:latin typeface="Cambria" panose="020405030504060302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94220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AEE3-9CBF-43F6-BC47-9F5520D6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08" y="93785"/>
            <a:ext cx="2133600" cy="90267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>
                <a:latin typeface="Cambria (Headings)"/>
              </a:rPr>
              <a:t>MÔ HÌNH ĐỀ XUẤT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8C6D75-5BD4-468C-9CFD-B0EF09230737}"/>
              </a:ext>
            </a:extLst>
          </p:cNvPr>
          <p:cNvSpPr/>
          <p:nvPr/>
        </p:nvSpPr>
        <p:spPr>
          <a:xfrm>
            <a:off x="0" y="1130337"/>
            <a:ext cx="27358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latin typeface="Cambria" panose="02040503050406030204" pitchFamily="18" charset="0"/>
                <a:cs typeface="Times New Roman" panose="02020603050405020304" pitchFamily="18" charset="0"/>
              </a:rPr>
              <a:t>Thuật giải</a:t>
            </a:r>
            <a:endParaRPr lang="en-US" sz="28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AD59A91-0E94-4C8F-97E0-0B27FA243719}"/>
              </a:ext>
            </a:extLst>
          </p:cNvPr>
          <p:cNvSpPr/>
          <p:nvPr/>
        </p:nvSpPr>
        <p:spPr>
          <a:xfrm>
            <a:off x="4968385" y="357825"/>
            <a:ext cx="4572000" cy="186204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600"/>
              </a:spcAft>
            </a:pPr>
            <a:r>
              <a:rPr lang="en-US" sz="2300" spc="75">
                <a:solidFill>
                  <a:srgbClr val="5A5A5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 __ with mom in 1980’s</a:t>
            </a:r>
            <a:r>
              <a:rPr lang="vi-VN" sz="2300" spc="75">
                <a:solidFill>
                  <a:srgbClr val="5A5A5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vi-VN" sz="2300" spc="75">
                <a:solidFill>
                  <a:srgbClr val="5A5A5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300" spc="75">
                <a:solidFill>
                  <a:srgbClr val="5A5A5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was</a:t>
            </a:r>
            <a:br>
              <a:rPr lang="en-US" sz="2300" spc="75">
                <a:solidFill>
                  <a:srgbClr val="5A5A5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300" spc="75">
                <a:solidFill>
                  <a:srgbClr val="5A5A5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br>
              <a:rPr lang="en-US" sz="2300" spc="75">
                <a:solidFill>
                  <a:srgbClr val="5A5A5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300" spc="75">
                <a:solidFill>
                  <a:srgbClr val="5A5A5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am</a:t>
            </a:r>
            <a:br>
              <a:rPr lang="en-US" sz="2300" spc="75">
                <a:solidFill>
                  <a:srgbClr val="5A5A5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300" spc="75">
                <a:solidFill>
                  <a:srgbClr val="5A5A5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been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C77851-2AA0-4987-9657-D573AC8711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922" y="1770966"/>
            <a:ext cx="9144000" cy="240966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3E3B090-606B-4083-B62C-99B146087966}"/>
                  </a:ext>
                </a:extLst>
              </p:cNvPr>
              <p:cNvSpPr/>
              <p:nvPr/>
            </p:nvSpPr>
            <p:spPr>
              <a:xfrm>
                <a:off x="376064" y="4298038"/>
                <a:ext cx="8066895" cy="23310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marR="0" lvl="0" indent="-34290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Times New Roman" panose="02020603050405020304" pitchFamily="18" charset="0"/>
                  <a:buChar char="-"/>
                </a:pPr>
                <a14:m>
                  <m:oMath xmlns:m="http://schemas.openxmlformats.org/officeDocument/2006/math">
                    <m:r>
                      <a:rPr lang="en-US" sz="2500" b="1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𝑷</m:t>
                    </m:r>
                    <m:d>
                      <m:dPr>
                        <m:ctrlPr>
                          <a:rPr lang="en-US" sz="25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5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500" b="1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sz="2500" b="1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en-US" sz="25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5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500" b="1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sz="2500" b="1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𝒌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500">
                    <a:latin typeface="Cambria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­:   xác suất tồn tại của câu</a:t>
                </a:r>
                <a:endParaRPr lang="en-US" sz="250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342900" marR="0" lvl="0" indent="-34290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Times New Roman" panose="02020603050405020304" pitchFamily="18" charset="0"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5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5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𝒕</m:t>
                        </m:r>
                      </m:e>
                      <m:sub>
                        <m:r>
                          <a:rPr lang="en-US" sz="25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500">
                    <a:latin typeface="Cambria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  số lần xuất hiện của token</a:t>
                </a:r>
                <a:endParaRPr lang="en-US" sz="2500" b="1" i="1"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marR="0" lvl="0" indent="-34290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Times New Roman" panose="02020603050405020304" pitchFamily="18" charset="0"/>
                  <a:buChar char="-"/>
                </a:pPr>
                <a14:m>
                  <m:oMath xmlns:m="http://schemas.openxmlformats.org/officeDocument/2006/math">
                    <m:r>
                      <a:rPr lang="en-US" sz="25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𝒎𝒂𝒙</m:t>
                    </m:r>
                    <m:r>
                      <a:rPr lang="en-US" sz="25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sz="25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5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𝒕</m:t>
                        </m:r>
                      </m:e>
                      <m:sub>
                        <m:r>
                          <a:rPr lang="en-US" sz="25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</m:sSub>
                    <m:r>
                      <a:rPr lang="en-US" sz="25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…</m:t>
                    </m:r>
                    <m:sSub>
                      <m:sSubPr>
                        <m:ctrlPr>
                          <a:rPr lang="en-US" sz="25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5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𝒕</m:t>
                        </m:r>
                      </m:e>
                      <m:sub>
                        <m:r>
                          <a:rPr lang="en-US" sz="25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𝒌</m:t>
                        </m:r>
                      </m:sub>
                    </m:sSub>
                    <m:r>
                      <a:rPr lang="en-US" sz="25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500">
                    <a:latin typeface="Cambria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 giá trị số lần xuất hiện lớn nhất của một trong toàn bộ ngữ liệu</a:t>
                </a:r>
                <a:endParaRPr lang="en-US" sz="250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3E3B090-606B-4083-B62C-99B1460879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064" y="4298038"/>
                <a:ext cx="8066895" cy="2331087"/>
              </a:xfrm>
              <a:prstGeom prst="rect">
                <a:avLst/>
              </a:prstGeom>
              <a:blipFill>
                <a:blip r:embed="rId4"/>
                <a:stretch>
                  <a:fillRect r="-1209" b="-54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4027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39D825E-2E88-4489-A43B-0190725003F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369" y="0"/>
            <a:ext cx="7760677" cy="680388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5FAEE3-9CBF-43F6-BC47-9F5520D6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9385" y="128955"/>
            <a:ext cx="2133600" cy="90267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>
                <a:latin typeface="Cambria (Headings)"/>
              </a:rPr>
              <a:t>MÔ HÌNH ĐỀ XUẤT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612104-A037-4C01-92B2-056058B8D2E6}"/>
              </a:ext>
            </a:extLst>
          </p:cNvPr>
          <p:cNvSpPr txBox="1"/>
          <p:nvPr/>
        </p:nvSpPr>
        <p:spPr>
          <a:xfrm>
            <a:off x="4443046" y="1160587"/>
            <a:ext cx="448993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300">
                <a:latin typeface="Cambria" panose="02040503050406030204" pitchFamily="18" charset="0"/>
              </a:rPr>
              <a:t>Sơ đồ thể hiện quá trình chọn câu trả lời</a:t>
            </a:r>
          </a:p>
        </p:txBody>
      </p:sp>
    </p:spTree>
    <p:extLst>
      <p:ext uri="{BB962C8B-B14F-4D97-AF65-F5344CB8AC3E}">
        <p14:creationId xmlns:p14="http://schemas.microsoft.com/office/powerpoint/2010/main" val="21028008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Warren photographic">
            <a:extLst>
              <a:ext uri="{FF2B5EF4-FFF2-40B4-BE49-F238E27FC236}">
                <a16:creationId xmlns:a16="http://schemas.microsoft.com/office/drawing/2014/main" id="{D0F29EE3-E412-4AB5-91B6-291BF804C4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40" r="42557" b="5469"/>
          <a:stretch/>
        </p:blipFill>
        <p:spPr bwMode="auto">
          <a:xfrm>
            <a:off x="4687606" y="0"/>
            <a:ext cx="4456400" cy="685800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5FAEE3-9CBF-43F6-BC47-9F5520D6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697" y="629267"/>
            <a:ext cx="3761223" cy="1676603"/>
          </a:xfrm>
        </p:spPr>
        <p:txBody>
          <a:bodyPr>
            <a:normAutofit/>
          </a:bodyPr>
          <a:lstStyle/>
          <a:p>
            <a:pPr algn="ctr"/>
            <a:r>
              <a:rPr lang="en-US">
                <a:latin typeface="Cambria (Headings)"/>
              </a:rPr>
              <a:t>XÂY DỰNG HỆ THỐNG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53D676-8861-465F-8C2A-91F32B707C84}"/>
              </a:ext>
            </a:extLst>
          </p:cNvPr>
          <p:cNvSpPr txBox="1"/>
          <p:nvPr/>
        </p:nvSpPr>
        <p:spPr>
          <a:xfrm>
            <a:off x="486698" y="2438401"/>
            <a:ext cx="3761222" cy="3785419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latin typeface="Cambria" panose="02040503050406030204" pitchFamily="18" charset="0"/>
              </a:rPr>
              <a:t>Giới</a:t>
            </a:r>
            <a:r>
              <a:rPr lang="en-US" sz="2800">
                <a:latin typeface="Cambria (Headings)"/>
              </a:rPr>
              <a:t> thiệu dịch vụ Azure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latin typeface="Cambria (Headings)"/>
              </a:rPr>
              <a:t>Giới thiệu dịch vụ Heroku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latin typeface="Cambria (Headings)"/>
              </a:rPr>
              <a:t>Giới thiệu facebook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33671C-EFF4-4D58-9BFB-9C8D0A789998}"/>
              </a:ext>
            </a:extLst>
          </p:cNvPr>
          <p:cNvSpPr txBox="1"/>
          <p:nvPr/>
        </p:nvSpPr>
        <p:spPr>
          <a:xfrm>
            <a:off x="0" y="6427113"/>
            <a:ext cx="46876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>
                <a:solidFill>
                  <a:schemeClr val="bg2">
                    <a:lumMod val="50000"/>
                  </a:schemeClr>
                </a:solidFill>
              </a:rPr>
              <a:t>Warren photographic</a:t>
            </a:r>
          </a:p>
          <a:p>
            <a:r>
              <a:rPr lang="en-US" sz="1100">
                <a:solidFill>
                  <a:schemeClr val="bg2">
                    <a:lumMod val="50000"/>
                  </a:schemeClr>
                </a:solidFill>
              </a:rPr>
              <a:t> - http://www.warrenphotographic.co.uk/13543-natural-bonsai-tree</a:t>
            </a:r>
          </a:p>
        </p:txBody>
      </p:sp>
    </p:spTree>
    <p:extLst>
      <p:ext uri="{BB962C8B-B14F-4D97-AF65-F5344CB8AC3E}">
        <p14:creationId xmlns:p14="http://schemas.microsoft.com/office/powerpoint/2010/main" val="21918097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7C6F7C5-89FA-41D6-8871-21103278C78E}"/>
              </a:ext>
            </a:extLst>
          </p:cNvPr>
          <p:cNvSpPr/>
          <p:nvPr/>
        </p:nvSpPr>
        <p:spPr>
          <a:xfrm>
            <a:off x="486698" y="395625"/>
            <a:ext cx="334674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>
                <a:latin typeface="Cambria" panose="02040503050406030204" pitchFamily="18" charset="0"/>
              </a:rPr>
              <a:t>Giới</a:t>
            </a:r>
            <a:r>
              <a:rPr lang="en-US" sz="2800">
                <a:latin typeface="Cambria (Headings)"/>
              </a:rPr>
              <a:t> thiệu dịch vụ Azure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70A4A88-EAFB-49BE-855F-FC0D6B6836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3764" y="0"/>
            <a:ext cx="2680236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2BB8E0E-9A23-4C1F-860F-3A7CBFE70289}"/>
              </a:ext>
            </a:extLst>
          </p:cNvPr>
          <p:cNvSpPr/>
          <p:nvPr/>
        </p:nvSpPr>
        <p:spPr>
          <a:xfrm>
            <a:off x="486698" y="2521059"/>
            <a:ext cx="558585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latin typeface="Cambria" panose="02040503050406030204" pitchFamily="18" charset="0"/>
              </a:rPr>
              <a:t>Cloud computing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latin typeface="Cambria" panose="02040503050406030204" pitchFamily="18" charset="0"/>
              </a:rPr>
              <a:t>Portal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latin typeface="Cambria" panose="02040503050406030204" pitchFamily="18" charset="0"/>
              </a:rPr>
              <a:t>Azure Machine Learning Studio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latin typeface="Cambria" panose="02040503050406030204" pitchFamily="18" charset="0"/>
              </a:rPr>
              <a:t>Azure SQL Database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latin typeface="Cambria" panose="02040503050406030204" pitchFamily="18" charset="0"/>
              </a:rPr>
              <a:t>…</a:t>
            </a:r>
            <a:endParaRPr lang="en-US" sz="2800">
              <a:latin typeface="Cambria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22870333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7C6F7C5-89FA-41D6-8871-21103278C78E}"/>
              </a:ext>
            </a:extLst>
          </p:cNvPr>
          <p:cNvSpPr/>
          <p:nvPr/>
        </p:nvSpPr>
        <p:spPr>
          <a:xfrm>
            <a:off x="486698" y="395625"/>
            <a:ext cx="220961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>
                <a:latin typeface="Cambria" panose="02040503050406030204" pitchFamily="18" charset="0"/>
              </a:rPr>
              <a:t>Giới</a:t>
            </a:r>
            <a:r>
              <a:rPr lang="en-US" sz="2800">
                <a:latin typeface="Cambria (Headings)"/>
              </a:rPr>
              <a:t> thiệu dịch vụ Azure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8DABE05-93BB-4715-9DD3-C9F94AC075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3208" y="0"/>
            <a:ext cx="5930792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86C7BAC-BAB2-4C1F-886A-95EF239B0DE7}"/>
              </a:ext>
            </a:extLst>
          </p:cNvPr>
          <p:cNvSpPr/>
          <p:nvPr/>
        </p:nvSpPr>
        <p:spPr>
          <a:xfrm>
            <a:off x="486698" y="3167390"/>
            <a:ext cx="22096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>
                <a:latin typeface="Cambria" panose="02040503050406030204" pitchFamily="18" charset="0"/>
              </a:rPr>
              <a:t>Portal</a:t>
            </a:r>
            <a:endParaRPr lang="en-US" sz="2800">
              <a:latin typeface="Cambria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22089981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7C6F7C5-89FA-41D6-8871-21103278C78E}"/>
              </a:ext>
            </a:extLst>
          </p:cNvPr>
          <p:cNvSpPr/>
          <p:nvPr/>
        </p:nvSpPr>
        <p:spPr>
          <a:xfrm>
            <a:off x="0" y="-35263"/>
            <a:ext cx="5791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>
                <a:latin typeface="Cambria" panose="02040503050406030204" pitchFamily="18" charset="0"/>
              </a:rPr>
              <a:t>Giới</a:t>
            </a:r>
            <a:r>
              <a:rPr lang="en-US" sz="2800">
                <a:latin typeface="Cambria (Headings)"/>
              </a:rPr>
              <a:t> thiệu dịch vụ Azure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6C7BAC-BAB2-4C1F-886A-95EF239B0DE7}"/>
              </a:ext>
            </a:extLst>
          </p:cNvPr>
          <p:cNvSpPr/>
          <p:nvPr/>
        </p:nvSpPr>
        <p:spPr>
          <a:xfrm>
            <a:off x="3552092" y="346199"/>
            <a:ext cx="55919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>
                <a:latin typeface="Cambria" panose="02040503050406030204" pitchFamily="18" charset="0"/>
              </a:rPr>
              <a:t>Azure Machine learning Studio</a:t>
            </a:r>
            <a:endParaRPr lang="en-US" sz="2800">
              <a:latin typeface="Cambria (Headings)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82A00A-561E-47F5-B47D-67DA627394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69419"/>
            <a:ext cx="9144000" cy="5799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2025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7C6F7C5-89FA-41D6-8871-21103278C78E}"/>
              </a:ext>
            </a:extLst>
          </p:cNvPr>
          <p:cNvSpPr/>
          <p:nvPr/>
        </p:nvSpPr>
        <p:spPr>
          <a:xfrm>
            <a:off x="486698" y="395625"/>
            <a:ext cx="334674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>
                <a:latin typeface="Cambria" panose="02040503050406030204" pitchFamily="18" charset="0"/>
              </a:rPr>
              <a:t>Giới</a:t>
            </a:r>
            <a:r>
              <a:rPr lang="en-US" sz="2800">
                <a:latin typeface="Cambria (Headings)"/>
              </a:rPr>
              <a:t> thiệu dịch vụ Heroku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2BB8E0E-9A23-4C1F-860F-3A7CBFE70289}"/>
              </a:ext>
            </a:extLst>
          </p:cNvPr>
          <p:cNvSpPr/>
          <p:nvPr/>
        </p:nvSpPr>
        <p:spPr>
          <a:xfrm>
            <a:off x="486698" y="3167390"/>
            <a:ext cx="49293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latin typeface="Cambria" panose="02040503050406030204" pitchFamily="18" charset="0"/>
              </a:rPr>
              <a:t>Server</a:t>
            </a:r>
            <a:endParaRPr lang="en-US" sz="2800">
              <a:latin typeface="Cambria (Headings)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0009DF-87C2-4D9C-85EB-0BB32C1DFE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4379" y="0"/>
            <a:ext cx="33996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1897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7C6F7C5-89FA-41D6-8871-21103278C78E}"/>
              </a:ext>
            </a:extLst>
          </p:cNvPr>
          <p:cNvSpPr/>
          <p:nvPr/>
        </p:nvSpPr>
        <p:spPr>
          <a:xfrm>
            <a:off x="486698" y="395625"/>
            <a:ext cx="334674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>
                <a:latin typeface="Cambria" panose="02040503050406030204" pitchFamily="18" charset="0"/>
              </a:rPr>
              <a:t>Giới</a:t>
            </a:r>
            <a:r>
              <a:rPr lang="en-US" sz="2800">
                <a:latin typeface="Cambria (Headings)"/>
              </a:rPr>
              <a:t> thiệu dịch vụ Facebook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2BB8E0E-9A23-4C1F-860F-3A7CBFE70289}"/>
              </a:ext>
            </a:extLst>
          </p:cNvPr>
          <p:cNvSpPr/>
          <p:nvPr/>
        </p:nvSpPr>
        <p:spPr>
          <a:xfrm>
            <a:off x="486698" y="2736502"/>
            <a:ext cx="492936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latin typeface="Cambria" panose="02040503050406030204" pitchFamily="18" charset="0"/>
              </a:rPr>
              <a:t>Mạng xã hội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latin typeface="Cambria" panose="02040503050406030204" pitchFamily="18" charset="0"/>
              </a:rPr>
              <a:t>T</a:t>
            </a:r>
            <a:r>
              <a:rPr lang="vi-VN" sz="2800">
                <a:latin typeface="Cambria" panose="02040503050406030204" pitchFamily="18" charset="0"/>
              </a:rPr>
              <a:t>ư</a:t>
            </a:r>
            <a:r>
              <a:rPr lang="en-US" sz="2800">
                <a:latin typeface="Cambria" panose="02040503050406030204" pitchFamily="18" charset="0"/>
              </a:rPr>
              <a:t>ơng tác với ng</a:t>
            </a:r>
            <a:r>
              <a:rPr lang="vi-VN" sz="2800">
                <a:latin typeface="Cambria" panose="02040503050406030204" pitchFamily="18" charset="0"/>
              </a:rPr>
              <a:t>ư</a:t>
            </a:r>
            <a:r>
              <a:rPr lang="en-US" sz="2800">
                <a:latin typeface="Cambria" panose="02040503050406030204" pitchFamily="18" charset="0"/>
              </a:rPr>
              <a:t>ời dùng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latin typeface="Cambria" panose="02040503050406030204" pitchFamily="18" charset="0"/>
              </a:rPr>
              <a:t>Chat bot</a:t>
            </a:r>
            <a:endParaRPr lang="en-US" sz="2800">
              <a:latin typeface="Cambria (Headings)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72923B-87E2-40BA-AA85-82F9C9A162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4379" y="-1"/>
            <a:ext cx="33996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93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Warren photographic">
            <a:extLst>
              <a:ext uri="{FF2B5EF4-FFF2-40B4-BE49-F238E27FC236}">
                <a16:creationId xmlns:a16="http://schemas.microsoft.com/office/drawing/2014/main" id="{D0F29EE3-E412-4AB5-91B6-291BF804C4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40" r="42557" b="5469"/>
          <a:stretch/>
        </p:blipFill>
        <p:spPr bwMode="auto">
          <a:xfrm>
            <a:off x="4687606" y="0"/>
            <a:ext cx="4456400" cy="685800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5FAEE3-9CBF-43F6-BC47-9F5520D6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697" y="629267"/>
            <a:ext cx="3761223" cy="1676603"/>
          </a:xfrm>
        </p:spPr>
        <p:txBody>
          <a:bodyPr>
            <a:normAutofit/>
          </a:bodyPr>
          <a:lstStyle/>
          <a:p>
            <a:r>
              <a:rPr lang="en-US">
                <a:latin typeface="Cambria (Headings)"/>
              </a:rPr>
              <a:t>TÓM TẮT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53D676-8861-465F-8C2A-91F32B707C84}"/>
              </a:ext>
            </a:extLst>
          </p:cNvPr>
          <p:cNvSpPr txBox="1"/>
          <p:nvPr/>
        </p:nvSpPr>
        <p:spPr>
          <a:xfrm>
            <a:off x="486698" y="2438401"/>
            <a:ext cx="3761222" cy="3785419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latin typeface="Cambria" panose="02040503050406030204" pitchFamily="18" charset="0"/>
              </a:rPr>
              <a:t>Giới</a:t>
            </a:r>
            <a:r>
              <a:rPr lang="en-US" sz="2800">
                <a:latin typeface="Cambria (Headings)"/>
              </a:rPr>
              <a:t> thiệu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latin typeface="Cambria (Headings)"/>
              </a:rPr>
              <a:t>Mô hình đề xuất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latin typeface="Cambria (Headings)"/>
              </a:rPr>
              <a:t>Xây dựng hệ thống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latin typeface="Cambria (Headings)"/>
              </a:rPr>
              <a:t>Demo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latin typeface="Cambria (Headings)"/>
              </a:rPr>
              <a:t>Kết quả khảo sát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33671C-EFF4-4D58-9BFB-9C8D0A789998}"/>
              </a:ext>
            </a:extLst>
          </p:cNvPr>
          <p:cNvSpPr txBox="1"/>
          <p:nvPr/>
        </p:nvSpPr>
        <p:spPr>
          <a:xfrm>
            <a:off x="0" y="6427113"/>
            <a:ext cx="46876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>
                <a:solidFill>
                  <a:schemeClr val="bg2">
                    <a:lumMod val="50000"/>
                  </a:schemeClr>
                </a:solidFill>
              </a:rPr>
              <a:t>Warren photographic</a:t>
            </a:r>
          </a:p>
          <a:p>
            <a:r>
              <a:rPr lang="en-US" sz="1100">
                <a:solidFill>
                  <a:schemeClr val="bg2">
                    <a:lumMod val="50000"/>
                  </a:schemeClr>
                </a:solidFill>
              </a:rPr>
              <a:t> - http://www.warrenphotographic.co.uk/13543-natural-bonsai-tree</a:t>
            </a:r>
          </a:p>
        </p:txBody>
      </p:sp>
    </p:spTree>
    <p:extLst>
      <p:ext uri="{BB962C8B-B14F-4D97-AF65-F5344CB8AC3E}">
        <p14:creationId xmlns:p14="http://schemas.microsoft.com/office/powerpoint/2010/main" val="11326779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7C6F7C5-89FA-41D6-8871-21103278C78E}"/>
              </a:ext>
            </a:extLst>
          </p:cNvPr>
          <p:cNvSpPr/>
          <p:nvPr/>
        </p:nvSpPr>
        <p:spPr>
          <a:xfrm>
            <a:off x="486698" y="395625"/>
            <a:ext cx="334674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>
                <a:latin typeface="Cambria" panose="02040503050406030204" pitchFamily="18" charset="0"/>
              </a:rPr>
              <a:t>Giới</a:t>
            </a:r>
            <a:r>
              <a:rPr lang="en-US" sz="2800">
                <a:latin typeface="Cambria (Headings)"/>
              </a:rPr>
              <a:t> thiệu dịch vụ Facebook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09C01E7-CC92-4087-8BB0-A559934B01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070" y="1301084"/>
            <a:ext cx="4291746" cy="425583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ECC90D1-D475-4482-831F-1C833627BC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4379" y="0"/>
            <a:ext cx="33996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3691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191C9E4-79C5-4EDF-9379-F6D550B88D2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56515"/>
            <a:ext cx="9144000" cy="11146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465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33333E-6 L 0 -0.6738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37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1D7B451-A536-4686-986D-A503E19FA8F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062" y="1087669"/>
            <a:ext cx="6013938" cy="56816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5FAEE3-9CBF-43F6-BC47-9F5520D6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697" y="629267"/>
            <a:ext cx="3761223" cy="1676603"/>
          </a:xfrm>
        </p:spPr>
        <p:txBody>
          <a:bodyPr>
            <a:normAutofit/>
          </a:bodyPr>
          <a:lstStyle/>
          <a:p>
            <a:r>
              <a:rPr lang="en-US">
                <a:latin typeface="Cambria (Headings)"/>
              </a:rPr>
              <a:t>DEMO</a:t>
            </a:r>
            <a:br>
              <a:rPr lang="en-US">
                <a:latin typeface="Cambria (Headings)"/>
              </a:rPr>
            </a:br>
            <a:r>
              <a:rPr lang="en-US">
                <a:latin typeface="Cambria (Headings)"/>
              </a:rPr>
              <a:t>HỆ THỐNG</a:t>
            </a:r>
          </a:p>
        </p:txBody>
      </p:sp>
    </p:spTree>
    <p:extLst>
      <p:ext uri="{BB962C8B-B14F-4D97-AF65-F5344CB8AC3E}">
        <p14:creationId xmlns:p14="http://schemas.microsoft.com/office/powerpoint/2010/main" val="42806375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AEE3-9CBF-43F6-BC47-9F5520D6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697" y="629267"/>
            <a:ext cx="3761223" cy="1676603"/>
          </a:xfrm>
        </p:spPr>
        <p:txBody>
          <a:bodyPr>
            <a:normAutofit fontScale="90000"/>
          </a:bodyPr>
          <a:lstStyle/>
          <a:p>
            <a:r>
              <a:rPr lang="en-US">
                <a:latin typeface="Cambria (Headings)"/>
              </a:rPr>
              <a:t>KẾT QUẢ KHẢO SÁT ĐỘ CHÍNH XÁC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4B7BAB-2210-4936-8246-994FDCE536DB}"/>
              </a:ext>
            </a:extLst>
          </p:cNvPr>
          <p:cNvPicPr/>
          <p:nvPr/>
        </p:nvPicPr>
        <p:blipFill rotWithShape="1">
          <a:blip r:embed="rId3"/>
          <a:srcRect l="582" t="1582" r="2577" b="6103"/>
          <a:stretch/>
        </p:blipFill>
        <p:spPr bwMode="auto">
          <a:xfrm>
            <a:off x="1787623" y="2536288"/>
            <a:ext cx="5633085" cy="412242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16C32A-940F-4A13-B5BD-363EBB1E81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0923" y="573134"/>
            <a:ext cx="3413540" cy="1788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9113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AEE3-9CBF-43F6-BC47-9F5520D6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697" y="629267"/>
            <a:ext cx="3761223" cy="1676603"/>
          </a:xfrm>
        </p:spPr>
        <p:txBody>
          <a:bodyPr>
            <a:normAutofit fontScale="90000"/>
          </a:bodyPr>
          <a:lstStyle/>
          <a:p>
            <a:r>
              <a:rPr lang="en-US">
                <a:latin typeface="Cambria (Headings)"/>
              </a:rPr>
              <a:t>KẾT QUẢ KHẢO SÁT ĐỘ CHÍNH XÁC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FFF3EB-028C-4E37-8FF0-F0DC8D26C7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0044" y="722801"/>
            <a:ext cx="4563456" cy="94187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2BA7051-B49D-4832-BAC1-61EC73AC78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697" y="2441697"/>
            <a:ext cx="8364226" cy="4034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0629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AEE3-9CBF-43F6-BC47-9F5520D6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697" y="629267"/>
            <a:ext cx="3761223" cy="1676603"/>
          </a:xfrm>
        </p:spPr>
        <p:txBody>
          <a:bodyPr>
            <a:normAutofit fontScale="90000"/>
          </a:bodyPr>
          <a:lstStyle/>
          <a:p>
            <a:r>
              <a:rPr lang="en-US">
                <a:latin typeface="Cambria (Headings)"/>
              </a:rPr>
              <a:t>KẾT QUẢ KHẢO SÁT ĐỘ CHÍNH XÁC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FFF3EB-028C-4E37-8FF0-F0DC8D26C7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0044" y="722801"/>
            <a:ext cx="4563456" cy="9418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0EA343D-1970-4862-99AC-EDD2B946E9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696" y="2305870"/>
            <a:ext cx="8466803" cy="413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4402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AEE3-9CBF-43F6-BC47-9F5520D6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697" y="629267"/>
            <a:ext cx="3761223" cy="1676603"/>
          </a:xfrm>
        </p:spPr>
        <p:txBody>
          <a:bodyPr>
            <a:normAutofit fontScale="90000"/>
          </a:bodyPr>
          <a:lstStyle/>
          <a:p>
            <a:r>
              <a:rPr lang="en-US">
                <a:latin typeface="Cambria (Headings)"/>
              </a:rPr>
              <a:t>KẾT QUẢ KHẢO SÁT ĐỘ CHÍNH XÁC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FFF3EB-028C-4E37-8FF0-F0DC8D26C7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0044" y="722801"/>
            <a:ext cx="4563456" cy="94187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86B0C21-A396-4A57-BCD6-137FEF51A8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820" y="2300519"/>
            <a:ext cx="8176657" cy="455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0383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AEE3-9CBF-43F6-BC47-9F5520D6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697" y="629267"/>
            <a:ext cx="3761223" cy="1676603"/>
          </a:xfrm>
        </p:spPr>
        <p:txBody>
          <a:bodyPr>
            <a:normAutofit fontScale="90000"/>
          </a:bodyPr>
          <a:lstStyle/>
          <a:p>
            <a:r>
              <a:rPr lang="en-US">
                <a:latin typeface="Cambria (Headings)"/>
              </a:rPr>
              <a:t>KẾT QUẢ KHẢO SÁT ĐỘ CHÍNH XÁC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FFF3EB-028C-4E37-8FF0-F0DC8D26C7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0044" y="722801"/>
            <a:ext cx="4563456" cy="9418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52B87F3-8EC1-4AA0-958A-AA28B8719F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697" y="2448201"/>
            <a:ext cx="8497459" cy="419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5303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AEE3-9CBF-43F6-BC47-9F5520D6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697" y="629267"/>
            <a:ext cx="3761223" cy="1676603"/>
          </a:xfrm>
        </p:spPr>
        <p:txBody>
          <a:bodyPr>
            <a:normAutofit fontScale="90000"/>
          </a:bodyPr>
          <a:lstStyle/>
          <a:p>
            <a:r>
              <a:rPr lang="en-US">
                <a:latin typeface="Cambria (Headings)"/>
              </a:rPr>
              <a:t>KẾT QUẢ KHẢO SÁT ĐỘ CHÍNH XÁC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FFF3EB-028C-4E37-8FF0-F0DC8D26C7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0044" y="722801"/>
            <a:ext cx="4563456" cy="94187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09B0D47-1D54-4CF7-A6B4-150E45B232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697" y="2305870"/>
            <a:ext cx="8525832" cy="4423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3295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Warren photographic">
            <a:extLst>
              <a:ext uri="{FF2B5EF4-FFF2-40B4-BE49-F238E27FC236}">
                <a16:creationId xmlns:a16="http://schemas.microsoft.com/office/drawing/2014/main" id="{D0F29EE3-E412-4AB5-91B6-291BF804C4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40" r="42557" b="5469"/>
          <a:stretch/>
        </p:blipFill>
        <p:spPr bwMode="auto">
          <a:xfrm>
            <a:off x="4687606" y="0"/>
            <a:ext cx="4456400" cy="685800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5FAEE3-9CBF-43F6-BC47-9F5520D6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697" y="629267"/>
            <a:ext cx="3761223" cy="1676603"/>
          </a:xfrm>
        </p:spPr>
        <p:txBody>
          <a:bodyPr>
            <a:normAutofit/>
          </a:bodyPr>
          <a:lstStyle/>
          <a:p>
            <a:pPr algn="ctr"/>
            <a:r>
              <a:rPr lang="en-US">
                <a:latin typeface="Cambria (Headings)"/>
              </a:rPr>
              <a:t>H</a:t>
            </a:r>
            <a:r>
              <a:rPr lang="vi-VN">
                <a:latin typeface="Cambria (Headings)"/>
              </a:rPr>
              <a:t>Ư</a:t>
            </a:r>
            <a:r>
              <a:rPr lang="en-US">
                <a:latin typeface="Cambria (Headings)"/>
              </a:rPr>
              <a:t>ỚNG PHÁT TRIỂN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53D676-8861-465F-8C2A-91F32B707C84}"/>
              </a:ext>
            </a:extLst>
          </p:cNvPr>
          <p:cNvSpPr txBox="1"/>
          <p:nvPr/>
        </p:nvSpPr>
        <p:spPr>
          <a:xfrm>
            <a:off x="486698" y="2438401"/>
            <a:ext cx="3761222" cy="3785419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latin typeface="Cambria" panose="02040503050406030204" pitchFamily="18" charset="0"/>
              </a:rPr>
              <a:t>Cải thiện độ chính xác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latin typeface="Cambria" panose="02040503050406030204" pitchFamily="18" charset="0"/>
              </a:rPr>
              <a:t>Lý giải đ</a:t>
            </a:r>
            <a:r>
              <a:rPr lang="vi-VN" sz="2800">
                <a:latin typeface="Cambria" panose="02040503050406030204" pitchFamily="18" charset="0"/>
              </a:rPr>
              <a:t>ư</a:t>
            </a:r>
            <a:r>
              <a:rPr lang="en-US" sz="2800">
                <a:latin typeface="Cambria" panose="02040503050406030204" pitchFamily="18" charset="0"/>
              </a:rPr>
              <a:t>ợc lý do chọn câu trả lời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latin typeface="Cambria" panose="02040503050406030204" pitchFamily="18" charset="0"/>
              </a:rPr>
              <a:t>Giao tiếp bằng ngôn ngữ tự nhiên với ng</a:t>
            </a:r>
            <a:r>
              <a:rPr lang="vi-VN" sz="2800">
                <a:latin typeface="Cambria" panose="02040503050406030204" pitchFamily="18" charset="0"/>
              </a:rPr>
              <a:t>ư</a:t>
            </a:r>
            <a:r>
              <a:rPr lang="en-US" sz="2800">
                <a:latin typeface="Cambria" panose="02040503050406030204" pitchFamily="18" charset="0"/>
              </a:rPr>
              <a:t>ời dùng</a:t>
            </a:r>
            <a:endParaRPr lang="en-US" sz="2800">
              <a:latin typeface="Cambria (Headings)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33671C-EFF4-4D58-9BFB-9C8D0A789998}"/>
              </a:ext>
            </a:extLst>
          </p:cNvPr>
          <p:cNvSpPr txBox="1"/>
          <p:nvPr/>
        </p:nvSpPr>
        <p:spPr>
          <a:xfrm>
            <a:off x="0" y="6427113"/>
            <a:ext cx="46876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>
                <a:solidFill>
                  <a:schemeClr val="bg2">
                    <a:lumMod val="50000"/>
                  </a:schemeClr>
                </a:solidFill>
              </a:rPr>
              <a:t>Warren photographic</a:t>
            </a:r>
          </a:p>
          <a:p>
            <a:r>
              <a:rPr lang="en-US" sz="1100">
                <a:solidFill>
                  <a:schemeClr val="bg2">
                    <a:lumMod val="50000"/>
                  </a:schemeClr>
                </a:solidFill>
              </a:rPr>
              <a:t> - http://www.warrenphotographic.co.uk/13543-natural-bonsai-tree</a:t>
            </a:r>
          </a:p>
        </p:txBody>
      </p:sp>
    </p:spTree>
    <p:extLst>
      <p:ext uri="{BB962C8B-B14F-4D97-AF65-F5344CB8AC3E}">
        <p14:creationId xmlns:p14="http://schemas.microsoft.com/office/powerpoint/2010/main" val="2844255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ình ảnh có liên quan">
            <a:extLst>
              <a:ext uri="{FF2B5EF4-FFF2-40B4-BE49-F238E27FC236}">
                <a16:creationId xmlns:a16="http://schemas.microsoft.com/office/drawing/2014/main" id="{29AD6C58-381F-45B7-9212-6B0D3B8A07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50"/>
          <a:stretch/>
        </p:blipFill>
        <p:spPr bwMode="auto">
          <a:xfrm>
            <a:off x="4721938" y="0"/>
            <a:ext cx="4422062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5FAEE3-9CBF-43F6-BC47-9F5520D6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698" y="629267"/>
            <a:ext cx="3323302" cy="1676603"/>
          </a:xfrm>
        </p:spPr>
        <p:txBody>
          <a:bodyPr>
            <a:normAutofit/>
          </a:bodyPr>
          <a:lstStyle/>
          <a:p>
            <a:r>
              <a:rPr lang="en-US" sz="3600">
                <a:latin typeface="Cambria (Headings)"/>
              </a:rPr>
              <a:t>PHÁT BIỂU BÀI TOÁN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8C6D75-5BD4-468C-9CFD-B0EF09230737}"/>
              </a:ext>
            </a:extLst>
          </p:cNvPr>
          <p:cNvSpPr/>
          <p:nvPr/>
        </p:nvSpPr>
        <p:spPr>
          <a:xfrm>
            <a:off x="171450" y="2700600"/>
            <a:ext cx="42012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280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Bài tập điền khuyết</a:t>
            </a:r>
            <a:endParaRPr lang="en-US" sz="280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CF9E2501-432D-4350-A078-F7E52C95E218}"/>
              </a:ext>
            </a:extLst>
          </p:cNvPr>
          <p:cNvSpPr txBox="1">
            <a:spLocks/>
          </p:cNvSpPr>
          <p:nvPr/>
        </p:nvSpPr>
        <p:spPr>
          <a:xfrm>
            <a:off x="171450" y="3618550"/>
            <a:ext cx="4904642" cy="34583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Who are all __ people?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this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those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them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that</a:t>
            </a:r>
          </a:p>
        </p:txBody>
      </p:sp>
    </p:spTree>
    <p:extLst>
      <p:ext uri="{BB962C8B-B14F-4D97-AF65-F5344CB8AC3E}">
        <p14:creationId xmlns:p14="http://schemas.microsoft.com/office/powerpoint/2010/main" val="2160418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Warren photographic">
            <a:extLst>
              <a:ext uri="{FF2B5EF4-FFF2-40B4-BE49-F238E27FC236}">
                <a16:creationId xmlns:a16="http://schemas.microsoft.com/office/drawing/2014/main" id="{D0F29EE3-E412-4AB5-91B6-291BF804C4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40" r="42557" b="5469"/>
          <a:stretch/>
        </p:blipFill>
        <p:spPr bwMode="auto">
          <a:xfrm>
            <a:off x="4687606" y="0"/>
            <a:ext cx="4456400" cy="685800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5FAEE3-9CBF-43F6-BC47-9F5520D6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697" y="629267"/>
            <a:ext cx="3761223" cy="1676603"/>
          </a:xfrm>
        </p:spPr>
        <p:txBody>
          <a:bodyPr>
            <a:normAutofit/>
          </a:bodyPr>
          <a:lstStyle/>
          <a:p>
            <a:pPr algn="ctr"/>
            <a:r>
              <a:rPr lang="en-US">
                <a:latin typeface="Cambria (Headings)"/>
              </a:rPr>
              <a:t>HẾT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53D676-8861-465F-8C2A-91F32B707C84}"/>
              </a:ext>
            </a:extLst>
          </p:cNvPr>
          <p:cNvSpPr txBox="1"/>
          <p:nvPr/>
        </p:nvSpPr>
        <p:spPr>
          <a:xfrm>
            <a:off x="486698" y="2438401"/>
            <a:ext cx="3761222" cy="3785419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algn="ctr"/>
            <a:r>
              <a:rPr lang="en-US" sz="2800">
                <a:latin typeface="Cambria" panose="02040503050406030204" pitchFamily="18" charset="0"/>
              </a:rPr>
              <a:t>CẢM </a:t>
            </a:r>
            <a:r>
              <a:rPr lang="vi-VN" sz="2800">
                <a:latin typeface="Cambria" panose="02040503050406030204" pitchFamily="18" charset="0"/>
              </a:rPr>
              <a:t>Ơ</a:t>
            </a:r>
            <a:r>
              <a:rPr lang="en-US" sz="2800">
                <a:latin typeface="Cambria" panose="02040503050406030204" pitchFamily="18" charset="0"/>
              </a:rPr>
              <a:t>N THẦY CÔ VÀ CÁC BẠN ĐÃ LẮNG NGHE</a:t>
            </a:r>
            <a:endParaRPr lang="en-US" sz="2800">
              <a:latin typeface="Cambria (Headings)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33671C-EFF4-4D58-9BFB-9C8D0A789998}"/>
              </a:ext>
            </a:extLst>
          </p:cNvPr>
          <p:cNvSpPr txBox="1"/>
          <p:nvPr/>
        </p:nvSpPr>
        <p:spPr>
          <a:xfrm>
            <a:off x="0" y="6427113"/>
            <a:ext cx="46876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>
                <a:solidFill>
                  <a:schemeClr val="bg2">
                    <a:lumMod val="50000"/>
                  </a:schemeClr>
                </a:solidFill>
              </a:rPr>
              <a:t>Warren photographic</a:t>
            </a:r>
          </a:p>
          <a:p>
            <a:r>
              <a:rPr lang="en-US" sz="1100">
                <a:solidFill>
                  <a:schemeClr val="bg2">
                    <a:lumMod val="50000"/>
                  </a:schemeClr>
                </a:solidFill>
              </a:rPr>
              <a:t> - http://www.warrenphotographic.co.uk/13543-natural-bonsai-tree</a:t>
            </a:r>
          </a:p>
        </p:txBody>
      </p:sp>
    </p:spTree>
    <p:extLst>
      <p:ext uri="{BB962C8B-B14F-4D97-AF65-F5344CB8AC3E}">
        <p14:creationId xmlns:p14="http://schemas.microsoft.com/office/powerpoint/2010/main" val="32769580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AEE3-9CBF-43F6-BC47-9F5520D6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697" y="629267"/>
            <a:ext cx="2672555" cy="1676603"/>
          </a:xfrm>
        </p:spPr>
        <p:txBody>
          <a:bodyPr>
            <a:normAutofit/>
          </a:bodyPr>
          <a:lstStyle/>
          <a:p>
            <a:pPr algn="ctr"/>
            <a:r>
              <a:rPr lang="en-US" sz="3600">
                <a:latin typeface="Cambria (Headings)"/>
              </a:rPr>
              <a:t>GIỚI THIỆU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53D676-8861-465F-8C2A-91F32B707C84}"/>
              </a:ext>
            </a:extLst>
          </p:cNvPr>
          <p:cNvSpPr txBox="1"/>
          <p:nvPr/>
        </p:nvSpPr>
        <p:spPr>
          <a:xfrm>
            <a:off x="486696" y="1907285"/>
            <a:ext cx="267255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>
                <a:latin typeface="+mj-lt"/>
              </a:rPr>
              <a:t>Chatbot giải tiếng Anh tự động</a:t>
            </a:r>
          </a:p>
        </p:txBody>
      </p:sp>
      <p:pic>
        <p:nvPicPr>
          <p:cNvPr id="8" name="Picture 6" descr="Kết quả hình ảnh cho learning english">
            <a:extLst>
              <a:ext uri="{FF2B5EF4-FFF2-40B4-BE49-F238E27FC236}">
                <a16:creationId xmlns:a16="http://schemas.microsoft.com/office/drawing/2014/main" id="{9A73820F-3ED1-4B76-9F19-194DA7D4DB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42" r="42094"/>
          <a:stretch/>
        </p:blipFill>
        <p:spPr bwMode="auto">
          <a:xfrm>
            <a:off x="3575538" y="0"/>
            <a:ext cx="556846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9501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AEE3-9CBF-43F6-BC47-9F5520D6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698" y="629267"/>
            <a:ext cx="3323302" cy="1676603"/>
          </a:xfrm>
        </p:spPr>
        <p:txBody>
          <a:bodyPr>
            <a:normAutofit/>
          </a:bodyPr>
          <a:lstStyle/>
          <a:p>
            <a:r>
              <a:rPr lang="en-US" sz="3600">
                <a:latin typeface="Cambria" panose="02040503050406030204" pitchFamily="18" charset="0"/>
              </a:rPr>
              <a:t>Các h</a:t>
            </a:r>
            <a:r>
              <a:rPr lang="vi-VN" sz="3600">
                <a:latin typeface="Cambria" panose="02040503050406030204" pitchFamily="18" charset="0"/>
              </a:rPr>
              <a:t>ư</a:t>
            </a:r>
            <a:r>
              <a:rPr lang="en-US" sz="3600">
                <a:latin typeface="Cambria" panose="02040503050406030204" pitchFamily="18" charset="0"/>
              </a:rPr>
              <a:t>ớng tiếp cận tr</a:t>
            </a:r>
            <a:r>
              <a:rPr lang="vi-VN" sz="3600">
                <a:latin typeface="Cambria" panose="02040503050406030204" pitchFamily="18" charset="0"/>
              </a:rPr>
              <a:t>ư</a:t>
            </a:r>
            <a:r>
              <a:rPr lang="en-US" sz="3600">
                <a:latin typeface="Cambria" panose="02040503050406030204" pitchFamily="18" charset="0"/>
              </a:rPr>
              <a:t>ớc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120CA4-332C-48B4-AF21-A0D34B4C4A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256" r="24136"/>
          <a:stretch/>
        </p:blipFill>
        <p:spPr>
          <a:xfrm>
            <a:off x="4947137" y="0"/>
            <a:ext cx="4196863" cy="6857999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68364A2E-AD67-4426-9430-9059C0EFE184}"/>
              </a:ext>
            </a:extLst>
          </p:cNvPr>
          <p:cNvSpPr txBox="1">
            <a:spLocks/>
          </p:cNvSpPr>
          <p:nvPr/>
        </p:nvSpPr>
        <p:spPr>
          <a:xfrm>
            <a:off x="486697" y="1752396"/>
            <a:ext cx="3780503" cy="5105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>
                <a:latin typeface="Cambria" panose="02040503050406030204" pitchFamily="18" charset="0"/>
              </a:rPr>
              <a:t>Khó khăn</a:t>
            </a:r>
          </a:p>
          <a:p>
            <a:r>
              <a:rPr lang="en-US" sz="2800">
                <a:latin typeface="Cambria" panose="02040503050406030204" pitchFamily="18" charset="0"/>
              </a:rPr>
              <a:t>Ít các công trình nghiên cứu trực tiếp vào vấn đề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>
              <a:latin typeface="Cambria" panose="02040503050406030204" pitchFamily="18" charset="0"/>
            </a:endParaRPr>
          </a:p>
          <a:p>
            <a:endParaRPr lang="en-US" sz="3600">
              <a:latin typeface="Cambria" panose="02040503050406030204" pitchFamily="18" charset="0"/>
            </a:endParaRPr>
          </a:p>
          <a:p>
            <a:endParaRPr lang="en-US" sz="3600">
              <a:latin typeface="Cambria" panose="0204050305040603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72FA04-6587-468C-923C-E2294A057041}"/>
              </a:ext>
            </a:extLst>
          </p:cNvPr>
          <p:cNvSpPr txBox="1"/>
          <p:nvPr/>
        </p:nvSpPr>
        <p:spPr>
          <a:xfrm>
            <a:off x="0" y="6365556"/>
            <a:ext cx="494713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>
                <a:solidFill>
                  <a:schemeClr val="bg2">
                    <a:lumMod val="50000"/>
                  </a:schemeClr>
                </a:solidFill>
              </a:rPr>
              <a:t>Ritika Trikha: https://blog.hackerrank.com/wp-content/uploads/2015/06/computer_science1.jpg</a:t>
            </a:r>
          </a:p>
        </p:txBody>
      </p:sp>
    </p:spTree>
    <p:extLst>
      <p:ext uri="{BB962C8B-B14F-4D97-AF65-F5344CB8AC3E}">
        <p14:creationId xmlns:p14="http://schemas.microsoft.com/office/powerpoint/2010/main" val="3294417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AEE3-9CBF-43F6-BC47-9F5520D6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697" y="629267"/>
            <a:ext cx="5796871" cy="1676603"/>
          </a:xfrm>
        </p:spPr>
        <p:txBody>
          <a:bodyPr>
            <a:normAutofit/>
          </a:bodyPr>
          <a:lstStyle/>
          <a:p>
            <a:r>
              <a:rPr lang="en-US" sz="3600">
                <a:latin typeface="Cambria" panose="02040503050406030204" pitchFamily="18" charset="0"/>
              </a:rPr>
              <a:t>Các h</a:t>
            </a:r>
            <a:r>
              <a:rPr lang="vi-VN" sz="3600">
                <a:latin typeface="Cambria" panose="02040503050406030204" pitchFamily="18" charset="0"/>
              </a:rPr>
              <a:t>ư</a:t>
            </a:r>
            <a:r>
              <a:rPr lang="en-US" sz="3600">
                <a:latin typeface="Cambria" panose="02040503050406030204" pitchFamily="18" charset="0"/>
              </a:rPr>
              <a:t>ớng tiếp cận tr</a:t>
            </a:r>
            <a:r>
              <a:rPr lang="vi-VN" sz="3600">
                <a:latin typeface="Cambria" panose="02040503050406030204" pitchFamily="18" charset="0"/>
              </a:rPr>
              <a:t>ư</a:t>
            </a:r>
            <a:r>
              <a:rPr lang="en-US" sz="3600">
                <a:latin typeface="Cambria" panose="02040503050406030204" pitchFamily="18" charset="0"/>
              </a:rPr>
              <a:t>ớc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8364A2E-AD67-4426-9430-9059C0EFE184}"/>
              </a:ext>
            </a:extLst>
          </p:cNvPr>
          <p:cNvSpPr txBox="1">
            <a:spLocks/>
          </p:cNvSpPr>
          <p:nvPr/>
        </p:nvSpPr>
        <p:spPr>
          <a:xfrm>
            <a:off x="369466" y="1782912"/>
            <a:ext cx="8047703" cy="5105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>
                <a:latin typeface="Cambria" panose="02040503050406030204" pitchFamily="18" charset="0"/>
              </a:rPr>
              <a:t>Các h</a:t>
            </a:r>
            <a:r>
              <a:rPr lang="vi-VN" sz="3600">
                <a:latin typeface="Cambria" panose="02040503050406030204" pitchFamily="18" charset="0"/>
              </a:rPr>
              <a:t>ư</a:t>
            </a:r>
            <a:r>
              <a:rPr lang="en-US" sz="3600">
                <a:latin typeface="Cambria" panose="02040503050406030204" pitchFamily="18" charset="0"/>
              </a:rPr>
              <a:t>ớng tiếp cận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000">
                <a:latin typeface="Cambria" panose="02040503050406030204" pitchFamily="18" charset="0"/>
              </a:rPr>
              <a:t>Tiếp cận theo kiểm tra ngữ pháp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000">
                <a:latin typeface="Cambria" panose="02040503050406030204" pitchFamily="18" charset="0"/>
              </a:rPr>
              <a:t>Mô hình n-gram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000">
                <a:latin typeface="Cambria" panose="02040503050406030204" pitchFamily="18" charset="0"/>
              </a:rPr>
              <a:t>Mô hình word vector</a:t>
            </a:r>
          </a:p>
          <a:p>
            <a:endParaRPr lang="en-US" sz="3600">
              <a:latin typeface="Cambria" panose="02040503050406030204" pitchFamily="18" charset="0"/>
            </a:endParaRPr>
          </a:p>
          <a:p>
            <a:endParaRPr lang="en-US" sz="360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83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AEE3-9CBF-43F6-BC47-9F5520D6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697" y="629267"/>
            <a:ext cx="5796871" cy="1676603"/>
          </a:xfrm>
        </p:spPr>
        <p:txBody>
          <a:bodyPr>
            <a:normAutofit/>
          </a:bodyPr>
          <a:lstStyle/>
          <a:p>
            <a:r>
              <a:rPr lang="en-US" sz="3600">
                <a:latin typeface="Cambria" panose="02040503050406030204" pitchFamily="18" charset="0"/>
              </a:rPr>
              <a:t>Các khảo sát của các nghiên cứu tr</a:t>
            </a:r>
            <a:r>
              <a:rPr lang="vi-VN" sz="3600">
                <a:latin typeface="Cambria" panose="02040503050406030204" pitchFamily="18" charset="0"/>
              </a:rPr>
              <a:t>ư</a:t>
            </a:r>
            <a:r>
              <a:rPr lang="en-US" sz="3600">
                <a:latin typeface="Cambria" panose="02040503050406030204" pitchFamily="18" charset="0"/>
              </a:rPr>
              <a:t>ớc đó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72FA04-6587-468C-923C-E2294A057041}"/>
              </a:ext>
            </a:extLst>
          </p:cNvPr>
          <p:cNvSpPr txBox="1"/>
          <p:nvPr/>
        </p:nvSpPr>
        <p:spPr>
          <a:xfrm>
            <a:off x="246184" y="5768692"/>
            <a:ext cx="8897815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Bảng thể hiện độ chính xác giữa các thuật toán trong việc giải đề MSR</a:t>
            </a:r>
            <a:endParaRPr lang="en-US"/>
          </a:p>
          <a:p>
            <a:pPr marL="342900" indent="-342900">
              <a:buAutoNum type="alphaUcPeriod"/>
            </a:pPr>
            <a:endParaRPr lang="en-US" sz="1300"/>
          </a:p>
          <a:p>
            <a:pPr marL="342900" indent="-342900">
              <a:buAutoNum type="alphaUcPeriod"/>
            </a:pPr>
            <a:r>
              <a:rPr lang="vi-VN" sz="1300">
                <a:solidFill>
                  <a:schemeClr val="bg2">
                    <a:lumMod val="50000"/>
                  </a:schemeClr>
                </a:solidFill>
              </a:rPr>
              <a:t>M. Woods, "Exploiting Linguistic Features for Sentence Completion," Carnegie Mellon University, Pittsburgh, PA 15213, USA, 2016.</a:t>
            </a:r>
            <a:endParaRPr lang="en-US" sz="130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5" name="Picture 4" descr="Machine generated alternative text:&#10;Language Model &#10;Random chance &#10;N-gram [Zweig (2012b)] &#10;Skip-gram [Mikolov (2013)] &#10;LSA [Zweig (2012b)] &#10;Labeled Dependency [Gubbins (2013)] &#10;Dependency RNN [Mirowski (2015)] &#10;RNNs [Mikolov (2013)] &#10;Log-bilinear [Mnih (2013)] &#10;Skip-gram + RNNs [Mikolov (2013)] &#10;MSR &#10;20.00 &#10;39.00 &#10;48.00 &#10;49.00 &#10;50.00 &#10;53.50 &#10;55.40 &#10;55.50 &#10;58.90 ">
            <a:extLst>
              <a:ext uri="{FF2B5EF4-FFF2-40B4-BE49-F238E27FC236}">
                <a16:creationId xmlns:a16="http://schemas.microsoft.com/office/drawing/2014/main" id="{ECCB8622-9305-4FE1-9523-02BFA940042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220" y="1975363"/>
            <a:ext cx="6139744" cy="38045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00945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AEE3-9CBF-43F6-BC47-9F5520D6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697" y="629267"/>
            <a:ext cx="5796871" cy="1676603"/>
          </a:xfrm>
        </p:spPr>
        <p:txBody>
          <a:bodyPr>
            <a:normAutofit/>
          </a:bodyPr>
          <a:lstStyle/>
          <a:p>
            <a:r>
              <a:rPr lang="en-US" sz="3600">
                <a:latin typeface="Cambria" panose="02040503050406030204" pitchFamily="18" charset="0"/>
              </a:rPr>
              <a:t>Các khảo sát của các nghiên cứu tr</a:t>
            </a:r>
            <a:r>
              <a:rPr lang="vi-VN" sz="3600">
                <a:latin typeface="Cambria" panose="02040503050406030204" pitchFamily="18" charset="0"/>
              </a:rPr>
              <a:t>ư</a:t>
            </a:r>
            <a:r>
              <a:rPr lang="en-US" sz="3600">
                <a:latin typeface="Cambria" panose="02040503050406030204" pitchFamily="18" charset="0"/>
              </a:rPr>
              <a:t>ớc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72FA04-6587-468C-923C-E2294A057041}"/>
              </a:ext>
            </a:extLst>
          </p:cNvPr>
          <p:cNvSpPr txBox="1"/>
          <p:nvPr/>
        </p:nvSpPr>
        <p:spPr>
          <a:xfrm>
            <a:off x="246185" y="5522507"/>
            <a:ext cx="8897815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00"/>
              <a:t>Kết quả giải đề thi TOEIC dựa trên bộ ngữ liệu n-gram của Google với các n-gram khác nhau</a:t>
            </a:r>
            <a:endParaRPr lang="en-US" sz="1300"/>
          </a:p>
          <a:p>
            <a:r>
              <a:rPr lang="vi-VN" sz="1300">
                <a:solidFill>
                  <a:schemeClr val="bg2">
                    <a:lumMod val="50000"/>
                  </a:schemeClr>
                </a:solidFill>
              </a:rPr>
              <a:t>D. Choi, M. Hwang, B. Ko and a. P. Kim, "Solving English Questions through Applying Collective Intelligence," Dept. Of Computer Engineering Chosun University; Korea Institute of Science and Technology Information, Gwangju, South Korea; Daejeon, South Korea, 2011</a:t>
            </a:r>
            <a:endParaRPr lang="en-US" sz="130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06DB7E-EE20-4292-A05C-F5EC840B680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280839" y="2004004"/>
            <a:ext cx="6828503" cy="3518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297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AEE3-9CBF-43F6-BC47-9F5520D6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697" y="629267"/>
            <a:ext cx="5796871" cy="1676603"/>
          </a:xfrm>
        </p:spPr>
        <p:txBody>
          <a:bodyPr>
            <a:normAutofit/>
          </a:bodyPr>
          <a:lstStyle/>
          <a:p>
            <a:r>
              <a:rPr lang="en-US" sz="3600">
                <a:latin typeface="Cambria" panose="02040503050406030204" pitchFamily="18" charset="0"/>
              </a:rPr>
              <a:t>Các khảo sát của các nghiên cứu tr</a:t>
            </a:r>
            <a:r>
              <a:rPr lang="vi-VN" sz="3600">
                <a:latin typeface="Cambria" panose="02040503050406030204" pitchFamily="18" charset="0"/>
              </a:rPr>
              <a:t>ư</a:t>
            </a:r>
            <a:r>
              <a:rPr lang="en-US" sz="3600">
                <a:latin typeface="Cambria" panose="02040503050406030204" pitchFamily="18" charset="0"/>
              </a:rPr>
              <a:t>ớc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72FA04-6587-468C-923C-E2294A057041}"/>
              </a:ext>
            </a:extLst>
          </p:cNvPr>
          <p:cNvSpPr txBox="1"/>
          <p:nvPr/>
        </p:nvSpPr>
        <p:spPr>
          <a:xfrm>
            <a:off x="246185" y="5522507"/>
            <a:ext cx="889781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00"/>
              <a:t>Kết quả khảo sát dựa trên đề thi SAT của các thuật giải khác nhau</a:t>
            </a:r>
          </a:p>
          <a:p>
            <a:pPr algn="ctr"/>
            <a:endParaRPr lang="en-US" sz="1300"/>
          </a:p>
          <a:p>
            <a:pPr algn="ctr"/>
            <a:r>
              <a:rPr lang="vi-VN" sz="1300">
                <a:solidFill>
                  <a:schemeClr val="bg2">
                    <a:lumMod val="50000"/>
                  </a:schemeClr>
                </a:solidFill>
              </a:rPr>
              <a:t>E. T. S. b. P. C. Fellbaum, "Assessing the Effectiveness of Corpus-based Methods in Solving SAT Sentence Completion Questions," Independent Work Report Spring, 2015, 2015.</a:t>
            </a:r>
            <a:endParaRPr lang="en-US" sz="130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A1D4C2-B68A-486C-B0BE-3CD9F6731C5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-127446" y="2340876"/>
            <a:ext cx="9377531" cy="271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935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AEE3-9CBF-43F6-BC47-9F5520D6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698" y="629267"/>
            <a:ext cx="4917640" cy="1676603"/>
          </a:xfrm>
        </p:spPr>
        <p:txBody>
          <a:bodyPr>
            <a:normAutofit/>
          </a:bodyPr>
          <a:lstStyle/>
          <a:p>
            <a:pPr algn="ctr"/>
            <a:r>
              <a:rPr lang="en-US" sz="3600">
                <a:latin typeface="Cambria (Headings)"/>
              </a:rPr>
              <a:t>MÔ HÌNH ĐỀ XUẤT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8C6D75-5BD4-468C-9CFD-B0EF09230737}"/>
              </a:ext>
            </a:extLst>
          </p:cNvPr>
          <p:cNvSpPr/>
          <p:nvPr/>
        </p:nvSpPr>
        <p:spPr>
          <a:xfrm>
            <a:off x="523142" y="2759215"/>
            <a:ext cx="273587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latin typeface="Cambria" panose="02040503050406030204" pitchFamily="18" charset="0"/>
                <a:cs typeface="Times New Roman" panose="02020603050405020304" pitchFamily="18" charset="0"/>
              </a:rPr>
              <a:t>Ngữ liệu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latin typeface="Cambria" panose="02040503050406030204" pitchFamily="18" charset="0"/>
                <a:cs typeface="Times New Roman" panose="02020603050405020304" pitchFamily="18" charset="0"/>
              </a:rPr>
              <a:t>Thuật giải</a:t>
            </a:r>
            <a:endParaRPr lang="en-US" sz="2800"/>
          </a:p>
        </p:txBody>
      </p:sp>
      <p:pic>
        <p:nvPicPr>
          <p:cNvPr id="11" name="Picture 1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705D3963-9BF4-4F9E-8773-C47F81B7839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74" t="13163" r="15326" b="18290"/>
          <a:stretch/>
        </p:blipFill>
        <p:spPr>
          <a:xfrm>
            <a:off x="6031390" y="0"/>
            <a:ext cx="31126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200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302</TotalTime>
  <Words>2204</Words>
  <Application>Microsoft Office PowerPoint</Application>
  <PresentationFormat>On-screen Show (4:3)</PresentationFormat>
  <Paragraphs>295</Paragraphs>
  <Slides>31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Arial</vt:lpstr>
      <vt:lpstr>Calibri</vt:lpstr>
      <vt:lpstr>Calibri Light</vt:lpstr>
      <vt:lpstr>Cambria</vt:lpstr>
      <vt:lpstr>Cambria (Headings)</vt:lpstr>
      <vt:lpstr>Cambria Math</vt:lpstr>
      <vt:lpstr>Consolas</vt:lpstr>
      <vt:lpstr>Times New Roman</vt:lpstr>
      <vt:lpstr>Office Theme</vt:lpstr>
      <vt:lpstr>PowerPoint Presentation</vt:lpstr>
      <vt:lpstr>TÓM TẮT</vt:lpstr>
      <vt:lpstr>PHÁT BIỂU BÀI TOÁN</vt:lpstr>
      <vt:lpstr>Các hướng tiếp cận trước</vt:lpstr>
      <vt:lpstr>Các hướng tiếp cận trước</vt:lpstr>
      <vt:lpstr>Các khảo sát của các nghiên cứu trước đó</vt:lpstr>
      <vt:lpstr>Các khảo sát của các nghiên cứu trước</vt:lpstr>
      <vt:lpstr>Các khảo sát của các nghiên cứu trước</vt:lpstr>
      <vt:lpstr>MÔ HÌNH ĐỀ XUẤT</vt:lpstr>
      <vt:lpstr>MÔ HÌNH ĐỀ XUẤT</vt:lpstr>
      <vt:lpstr>MÔ HÌNH ĐỀ XUẤT</vt:lpstr>
      <vt:lpstr>MÔ HÌNH ĐỀ XUẤT</vt:lpstr>
      <vt:lpstr>MÔ HÌNH ĐỀ XUẤT</vt:lpstr>
      <vt:lpstr>XÂY DỰNG HỆ THỐNG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 HỆ THỐNG</vt:lpstr>
      <vt:lpstr>KẾT QUẢ KHẢO SÁT ĐỘ CHÍNH XÁC</vt:lpstr>
      <vt:lpstr>KẾT QUẢ KHẢO SÁT ĐỘ CHÍNH XÁC</vt:lpstr>
      <vt:lpstr>KẾT QUẢ KHẢO SÁT ĐỘ CHÍNH XÁC</vt:lpstr>
      <vt:lpstr>KẾT QUẢ KHẢO SÁT ĐỘ CHÍNH XÁC</vt:lpstr>
      <vt:lpstr>KẾT QUẢ KHẢO SÁT ĐỘ CHÍNH XÁC</vt:lpstr>
      <vt:lpstr>KẾT QUẢ KHẢO SÁT ĐỘ CHÍNH XÁC</vt:lpstr>
      <vt:lpstr>HƯỚNG PHÁT TRIỂN</vt:lpstr>
      <vt:lpstr>HẾT</vt:lpstr>
      <vt:lpstr>GIỚI THIỆU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Phan Khoi</dc:creator>
  <cp:lastModifiedBy>Nguyen Phan Khoi</cp:lastModifiedBy>
  <cp:revision>117</cp:revision>
  <dcterms:created xsi:type="dcterms:W3CDTF">2017-07-25T17:40:59Z</dcterms:created>
  <dcterms:modified xsi:type="dcterms:W3CDTF">2017-07-26T02:29:42Z</dcterms:modified>
</cp:coreProperties>
</file>