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3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8" r:id="rId25"/>
    <p:sldId id="282" r:id="rId26"/>
    <p:sldId id="283" r:id="rId27"/>
    <p:sldId id="284" r:id="rId28"/>
    <p:sldId id="286" r:id="rId29"/>
    <p:sldId id="287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1127" autoAdjust="0"/>
  </p:normalViewPr>
  <p:slideViewPr>
    <p:cSldViewPr snapToGrid="0">
      <p:cViewPr varScale="1">
        <p:scale>
          <a:sx n="65" d="100"/>
          <a:sy n="65" d="100"/>
        </p:scale>
        <p:origin x="1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CFAB-C3A1-4474-BEC6-9CC4ECDACEC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4574-5231-499F-B0F0-167D6876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5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 ngữ liệu đơn giản là một tệp tin với các mẫu tin tức khác nhau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 (dung lượng 462MB – 3, 782, 549 dòng) 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(4,1 GB)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stop-words (Ví dụ: bỏ các từ: “the”, “a”, “about”, “all”, “didn’t”,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định dạng từ về dạng kinh điển (Ví dụ: “them, their” thành “they”, “died” thành “die”, “fruits” thành “fruit”,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 thành phần để phát hiện bắt đầu câu (Ví dụ: “I am a man” thành “&lt;P&gt; I am a man”)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dấu câu (Ví dụ: xóa các dấu “.”, “,”, “!”,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các thành phần đặc biệt (Ví dụ: loại bỏ các email như “13520564@gm.uit.edu.vn” hoặc “example@host.com”. Loại bỏ số như: loại bỏ các số điện thoại “0121 2234 1909” hoặc “1990’s” thành “ ’s ”. Loại bỏ các đường dẫn đến địa chỉ website như: “https://www.google.com”)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 thế từ viết tắc (Ví dụ: “wouldn’t” thành “would not”, “let’s” thành “let us”, “I’ve” thành “I have”)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stop-words (Ví dụ: bỏ các từ: “the”, “a”, “about”, “all”, “didn’t”,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định dạng từ về dạng kinh điển (Ví dụ: “them, their” thành “they”, “died” thành “die”, “fruits” thành “fruit”,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 thành phần để phát hiện bắt đầu câu (Ví dụ: “I am a man” thành “&lt;P&gt; I am a man”)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dấu câu (Ví dụ: xóa các dấu “.”, “,”, “!”,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các thành phần đặc biệt (Ví dụ: loại bỏ các email như “13520564@gm.uit.edu.vn” hoặc “example@host.com”. Loại bỏ số như: loại bỏ các số điện thoại “0121 2234 1909” hoặc “1990’s” thành “ ’s ”. Loại bỏ các đường dẫn đến địa chỉ website như: “https://www.google.com”)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 thế từ viết tắc (Ví dụ: “wouldn’t” thành “would not”, “let’s” thành “let us”, “I’ve” thành “I have”)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3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stop-words (Ví dụ: bỏ các từ: “the”, “a”, “about”, “all”, “didn’t”,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 giản hóa định dạng từ về dạng kinh điển (Ví dụ: “them, their” thành “they”, “died” thành “die”, “fruits” thành “fruit”,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 thành phần để phát hiện bắt đầu câu (Ví dụ: “I am a man” thành “&lt;P&gt; I am a man”)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dấu câu (Ví dụ: xóa các dấu “.”, “,”, “!”, …)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 bỏ các thành phần đặc biệt (Ví dụ: loại bỏ các email như “13520564@gm.uit.edu.vn” hoặc “example@host.com”. Loại bỏ số như: loại bỏ các số điện thoại “0121 2234 1909” hoặc “1990’s” thành “ ’s ”. Loại bỏ các đường dẫn đến địa chỉ website như: “https://www.google.com”)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 thế từ viết tắc (Ví dụ: “wouldn’t” thành “would not”, “let’s” thành “let us”, “I’ve” thành “I have”)</a:t>
            </a:r>
          </a:p>
          <a:p>
            <a:pPr lv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8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13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quá trình tìm hiểu, có tìm đ</a:t>
            </a:r>
            <a:r>
              <a:rPr lang="vi-VN"/>
              <a:t>ư</a:t>
            </a:r>
            <a:r>
              <a:rPr lang="en-US"/>
              <a:t>ợc một số báo cáo khoa học sử dụng Azure thực hiện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miễn phí bị giới hạn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miễn phí bị giới hạn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9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miễn phí bị giới hạn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2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 miễn phí bị giới hạn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7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9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5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0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8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 đang sử dụng trắc nghiệm điền khuyết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Khó khăn của việc giải câu hỏi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Nhu cầu sử dụng tiếng Anh</a:t>
            </a:r>
          </a:p>
          <a:p>
            <a:r>
              <a:rPr lang="en-US"/>
              <a:t>Các đề thi tiếng Anh nổi nh</a:t>
            </a:r>
            <a:r>
              <a:rPr lang="vi-VN"/>
              <a:t>ư</a:t>
            </a:r>
            <a:r>
              <a:rPr lang="en-US"/>
              <a:t> TOEIC, TOEFL</a:t>
            </a:r>
          </a:p>
          <a:p>
            <a:r>
              <a:rPr lang="en-US"/>
              <a:t>Khả năng tự học</a:t>
            </a:r>
          </a:p>
          <a:p>
            <a:r>
              <a:rPr lang="en-US"/>
              <a:t>Hệ thống giải đáp các câu trắc nghiệm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04574-5231-499F-B0F0-167D687637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61FF-1A01-4DC0-8F3F-A686A9698A7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E1E0-B338-4F42-8FF0-60F0CB7A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8EF53F-BDA9-4EF6-99B2-BAEBE51FFE30}"/>
              </a:ext>
            </a:extLst>
          </p:cNvPr>
          <p:cNvSpPr txBox="1">
            <a:spLocks/>
          </p:cNvSpPr>
          <p:nvPr/>
        </p:nvSpPr>
        <p:spPr>
          <a:xfrm>
            <a:off x="207819" y="0"/>
            <a:ext cx="8761614" cy="119703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ĐẠI</a:t>
            </a:r>
            <a: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 HỌC QUỐC GIA TP. HỒ CHÍ MINH</a:t>
            </a:r>
            <a:b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</a:br>
            <a: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sz="1800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</a:br>
            <a:r>
              <a:rPr lang="en-US" sz="1800" b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KHOA </a:t>
            </a:r>
            <a:r>
              <a:rPr lang="en-US" sz="1800" b="1" err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KHOA</a:t>
            </a:r>
            <a:r>
              <a:rPr lang="en-US" sz="1800" b="1">
                <a:solidFill>
                  <a:schemeClr val="accent1"/>
                </a:solidFill>
                <a:latin typeface="Cambria (Headings)"/>
                <a:cs typeface="Times New Roman" panose="02020603050405020304" pitchFamily="18" charset="0"/>
              </a:rPr>
              <a:t> HỌC MÁY TÍNH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B7158F-F2CC-407B-95BD-59683ECCD222}"/>
              </a:ext>
            </a:extLst>
          </p:cNvPr>
          <p:cNvSpPr txBox="1">
            <a:spLocks/>
          </p:cNvSpPr>
          <p:nvPr/>
        </p:nvSpPr>
        <p:spPr>
          <a:xfrm>
            <a:off x="318655" y="1537855"/>
            <a:ext cx="8761614" cy="31255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3800">
                <a:latin typeface="Cambria (Headings)"/>
                <a:cs typeface="Times New Roman" panose="02020603050405020304" pitchFamily="18" charset="0"/>
              </a:rPr>
              <a:t>KHÓA LUẬN TỐT NGHIỆP:</a:t>
            </a:r>
          </a:p>
          <a:p>
            <a:pPr algn="r">
              <a:lnSpc>
                <a:spcPct val="150000"/>
              </a:lnSpc>
            </a:pPr>
            <a:r>
              <a:rPr lang="en-US" b="1">
                <a:latin typeface="Cambria (Headings)"/>
              </a:rPr>
              <a:t>NGHIÊN CỨU XÂY DỰNG CHATBOT TỰ ĐỘNG TRẢ LỜI CÂU HỎI TRẮC NGHIỆM TIẾNG ANH</a:t>
            </a:r>
            <a:endParaRPr lang="en-US" sz="1800" b="1">
              <a:latin typeface="Cambria (Headings)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F6D7FA-2B45-4415-AD07-A9C0BF2F9670}"/>
              </a:ext>
            </a:extLst>
          </p:cNvPr>
          <p:cNvSpPr txBox="1">
            <a:spLocks/>
          </p:cNvSpPr>
          <p:nvPr/>
        </p:nvSpPr>
        <p:spPr>
          <a:xfrm>
            <a:off x="207819" y="5004262"/>
            <a:ext cx="3890356" cy="17900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Giảng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viên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h</a:t>
            </a:r>
            <a:r>
              <a:rPr lang="vi-VN" sz="2000">
                <a:latin typeface="Cambria (Headings)"/>
                <a:cs typeface="Times New Roman" panose="02020603050405020304" pitchFamily="18" charset="0"/>
              </a:rPr>
              <a:t>ư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ớng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dẫn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: </a:t>
            </a:r>
          </a:p>
          <a:p>
            <a:pPr algn="r">
              <a:lnSpc>
                <a:spcPct val="150000"/>
              </a:lnSpc>
            </a:pP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Thạc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sĩ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Nguyễn</a:t>
            </a: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Văn</a:t>
            </a: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Toàn</a:t>
            </a:r>
            <a:endParaRPr lang="en-US" sz="2000" b="1">
              <a:latin typeface="Cambria (Headings)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Sinh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viên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hiện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Cambria (Headings)"/>
                <a:cs typeface="Times New Roman" panose="02020603050405020304" pitchFamily="18" charset="0"/>
              </a:rPr>
              <a:t>thực</a:t>
            </a:r>
            <a:r>
              <a:rPr lang="en-US" sz="2000">
                <a:latin typeface="Cambria (Headings)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Phan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Khôi</a:t>
            </a:r>
            <a:r>
              <a:rPr lang="en-US" sz="2000" b="1">
                <a:latin typeface="Cambria (Headings)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Cambria (Headings)"/>
                <a:cs typeface="Times New Roman" panose="02020603050405020304" pitchFamily="18" charset="0"/>
              </a:rPr>
              <a:t>Nguyên</a:t>
            </a:r>
            <a:endParaRPr lang="en-US" sz="2000" b="1">
              <a:latin typeface="Cambria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8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629267"/>
            <a:ext cx="4917640" cy="167660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523142" y="2759215"/>
            <a:ext cx="2735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Ngữ liệu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Thuật giải</a:t>
            </a:r>
            <a:endParaRPr lang="en-US" sz="2800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5D3963-9BF4-4F9E-8773-C47F81B78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4" t="13163" r="15326" b="18290"/>
          <a:stretch/>
        </p:blipFill>
        <p:spPr>
          <a:xfrm>
            <a:off x="6031390" y="0"/>
            <a:ext cx="311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58" y="125175"/>
            <a:ext cx="2373733" cy="167660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2832589" y="125175"/>
            <a:ext cx="6030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Ngữ liệu: </a:t>
            </a:r>
          </a:p>
          <a:p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Ngữ liệu tin tức đ</a:t>
            </a:r>
            <a:r>
              <a:rPr lang="vi-VN" sz="2800">
                <a:latin typeface="Cambria" panose="020405030504060302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ợc thu thập bởi statmt.org. Là một bộ ngữ liệu thô.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C1C8F-499A-4F98-9034-3CAF2CC002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1885878"/>
            <a:ext cx="7877908" cy="4972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3785"/>
            <a:ext cx="2133600" cy="902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2398834" y="283513"/>
            <a:ext cx="2735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Thuật giải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4C5CB-19AA-4D68-8224-7D2B50AD8ABB}"/>
              </a:ext>
            </a:extLst>
          </p:cNvPr>
          <p:cNvSpPr txBox="1"/>
          <p:nvPr/>
        </p:nvSpPr>
        <p:spPr>
          <a:xfrm>
            <a:off x="515815" y="996462"/>
            <a:ext cx="82413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Tiền xử lý: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Thêm thành phần để phát hiện bắt đầu câu.</a:t>
            </a:r>
          </a:p>
          <a:p>
            <a:pPr lvl="0"/>
            <a:r>
              <a:rPr lang="en-US" sz="2400">
                <a:latin typeface="Cambria" panose="02040503050406030204" pitchFamily="18" charset="0"/>
              </a:rPr>
              <a:t>(</a:t>
            </a:r>
            <a:r>
              <a:rPr lang="vi-VN" sz="2400">
                <a:latin typeface="Cambria" panose="02040503050406030204" pitchFamily="18" charset="0"/>
              </a:rPr>
              <a:t>“I am a man” </a:t>
            </a:r>
            <a:r>
              <a:rPr lang="en-US" sz="2400">
                <a:latin typeface="Cambria" panose="02040503050406030204" pitchFamily="18" charset="0"/>
              </a:rPr>
              <a:t>=&gt; </a:t>
            </a:r>
            <a:r>
              <a:rPr lang="vi-VN" sz="2400" i="1">
                <a:latin typeface="Cambria" panose="02040503050406030204" pitchFamily="18" charset="0"/>
              </a:rPr>
              <a:t>“&lt;P&gt; I am a man”</a:t>
            </a:r>
            <a:r>
              <a:rPr lang="vi-VN" sz="2400">
                <a:latin typeface="Cambria" panose="02040503050406030204" pitchFamily="18" charset="0"/>
              </a:rPr>
              <a:t>)</a:t>
            </a:r>
            <a:endParaRPr lang="en-US" sz="240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Loại bỏ dấu câu và các ký tự đặc biệt, thay thế bằng dấu khoảng cách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Loại bỏ các thành phần đặc biệt như email, domain, số điện thoại</a:t>
            </a:r>
          </a:p>
          <a:p>
            <a:pPr lvl="0"/>
            <a:r>
              <a:rPr lang="en-US" sz="2400">
                <a:latin typeface="Cambria" panose="02040503050406030204" pitchFamily="18" charset="0"/>
              </a:rPr>
              <a:t>(loại bỏ </a:t>
            </a:r>
            <a:r>
              <a:rPr lang="vi-VN" sz="2400">
                <a:latin typeface="Cambria" panose="02040503050406030204" pitchFamily="18" charset="0"/>
              </a:rPr>
              <a:t>“example@host.com”</a:t>
            </a:r>
            <a:r>
              <a:rPr lang="en-US" sz="2400">
                <a:latin typeface="Cambria" panose="02040503050406030204" pitchFamily="18" charset="0"/>
              </a:rPr>
              <a:t> hoặc “</a:t>
            </a:r>
            <a:r>
              <a:rPr lang="vi-VN" sz="2400">
                <a:latin typeface="Cambria" panose="02040503050406030204" pitchFamily="18" charset="0"/>
              </a:rPr>
              <a:t>0121 2234 1909” </a:t>
            </a:r>
            <a:r>
              <a:rPr lang="en-US" sz="2400">
                <a:latin typeface="Cambria" panose="02040503050406030204" pitchFamily="18" charset="0"/>
              </a:rPr>
              <a:t>hoặc </a:t>
            </a:r>
            <a:r>
              <a:rPr lang="vi-VN" sz="2400">
                <a:latin typeface="Cambria" panose="02040503050406030204" pitchFamily="18" charset="0"/>
              </a:rPr>
              <a:t>“https://www.google.com”</a:t>
            </a:r>
            <a:endParaRPr lang="en-US" sz="2400">
              <a:latin typeface="Cambria" panose="02040503050406030204" pitchFamily="18" charset="0"/>
            </a:endParaRPr>
          </a:p>
          <a:p>
            <a:pPr lvl="0"/>
            <a:r>
              <a:rPr lang="en-US" sz="2400">
                <a:latin typeface="Cambria" panose="02040503050406030204" pitchFamily="18" charset="0"/>
              </a:rPr>
              <a:t>Thay thế </a:t>
            </a:r>
            <a:r>
              <a:rPr lang="vi-VN" sz="2400">
                <a:latin typeface="Cambria" panose="02040503050406030204" pitchFamily="18" charset="0"/>
              </a:rPr>
              <a:t>“1990’s” thành “ ’s ”. </a:t>
            </a:r>
            <a:r>
              <a:rPr lang="en-US" sz="2400">
                <a:latin typeface="Cambria" panose="02040503050406030204" pitchFamily="18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/>
              <a:t>Thay thế từ viết tắt.</a:t>
            </a:r>
          </a:p>
          <a:p>
            <a:pPr lvl="0"/>
            <a:r>
              <a:rPr lang="en-US" sz="2400">
                <a:latin typeface="Cambria" panose="02040503050406030204" pitchFamily="18" charset="0"/>
              </a:rPr>
              <a:t>(</a:t>
            </a:r>
            <a:r>
              <a:rPr lang="vi-VN" sz="2400">
                <a:latin typeface="Cambria" panose="02040503050406030204" pitchFamily="18" charset="0"/>
              </a:rPr>
              <a:t>“wouldn’t” thành “would not”, “let’s” thành “let us”, “I’ve” thành “I have”</a:t>
            </a:r>
            <a:r>
              <a:rPr lang="en-US" sz="240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22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93785"/>
            <a:ext cx="2133600" cy="902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2398834" y="283513"/>
            <a:ext cx="2735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  <a:cs typeface="Times New Roman" panose="02020603050405020304" pitchFamily="18" charset="0"/>
              </a:rPr>
              <a:t>Thuật giải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4C5CB-19AA-4D68-8224-7D2B50AD8ABB}"/>
              </a:ext>
            </a:extLst>
          </p:cNvPr>
          <p:cNvSpPr txBox="1"/>
          <p:nvPr/>
        </p:nvSpPr>
        <p:spPr>
          <a:xfrm>
            <a:off x="515815" y="996462"/>
            <a:ext cx="824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Giải thuật chọn đáp án</a:t>
            </a: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59A91-0E94-4C8F-97E0-0B27FA243719}"/>
              </a:ext>
            </a:extLst>
          </p:cNvPr>
          <p:cNvSpPr/>
          <p:nvPr/>
        </p:nvSpPr>
        <p:spPr>
          <a:xfrm>
            <a:off x="562707" y="1770966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__ with mom in 1980’s</a:t>
            </a:r>
            <a:r>
              <a:rPr lang="vi-VN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b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b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b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spc="75">
                <a:solidFill>
                  <a:srgbClr val="5A5A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77851-2AA0-4987-9657-D573AC871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2743"/>
            <a:ext cx="9144000" cy="24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2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D825E-2E88-4489-A43B-0190725003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0"/>
            <a:ext cx="7760677" cy="68038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385" y="128955"/>
            <a:ext cx="2133600" cy="9026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latin typeface="Cambria (Headings)"/>
              </a:rPr>
              <a:t>MÔ HÌNH ĐỀ XUẤT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12104-A037-4C01-92B2-056058B8D2E6}"/>
              </a:ext>
            </a:extLst>
          </p:cNvPr>
          <p:cNvSpPr txBox="1"/>
          <p:nvPr/>
        </p:nvSpPr>
        <p:spPr>
          <a:xfrm>
            <a:off x="4443046" y="1160587"/>
            <a:ext cx="44899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300">
                <a:latin typeface="Cambria" panose="02040503050406030204" pitchFamily="18" charset="0"/>
              </a:rPr>
              <a:t>Sơ đồ thể hiện quá trình chọn câu trả lời</a:t>
            </a:r>
          </a:p>
        </p:txBody>
      </p:sp>
    </p:spTree>
    <p:extLst>
      <p:ext uri="{BB962C8B-B14F-4D97-AF65-F5344CB8AC3E}">
        <p14:creationId xmlns:p14="http://schemas.microsoft.com/office/powerpoint/2010/main" val="210280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 (Headings)"/>
              </a:rPr>
              <a:t>XÂY DỰNG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Giới thiệu dịch vụ Heroku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Giới thiệu facebook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219180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A4A88-EAFB-49BE-855F-FC0D6B68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64" y="0"/>
            <a:ext cx="2680236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BB8E0E-9A23-4C1F-860F-3A7CBFE70289}"/>
              </a:ext>
            </a:extLst>
          </p:cNvPr>
          <p:cNvSpPr/>
          <p:nvPr/>
        </p:nvSpPr>
        <p:spPr>
          <a:xfrm>
            <a:off x="486698" y="2521059"/>
            <a:ext cx="5585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Cloud computing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Portal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Azure Machine Learning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Azure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…</a:t>
            </a:r>
            <a:endParaRPr lang="en-US" sz="2800"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8703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2209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ABE05-93BB-4715-9DD3-C9F94AC0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08" y="0"/>
            <a:ext cx="593079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6C7BAC-BAB2-4C1F-886A-95EF239B0DE7}"/>
              </a:ext>
            </a:extLst>
          </p:cNvPr>
          <p:cNvSpPr/>
          <p:nvPr/>
        </p:nvSpPr>
        <p:spPr>
          <a:xfrm>
            <a:off x="486698" y="3167390"/>
            <a:ext cx="2209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Portal</a:t>
            </a:r>
            <a:endParaRPr lang="en-US" sz="2800">
              <a:latin typeface="Cambr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0899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0" y="-35263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C7BAC-BAB2-4C1F-886A-95EF239B0DE7}"/>
              </a:ext>
            </a:extLst>
          </p:cNvPr>
          <p:cNvSpPr/>
          <p:nvPr/>
        </p:nvSpPr>
        <p:spPr>
          <a:xfrm>
            <a:off x="3552092" y="346199"/>
            <a:ext cx="5591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>
                <a:latin typeface="Cambria" panose="02040503050406030204" pitchFamily="18" charset="0"/>
              </a:rPr>
              <a:t>Azure Machine learning Studio</a:t>
            </a:r>
            <a:endParaRPr lang="en-US" sz="2800">
              <a:latin typeface="Cambria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2A00A-561E-47F5-B47D-67DA6273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419"/>
            <a:ext cx="9144000" cy="57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Heroku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BB8E0E-9A23-4C1F-860F-3A7CBFE70289}"/>
              </a:ext>
            </a:extLst>
          </p:cNvPr>
          <p:cNvSpPr/>
          <p:nvPr/>
        </p:nvSpPr>
        <p:spPr>
          <a:xfrm>
            <a:off x="486698" y="3167390"/>
            <a:ext cx="4929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Server</a:t>
            </a:r>
            <a:endParaRPr lang="en-US" sz="2800">
              <a:latin typeface="Cambria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009DF-87C2-4D9C-85EB-0BB32C1D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79" y="0"/>
            <a:ext cx="339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r>
              <a:rPr lang="en-US">
                <a:latin typeface="Cambria (Headings)"/>
              </a:rPr>
              <a:t>TÓM TẮT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Mô hình đề xuất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Xây dựng hệ thống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 (Headings)"/>
              </a:rPr>
              <a:t>Kết quả khảo sát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113267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Facebook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BB8E0E-9A23-4C1F-860F-3A7CBFE70289}"/>
              </a:ext>
            </a:extLst>
          </p:cNvPr>
          <p:cNvSpPr/>
          <p:nvPr/>
        </p:nvSpPr>
        <p:spPr>
          <a:xfrm>
            <a:off x="486698" y="2736502"/>
            <a:ext cx="49293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Mạng xã hội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T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ơng tác với ng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ời dung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Chat bot</a:t>
            </a:r>
            <a:endParaRPr lang="en-US" sz="2800">
              <a:latin typeface="Cambria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2923B-87E2-40BA-AA85-82F9C9A1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79" y="-1"/>
            <a:ext cx="339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6F7C5-89FA-41D6-8871-21103278C78E}"/>
              </a:ext>
            </a:extLst>
          </p:cNvPr>
          <p:cNvSpPr/>
          <p:nvPr/>
        </p:nvSpPr>
        <p:spPr>
          <a:xfrm>
            <a:off x="486698" y="395625"/>
            <a:ext cx="3346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mbria" panose="02040503050406030204" pitchFamily="18" charset="0"/>
              </a:rPr>
              <a:t>Giới</a:t>
            </a:r>
            <a:r>
              <a:rPr lang="en-US" sz="2800">
                <a:latin typeface="Cambria (Headings)"/>
              </a:rPr>
              <a:t> thiệu dịch vụ Facebook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9C01E7-CC92-4087-8BB0-A559934B0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70" y="1301084"/>
            <a:ext cx="4291746" cy="4255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CC90D1-D475-4482-831F-1C833627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79" y="0"/>
            <a:ext cx="339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1C9E4-79C5-4EDF-9379-F6D550B88D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6515"/>
            <a:ext cx="9144000" cy="111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67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D7B451-A536-4686-986D-A503E19FA8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62" y="1087669"/>
            <a:ext cx="6013938" cy="56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r>
              <a:rPr lang="en-US">
                <a:latin typeface="Cambria (Headings)"/>
              </a:rPr>
              <a:t>DEMO</a:t>
            </a:r>
            <a:br>
              <a:rPr lang="en-US">
                <a:latin typeface="Cambria (Headings)"/>
              </a:rPr>
            </a:br>
            <a:r>
              <a:rPr lang="en-US">
                <a:latin typeface="Cambria (Headings)"/>
              </a:rPr>
              <a:t>HỆ THỐNG</a:t>
            </a:r>
          </a:p>
        </p:txBody>
      </p:sp>
    </p:spTree>
    <p:extLst>
      <p:ext uri="{BB962C8B-B14F-4D97-AF65-F5344CB8AC3E}">
        <p14:creationId xmlns:p14="http://schemas.microsoft.com/office/powerpoint/2010/main" val="4280637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B7BAB-2210-4936-8246-994FDCE536DB}"/>
              </a:ext>
            </a:extLst>
          </p:cNvPr>
          <p:cNvPicPr/>
          <p:nvPr/>
        </p:nvPicPr>
        <p:blipFill rotWithShape="1">
          <a:blip r:embed="rId3"/>
          <a:srcRect l="582" t="1582" r="2577" b="6103"/>
          <a:stretch/>
        </p:blipFill>
        <p:spPr bwMode="auto">
          <a:xfrm>
            <a:off x="1787623" y="2536288"/>
            <a:ext cx="5633085" cy="4122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6C32A-940F-4A13-B5BD-363EBB1E8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3" y="573134"/>
            <a:ext cx="3413540" cy="17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BA7051-B49D-4832-BAC1-61EC73AC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7" y="2441697"/>
            <a:ext cx="8364226" cy="4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A343D-1970-4862-99AC-EDD2B946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6" y="2305870"/>
            <a:ext cx="8466803" cy="41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4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6B0C21-A396-4A57-BCD6-137FEF51A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20" y="2300519"/>
            <a:ext cx="8176657" cy="4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 (Headings)"/>
              </a:rPr>
              <a:t>KẾT QUẢ KHẢO SÁT ĐỘ CHÍNH XÁC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F3EB-028C-4E37-8FF0-F0DC8D26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4" y="722801"/>
            <a:ext cx="4563456" cy="94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9B0D47-1D54-4CF7-A6B4-150E45B23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7" y="2305870"/>
            <a:ext cx="8525832" cy="44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9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 (Headings)"/>
              </a:rPr>
              <a:t>H</a:t>
            </a:r>
            <a:r>
              <a:rPr lang="vi-VN">
                <a:latin typeface="Cambria (Headings)"/>
              </a:rPr>
              <a:t>Ư</a:t>
            </a:r>
            <a:r>
              <a:rPr lang="en-US">
                <a:latin typeface="Cambria (Headings)"/>
              </a:rPr>
              <a:t>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Cải thiện độ chính xác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Lý giải đ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ợc lý do chọn câu trả lời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Cambria" panose="02040503050406030204" pitchFamily="18" charset="0"/>
              </a:rPr>
              <a:t>Giao tiếp bằng ngôn ngữ tự nhiên với ng</a:t>
            </a:r>
            <a:r>
              <a:rPr lang="vi-VN" sz="2800">
                <a:latin typeface="Cambria" panose="02040503050406030204" pitchFamily="18" charset="0"/>
              </a:rPr>
              <a:t>ư</a:t>
            </a:r>
            <a:r>
              <a:rPr lang="en-US" sz="2800">
                <a:latin typeface="Cambria" panose="02040503050406030204" pitchFamily="18" charset="0"/>
              </a:rPr>
              <a:t>ời dùng</a:t>
            </a:r>
            <a:endParaRPr lang="en-US" sz="2800">
              <a:latin typeface="Cambria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28442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2672555" cy="167660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Cambria (Headings)"/>
              </a:rPr>
              <a:t>GIỚI THIỆU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6" y="1907285"/>
            <a:ext cx="2672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+mj-lt"/>
              </a:rPr>
              <a:t>Chatbot giải tiếng Anh tự động</a:t>
            </a:r>
          </a:p>
        </p:txBody>
      </p:sp>
      <p:pic>
        <p:nvPicPr>
          <p:cNvPr id="8" name="Picture 6" descr="Kết quả hình ảnh cho learning english">
            <a:extLst>
              <a:ext uri="{FF2B5EF4-FFF2-40B4-BE49-F238E27FC236}">
                <a16:creationId xmlns:a16="http://schemas.microsoft.com/office/drawing/2014/main" id="{9A73820F-3ED1-4B76-9F19-194DA7D4D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2" r="42094"/>
          <a:stretch/>
        </p:blipFill>
        <p:spPr bwMode="auto">
          <a:xfrm>
            <a:off x="3575538" y="0"/>
            <a:ext cx="5568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ren photographic">
            <a:extLst>
              <a:ext uri="{FF2B5EF4-FFF2-40B4-BE49-F238E27FC236}">
                <a16:creationId xmlns:a16="http://schemas.microsoft.com/office/drawing/2014/main" id="{D0F29EE3-E412-4AB5-91B6-291BF80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r="42557" b="5469"/>
          <a:stretch/>
        </p:blipFill>
        <p:spPr bwMode="auto">
          <a:xfrm>
            <a:off x="4687606" y="0"/>
            <a:ext cx="44564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3761223" cy="167660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 (Headings)"/>
              </a:rPr>
              <a:t>HẾT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D676-8861-465F-8C2A-91F32B707C84}"/>
              </a:ext>
            </a:extLst>
          </p:cNvPr>
          <p:cNvSpPr txBox="1"/>
          <p:nvPr/>
        </p:nvSpPr>
        <p:spPr>
          <a:xfrm>
            <a:off x="486698" y="2438401"/>
            <a:ext cx="3761222" cy="378541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ctr"/>
            <a:r>
              <a:rPr lang="en-US" sz="2800">
                <a:latin typeface="Cambria" panose="02040503050406030204" pitchFamily="18" charset="0"/>
              </a:rPr>
              <a:t>CẢM </a:t>
            </a:r>
            <a:r>
              <a:rPr lang="vi-VN" sz="2800">
                <a:latin typeface="Cambria" panose="02040503050406030204" pitchFamily="18" charset="0"/>
              </a:rPr>
              <a:t>Ơ</a:t>
            </a:r>
            <a:r>
              <a:rPr lang="en-US" sz="2800">
                <a:latin typeface="Cambria" panose="02040503050406030204" pitchFamily="18" charset="0"/>
              </a:rPr>
              <a:t>N THẦY CÔ VÀ CÁC BẠN ĐÃ LẮNG NGHE</a:t>
            </a:r>
            <a:endParaRPr lang="en-US" sz="2800">
              <a:latin typeface="Cambria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671C-EFF4-4D58-9BFB-9C8D0A789998}"/>
              </a:ext>
            </a:extLst>
          </p:cNvPr>
          <p:cNvSpPr txBox="1"/>
          <p:nvPr/>
        </p:nvSpPr>
        <p:spPr>
          <a:xfrm>
            <a:off x="0" y="6427113"/>
            <a:ext cx="4687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Warren photographic</a:t>
            </a:r>
          </a:p>
          <a:p>
            <a:r>
              <a:rPr lang="en-US" sz="1100">
                <a:solidFill>
                  <a:schemeClr val="bg2">
                    <a:lumMod val="50000"/>
                  </a:schemeClr>
                </a:solidFill>
              </a:rPr>
              <a:t> - http://www.warrenphotographic.co.uk/13543-natural-bonsai-tree</a:t>
            </a:r>
          </a:p>
        </p:txBody>
      </p:sp>
    </p:spTree>
    <p:extLst>
      <p:ext uri="{BB962C8B-B14F-4D97-AF65-F5344CB8AC3E}">
        <p14:creationId xmlns:p14="http://schemas.microsoft.com/office/powerpoint/2010/main" val="327695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ình ảnh có liên quan">
            <a:extLst>
              <a:ext uri="{FF2B5EF4-FFF2-40B4-BE49-F238E27FC236}">
                <a16:creationId xmlns:a16="http://schemas.microsoft.com/office/drawing/2014/main" id="{29AD6C58-381F-45B7-9212-6B0D3B8A0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0"/>
          <a:stretch/>
        </p:blipFill>
        <p:spPr bwMode="auto">
          <a:xfrm>
            <a:off x="4721938" y="0"/>
            <a:ext cx="4422062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629267"/>
            <a:ext cx="3323302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 (Headings)"/>
              </a:rPr>
              <a:t>PHÁT BIỂU BÀI TOÁN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C6D75-5BD4-468C-9CFD-B0EF09230737}"/>
              </a:ext>
            </a:extLst>
          </p:cNvPr>
          <p:cNvSpPr/>
          <p:nvPr/>
        </p:nvSpPr>
        <p:spPr>
          <a:xfrm>
            <a:off x="171450" y="2700600"/>
            <a:ext cx="4201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 tập điền khuyết</a:t>
            </a:r>
            <a:endParaRPr lang="en-US" sz="280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F9E2501-432D-4350-A078-F7E52C95E218}"/>
              </a:ext>
            </a:extLst>
          </p:cNvPr>
          <p:cNvSpPr txBox="1">
            <a:spLocks/>
          </p:cNvSpPr>
          <p:nvPr/>
        </p:nvSpPr>
        <p:spPr>
          <a:xfrm>
            <a:off x="171450" y="3618550"/>
            <a:ext cx="4904642" cy="345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Who are all __ people?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this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those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them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that</a:t>
            </a:r>
          </a:p>
        </p:txBody>
      </p:sp>
    </p:spTree>
    <p:extLst>
      <p:ext uri="{BB962C8B-B14F-4D97-AF65-F5344CB8AC3E}">
        <p14:creationId xmlns:p14="http://schemas.microsoft.com/office/powerpoint/2010/main" val="21604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629267"/>
            <a:ext cx="3323302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h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ớng tiếp cận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20CA4-332C-48B4-AF21-A0D34B4C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56" r="24136"/>
          <a:stretch/>
        </p:blipFill>
        <p:spPr>
          <a:xfrm>
            <a:off x="4947137" y="0"/>
            <a:ext cx="4196863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64A2E-AD67-4426-9430-9059C0EFE184}"/>
              </a:ext>
            </a:extLst>
          </p:cNvPr>
          <p:cNvSpPr txBox="1">
            <a:spLocks/>
          </p:cNvSpPr>
          <p:nvPr/>
        </p:nvSpPr>
        <p:spPr>
          <a:xfrm>
            <a:off x="486697" y="1752396"/>
            <a:ext cx="3780503" cy="5105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Cambria" panose="02040503050406030204" pitchFamily="18" charset="0"/>
              </a:rPr>
              <a:t>Khó khăn</a:t>
            </a:r>
          </a:p>
          <a:p>
            <a:r>
              <a:rPr lang="en-US" sz="2800">
                <a:latin typeface="Cambria" panose="02040503050406030204" pitchFamily="18" charset="0"/>
              </a:rPr>
              <a:t>Ít các công trình nghiên cứu trực tiếp vào vấn đề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latin typeface="Cambria" panose="02040503050406030204" pitchFamily="18" charset="0"/>
            </a:endParaRPr>
          </a:p>
          <a:p>
            <a:endParaRPr lang="en-US" sz="3600">
              <a:latin typeface="Cambria" panose="02040503050406030204" pitchFamily="18" charset="0"/>
            </a:endParaRPr>
          </a:p>
          <a:p>
            <a:endParaRPr lang="en-US" sz="360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0" y="6365556"/>
            <a:ext cx="4947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2">
                    <a:lumMod val="50000"/>
                  </a:schemeClr>
                </a:solidFill>
              </a:rPr>
              <a:t>Ritika Trikha: https://blog.hackerrank.com/wp-content/uploads/2015/06/computer_science1.jpg</a:t>
            </a:r>
          </a:p>
        </p:txBody>
      </p:sp>
    </p:spTree>
    <p:extLst>
      <p:ext uri="{BB962C8B-B14F-4D97-AF65-F5344CB8AC3E}">
        <p14:creationId xmlns:p14="http://schemas.microsoft.com/office/powerpoint/2010/main" val="32944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h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ớng tiếp cận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364A2E-AD67-4426-9430-9059C0EFE184}"/>
              </a:ext>
            </a:extLst>
          </p:cNvPr>
          <p:cNvSpPr txBox="1">
            <a:spLocks/>
          </p:cNvSpPr>
          <p:nvPr/>
        </p:nvSpPr>
        <p:spPr>
          <a:xfrm>
            <a:off x="369466" y="1782912"/>
            <a:ext cx="8047703" cy="5105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Cambria" panose="02040503050406030204" pitchFamily="18" charset="0"/>
              </a:rPr>
              <a:t>Các h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ớng tiếp cận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latin typeface="Cambria" panose="02040503050406030204" pitchFamily="18" charset="0"/>
              </a:rPr>
              <a:t>Tiếp cận theo kiểm tra ngữ pháp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latin typeface="Cambria" panose="02040503050406030204" pitchFamily="18" charset="0"/>
              </a:rPr>
              <a:t>Mô hình n-gram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>
                <a:latin typeface="Cambria" panose="02040503050406030204" pitchFamily="18" charset="0"/>
              </a:rPr>
              <a:t>Mô hình Word Vector</a:t>
            </a:r>
          </a:p>
          <a:p>
            <a:endParaRPr lang="en-US" sz="3600">
              <a:latin typeface="Cambria" panose="02040503050406030204" pitchFamily="18" charset="0"/>
            </a:endParaRPr>
          </a:p>
          <a:p>
            <a:endParaRPr lang="en-US" sz="36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khảo sát của các nghiên cứu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 đó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246184" y="5768692"/>
            <a:ext cx="8897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Bảng thể hiện độ chính xác giữa các thuật toán trong việc giải đề MSR</a:t>
            </a:r>
            <a:endParaRPr lang="en-US"/>
          </a:p>
          <a:p>
            <a:pPr marL="342900" indent="-342900">
              <a:buAutoNum type="alphaUcPeriod"/>
            </a:pPr>
            <a:endParaRPr lang="en-US" sz="1300"/>
          </a:p>
          <a:p>
            <a:pPr marL="342900" indent="-342900">
              <a:buAutoNum type="alphaUcPeriod"/>
            </a:pPr>
            <a:r>
              <a:rPr lang="vi-VN" sz="1300">
                <a:solidFill>
                  <a:schemeClr val="bg2">
                    <a:lumMod val="50000"/>
                  </a:schemeClr>
                </a:solidFill>
              </a:rPr>
              <a:t>M. Woods, "Exploiting Linguistic Features for Sentence Completion," Carnegie Mellon University, Pittsburgh, PA 15213, USA, 2016.</a:t>
            </a:r>
            <a:endParaRPr lang="en-US" sz="13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Machine generated alternative text:&#10;Language Model &#10;Random chance &#10;N-gram [Zweig (2012b)] &#10;Skip-gram [Mikolov (2013)] &#10;LSA [Zweig (2012b)] &#10;Labeled Dependency [Gubbins (2013)] &#10;Dependency RNN [Mirowski (2015)] &#10;RNNs [Mikolov (2013)] &#10;Log-bilinear [Mnih (2013)] &#10;Skip-gram + RNNs [Mikolov (2013)] &#10;MSR &#10;20.00 &#10;39.00 &#10;48.00 &#10;49.00 &#10;50.00 &#10;53.50 &#10;55.40 &#10;55.50 &#10;58.90 ">
            <a:extLst>
              <a:ext uri="{FF2B5EF4-FFF2-40B4-BE49-F238E27FC236}">
                <a16:creationId xmlns:a16="http://schemas.microsoft.com/office/drawing/2014/main" id="{ECCB8622-9305-4FE1-9523-02BFA94004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20" y="1975363"/>
            <a:ext cx="6139744" cy="3804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94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khảo sát của các nghiên cứu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246185" y="5522507"/>
            <a:ext cx="88978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Kết quả giải đề thi TOEIC dựa trên bộ ngữ liệu n-gram của Google với các n-gram khác nhau</a:t>
            </a:r>
            <a:endParaRPr lang="en-US" sz="1300"/>
          </a:p>
          <a:p>
            <a:r>
              <a:rPr lang="vi-VN" sz="1300">
                <a:solidFill>
                  <a:schemeClr val="bg2">
                    <a:lumMod val="50000"/>
                  </a:schemeClr>
                </a:solidFill>
              </a:rPr>
              <a:t>D. Choi, M. Hwang, B. Ko and a. P. Kim, "Solving English Questions through Applying Collective Intelligence," Dept. Of Computer Engineering Chosun University; Korea Institute of Science and Technology Information, Gwangju, South Korea; Daejeon, South Korea, 2011</a:t>
            </a:r>
            <a:endParaRPr lang="en-US" sz="13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6DB7E-EE20-4292-A05C-F5EC840B68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0839" y="2004004"/>
            <a:ext cx="6828503" cy="35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9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EE3-9CBF-43F6-BC47-9F5520D6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5796871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Cambria" panose="02040503050406030204" pitchFamily="18" charset="0"/>
              </a:rPr>
              <a:t>Các khảo sát của các nghiên cứu tr</a:t>
            </a:r>
            <a:r>
              <a:rPr lang="vi-VN" sz="3600">
                <a:latin typeface="Cambria" panose="02040503050406030204" pitchFamily="18" charset="0"/>
              </a:rPr>
              <a:t>ư</a:t>
            </a:r>
            <a:r>
              <a:rPr lang="en-US" sz="3600">
                <a:latin typeface="Cambria" panose="02040503050406030204" pitchFamily="18" charset="0"/>
              </a:rPr>
              <a:t>ớc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FA04-6587-468C-923C-E2294A057041}"/>
              </a:ext>
            </a:extLst>
          </p:cNvPr>
          <p:cNvSpPr txBox="1"/>
          <p:nvPr/>
        </p:nvSpPr>
        <p:spPr>
          <a:xfrm>
            <a:off x="246185" y="5522507"/>
            <a:ext cx="889781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Kết quả khảo sát dựa trên đề thi SAT của các thuật giải khác nhau</a:t>
            </a:r>
          </a:p>
          <a:p>
            <a:pPr algn="ctr"/>
            <a:endParaRPr lang="en-US" sz="1300"/>
          </a:p>
          <a:p>
            <a:pPr algn="ctr"/>
            <a:r>
              <a:rPr lang="vi-VN" sz="1300">
                <a:solidFill>
                  <a:schemeClr val="bg2">
                    <a:lumMod val="50000"/>
                  </a:schemeClr>
                </a:solidFill>
              </a:rPr>
              <a:t>E. T. S. b. P. C. Fellbaum, "Assessing the Effectiveness of Corpus-based Methods in Solving SAT Sentence Completion Questions," Independent Work Report Spring, 2015, 2015.</a:t>
            </a:r>
            <a:endParaRPr lang="en-US" sz="13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1D4C2-B68A-486C-B0BE-3CD9F6731C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27446" y="2340876"/>
            <a:ext cx="9377531" cy="27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3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2318</Words>
  <Application>Microsoft Office PowerPoint</Application>
  <PresentationFormat>On-screen Show (4:3)</PresentationFormat>
  <Paragraphs>258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(Headings)</vt:lpstr>
      <vt:lpstr>Consolas</vt:lpstr>
      <vt:lpstr>Times New Roman</vt:lpstr>
      <vt:lpstr>Office Theme</vt:lpstr>
      <vt:lpstr>PowerPoint Presentation</vt:lpstr>
      <vt:lpstr>TÓM TẮT</vt:lpstr>
      <vt:lpstr>GIỚI THIỆU</vt:lpstr>
      <vt:lpstr>PHÁT BIỂU BÀI TOÁN</vt:lpstr>
      <vt:lpstr>Các hướng tiếp cận trước</vt:lpstr>
      <vt:lpstr>Các hướng tiếp cận trước</vt:lpstr>
      <vt:lpstr>Các khảo sát của các nghiên cứu trước đó</vt:lpstr>
      <vt:lpstr>Các khảo sát của các nghiên cứu trước</vt:lpstr>
      <vt:lpstr>Các khảo sát của các nghiên cứu trước</vt:lpstr>
      <vt:lpstr>MÔ HÌNH ĐỀ XUẤT</vt:lpstr>
      <vt:lpstr>MÔ HÌNH ĐỀ XUẤT</vt:lpstr>
      <vt:lpstr>MÔ HÌNH ĐỀ XUẤT</vt:lpstr>
      <vt:lpstr>MÔ HÌNH ĐỀ XUẤT</vt:lpstr>
      <vt:lpstr>MÔ HÌNH ĐỀ XUẤT</vt:lpstr>
      <vt:lpstr>XÂY DỰNG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HỆ THỐNG</vt:lpstr>
      <vt:lpstr>KẾT QUẢ KHẢO SÁT ĐỘ CHÍNH XÁC</vt:lpstr>
      <vt:lpstr>KẾT QUẢ KHẢO SÁT ĐỘ CHÍNH XÁC</vt:lpstr>
      <vt:lpstr>KẾT QUẢ KHẢO SÁT ĐỘ CHÍNH XÁC</vt:lpstr>
      <vt:lpstr>KẾT QUẢ KHẢO SÁT ĐỘ CHÍNH XÁC</vt:lpstr>
      <vt:lpstr>KẾT QUẢ KHẢO SÁT ĐỘ CHÍNH XÁC</vt:lpstr>
      <vt:lpstr>HƯỚNG PHÁT TRIỂN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Phan Khoi</dc:creator>
  <cp:lastModifiedBy>Nguyen Phan Khoi</cp:lastModifiedBy>
  <cp:revision>95</cp:revision>
  <dcterms:created xsi:type="dcterms:W3CDTF">2017-07-25T17:40:59Z</dcterms:created>
  <dcterms:modified xsi:type="dcterms:W3CDTF">2017-07-25T21:55:11Z</dcterms:modified>
</cp:coreProperties>
</file>