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96" r:id="rId6"/>
    <p:sldId id="262" r:id="rId7"/>
    <p:sldId id="263" r:id="rId8"/>
    <p:sldId id="297" r:id="rId9"/>
    <p:sldId id="264" r:id="rId10"/>
    <p:sldId id="298" r:id="rId11"/>
    <p:sldId id="299" r:id="rId12"/>
    <p:sldId id="265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75" r:id="rId25"/>
  </p:sldIdLst>
  <p:sldSz cx="9144000" cy="5143500" type="screen16x9"/>
  <p:notesSz cx="6858000" cy="9144000"/>
  <p:embeddedFontLst>
    <p:embeddedFont>
      <p:font typeface="PT Sans" panose="020B0604020202020204" charset="0"/>
      <p:regular r:id="rId27"/>
      <p:bold r:id="rId28"/>
      <p:italic r:id="rId29"/>
      <p:boldItalic r:id="rId30"/>
    </p:embeddedFont>
    <p:embeddedFont>
      <p:font typeface="Space Grotesk" panose="020B0604020202020204" charset="0"/>
      <p:regular r:id="rId31"/>
      <p:bold r:id="rId32"/>
    </p:embeddedFont>
    <p:embeddedFont>
      <p:font typeface="Cairo" panose="020B0604020202020204" charset="-78"/>
      <p:regular r:id="rId33"/>
      <p:bold r:id="rId34"/>
    </p:embeddedFont>
    <p:embeddedFont>
      <p:font typeface="Anaheim" panose="020B0604020202020204" charset="0"/>
      <p:regular r:id="rId35"/>
      <p:bold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Space Grotesk Medium" panose="020B0604020202020204" charset="0"/>
      <p:regular r:id="rId41"/>
      <p:bold r:id="rId42"/>
    </p:embeddedFont>
    <p:embeddedFont>
      <p:font typeface="思源黑体 Bold" panose="020B0604020202020204" charset="0"/>
      <p:regular r:id="rId43"/>
    </p:embeddedFont>
    <p:embeddedFont>
      <p:font typeface="Raleway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B2B73"/>
    <a:srgbClr val="E2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B4AC66-56D9-48FE-B49E-50FA1F41AA08}">
  <a:tblStyle styleId="{51B4AC66-56D9-48FE-B49E-50FA1F41A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0FD12E-7F51-4E24-8357-DF2A0F9B09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1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97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9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66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08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83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89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1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50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1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46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524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898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639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89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 hasCustomPrompt="1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 hasCustomPrompt="1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 hasCustomPrompt="1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 b="1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f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1151104" y="2699449"/>
            <a:ext cx="1938458" cy="35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CÔNG NGHỆ PHẦN MỀM</a:t>
            </a:r>
            <a:endParaRPr sz="1400">
              <a:solidFill>
                <a:srgbClr val="3B2B7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385" y="1747674"/>
            <a:ext cx="368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思源黑体 Bold" panose="020B0604020202020204" charset="-128"/>
              </a:rPr>
              <a:t>XÂY DỰNG 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77" y="2159436"/>
            <a:ext cx="386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NGHE NHẠC MELODIFY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39" y="1136868"/>
            <a:ext cx="4747800" cy="2869764"/>
          </a:xfrm>
          <a:prstGeom prst="rect">
            <a:avLst/>
          </a:prstGeom>
        </p:spPr>
      </p:pic>
      <p:grpSp>
        <p:nvGrpSpPr>
          <p:cNvPr id="12" name="Group 10"/>
          <p:cNvGrpSpPr/>
          <p:nvPr/>
        </p:nvGrpSpPr>
        <p:grpSpPr>
          <a:xfrm>
            <a:off x="262485" y="145786"/>
            <a:ext cx="524980" cy="529235"/>
            <a:chOff x="0" y="0"/>
            <a:chExt cx="812800" cy="812800"/>
          </a:xfrm>
        </p:grpSpPr>
        <p:sp>
          <p:nvSpPr>
            <p:cNvPr id="13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grpSp>
        <p:nvGrpSpPr>
          <p:cNvPr id="14" name="Group 12"/>
          <p:cNvGrpSpPr/>
          <p:nvPr/>
        </p:nvGrpSpPr>
        <p:grpSpPr>
          <a:xfrm>
            <a:off x="905392" y="153407"/>
            <a:ext cx="489068" cy="531210"/>
            <a:chOff x="0" y="0"/>
            <a:chExt cx="812800" cy="950436"/>
          </a:xfrm>
        </p:grpSpPr>
        <p:sp>
          <p:nvSpPr>
            <p:cNvPr id="15" name="Freeform 13"/>
            <p:cNvSpPr/>
            <p:nvPr/>
          </p:nvSpPr>
          <p:spPr>
            <a:xfrm>
              <a:off x="0" y="0"/>
              <a:ext cx="812800" cy="950436"/>
            </a:xfrm>
            <a:custGeom>
              <a:avLst/>
              <a:gdLst/>
              <a:ahLst/>
              <a:cxnLst/>
              <a:rect l="l" t="t" r="r" b="b"/>
              <a:pathLst>
                <a:path w="812800" h="950436">
                  <a:moveTo>
                    <a:pt x="0" y="0"/>
                  </a:moveTo>
                  <a:lnTo>
                    <a:pt x="812800" y="0"/>
                  </a:lnTo>
                  <a:lnTo>
                    <a:pt x="812800" y="950436"/>
                  </a:lnTo>
                  <a:lnTo>
                    <a:pt x="0" y="950436"/>
                  </a:lnTo>
                  <a:close/>
                </a:path>
              </a:pathLst>
            </a:custGeom>
            <a:blipFill>
              <a:blip r:embed="rId6"/>
              <a:stretch>
                <a:fillRect t="-2820" b="-2820"/>
              </a:stretch>
            </a:blipFill>
          </p:spPr>
        </p:sp>
      </p:grpSp>
      <p:sp>
        <p:nvSpPr>
          <p:cNvPr id="17" name="TextBox 16"/>
          <p:cNvSpPr txBox="1"/>
          <p:nvPr/>
        </p:nvSpPr>
        <p:spPr>
          <a:xfrm>
            <a:off x="517516" y="3343229"/>
            <a:ext cx="1981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Thành viên:</a:t>
            </a:r>
          </a:p>
          <a:p>
            <a:r>
              <a:rPr lang="en-US" sz="12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Trầm Khôi Nguyên</a:t>
            </a:r>
          </a:p>
          <a:p>
            <a:r>
              <a:rPr lang="en-US" sz="12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Nguyễn Duy Phát</a:t>
            </a:r>
          </a:p>
          <a:p>
            <a:r>
              <a:rPr lang="en-US" sz="12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Nguyễn Đình Nhật Huy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2046" y="3343229"/>
            <a:ext cx="207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Giảng viên hướng dẫn:</a:t>
            </a:r>
          </a:p>
          <a:p>
            <a:r>
              <a:rPr lang="en-US" sz="12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TS. Nguyễn Bảo 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70254" y="492089"/>
            <a:ext cx="7873696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Kế hoạch Sprint</a:t>
            </a: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Dự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án được thực hiện trong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sprint, mỗi sprint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kéo dài 1 đến 2 tuần,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tập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trung vào các mục tiêu cụ thể: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 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+ Sprint 1 (14 điểm): Tập trung vào việc thiết kế, xây dựng cơ sở dữ liệu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Sprint 2 (14 điểm): Tập trung vào việc thiết kế và xây dựng tính năng đăng nhập, đăng ký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   +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Sprint 3 (18 điểm): Tập trung vào việc thiết kế và xây dựng các tính năng của bài hát</a:t>
            </a:r>
          </a:p>
          <a:p>
            <a:pPr mar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Sprint 4 (21 điểm):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Tập trung vào việc thiết kế và xây dựng các tính năng của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chức năng nghệ sĩ và playlist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 + Sprint 5 (16 điểm): Tập trung vào việc thiết và xây dựng chức năng phát nhạc và cập nhật thông tin cá nhân của người dùng và triển khai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63110" y="727833"/>
            <a:ext cx="7873696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Phân công nhiệm vụ, vai trò</a:t>
            </a: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Nguyễn Đình Nhật Huy (UI/UX Designer):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Thiết kế giao diện người dùng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trên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Figma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,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x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ây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dựng bố cục, màu sắc và trải nghiệm người dùng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UX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hỗ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trợ kiểm thử giao diện trên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frontend.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Nguyễn Duy Phát (Frontend Developer): Xây dựng giao diện người dùng, kiến trúc frontend, tích hợp API.</a:t>
            </a: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Trầm Khôi Nguyên (Backend Developer &amp; DevOps): Thiết kế, xây dựng và triển khai API, logic nghiệp vụ, quy trình CI/CD và hỗ trợ thiết kế cơ sở dữ liệu.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0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542255" y="1228725"/>
            <a:ext cx="5894388" cy="268319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7231" y="714375"/>
            <a:ext cx="355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Burndown chart Sprint 1</a:t>
            </a:r>
            <a:endParaRPr lang="en-US" sz="1600" b="1">
              <a:solidFill>
                <a:srgbClr val="3B2B7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07231" y="714375"/>
            <a:ext cx="355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Burndown chart Sprint 2</a:t>
            </a:r>
            <a:endParaRPr lang="en-US" sz="1600" b="1">
              <a:solidFill>
                <a:srgbClr val="3B2B7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576776" y="1435700"/>
            <a:ext cx="5849260" cy="262400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6970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07231" y="714375"/>
            <a:ext cx="355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Burndown chart Sprint 3</a:t>
            </a:r>
            <a:endParaRPr lang="en-US" sz="1600" b="1">
              <a:solidFill>
                <a:srgbClr val="3B2B7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691639" y="1339532"/>
            <a:ext cx="5824451" cy="272017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5320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07231" y="714375"/>
            <a:ext cx="355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Burndown chart Sprint 4</a:t>
            </a:r>
            <a:endParaRPr lang="en-US" sz="1600" b="1">
              <a:solidFill>
                <a:srgbClr val="3B2B7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278" y="1419225"/>
            <a:ext cx="5512031" cy="26404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6027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07231" y="714375"/>
            <a:ext cx="355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Burndown chart Sprint 5</a:t>
            </a:r>
            <a:endParaRPr lang="en-US" sz="1600" b="1">
              <a:solidFill>
                <a:srgbClr val="3B2B7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83278" y="1419225"/>
            <a:ext cx="5512031" cy="26404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9165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KIẾN TRÚC</a:t>
            </a:r>
            <a:b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HỆ THỐNG</a:t>
            </a:r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04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497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07231" y="714375"/>
            <a:ext cx="3550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3B2B7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Kiến trúc client-server</a:t>
            </a:r>
            <a:endParaRPr lang="en-US" sz="1600" b="1">
              <a:solidFill>
                <a:srgbClr val="3B2B7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713173" y="1435700"/>
            <a:ext cx="5830628" cy="25007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7277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CÔNG NGHỆ</a:t>
            </a:r>
            <a:b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SỬ DỤNG</a:t>
            </a:r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05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04000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smtClean="0">
                <a:latin typeface="Roboto Condensed" panose="02000000000000000000" pitchFamily="2" charset="0"/>
                <a:ea typeface="Roboto Condensed" panose="02000000000000000000" pitchFamily="2" charset="0"/>
                <a:cs typeface="思源黑体 Bold" panose="020B0604020202020204" charset="-128"/>
              </a:rPr>
              <a:t>NỘI DUNG</a:t>
            </a:r>
            <a:endParaRPr sz="4000" b="1">
              <a:latin typeface="Roboto Condensed" panose="02000000000000000000" pitchFamily="2" charset="0"/>
              <a:ea typeface="Roboto Condensed" panose="02000000000000000000" pitchFamily="2" charset="0"/>
              <a:cs typeface="思源黑体 Bold" panose="020B0604020202020204" charset="-128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 panose="02000000000000000000" pitchFamily="2" charset="0"/>
                <a:ea typeface="Roboto Condensed" panose="02000000000000000000" pitchFamily="2" charset="0"/>
              </a:rPr>
              <a:t>01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 panose="02000000000000000000" pitchFamily="2" charset="0"/>
                <a:ea typeface="Roboto Condensed" panose="02000000000000000000" pitchFamily="2" charset="0"/>
              </a:rPr>
              <a:t>04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 panose="02000000000000000000" pitchFamily="2" charset="0"/>
                <a:ea typeface="Roboto Condensed" panose="02000000000000000000" pitchFamily="2" charset="0"/>
              </a:rPr>
              <a:t>02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 panose="02000000000000000000" pitchFamily="2" charset="0"/>
                <a:ea typeface="Roboto Condensed" panose="02000000000000000000" pitchFamily="2" charset="0"/>
              </a:rPr>
              <a:t>05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 panose="02000000000000000000" pitchFamily="2" charset="0"/>
                <a:ea typeface="Roboto Condensed" panose="02000000000000000000" pitchFamily="2" charset="0"/>
              </a:rPr>
              <a:t>03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 panose="02000000000000000000" pitchFamily="2" charset="0"/>
                <a:ea typeface="Roboto Condensed" panose="02000000000000000000" pitchFamily="2" charset="0"/>
              </a:rPr>
              <a:t>06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GIỚI THIỆU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XÁC ĐỊNH NHU CẦU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MÔ HÌNH PHÁT TRIỂN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KIẾN TRÚC HỆ THỐNG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CÔNG NGHỆ SỬ DỤNG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DEMO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63110" y="1013583"/>
            <a:ext cx="4666153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Frontend</a:t>
            </a:r>
            <a:endParaRPr lang="en-US" sz="1600" b="1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+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ReactJS: Thư viện xây dựng giao diện người dùng linh hoạt và hiệu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quả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+ JavaScript: Ngôn ngữ chính điều khiển hành vi và logic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UI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+ HTML &amp; CSS: Xây dựng cấu trúc và tạo kiểu cho giao diện web.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29" y="1071564"/>
            <a:ext cx="2261616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7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63110" y="727833"/>
            <a:ext cx="4666153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Backend</a:t>
            </a:r>
            <a:endParaRPr lang="en-US" sz="1600" b="1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+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.NET 8.0: Nền tảng phát triển ứng dụng web hiệu suất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cao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+ Entity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Framework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Core: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ORM giúp thao tác cơ sở dữ liệu dễ dàng và hiệu quả.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C#: Ngôn ngữ lập trình chính cho API.</a:t>
            </a:r>
          </a:p>
          <a:p>
            <a:pPr marL="0" lvl="0" indent="0">
              <a:spcAft>
                <a:spcPts val="600"/>
              </a:spcAft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+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JWT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(JSON Web Token): Xác thực và phân quyền người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dùng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+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SQL Server: Hệ quản trị cơ sở dữ liệu quan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hệ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+ Swagger / OpenAPI: Tài liệu hoá và thử nghiệm API dễ dàng.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93" y="113823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63110" y="1013583"/>
            <a:ext cx="4666153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DevOps</a:t>
            </a:r>
            <a:endParaRPr lang="en-US" sz="1600" b="1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+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Docker &amp; Docker Compose: Đóng gói và triển khai ứng dụng dưới dạng container.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+ GitHub Actions: Tự động hóa quy trình CI/CD – build và deploy lên VPS.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54" y="1013583"/>
            <a:ext cx="1792696" cy="1531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40" y="2696766"/>
            <a:ext cx="1424323" cy="15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DEMO</a:t>
            </a:r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06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346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3623729" y="130317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CẢM ƠN!</a:t>
            </a:r>
            <a:endParaRPr sz="40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3225" y="3283527"/>
            <a:ext cx="3281700" cy="949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2570465" y="2385458"/>
            <a:ext cx="4666153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Bài thuyết trình đến đây là kết thúc, nhóm xin chân thành cảm ơn thầy cô và các bạn đã chú ý lắng nghe.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GIỚI THIỆU</a:t>
            </a:r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 panose="02000000000000000000" pitchFamily="2" charset="0"/>
                <a:ea typeface="Roboto Condensed" panose="02000000000000000000" pitchFamily="2" charset="0"/>
              </a:rPr>
              <a:t>01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Mục tiêu và lý do chọn đề tài</a:t>
            </a:r>
            <a:endParaRPr sz="24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34535" y="1085036"/>
            <a:ext cx="7474929" cy="3071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Mục tiêu: Phát triển một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hệ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thống nghe nhạc trực tuyến hiện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đại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theo mô hình phân tán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giao diện thân thiện, hỗ trợ cá nhân hóa trải nghiệm người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dùng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</a:p>
          <a:p>
            <a:pPr marL="0" lvl="0" indent="0"/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Cung cấp các tính năng: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Đăng nhập, đăng ký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- Tìm kiếm bài hát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- Quản lý playlist cá nhân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- Nghe nhạc online</a:t>
            </a:r>
          </a:p>
          <a:p>
            <a:pPr marL="0" lvl="0" indent="0"/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Lý do chọn đề tài: 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Nghe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nhạc online đang trở thành xu hướng phổ biến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Người dùng cần ứng dụng có khả năng truy cập nhanh, tiện lợi, dễ sử dụng và mở rộng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Ứng dụng kiến thức đã học vào để xây dựng một hệ thống theo mô hình client server</a:t>
            </a:r>
            <a:endParaRPr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XÁC ĐỊNH </a:t>
            </a:r>
            <a:b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NHU CẦU</a:t>
            </a:r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02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157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03;p34"/>
          <p:cNvSpPr txBox="1">
            <a:spLocks noGrp="1"/>
          </p:cNvSpPr>
          <p:nvPr>
            <p:ph type="title"/>
          </p:nvPr>
        </p:nvSpPr>
        <p:spPr>
          <a:xfrm>
            <a:off x="712856" y="2194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Yêu cầu chức năng</a:t>
            </a:r>
            <a:endParaRPr sz="24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34535" y="792126"/>
            <a:ext cx="7873696" cy="469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Đăng nhập và đăng ký</a:t>
            </a:r>
          </a:p>
          <a:p>
            <a:pPr marL="0" lvl="0" indent="0"/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Người dùng có thể đăng nhập vào tài khoản hiện có hoặc đăng ký tài khoản mới</a:t>
            </a:r>
          </a:p>
          <a:p>
            <a:pPr marL="0" lvl="0" indent="0">
              <a:spcAft>
                <a:spcPts val="600"/>
              </a:spcAft>
            </a:pP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thông qua email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Tìm kiếm</a:t>
            </a:r>
            <a:endParaRPr lang="en-US" sz="16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Người dùng có thể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tìm kiếm bài hát thông qua từ khóa.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Quản lý playlist</a:t>
            </a:r>
            <a:endParaRPr lang="en-US" sz="16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Người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dùng có thể tạo, chỉnh sửa và xóa các playlist cá nhân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Theo dõi nghệ sĩ</a:t>
            </a:r>
            <a:endParaRPr lang="en-US" sz="16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Người dùng có thể theo dõi nghệ sĩ yêu thích để cập nhật thông tin về các bài hát</a:t>
            </a:r>
          </a:p>
          <a:p>
            <a:pPr marL="0" lvl="0" indent="0">
              <a:spcAft>
                <a:spcPts val="600"/>
              </a:spcAft>
            </a:pP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mới của họ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Yêu thích bài hát</a:t>
            </a:r>
          </a:p>
          <a:p>
            <a:pPr marL="0" lvl="0" indent="0">
              <a:spcAft>
                <a:spcPts val="600"/>
              </a:spcAft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Người dùng có thể chọn yêu thích những bài hát để thêm những bài hát vào danh sách yêu thích của mình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-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Nghe nhạc trực tuyến</a:t>
            </a:r>
            <a:endParaRPr lang="en-US" sz="16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Người dùng có thể nghe nhạc trực tuyến từ thư viện âm nhạc đa dạng của ứng dụng..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03;p34"/>
          <p:cNvSpPr txBox="1">
            <a:spLocks noGrp="1"/>
          </p:cNvSpPr>
          <p:nvPr>
            <p:ph type="title"/>
          </p:nvPr>
        </p:nvSpPr>
        <p:spPr>
          <a:xfrm>
            <a:off x="712856" y="2194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Yêu cầu phi chức năng</a:t>
            </a:r>
            <a:endParaRPr sz="24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4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834535" y="792126"/>
            <a:ext cx="7873696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Giao diện thân thiện</a:t>
            </a:r>
          </a:p>
          <a:p>
            <a:pPr marL="0" lvl="0" indent="0">
              <a:spcAft>
                <a:spcPts val="600"/>
              </a:spcAft>
            </a:pPr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Giao diện được thiết kế thân thiện với người dùng và dễ sử dụng giúp nâng cao trải nghiệm nghe nhạc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Hiệu suất</a:t>
            </a:r>
            <a:endParaRPr lang="en-US" sz="16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>
              <a:spcAft>
                <a:spcPts val="600"/>
              </a:spcAft>
            </a:pPr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Hệ thống phải có thời gian phản hồi nhanh (tối đa 2 giây đối với các thao tác cơ bản như tìm kiếm, bấm nghe, đăng nhập, đăng ký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,…).</a:t>
            </a:r>
            <a:endParaRPr lang="en-US" sz="1600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Bảo mật</a:t>
            </a:r>
            <a:endParaRPr lang="en-US" sz="16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Hệ thống phải có cơ chế phân quyền: chỉ người dùng đã đăng nhập mới được phép sử dụng các chức năng cá nhân như tạo playlist, theo dõi nghệ sĩ.</a:t>
            </a:r>
          </a:p>
          <a:p>
            <a:pPr marL="0" lvl="0" indent="0">
              <a:spcAft>
                <a:spcPts val="600"/>
              </a:spcAft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vi-VN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Thông </a:t>
            </a:r>
            <a:r>
              <a:rPr lang="vi-VN" sz="1600">
                <a:latin typeface="Roboto Condensed" panose="02000000000000000000" pitchFamily="2" charset="0"/>
                <a:ea typeface="Roboto Condensed" panose="02000000000000000000" pitchFamily="2" charset="0"/>
              </a:rPr>
              <a:t>tin người dùng như mật khẩu phải được bảo vệ bằng cách mã hóa, sử dụng các cơ chế xác thực an toàn JWT (JSON Web Token).</a:t>
            </a:r>
          </a:p>
          <a:p>
            <a:pPr marL="0" lvl="0" indent="0">
              <a:spcAft>
                <a:spcPts val="600"/>
              </a:spcAft>
            </a:pP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MÔ HÌNH</a:t>
            </a:r>
            <a:b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PHÁT TRIỂN</a:t>
            </a:r>
            <a:endParaRPr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03</a:t>
            </a:r>
            <a:endParaRPr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589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03;p34"/>
          <p:cNvSpPr txBox="1">
            <a:spLocks noGrp="1"/>
          </p:cNvSpPr>
          <p:nvPr>
            <p:ph type="title"/>
          </p:nvPr>
        </p:nvSpPr>
        <p:spPr>
          <a:xfrm>
            <a:off x="712856" y="2194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Lập kế hoạch Scrum</a:t>
            </a:r>
            <a:endParaRPr sz="24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2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712856" y="798439"/>
            <a:ext cx="7873696" cy="420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Kế hoạch Epic và Story</a:t>
            </a:r>
          </a:p>
          <a:p>
            <a:pPr marL="0" lvl="0" indent="0">
              <a:spcAft>
                <a:spcPts val="600"/>
              </a:spcAft>
            </a:pPr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Dự án được chia thành 11 Epic chính, mỗi Epic đại diện cho một nhóm chức năng lớn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lang="en-US" sz="16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r>
              <a:rPr lang="en-US" sz="1600" b="1">
                <a:latin typeface="Roboto Condensed" panose="02000000000000000000" pitchFamily="2" charset="0"/>
                <a:ea typeface="Roboto Condensed" panose="02000000000000000000" pitchFamily="2" charset="0"/>
              </a:rPr>
              <a:t>   </a:t>
            </a:r>
            <a:r>
              <a:rPr lang="en-US" sz="16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+ Epic 1: Thiết kế cơ sở dữ liệu (11 điểm)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2: Triển khai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cơ sở dữ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liệu (3 điểm)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    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3: Đăng ký tài khoản (7 điểm)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4: Đăng nhập tài khoản (7 điểm)</a:t>
            </a:r>
          </a:p>
          <a:p>
            <a:pPr marL="0" indent="0"/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 +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5: Chức năng bài hát (12 điểm)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6: Chức năng tìm kiếm bài hát (6 điểm)</a:t>
            </a:r>
          </a:p>
          <a:p>
            <a:pPr mar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7: Chức năng nghệ sĩ (8 điểm)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8: Chức năng playlist (13 điểm)</a:t>
            </a:r>
          </a:p>
          <a:p>
            <a:pPr marL="0" indent="0"/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 +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9: Chức năng phát nhạc (6 điểm)</a:t>
            </a:r>
          </a:p>
          <a:p>
            <a:pPr marL="0" lv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10: Chức năng cập nhật thông tin người dùng (6 điểm)</a:t>
            </a:r>
          </a:p>
          <a:p>
            <a:pPr marL="0" indent="0"/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   </a:t>
            </a:r>
            <a:r>
              <a:rPr lang="en-US" sz="1600">
                <a:latin typeface="Roboto Condensed" panose="02000000000000000000" pitchFamily="2" charset="0"/>
                <a:ea typeface="Roboto Condensed" panose="02000000000000000000" pitchFamily="2" charset="0"/>
              </a:rPr>
              <a:t>+ Epic </a:t>
            </a: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11: Triển khai (4 điểm)</a:t>
            </a:r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vi-VN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4" name="Freeform 11"/>
          <p:cNvSpPr/>
          <p:nvPr/>
        </p:nvSpPr>
        <p:spPr>
          <a:xfrm>
            <a:off x="5886450" y="2843213"/>
            <a:ext cx="3079300" cy="2213731"/>
          </a:xfrm>
          <a:custGeom>
            <a:avLst/>
            <a:gdLst/>
            <a:ahLst/>
            <a:cxnLst/>
            <a:rect l="l" t="t" r="r" b="b"/>
            <a:pathLst>
              <a:path w="9364614" h="5362573">
                <a:moveTo>
                  <a:pt x="0" y="0"/>
                </a:moveTo>
                <a:lnTo>
                  <a:pt x="9364614" y="0"/>
                </a:lnTo>
                <a:lnTo>
                  <a:pt x="9364614" y="5362573"/>
                </a:lnTo>
                <a:lnTo>
                  <a:pt x="0" y="53625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5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1199</Words>
  <Application>Microsoft Office PowerPoint</Application>
  <PresentationFormat>On-screen Show (16:9)</PresentationFormat>
  <Paragraphs>147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PT Sans</vt:lpstr>
      <vt:lpstr>Space Grotesk</vt:lpstr>
      <vt:lpstr>Arial</vt:lpstr>
      <vt:lpstr>Cairo</vt:lpstr>
      <vt:lpstr>Anaheim</vt:lpstr>
      <vt:lpstr>Roboto Condensed</vt:lpstr>
      <vt:lpstr>Space Grotesk Medium</vt:lpstr>
      <vt:lpstr>思源黑体 Bold</vt:lpstr>
      <vt:lpstr>Raleway</vt:lpstr>
      <vt:lpstr>Data Migration Project Proposal by Slidesgo</vt:lpstr>
      <vt:lpstr>PowerPoint Presentation</vt:lpstr>
      <vt:lpstr>NỘI DUNG</vt:lpstr>
      <vt:lpstr>GIỚI THIỆU</vt:lpstr>
      <vt:lpstr>Mục tiêu và lý do chọn đề tài</vt:lpstr>
      <vt:lpstr>XÁC ĐỊNH  NHU CẦU</vt:lpstr>
      <vt:lpstr>Yêu cầu chức năng</vt:lpstr>
      <vt:lpstr>Yêu cầu phi chức năng</vt:lpstr>
      <vt:lpstr>MÔ HÌNH PHÁT TRIỂN</vt:lpstr>
      <vt:lpstr>Lập kế hoạch Scrum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KIẾN TRÚC HỆ THỐNG</vt:lpstr>
      <vt:lpstr>PowerPoint Presentation</vt:lpstr>
      <vt:lpstr>CÔNG NGHỆ SỬ DỤNG</vt:lpstr>
      <vt:lpstr>PowerPoint Presentation</vt:lpstr>
      <vt:lpstr>PowerPoint Presentation</vt:lpstr>
      <vt:lpstr>PowerPoint Presentation</vt:lpstr>
      <vt:lpstr>DEMO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</cp:lastModifiedBy>
  <cp:revision>21</cp:revision>
  <dcterms:modified xsi:type="dcterms:W3CDTF">2025-07-21T06:29:40Z</dcterms:modified>
</cp:coreProperties>
</file>