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Default Extension="tiff" ContentType="image/tiff"/>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0"/>
  </p:notesMasterIdLst>
  <p:handoutMasterIdLst>
    <p:handoutMasterId r:id="rId51"/>
  </p:handoutMasterIdLst>
  <p:sldIdLst>
    <p:sldId id="312" r:id="rId2"/>
    <p:sldId id="321" r:id="rId3"/>
    <p:sldId id="368" r:id="rId4"/>
    <p:sldId id="420" r:id="rId5"/>
    <p:sldId id="421" r:id="rId6"/>
    <p:sldId id="422" r:id="rId7"/>
    <p:sldId id="424" r:id="rId8"/>
    <p:sldId id="426" r:id="rId9"/>
    <p:sldId id="427" r:id="rId10"/>
    <p:sldId id="428" r:id="rId11"/>
    <p:sldId id="429" r:id="rId12"/>
    <p:sldId id="430" r:id="rId13"/>
    <p:sldId id="431" r:id="rId14"/>
    <p:sldId id="432" r:id="rId15"/>
    <p:sldId id="433" r:id="rId16"/>
    <p:sldId id="434"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461" r:id="rId43"/>
    <p:sldId id="462" r:id="rId44"/>
    <p:sldId id="463" r:id="rId45"/>
    <p:sldId id="464" r:id="rId46"/>
    <p:sldId id="465" r:id="rId47"/>
    <p:sldId id="466" r:id="rId48"/>
    <p:sldId id="418" r:id="rId49"/>
  </p:sldIdLst>
  <p:sldSz cx="9144000" cy="6858000" type="screen4x3"/>
  <p:notesSz cx="6858000" cy="9144000"/>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0C9"/>
    <a:srgbClr val="FEFAEC"/>
    <a:srgbClr val="C29B0E"/>
    <a:srgbClr val="FAECB8"/>
    <a:srgbClr val="F6EABC"/>
    <a:srgbClr val="FCF3D4"/>
    <a:srgbClr val="F8E49A"/>
    <a:srgbClr val="F9F1D3"/>
    <a:srgbClr val="FFE67D"/>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1" autoAdjust="0"/>
    <p:restoredTop sz="94728" autoAdjust="0"/>
  </p:normalViewPr>
  <p:slideViewPr>
    <p:cSldViewPr>
      <p:cViewPr>
        <p:scale>
          <a:sx n="75" d="100"/>
          <a:sy n="75" d="100"/>
        </p:scale>
        <p:origin x="-4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46"/>
    </p:cViewPr>
  </p:sorterViewPr>
  <p:notesViewPr>
    <p:cSldViewPr>
      <p:cViewPr varScale="1">
        <p:scale>
          <a:sx n="57" d="100"/>
          <a:sy n="57" d="100"/>
        </p:scale>
        <p:origin x="-139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234C8-AEAD-4EE5-9BE9-96E4F7379174}" type="doc">
      <dgm:prSet loTypeId="urn:microsoft.com/office/officeart/2005/8/layout/matrix3" loCatId="matrix" qsTypeId="urn:microsoft.com/office/officeart/2005/8/quickstyle/3d1" qsCatId="3D" csTypeId="urn:microsoft.com/office/officeart/2005/8/colors/colorful1" csCatId="colorful" phldr="1"/>
      <dgm:spPr/>
      <dgm:t>
        <a:bodyPr/>
        <a:lstStyle/>
        <a:p>
          <a:endParaRPr lang="en-US"/>
        </a:p>
      </dgm:t>
    </dgm:pt>
    <dgm:pt modelId="{E74EDE53-5582-4F8F-87C0-8D3395D0A502}">
      <dgm:prSet phldrT="[Text]" custT="1"/>
      <dgm:spPr/>
      <dgm:t>
        <a:bodyPr/>
        <a:lstStyle/>
        <a:p>
          <a:pPr algn="ctr"/>
          <a:r>
            <a:rPr lang="en-US" sz="2800" b="1" dirty="0" smtClean="0"/>
            <a:t>  </a:t>
          </a:r>
        </a:p>
        <a:p>
          <a:pPr algn="ctr"/>
          <a:r>
            <a:rPr lang="en-US" sz="2800" b="1" dirty="0" smtClean="0"/>
            <a:t>while	</a:t>
          </a:r>
          <a:endParaRPr lang="en-US" sz="2800" b="1" dirty="0"/>
        </a:p>
      </dgm:t>
    </dgm:pt>
    <dgm:pt modelId="{419BF282-6BE9-42B5-80B6-DC41CDE807EE}" type="parTrans" cxnId="{304209CE-1EC7-42E9-8BC5-E33AFB4DC053}">
      <dgm:prSet/>
      <dgm:spPr/>
      <dgm:t>
        <a:bodyPr/>
        <a:lstStyle/>
        <a:p>
          <a:pPr algn="ctr"/>
          <a:endParaRPr lang="en-US" sz="2800"/>
        </a:p>
      </dgm:t>
    </dgm:pt>
    <dgm:pt modelId="{03714A8A-0F0B-4038-84EF-7E2519866A3C}" type="sibTrans" cxnId="{304209CE-1EC7-42E9-8BC5-E33AFB4DC053}">
      <dgm:prSet/>
      <dgm:spPr/>
      <dgm:t>
        <a:bodyPr/>
        <a:lstStyle/>
        <a:p>
          <a:pPr algn="ctr"/>
          <a:endParaRPr lang="en-US" sz="2800"/>
        </a:p>
      </dgm:t>
    </dgm:pt>
    <dgm:pt modelId="{7918C2E9-9AE4-405B-9815-429F022EC422}">
      <dgm:prSet phldrT="[Text]" custT="1"/>
      <dgm:spPr/>
      <dgm:t>
        <a:bodyPr/>
        <a:lstStyle/>
        <a:p>
          <a:pPr algn="ctr"/>
          <a:r>
            <a:rPr lang="en-US" sz="2800" b="1" dirty="0" smtClean="0"/>
            <a:t>do-while</a:t>
          </a:r>
          <a:endParaRPr lang="en-US" sz="2800" b="1" dirty="0"/>
        </a:p>
      </dgm:t>
    </dgm:pt>
    <dgm:pt modelId="{D532BBF6-E3CE-46DC-A694-8C53516E18EA}" type="parTrans" cxnId="{34B6EE46-7D9C-4709-AD46-06B5D84839E7}">
      <dgm:prSet/>
      <dgm:spPr/>
      <dgm:t>
        <a:bodyPr/>
        <a:lstStyle/>
        <a:p>
          <a:pPr algn="ctr"/>
          <a:endParaRPr lang="en-US" sz="2800"/>
        </a:p>
      </dgm:t>
    </dgm:pt>
    <dgm:pt modelId="{1DF08A4B-773B-4831-9A7F-C29B5D5D8C24}" type="sibTrans" cxnId="{34B6EE46-7D9C-4709-AD46-06B5D84839E7}">
      <dgm:prSet/>
      <dgm:spPr/>
      <dgm:t>
        <a:bodyPr/>
        <a:lstStyle/>
        <a:p>
          <a:pPr algn="ctr"/>
          <a:endParaRPr lang="en-US" sz="2800"/>
        </a:p>
      </dgm:t>
    </dgm:pt>
    <dgm:pt modelId="{1BBFC1AC-5478-4567-8B35-FDFCA346B264}">
      <dgm:prSet phldrT="[Text]" custT="1"/>
      <dgm:spPr/>
      <dgm:t>
        <a:bodyPr/>
        <a:lstStyle/>
        <a:p>
          <a:pPr algn="ctr"/>
          <a:r>
            <a:rPr lang="en-US" sz="2800" b="1" dirty="0" smtClean="0"/>
            <a:t>for</a:t>
          </a:r>
          <a:endParaRPr lang="en-US" sz="2800" b="1" dirty="0"/>
        </a:p>
      </dgm:t>
    </dgm:pt>
    <dgm:pt modelId="{4D8C5E07-863A-4CDF-BADF-4683A1407E18}" type="parTrans" cxnId="{901A3AEF-B253-493C-B7FF-B9222887C902}">
      <dgm:prSet/>
      <dgm:spPr/>
      <dgm:t>
        <a:bodyPr/>
        <a:lstStyle/>
        <a:p>
          <a:pPr algn="ctr"/>
          <a:endParaRPr lang="en-US" sz="2800"/>
        </a:p>
      </dgm:t>
    </dgm:pt>
    <dgm:pt modelId="{EABCAFD9-D51D-409C-9A32-A66307BB95FB}" type="sibTrans" cxnId="{901A3AEF-B253-493C-B7FF-B9222887C902}">
      <dgm:prSet/>
      <dgm:spPr/>
      <dgm:t>
        <a:bodyPr/>
        <a:lstStyle/>
        <a:p>
          <a:pPr algn="ctr"/>
          <a:endParaRPr lang="en-US" sz="2800"/>
        </a:p>
      </dgm:t>
    </dgm:pt>
    <dgm:pt modelId="{EF065AB8-2183-4B28-9A84-8C0D042BC6A2}">
      <dgm:prSet custT="1"/>
      <dgm:spPr/>
      <dgm:t>
        <a:bodyPr/>
        <a:lstStyle/>
        <a:p>
          <a:pPr algn="ctr"/>
          <a:r>
            <a:rPr lang="en-US" sz="2800" b="1" dirty="0" smtClean="0"/>
            <a:t>for-each</a:t>
          </a:r>
          <a:endParaRPr lang="en-US" sz="2800" b="1" dirty="0"/>
        </a:p>
      </dgm:t>
    </dgm:pt>
    <dgm:pt modelId="{402BC24E-7825-4FDB-B72A-AD335F2FABAE}" type="parTrans" cxnId="{53B90F42-C1CF-4794-89E7-3F5551173682}">
      <dgm:prSet/>
      <dgm:spPr/>
      <dgm:t>
        <a:bodyPr/>
        <a:lstStyle/>
        <a:p>
          <a:pPr algn="ctr"/>
          <a:endParaRPr lang="en-US" sz="2800"/>
        </a:p>
      </dgm:t>
    </dgm:pt>
    <dgm:pt modelId="{DA6F2E1D-E89B-46B3-A02A-C75C5EBA20C3}" type="sibTrans" cxnId="{53B90F42-C1CF-4794-89E7-3F5551173682}">
      <dgm:prSet/>
      <dgm:spPr/>
      <dgm:t>
        <a:bodyPr/>
        <a:lstStyle/>
        <a:p>
          <a:pPr algn="ctr"/>
          <a:endParaRPr lang="en-US" sz="2800"/>
        </a:p>
      </dgm:t>
    </dgm:pt>
    <dgm:pt modelId="{000D1F8C-3BA9-4F70-B231-8D43544F2CB7}" type="pres">
      <dgm:prSet presAssocID="{3B7234C8-AEAD-4EE5-9BE9-96E4F7379174}" presName="matrix" presStyleCnt="0">
        <dgm:presLayoutVars>
          <dgm:chMax val="1"/>
          <dgm:dir/>
          <dgm:resizeHandles val="exact"/>
        </dgm:presLayoutVars>
      </dgm:prSet>
      <dgm:spPr/>
      <dgm:t>
        <a:bodyPr/>
        <a:lstStyle/>
        <a:p>
          <a:endParaRPr lang="en-US"/>
        </a:p>
      </dgm:t>
    </dgm:pt>
    <dgm:pt modelId="{E79BF087-E630-4CD4-A98E-BC6C94AA9992}" type="pres">
      <dgm:prSet presAssocID="{3B7234C8-AEAD-4EE5-9BE9-96E4F7379174}" presName="diamond" presStyleLbl="bgShp" presStyleIdx="0" presStyleCnt="1" custLinFactNeighborX="-6383" custLinFactNeighborY="-11702"/>
      <dgm:spPr/>
      <dgm:t>
        <a:bodyPr/>
        <a:lstStyle/>
        <a:p>
          <a:endParaRPr lang="en-US"/>
        </a:p>
      </dgm:t>
    </dgm:pt>
    <dgm:pt modelId="{3D0CA697-4D9E-46E2-A65E-0B00AB54713A}" type="pres">
      <dgm:prSet presAssocID="{3B7234C8-AEAD-4EE5-9BE9-96E4F7379174}" presName="quad1" presStyleLbl="node1" presStyleIdx="0" presStyleCnt="4" custScaleX="108930">
        <dgm:presLayoutVars>
          <dgm:chMax val="0"/>
          <dgm:chPref val="0"/>
          <dgm:bulletEnabled val="1"/>
        </dgm:presLayoutVars>
      </dgm:prSet>
      <dgm:spPr/>
      <dgm:t>
        <a:bodyPr/>
        <a:lstStyle/>
        <a:p>
          <a:endParaRPr lang="en-US"/>
        </a:p>
      </dgm:t>
    </dgm:pt>
    <dgm:pt modelId="{79D78BE1-78D3-4605-A1DE-67724D7C519A}" type="pres">
      <dgm:prSet presAssocID="{3B7234C8-AEAD-4EE5-9BE9-96E4F7379174}" presName="quad2" presStyleLbl="node1" presStyleIdx="1" presStyleCnt="4" custScaleX="121043" custLinFactNeighborX="16048" custLinFactNeighborY="-2255">
        <dgm:presLayoutVars>
          <dgm:chMax val="0"/>
          <dgm:chPref val="0"/>
          <dgm:bulletEnabled val="1"/>
        </dgm:presLayoutVars>
      </dgm:prSet>
      <dgm:spPr/>
      <dgm:t>
        <a:bodyPr/>
        <a:lstStyle/>
        <a:p>
          <a:endParaRPr lang="en-US"/>
        </a:p>
      </dgm:t>
    </dgm:pt>
    <dgm:pt modelId="{D5F7A779-C771-4EE2-BF85-BD01E0CFC555}" type="pres">
      <dgm:prSet presAssocID="{3B7234C8-AEAD-4EE5-9BE9-96E4F7379174}" presName="quad3" presStyleLbl="node1" presStyleIdx="2" presStyleCnt="4" custScaleX="108930">
        <dgm:presLayoutVars>
          <dgm:chMax val="0"/>
          <dgm:chPref val="0"/>
          <dgm:bulletEnabled val="1"/>
        </dgm:presLayoutVars>
      </dgm:prSet>
      <dgm:spPr/>
      <dgm:t>
        <a:bodyPr/>
        <a:lstStyle/>
        <a:p>
          <a:endParaRPr lang="en-US"/>
        </a:p>
      </dgm:t>
    </dgm:pt>
    <dgm:pt modelId="{E54D416D-35D2-4552-9C09-9F9CC380A343}" type="pres">
      <dgm:prSet presAssocID="{3B7234C8-AEAD-4EE5-9BE9-96E4F7379174}" presName="quad4" presStyleLbl="node1" presStyleIdx="3" presStyleCnt="4" custScaleX="121043" custLinFactNeighborX="16048" custLinFactNeighborY="-3846">
        <dgm:presLayoutVars>
          <dgm:chMax val="0"/>
          <dgm:chPref val="0"/>
          <dgm:bulletEnabled val="1"/>
        </dgm:presLayoutVars>
      </dgm:prSet>
      <dgm:spPr/>
      <dgm:t>
        <a:bodyPr/>
        <a:lstStyle/>
        <a:p>
          <a:endParaRPr lang="en-US"/>
        </a:p>
      </dgm:t>
    </dgm:pt>
  </dgm:ptLst>
  <dgm:cxnLst>
    <dgm:cxn modelId="{3EDA372B-F9D6-47AC-B9F8-FE3A99EF0975}" type="presOf" srcId="{7918C2E9-9AE4-405B-9815-429F022EC422}" destId="{79D78BE1-78D3-4605-A1DE-67724D7C519A}" srcOrd="0" destOrd="0" presId="urn:microsoft.com/office/officeart/2005/8/layout/matrix3"/>
    <dgm:cxn modelId="{901A3AEF-B253-493C-B7FF-B9222887C902}" srcId="{3B7234C8-AEAD-4EE5-9BE9-96E4F7379174}" destId="{1BBFC1AC-5478-4567-8B35-FDFCA346B264}" srcOrd="2" destOrd="0" parTransId="{4D8C5E07-863A-4CDF-BADF-4683A1407E18}" sibTransId="{EABCAFD9-D51D-409C-9A32-A66307BB95FB}"/>
    <dgm:cxn modelId="{5EFD76AB-B3EE-4197-954E-344F3BF86666}" type="presOf" srcId="{E74EDE53-5582-4F8F-87C0-8D3395D0A502}" destId="{3D0CA697-4D9E-46E2-A65E-0B00AB54713A}" srcOrd="0" destOrd="0" presId="urn:microsoft.com/office/officeart/2005/8/layout/matrix3"/>
    <dgm:cxn modelId="{304209CE-1EC7-42E9-8BC5-E33AFB4DC053}" srcId="{3B7234C8-AEAD-4EE5-9BE9-96E4F7379174}" destId="{E74EDE53-5582-4F8F-87C0-8D3395D0A502}" srcOrd="0" destOrd="0" parTransId="{419BF282-6BE9-42B5-80B6-DC41CDE807EE}" sibTransId="{03714A8A-0F0B-4038-84EF-7E2519866A3C}"/>
    <dgm:cxn modelId="{34B6EE46-7D9C-4709-AD46-06B5D84839E7}" srcId="{3B7234C8-AEAD-4EE5-9BE9-96E4F7379174}" destId="{7918C2E9-9AE4-405B-9815-429F022EC422}" srcOrd="1" destOrd="0" parTransId="{D532BBF6-E3CE-46DC-A694-8C53516E18EA}" sibTransId="{1DF08A4B-773B-4831-9A7F-C29B5D5D8C24}"/>
    <dgm:cxn modelId="{15B5F334-14D4-46A7-AD23-7B39F45712D5}" type="presOf" srcId="{1BBFC1AC-5478-4567-8B35-FDFCA346B264}" destId="{D5F7A779-C771-4EE2-BF85-BD01E0CFC555}" srcOrd="0" destOrd="0" presId="urn:microsoft.com/office/officeart/2005/8/layout/matrix3"/>
    <dgm:cxn modelId="{53B90F42-C1CF-4794-89E7-3F5551173682}" srcId="{3B7234C8-AEAD-4EE5-9BE9-96E4F7379174}" destId="{EF065AB8-2183-4B28-9A84-8C0D042BC6A2}" srcOrd="3" destOrd="0" parTransId="{402BC24E-7825-4FDB-B72A-AD335F2FABAE}" sibTransId="{DA6F2E1D-E89B-46B3-A02A-C75C5EBA20C3}"/>
    <dgm:cxn modelId="{C4ECD8EA-A63A-4CD7-84BC-C36218437867}" type="presOf" srcId="{EF065AB8-2183-4B28-9A84-8C0D042BC6A2}" destId="{E54D416D-35D2-4552-9C09-9F9CC380A343}" srcOrd="0" destOrd="0" presId="urn:microsoft.com/office/officeart/2005/8/layout/matrix3"/>
    <dgm:cxn modelId="{3D99AD40-CCBE-457B-ADDB-997364799AD4}" type="presOf" srcId="{3B7234C8-AEAD-4EE5-9BE9-96E4F7379174}" destId="{000D1F8C-3BA9-4F70-B231-8D43544F2CB7}" srcOrd="0" destOrd="0" presId="urn:microsoft.com/office/officeart/2005/8/layout/matrix3"/>
    <dgm:cxn modelId="{39E410FE-E2B0-4416-AC47-954FAEAFD117}" type="presParOf" srcId="{000D1F8C-3BA9-4F70-B231-8D43544F2CB7}" destId="{E79BF087-E630-4CD4-A98E-BC6C94AA9992}" srcOrd="0" destOrd="0" presId="urn:microsoft.com/office/officeart/2005/8/layout/matrix3"/>
    <dgm:cxn modelId="{514CDE4B-0982-496C-A206-99A76210A167}" type="presParOf" srcId="{000D1F8C-3BA9-4F70-B231-8D43544F2CB7}" destId="{3D0CA697-4D9E-46E2-A65E-0B00AB54713A}" srcOrd="1" destOrd="0" presId="urn:microsoft.com/office/officeart/2005/8/layout/matrix3"/>
    <dgm:cxn modelId="{E11B76FD-7DF9-4CDD-A8A5-7B8F76FB3693}" type="presParOf" srcId="{000D1F8C-3BA9-4F70-B231-8D43544F2CB7}" destId="{79D78BE1-78D3-4605-A1DE-67724D7C519A}" srcOrd="2" destOrd="0" presId="urn:microsoft.com/office/officeart/2005/8/layout/matrix3"/>
    <dgm:cxn modelId="{0C08D0A2-72D0-46AB-8314-9DDA189D5CB9}" type="presParOf" srcId="{000D1F8C-3BA9-4F70-B231-8D43544F2CB7}" destId="{D5F7A779-C771-4EE2-BF85-BD01E0CFC555}" srcOrd="3" destOrd="0" presId="urn:microsoft.com/office/officeart/2005/8/layout/matrix3"/>
    <dgm:cxn modelId="{42AF8AD8-DD5C-4A2A-98C5-8DB44F8281A0}" type="presParOf" srcId="{000D1F8C-3BA9-4F70-B231-8D43544F2CB7}" destId="{E54D416D-35D2-4552-9C09-9F9CC380A343}"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F149C2-B567-4BE0-94C7-30D7B846D414}"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6A89558C-68AB-474B-AD86-0142F1DB529A}">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000" b="0" dirty="0" smtClean="0">
              <a:latin typeface="Calibri" pitchFamily="34" charset="0"/>
            </a:rPr>
            <a:t>Loops enable programmers to develop concise programs, which otherwise would require thousands of program statements.</a:t>
          </a:r>
          <a:endParaRPr lang="en-US" sz="2000" b="0" dirty="0"/>
        </a:p>
      </dgm:t>
    </dgm:pt>
    <dgm:pt modelId="{6559FF43-92EA-45B9-AF74-7023B0BAD817}" type="parTrans" cxnId="{34D5D4E0-D835-4DE3-9D47-CB6D0A6AC22F}">
      <dgm:prSet/>
      <dgm:spPr/>
      <dgm:t>
        <a:bodyPr/>
        <a:lstStyle/>
        <a:p>
          <a:endParaRPr lang="en-US"/>
        </a:p>
      </dgm:t>
    </dgm:pt>
    <dgm:pt modelId="{B288CC01-C8F4-413B-A49E-FE16CB6D9B7C}" type="sibTrans" cxnId="{34D5D4E0-D835-4DE3-9D47-CB6D0A6AC22F}">
      <dgm:prSet/>
      <dgm:spPr/>
      <dgm:t>
        <a:bodyPr/>
        <a:lstStyle/>
        <a:p>
          <a:endParaRPr lang="en-US"/>
        </a:p>
      </dgm:t>
    </dgm:pt>
    <dgm:pt modelId="{5B584F51-4670-481D-8E24-30688A67EF7D}">
      <dgm:prSet phldrT="[Text]" phldr="1"/>
      <dgm:spPr/>
      <dgm:t>
        <a:bodyPr/>
        <a:lstStyle/>
        <a:p>
          <a:endParaRPr lang="en-US"/>
        </a:p>
      </dgm:t>
    </dgm:pt>
    <dgm:pt modelId="{47C2A3B2-3827-4CFA-B08A-B68B5515B37E}" type="parTrans" cxnId="{F34A0466-8C29-4A49-9D4E-FE5C081A2760}">
      <dgm:prSet/>
      <dgm:spPr/>
      <dgm:t>
        <a:bodyPr/>
        <a:lstStyle/>
        <a:p>
          <a:endParaRPr lang="en-US"/>
        </a:p>
      </dgm:t>
    </dgm:pt>
    <dgm:pt modelId="{2F16FB1C-5B9A-4F6D-B20F-7018ACA9EAFC}" type="sibTrans" cxnId="{F34A0466-8C29-4A49-9D4E-FE5C081A2760}">
      <dgm:prSet/>
      <dgm:spPr/>
      <dgm:t>
        <a:bodyPr/>
        <a:lstStyle/>
        <a:p>
          <a:endParaRPr lang="en-US"/>
        </a:p>
      </dgm:t>
    </dgm:pt>
    <dgm:pt modelId="{56BA1EC3-E14F-41C1-AD28-CDFC14D81547}">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dirty="0" smtClean="0">
              <a:latin typeface="Calibri" pitchFamily="34" charset="0"/>
            </a:rPr>
            <a:t>Loops consists of statement or a block of statements that are repeatedly executed.</a:t>
          </a:r>
          <a:endParaRPr lang="en-US" sz="2000" dirty="0"/>
        </a:p>
      </dgm:t>
    </dgm:pt>
    <dgm:pt modelId="{A67814FC-68CB-431E-A230-07A1BE048717}" type="parTrans" cxnId="{87339914-AA7F-4567-9405-C9DCEF0B1601}">
      <dgm:prSet/>
      <dgm:spPr/>
      <dgm:t>
        <a:bodyPr/>
        <a:lstStyle/>
        <a:p>
          <a:endParaRPr lang="en-US"/>
        </a:p>
      </dgm:t>
    </dgm:pt>
    <dgm:pt modelId="{D69D34AD-8046-4D26-A4C4-6839FEFB73CE}" type="sibTrans" cxnId="{87339914-AA7F-4567-9405-C9DCEF0B1601}">
      <dgm:prSet/>
      <dgm:spPr/>
      <dgm:t>
        <a:bodyPr/>
        <a:lstStyle/>
        <a:p>
          <a:endParaRPr lang="en-US"/>
        </a:p>
      </dgm:t>
    </dgm:pt>
    <dgm:pt modelId="{5793CB51-3AC3-4DC2-BAC2-B6826C0257B0}">
      <dgm:prSet phldrT="[Text]" phldr="1"/>
      <dgm:spPr/>
      <dgm:t>
        <a:bodyPr/>
        <a:lstStyle/>
        <a:p>
          <a:endParaRPr lang="en-US"/>
        </a:p>
      </dgm:t>
    </dgm:pt>
    <dgm:pt modelId="{A876F3CF-CB7E-4393-A774-69461DDD4310}" type="parTrans" cxnId="{A0692EA1-8F90-43D9-BC7F-CEA4CC041D72}">
      <dgm:prSet/>
      <dgm:spPr/>
      <dgm:t>
        <a:bodyPr/>
        <a:lstStyle/>
        <a:p>
          <a:endParaRPr lang="en-US"/>
        </a:p>
      </dgm:t>
    </dgm:pt>
    <dgm:pt modelId="{052F613D-9D96-446A-92DB-5C608512B793}" type="sibTrans" cxnId="{A0692EA1-8F90-43D9-BC7F-CEA4CC041D72}">
      <dgm:prSet/>
      <dgm:spPr/>
      <dgm:t>
        <a:bodyPr/>
        <a:lstStyle/>
        <a:p>
          <a:endParaRPr lang="en-US"/>
        </a:p>
      </dgm:t>
    </dgm:pt>
    <dgm:pt modelId="{035557AB-0E07-4973-86F7-429082FDECD6}">
      <dgm:prSet custT="1">
        <dgm:style>
          <a:lnRef idx="1">
            <a:schemeClr val="accent6"/>
          </a:lnRef>
          <a:fillRef idx="2">
            <a:schemeClr val="accent6"/>
          </a:fillRef>
          <a:effectRef idx="1">
            <a:schemeClr val="accent6"/>
          </a:effectRef>
          <a:fontRef idx="minor">
            <a:schemeClr val="dk1"/>
          </a:fontRef>
        </dgm:style>
      </dgm:prSet>
      <dgm:spPr/>
      <dgm:t>
        <a:bodyPr/>
        <a:lstStyle/>
        <a:p>
          <a:r>
            <a:rPr lang="en-US" sz="2000" dirty="0" smtClean="0">
              <a:latin typeface="Calibri" pitchFamily="34" charset="0"/>
            </a:rPr>
            <a:t>Statements in the loops are executed until a condition evaluates to </a:t>
          </a:r>
          <a:r>
            <a:rPr lang="en-US" sz="2000" b="0" dirty="0" smtClean="0">
              <a:latin typeface="Courier New" pitchFamily="49" charset="0"/>
              <a:cs typeface="Courier New" pitchFamily="49" charset="0"/>
            </a:rPr>
            <a:t>true</a:t>
          </a:r>
          <a:r>
            <a:rPr lang="en-US" sz="2000" dirty="0" smtClean="0">
              <a:latin typeface="Calibri" pitchFamily="34" charset="0"/>
            </a:rPr>
            <a:t> or </a:t>
          </a:r>
          <a:r>
            <a:rPr lang="en-US" sz="2000" dirty="0" smtClean="0">
              <a:latin typeface="Courier New" pitchFamily="49" charset="0"/>
              <a:cs typeface="Courier New" pitchFamily="49" charset="0"/>
            </a:rPr>
            <a:t>false</a:t>
          </a:r>
          <a:r>
            <a:rPr lang="en-US" sz="2000" dirty="0" smtClean="0">
              <a:latin typeface="Calibri" pitchFamily="34" charset="0"/>
            </a:rPr>
            <a:t>. </a:t>
          </a:r>
          <a:endParaRPr lang="en-US" sz="2000" dirty="0">
            <a:latin typeface="Calibri" pitchFamily="34" charset="0"/>
          </a:endParaRPr>
        </a:p>
      </dgm:t>
    </dgm:pt>
    <dgm:pt modelId="{9F064389-A02B-4AF6-A122-F2E793655638}" type="parTrans" cxnId="{40EBE3FD-2671-4B5B-A481-69FDA68AE954}">
      <dgm:prSet/>
      <dgm:spPr/>
      <dgm:t>
        <a:bodyPr/>
        <a:lstStyle/>
        <a:p>
          <a:endParaRPr lang="en-US"/>
        </a:p>
      </dgm:t>
    </dgm:pt>
    <dgm:pt modelId="{E4F0E109-82D1-4261-B254-7399FF829A63}" type="sibTrans" cxnId="{40EBE3FD-2671-4B5B-A481-69FDA68AE954}">
      <dgm:prSet/>
      <dgm:spPr/>
      <dgm:t>
        <a:bodyPr/>
        <a:lstStyle/>
        <a:p>
          <a:endParaRPr lang="en-US"/>
        </a:p>
      </dgm:t>
    </dgm:pt>
    <dgm:pt modelId="{B757B291-F7F9-4A4A-ADA8-D331FCFCD804}" type="pres">
      <dgm:prSet presAssocID="{57F149C2-B567-4BE0-94C7-30D7B846D414}" presName="linear" presStyleCnt="0">
        <dgm:presLayoutVars>
          <dgm:animLvl val="lvl"/>
          <dgm:resizeHandles val="exact"/>
        </dgm:presLayoutVars>
      </dgm:prSet>
      <dgm:spPr/>
      <dgm:t>
        <a:bodyPr/>
        <a:lstStyle/>
        <a:p>
          <a:endParaRPr lang="en-US"/>
        </a:p>
      </dgm:t>
    </dgm:pt>
    <dgm:pt modelId="{8A6F5AB9-A0ED-4A2A-9832-FBCC36015180}" type="pres">
      <dgm:prSet presAssocID="{6A89558C-68AB-474B-AD86-0142F1DB529A}" presName="parentText" presStyleLbl="node1" presStyleIdx="0" presStyleCnt="3">
        <dgm:presLayoutVars>
          <dgm:chMax val="0"/>
          <dgm:bulletEnabled val="1"/>
        </dgm:presLayoutVars>
      </dgm:prSet>
      <dgm:spPr/>
      <dgm:t>
        <a:bodyPr/>
        <a:lstStyle/>
        <a:p>
          <a:endParaRPr lang="en-US"/>
        </a:p>
      </dgm:t>
    </dgm:pt>
    <dgm:pt modelId="{B8A36226-E3F3-461C-BD07-6EAACBC6BF4C}" type="pres">
      <dgm:prSet presAssocID="{6A89558C-68AB-474B-AD86-0142F1DB529A}" presName="childText" presStyleLbl="revTx" presStyleIdx="0" presStyleCnt="2">
        <dgm:presLayoutVars>
          <dgm:bulletEnabled val="1"/>
        </dgm:presLayoutVars>
      </dgm:prSet>
      <dgm:spPr/>
      <dgm:t>
        <a:bodyPr/>
        <a:lstStyle/>
        <a:p>
          <a:endParaRPr lang="en-US"/>
        </a:p>
      </dgm:t>
    </dgm:pt>
    <dgm:pt modelId="{807E7900-7FCC-443F-B30D-22FEC47EDB9E}" type="pres">
      <dgm:prSet presAssocID="{56BA1EC3-E14F-41C1-AD28-CDFC14D81547}" presName="parentText" presStyleLbl="node1" presStyleIdx="1" presStyleCnt="3">
        <dgm:presLayoutVars>
          <dgm:chMax val="0"/>
          <dgm:bulletEnabled val="1"/>
        </dgm:presLayoutVars>
      </dgm:prSet>
      <dgm:spPr/>
      <dgm:t>
        <a:bodyPr/>
        <a:lstStyle/>
        <a:p>
          <a:endParaRPr lang="en-US"/>
        </a:p>
      </dgm:t>
    </dgm:pt>
    <dgm:pt modelId="{AFBA2A2E-A4D5-47FC-8A95-0ECB349203EE}" type="pres">
      <dgm:prSet presAssocID="{56BA1EC3-E14F-41C1-AD28-CDFC14D81547}" presName="childText" presStyleLbl="revTx" presStyleIdx="1" presStyleCnt="2">
        <dgm:presLayoutVars>
          <dgm:bulletEnabled val="1"/>
        </dgm:presLayoutVars>
      </dgm:prSet>
      <dgm:spPr/>
      <dgm:t>
        <a:bodyPr/>
        <a:lstStyle/>
        <a:p>
          <a:endParaRPr lang="en-US"/>
        </a:p>
      </dgm:t>
    </dgm:pt>
    <dgm:pt modelId="{018975EB-2487-42D7-8AA5-8D5195F290F0}" type="pres">
      <dgm:prSet presAssocID="{035557AB-0E07-4973-86F7-429082FDECD6}" presName="parentText" presStyleLbl="node1" presStyleIdx="2" presStyleCnt="3">
        <dgm:presLayoutVars>
          <dgm:chMax val="0"/>
          <dgm:bulletEnabled val="1"/>
        </dgm:presLayoutVars>
      </dgm:prSet>
      <dgm:spPr/>
      <dgm:t>
        <a:bodyPr/>
        <a:lstStyle/>
        <a:p>
          <a:endParaRPr lang="en-US"/>
        </a:p>
      </dgm:t>
    </dgm:pt>
  </dgm:ptLst>
  <dgm:cxnLst>
    <dgm:cxn modelId="{8D64ED3B-2A81-4D26-8276-29630A2AA159}" type="presOf" srcId="{5B584F51-4670-481D-8E24-30688A67EF7D}" destId="{B8A36226-E3F3-461C-BD07-6EAACBC6BF4C}" srcOrd="0" destOrd="0" presId="urn:microsoft.com/office/officeart/2005/8/layout/vList2"/>
    <dgm:cxn modelId="{F34A0466-8C29-4A49-9D4E-FE5C081A2760}" srcId="{6A89558C-68AB-474B-AD86-0142F1DB529A}" destId="{5B584F51-4670-481D-8E24-30688A67EF7D}" srcOrd="0" destOrd="0" parTransId="{47C2A3B2-3827-4CFA-B08A-B68B5515B37E}" sibTransId="{2F16FB1C-5B9A-4F6D-B20F-7018ACA9EAFC}"/>
    <dgm:cxn modelId="{87339914-AA7F-4567-9405-C9DCEF0B1601}" srcId="{57F149C2-B567-4BE0-94C7-30D7B846D414}" destId="{56BA1EC3-E14F-41C1-AD28-CDFC14D81547}" srcOrd="1" destOrd="0" parTransId="{A67814FC-68CB-431E-A230-07A1BE048717}" sibTransId="{D69D34AD-8046-4D26-A4C4-6839FEFB73CE}"/>
    <dgm:cxn modelId="{04993B47-9902-4111-A2A5-820814E7F471}" type="presOf" srcId="{57F149C2-B567-4BE0-94C7-30D7B846D414}" destId="{B757B291-F7F9-4A4A-ADA8-D331FCFCD804}" srcOrd="0" destOrd="0" presId="urn:microsoft.com/office/officeart/2005/8/layout/vList2"/>
    <dgm:cxn modelId="{85969A22-718F-4720-80A9-88B117844C90}" type="presOf" srcId="{035557AB-0E07-4973-86F7-429082FDECD6}" destId="{018975EB-2487-42D7-8AA5-8D5195F290F0}" srcOrd="0" destOrd="0" presId="urn:microsoft.com/office/officeart/2005/8/layout/vList2"/>
    <dgm:cxn modelId="{40EBE3FD-2671-4B5B-A481-69FDA68AE954}" srcId="{57F149C2-B567-4BE0-94C7-30D7B846D414}" destId="{035557AB-0E07-4973-86F7-429082FDECD6}" srcOrd="2" destOrd="0" parTransId="{9F064389-A02B-4AF6-A122-F2E793655638}" sibTransId="{E4F0E109-82D1-4261-B254-7399FF829A63}"/>
    <dgm:cxn modelId="{34D5D4E0-D835-4DE3-9D47-CB6D0A6AC22F}" srcId="{57F149C2-B567-4BE0-94C7-30D7B846D414}" destId="{6A89558C-68AB-474B-AD86-0142F1DB529A}" srcOrd="0" destOrd="0" parTransId="{6559FF43-92EA-45B9-AF74-7023B0BAD817}" sibTransId="{B288CC01-C8F4-413B-A49E-FE16CB6D9B7C}"/>
    <dgm:cxn modelId="{FFE35FEB-D3FD-44B0-8A19-CFC97B5B56E7}" type="presOf" srcId="{5793CB51-3AC3-4DC2-BAC2-B6826C0257B0}" destId="{AFBA2A2E-A4D5-47FC-8A95-0ECB349203EE}" srcOrd="0" destOrd="0" presId="urn:microsoft.com/office/officeart/2005/8/layout/vList2"/>
    <dgm:cxn modelId="{26A5E6B0-025F-4174-8B85-238F9812C127}" type="presOf" srcId="{6A89558C-68AB-474B-AD86-0142F1DB529A}" destId="{8A6F5AB9-A0ED-4A2A-9832-FBCC36015180}" srcOrd="0" destOrd="0" presId="urn:microsoft.com/office/officeart/2005/8/layout/vList2"/>
    <dgm:cxn modelId="{20983AD4-933D-4B55-9579-76D385B495C9}" type="presOf" srcId="{56BA1EC3-E14F-41C1-AD28-CDFC14D81547}" destId="{807E7900-7FCC-443F-B30D-22FEC47EDB9E}" srcOrd="0" destOrd="0" presId="urn:microsoft.com/office/officeart/2005/8/layout/vList2"/>
    <dgm:cxn modelId="{A0692EA1-8F90-43D9-BC7F-CEA4CC041D72}" srcId="{56BA1EC3-E14F-41C1-AD28-CDFC14D81547}" destId="{5793CB51-3AC3-4DC2-BAC2-B6826C0257B0}" srcOrd="0" destOrd="0" parTransId="{A876F3CF-CB7E-4393-A774-69461DDD4310}" sibTransId="{052F613D-9D96-446A-92DB-5C608512B793}"/>
    <dgm:cxn modelId="{3C0C629C-8617-40B5-A956-3F948E9A9312}" type="presParOf" srcId="{B757B291-F7F9-4A4A-ADA8-D331FCFCD804}" destId="{8A6F5AB9-A0ED-4A2A-9832-FBCC36015180}" srcOrd="0" destOrd="0" presId="urn:microsoft.com/office/officeart/2005/8/layout/vList2"/>
    <dgm:cxn modelId="{63E2D9D0-3092-4DFF-83B8-DD639BDE880E}" type="presParOf" srcId="{B757B291-F7F9-4A4A-ADA8-D331FCFCD804}" destId="{B8A36226-E3F3-461C-BD07-6EAACBC6BF4C}" srcOrd="1" destOrd="0" presId="urn:microsoft.com/office/officeart/2005/8/layout/vList2"/>
    <dgm:cxn modelId="{A1CF1BA1-B4F5-42AF-90EE-DF3CE9C2B469}" type="presParOf" srcId="{B757B291-F7F9-4A4A-ADA8-D331FCFCD804}" destId="{807E7900-7FCC-443F-B30D-22FEC47EDB9E}" srcOrd="2" destOrd="0" presId="urn:microsoft.com/office/officeart/2005/8/layout/vList2"/>
    <dgm:cxn modelId="{D26E306E-3113-4EC5-97F5-AFCF19D42DAB}" type="presParOf" srcId="{B757B291-F7F9-4A4A-ADA8-D331FCFCD804}" destId="{AFBA2A2E-A4D5-47FC-8A95-0ECB349203EE}" srcOrd="3" destOrd="0" presId="urn:microsoft.com/office/officeart/2005/8/layout/vList2"/>
    <dgm:cxn modelId="{47D56343-AEBA-4B54-B415-189647A44E79}" type="presParOf" srcId="{B757B291-F7F9-4A4A-ADA8-D331FCFCD804}" destId="{018975EB-2487-42D7-8AA5-8D5195F290F0}"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9872E1-37E0-4DAE-BF21-2D8B132BAF8A}"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885F5A55-A0DD-41DF-B8D8-644BE5D64D3B}">
      <dgm:prSet phldrT="[Text]" custT="1">
        <dgm:style>
          <a:lnRef idx="2">
            <a:schemeClr val="accent2"/>
          </a:lnRef>
          <a:fillRef idx="1">
            <a:schemeClr val="lt1"/>
          </a:fillRef>
          <a:effectRef idx="0">
            <a:schemeClr val="accent2"/>
          </a:effectRef>
          <a:fontRef idx="minor">
            <a:schemeClr val="dk1"/>
          </a:fontRef>
        </dgm:style>
      </dgm:prSet>
      <dgm:spPr>
        <a:ln w="38100"/>
      </dgm:spPr>
      <dgm:t>
        <a:bodyPr/>
        <a:lstStyle/>
        <a:p>
          <a:r>
            <a:rPr lang="en-US" sz="1800" dirty="0" smtClean="0">
              <a:latin typeface="Calibri" pitchFamily="34" charset="0"/>
            </a:rPr>
            <a:t>The body of the </a:t>
          </a:r>
          <a:r>
            <a:rPr lang="en-US" sz="1800" dirty="0" smtClean="0">
              <a:latin typeface="Courier New" pitchFamily="49" charset="0"/>
              <a:cs typeface="Courier New" pitchFamily="49" charset="0"/>
            </a:rPr>
            <a:t>if</a:t>
          </a:r>
          <a:r>
            <a:rPr lang="en-US" sz="1800" dirty="0" smtClean="0">
              <a:latin typeface="Calibri" pitchFamily="34" charset="0"/>
            </a:rPr>
            <a:t> loop contains a set of statements.</a:t>
          </a:r>
          <a:endParaRPr lang="en-US" sz="1800" dirty="0">
            <a:latin typeface="Calibri" pitchFamily="34" charset="0"/>
          </a:endParaRPr>
        </a:p>
      </dgm:t>
    </dgm:pt>
    <dgm:pt modelId="{3A9B32C6-0344-4C0C-8DE2-09DADAC29381}" type="parTrans" cxnId="{01F77058-0133-482E-9C42-1DC72A8A0240}">
      <dgm:prSet/>
      <dgm:spPr/>
      <dgm:t>
        <a:bodyPr/>
        <a:lstStyle/>
        <a:p>
          <a:endParaRPr lang="en-US"/>
        </a:p>
      </dgm:t>
    </dgm:pt>
    <dgm:pt modelId="{300635A5-450D-4D96-9E8D-1108910ED9BE}" type="sibTrans" cxnId="{01F77058-0133-482E-9C42-1DC72A8A0240}">
      <dgm:prSet/>
      <dgm:spPr/>
      <dgm:t>
        <a:bodyPr/>
        <a:lstStyle/>
        <a:p>
          <a:endParaRPr lang="en-US"/>
        </a:p>
      </dgm:t>
    </dgm:pt>
    <dgm:pt modelId="{50297720-7ED4-41B3-90DB-3130AF639F21}">
      <dgm:prSet phldrT="[Text]" custT="1">
        <dgm:style>
          <a:lnRef idx="2">
            <a:schemeClr val="accent3"/>
          </a:lnRef>
          <a:fillRef idx="1">
            <a:schemeClr val="lt1"/>
          </a:fillRef>
          <a:effectRef idx="0">
            <a:schemeClr val="accent3"/>
          </a:effectRef>
          <a:fontRef idx="minor">
            <a:schemeClr val="dk1"/>
          </a:fontRef>
        </dgm:style>
      </dgm:prSet>
      <dgm:spPr>
        <a:ln w="38100"/>
      </dgm:spPr>
      <dgm:t>
        <a:bodyPr/>
        <a:lstStyle/>
        <a:p>
          <a:r>
            <a:rPr lang="en-US" sz="1800" dirty="0" smtClean="0">
              <a:latin typeface="Calibri" pitchFamily="34" charset="0"/>
            </a:rPr>
            <a:t>Statements will be executed until the conditional expression evaluates to </a:t>
          </a:r>
          <a:r>
            <a:rPr lang="en-US" sz="1800" dirty="0" smtClean="0">
              <a:latin typeface="Courier New" pitchFamily="49" charset="0"/>
              <a:cs typeface="Courier New" pitchFamily="49" charset="0"/>
            </a:rPr>
            <a:t>true</a:t>
          </a:r>
          <a:r>
            <a:rPr lang="en-US" sz="1800" dirty="0" smtClean="0">
              <a:latin typeface="Calibri" pitchFamily="34" charset="0"/>
            </a:rPr>
            <a:t>.</a:t>
          </a:r>
          <a:endParaRPr lang="en-US" sz="1800" dirty="0">
            <a:latin typeface="Calibri" pitchFamily="34" charset="0"/>
          </a:endParaRPr>
        </a:p>
      </dgm:t>
    </dgm:pt>
    <dgm:pt modelId="{05220A02-4505-41E2-B15F-C3F3A52C5510}" type="parTrans" cxnId="{A32C17AB-4E71-45F9-81AE-5FEB5BE6660F}">
      <dgm:prSet/>
      <dgm:spPr/>
      <dgm:t>
        <a:bodyPr/>
        <a:lstStyle/>
        <a:p>
          <a:endParaRPr lang="en-US"/>
        </a:p>
      </dgm:t>
    </dgm:pt>
    <dgm:pt modelId="{7E78A2AC-B7FE-411E-A722-40A83C00BD39}" type="sibTrans" cxnId="{A32C17AB-4E71-45F9-81AE-5FEB5BE6660F}">
      <dgm:prSet/>
      <dgm:spPr/>
      <dgm:t>
        <a:bodyPr/>
        <a:lstStyle/>
        <a:p>
          <a:endParaRPr lang="en-US"/>
        </a:p>
      </dgm:t>
    </dgm:pt>
    <dgm:pt modelId="{02D224B1-CC1A-4EEC-BA8E-CA089BA23048}">
      <dgm:prSet phldrT="[Text]" custT="1">
        <dgm:style>
          <a:lnRef idx="2">
            <a:schemeClr val="accent4"/>
          </a:lnRef>
          <a:fillRef idx="1">
            <a:schemeClr val="lt1"/>
          </a:fillRef>
          <a:effectRef idx="0">
            <a:schemeClr val="accent4"/>
          </a:effectRef>
          <a:fontRef idx="minor">
            <a:schemeClr val="dk1"/>
          </a:fontRef>
        </dgm:style>
      </dgm:prSet>
      <dgm:spPr>
        <a:ln w="38100"/>
      </dgm:spPr>
      <dgm:t>
        <a:bodyPr/>
        <a:lstStyle/>
        <a:p>
          <a:r>
            <a:rPr lang="en-US" sz="1800" dirty="0" smtClean="0">
              <a:latin typeface="Calibri" pitchFamily="34" charset="0"/>
            </a:rPr>
            <a:t>When the conditional expression evaluates to </a:t>
          </a:r>
          <a:r>
            <a:rPr lang="en-US" sz="1800" dirty="0" smtClean="0">
              <a:latin typeface="Courier New" pitchFamily="49" charset="0"/>
              <a:cs typeface="Courier New" pitchFamily="49" charset="0"/>
            </a:rPr>
            <a:t>false</a:t>
          </a:r>
          <a:r>
            <a:rPr lang="en-US" sz="1800" dirty="0" smtClean="0">
              <a:latin typeface="Calibri" pitchFamily="34" charset="0"/>
            </a:rPr>
            <a:t>, the loop is terminated.</a:t>
          </a:r>
          <a:endParaRPr lang="en-US" sz="1800" dirty="0">
            <a:latin typeface="Calibri" pitchFamily="34" charset="0"/>
          </a:endParaRPr>
        </a:p>
      </dgm:t>
    </dgm:pt>
    <dgm:pt modelId="{D198B512-2BAC-415A-886E-88392A429E60}" type="parTrans" cxnId="{8E832973-D8A3-407E-BD44-994CA0789429}">
      <dgm:prSet/>
      <dgm:spPr/>
      <dgm:t>
        <a:bodyPr/>
        <a:lstStyle/>
        <a:p>
          <a:endParaRPr lang="en-US"/>
        </a:p>
      </dgm:t>
    </dgm:pt>
    <dgm:pt modelId="{A76D66D2-7AC9-4B55-9FF5-CE2AD194FCEB}" type="sibTrans" cxnId="{8E832973-D8A3-407E-BD44-994CA0789429}">
      <dgm:prSet/>
      <dgm:spPr/>
      <dgm:t>
        <a:bodyPr/>
        <a:lstStyle/>
        <a:p>
          <a:endParaRPr lang="en-US"/>
        </a:p>
      </dgm:t>
    </dgm:pt>
    <dgm:pt modelId="{C40B9E7D-856F-416D-B86D-3EC58B96D033}">
      <dgm:prSet custT="1">
        <dgm:style>
          <a:lnRef idx="2">
            <a:schemeClr val="accent1"/>
          </a:lnRef>
          <a:fillRef idx="1">
            <a:schemeClr val="lt1"/>
          </a:fillRef>
          <a:effectRef idx="0">
            <a:schemeClr val="accent1"/>
          </a:effectRef>
          <a:fontRef idx="minor">
            <a:schemeClr val="dk1"/>
          </a:fontRef>
        </dgm:style>
      </dgm:prSet>
      <dgm:spPr>
        <a:ln w="38100"/>
      </dgm:spPr>
      <dgm:t>
        <a:bodyPr/>
        <a:lstStyle/>
        <a:p>
          <a:r>
            <a:rPr lang="en-US" sz="1800" dirty="0" smtClean="0">
              <a:latin typeface="Calibri" pitchFamily="34" charset="0"/>
            </a:rPr>
            <a:t>The control passes to the statement immediately  following the loop.</a:t>
          </a:r>
          <a:endParaRPr lang="en-US" sz="1800" dirty="0">
            <a:latin typeface="Calibri" pitchFamily="34" charset="0"/>
          </a:endParaRPr>
        </a:p>
      </dgm:t>
    </dgm:pt>
    <dgm:pt modelId="{EFE86B67-4B31-467F-A134-FB706E4D20F5}" type="parTrans" cxnId="{6D2E99A2-1935-4FE3-BF2F-126D62EEEFD0}">
      <dgm:prSet/>
      <dgm:spPr/>
      <dgm:t>
        <a:bodyPr/>
        <a:lstStyle/>
        <a:p>
          <a:endParaRPr lang="en-US"/>
        </a:p>
      </dgm:t>
    </dgm:pt>
    <dgm:pt modelId="{78A62F6F-22CB-43E4-BC32-CA0B0BF0624D}" type="sibTrans" cxnId="{6D2E99A2-1935-4FE3-BF2F-126D62EEEFD0}">
      <dgm:prSet/>
      <dgm:spPr/>
      <dgm:t>
        <a:bodyPr/>
        <a:lstStyle/>
        <a:p>
          <a:endParaRPr lang="en-US"/>
        </a:p>
      </dgm:t>
    </dgm:pt>
    <dgm:pt modelId="{56024ADF-2B5B-448A-AC76-6BBB6187125E}" type="pres">
      <dgm:prSet presAssocID="{B79872E1-37E0-4DAE-BF21-2D8B132BAF8A}" presName="linearFlow" presStyleCnt="0">
        <dgm:presLayoutVars>
          <dgm:resizeHandles val="exact"/>
        </dgm:presLayoutVars>
      </dgm:prSet>
      <dgm:spPr/>
      <dgm:t>
        <a:bodyPr/>
        <a:lstStyle/>
        <a:p>
          <a:endParaRPr lang="en-US"/>
        </a:p>
      </dgm:t>
    </dgm:pt>
    <dgm:pt modelId="{234BA088-3BDA-4E31-AE1D-E250C610F6CE}" type="pres">
      <dgm:prSet presAssocID="{885F5A55-A0DD-41DF-B8D8-644BE5D64D3B}" presName="node" presStyleLbl="node1" presStyleIdx="0" presStyleCnt="4">
        <dgm:presLayoutVars>
          <dgm:bulletEnabled val="1"/>
        </dgm:presLayoutVars>
      </dgm:prSet>
      <dgm:spPr/>
      <dgm:t>
        <a:bodyPr/>
        <a:lstStyle/>
        <a:p>
          <a:endParaRPr lang="en-US"/>
        </a:p>
      </dgm:t>
    </dgm:pt>
    <dgm:pt modelId="{EE1EE1BC-4E21-4D69-AFD8-E7E93E280A95}" type="pres">
      <dgm:prSet presAssocID="{300635A5-450D-4D96-9E8D-1108910ED9BE}" presName="sibTrans" presStyleLbl="sibTrans2D1" presStyleIdx="0" presStyleCnt="3"/>
      <dgm:spPr/>
      <dgm:t>
        <a:bodyPr/>
        <a:lstStyle/>
        <a:p>
          <a:endParaRPr lang="en-US"/>
        </a:p>
      </dgm:t>
    </dgm:pt>
    <dgm:pt modelId="{D92859B8-6B7B-4BD1-8BFA-3A1755CEABCE}" type="pres">
      <dgm:prSet presAssocID="{300635A5-450D-4D96-9E8D-1108910ED9BE}" presName="connectorText" presStyleLbl="sibTrans2D1" presStyleIdx="0" presStyleCnt="3"/>
      <dgm:spPr/>
      <dgm:t>
        <a:bodyPr/>
        <a:lstStyle/>
        <a:p>
          <a:endParaRPr lang="en-US"/>
        </a:p>
      </dgm:t>
    </dgm:pt>
    <dgm:pt modelId="{BF0125DC-A2D6-494D-B26C-F8456F7FAC79}" type="pres">
      <dgm:prSet presAssocID="{50297720-7ED4-41B3-90DB-3130AF639F21}" presName="node" presStyleLbl="node1" presStyleIdx="1" presStyleCnt="4">
        <dgm:presLayoutVars>
          <dgm:bulletEnabled val="1"/>
        </dgm:presLayoutVars>
      </dgm:prSet>
      <dgm:spPr/>
      <dgm:t>
        <a:bodyPr/>
        <a:lstStyle/>
        <a:p>
          <a:endParaRPr lang="en-US"/>
        </a:p>
      </dgm:t>
    </dgm:pt>
    <dgm:pt modelId="{11180A0E-82D9-4EB7-94AA-399195F3F182}" type="pres">
      <dgm:prSet presAssocID="{7E78A2AC-B7FE-411E-A722-40A83C00BD39}" presName="sibTrans" presStyleLbl="sibTrans2D1" presStyleIdx="1" presStyleCnt="3"/>
      <dgm:spPr/>
      <dgm:t>
        <a:bodyPr/>
        <a:lstStyle/>
        <a:p>
          <a:endParaRPr lang="en-US"/>
        </a:p>
      </dgm:t>
    </dgm:pt>
    <dgm:pt modelId="{2650EDA3-A7DB-4099-940F-BF121FEAB805}" type="pres">
      <dgm:prSet presAssocID="{7E78A2AC-B7FE-411E-A722-40A83C00BD39}" presName="connectorText" presStyleLbl="sibTrans2D1" presStyleIdx="1" presStyleCnt="3"/>
      <dgm:spPr/>
      <dgm:t>
        <a:bodyPr/>
        <a:lstStyle/>
        <a:p>
          <a:endParaRPr lang="en-US"/>
        </a:p>
      </dgm:t>
    </dgm:pt>
    <dgm:pt modelId="{36A989AA-C478-4158-8084-BF97796FA682}" type="pres">
      <dgm:prSet presAssocID="{02D224B1-CC1A-4EEC-BA8E-CA089BA23048}" presName="node" presStyleLbl="node1" presStyleIdx="2" presStyleCnt="4">
        <dgm:presLayoutVars>
          <dgm:bulletEnabled val="1"/>
        </dgm:presLayoutVars>
      </dgm:prSet>
      <dgm:spPr/>
      <dgm:t>
        <a:bodyPr/>
        <a:lstStyle/>
        <a:p>
          <a:endParaRPr lang="en-US"/>
        </a:p>
      </dgm:t>
    </dgm:pt>
    <dgm:pt modelId="{CB6D8F7D-10F2-4E32-B582-1B0490AA99DD}" type="pres">
      <dgm:prSet presAssocID="{A76D66D2-7AC9-4B55-9FF5-CE2AD194FCEB}" presName="sibTrans" presStyleLbl="sibTrans2D1" presStyleIdx="2" presStyleCnt="3"/>
      <dgm:spPr/>
      <dgm:t>
        <a:bodyPr/>
        <a:lstStyle/>
        <a:p>
          <a:endParaRPr lang="en-US"/>
        </a:p>
      </dgm:t>
    </dgm:pt>
    <dgm:pt modelId="{67424330-BC27-4FFD-9BCA-BD3394A10A2E}" type="pres">
      <dgm:prSet presAssocID="{A76D66D2-7AC9-4B55-9FF5-CE2AD194FCEB}" presName="connectorText" presStyleLbl="sibTrans2D1" presStyleIdx="2" presStyleCnt="3"/>
      <dgm:spPr/>
      <dgm:t>
        <a:bodyPr/>
        <a:lstStyle/>
        <a:p>
          <a:endParaRPr lang="en-US"/>
        </a:p>
      </dgm:t>
    </dgm:pt>
    <dgm:pt modelId="{EDD8FF2C-20F3-4067-ADCC-4612E06BB379}" type="pres">
      <dgm:prSet presAssocID="{C40B9E7D-856F-416D-B86D-3EC58B96D033}" presName="node" presStyleLbl="node1" presStyleIdx="3" presStyleCnt="4">
        <dgm:presLayoutVars>
          <dgm:bulletEnabled val="1"/>
        </dgm:presLayoutVars>
      </dgm:prSet>
      <dgm:spPr/>
      <dgm:t>
        <a:bodyPr/>
        <a:lstStyle/>
        <a:p>
          <a:endParaRPr lang="en-US"/>
        </a:p>
      </dgm:t>
    </dgm:pt>
  </dgm:ptLst>
  <dgm:cxnLst>
    <dgm:cxn modelId="{A32C17AB-4E71-45F9-81AE-5FEB5BE6660F}" srcId="{B79872E1-37E0-4DAE-BF21-2D8B132BAF8A}" destId="{50297720-7ED4-41B3-90DB-3130AF639F21}" srcOrd="1" destOrd="0" parTransId="{05220A02-4505-41E2-B15F-C3F3A52C5510}" sibTransId="{7E78A2AC-B7FE-411E-A722-40A83C00BD39}"/>
    <dgm:cxn modelId="{36ECCF91-70CD-4E5E-9596-36C1CEB58554}" type="presOf" srcId="{885F5A55-A0DD-41DF-B8D8-644BE5D64D3B}" destId="{234BA088-3BDA-4E31-AE1D-E250C610F6CE}" srcOrd="0" destOrd="0" presId="urn:microsoft.com/office/officeart/2005/8/layout/process2"/>
    <dgm:cxn modelId="{453B9790-5100-4893-9302-B2F8115CE2E5}" type="presOf" srcId="{B79872E1-37E0-4DAE-BF21-2D8B132BAF8A}" destId="{56024ADF-2B5B-448A-AC76-6BBB6187125E}" srcOrd="0" destOrd="0" presId="urn:microsoft.com/office/officeart/2005/8/layout/process2"/>
    <dgm:cxn modelId="{FBC9A75D-4959-408B-BD16-5111E317F4FD}" type="presOf" srcId="{300635A5-450D-4D96-9E8D-1108910ED9BE}" destId="{D92859B8-6B7B-4BD1-8BFA-3A1755CEABCE}" srcOrd="1" destOrd="0" presId="urn:microsoft.com/office/officeart/2005/8/layout/process2"/>
    <dgm:cxn modelId="{01F77058-0133-482E-9C42-1DC72A8A0240}" srcId="{B79872E1-37E0-4DAE-BF21-2D8B132BAF8A}" destId="{885F5A55-A0DD-41DF-B8D8-644BE5D64D3B}" srcOrd="0" destOrd="0" parTransId="{3A9B32C6-0344-4C0C-8DE2-09DADAC29381}" sibTransId="{300635A5-450D-4D96-9E8D-1108910ED9BE}"/>
    <dgm:cxn modelId="{BFD7CB66-D16E-4BF8-B91A-C2AD13B2576A}" type="presOf" srcId="{A76D66D2-7AC9-4B55-9FF5-CE2AD194FCEB}" destId="{CB6D8F7D-10F2-4E32-B582-1B0490AA99DD}" srcOrd="0" destOrd="0" presId="urn:microsoft.com/office/officeart/2005/8/layout/process2"/>
    <dgm:cxn modelId="{8E832973-D8A3-407E-BD44-994CA0789429}" srcId="{B79872E1-37E0-4DAE-BF21-2D8B132BAF8A}" destId="{02D224B1-CC1A-4EEC-BA8E-CA089BA23048}" srcOrd="2" destOrd="0" parTransId="{D198B512-2BAC-415A-886E-88392A429E60}" sibTransId="{A76D66D2-7AC9-4B55-9FF5-CE2AD194FCEB}"/>
    <dgm:cxn modelId="{268FA842-2718-43BF-A8EA-0BDB59C0D1FE}" type="presOf" srcId="{7E78A2AC-B7FE-411E-A722-40A83C00BD39}" destId="{2650EDA3-A7DB-4099-940F-BF121FEAB805}" srcOrd="1" destOrd="0" presId="urn:microsoft.com/office/officeart/2005/8/layout/process2"/>
    <dgm:cxn modelId="{2848F170-1772-4853-B484-7F308C12ADD3}" type="presOf" srcId="{C40B9E7D-856F-416D-B86D-3EC58B96D033}" destId="{EDD8FF2C-20F3-4067-ADCC-4612E06BB379}" srcOrd="0" destOrd="0" presId="urn:microsoft.com/office/officeart/2005/8/layout/process2"/>
    <dgm:cxn modelId="{A312B7BD-269C-4697-ADA1-4827531E3CE1}" type="presOf" srcId="{50297720-7ED4-41B3-90DB-3130AF639F21}" destId="{BF0125DC-A2D6-494D-B26C-F8456F7FAC79}" srcOrd="0" destOrd="0" presId="urn:microsoft.com/office/officeart/2005/8/layout/process2"/>
    <dgm:cxn modelId="{627549BE-DF12-4331-B32B-7142AD35E4AB}" type="presOf" srcId="{7E78A2AC-B7FE-411E-A722-40A83C00BD39}" destId="{11180A0E-82D9-4EB7-94AA-399195F3F182}" srcOrd="0" destOrd="0" presId="urn:microsoft.com/office/officeart/2005/8/layout/process2"/>
    <dgm:cxn modelId="{62E26881-5EA5-4E05-A00B-AAF9429F9BF9}" type="presOf" srcId="{A76D66D2-7AC9-4B55-9FF5-CE2AD194FCEB}" destId="{67424330-BC27-4FFD-9BCA-BD3394A10A2E}" srcOrd="1" destOrd="0" presId="urn:microsoft.com/office/officeart/2005/8/layout/process2"/>
    <dgm:cxn modelId="{6D2E99A2-1935-4FE3-BF2F-126D62EEEFD0}" srcId="{B79872E1-37E0-4DAE-BF21-2D8B132BAF8A}" destId="{C40B9E7D-856F-416D-B86D-3EC58B96D033}" srcOrd="3" destOrd="0" parTransId="{EFE86B67-4B31-467F-A134-FB706E4D20F5}" sibTransId="{78A62F6F-22CB-43E4-BC32-CA0B0BF0624D}"/>
    <dgm:cxn modelId="{135AEDC4-05C6-4C73-997D-4751EC462F3B}" type="presOf" srcId="{02D224B1-CC1A-4EEC-BA8E-CA089BA23048}" destId="{36A989AA-C478-4158-8084-BF97796FA682}" srcOrd="0" destOrd="0" presId="urn:microsoft.com/office/officeart/2005/8/layout/process2"/>
    <dgm:cxn modelId="{6DDA2839-7D6E-4763-997D-C769B0ADF80B}" type="presOf" srcId="{300635A5-450D-4D96-9E8D-1108910ED9BE}" destId="{EE1EE1BC-4E21-4D69-AFD8-E7E93E280A95}" srcOrd="0" destOrd="0" presId="urn:microsoft.com/office/officeart/2005/8/layout/process2"/>
    <dgm:cxn modelId="{06E20BCF-0518-4159-9F12-0452F765AE4B}" type="presParOf" srcId="{56024ADF-2B5B-448A-AC76-6BBB6187125E}" destId="{234BA088-3BDA-4E31-AE1D-E250C610F6CE}" srcOrd="0" destOrd="0" presId="urn:microsoft.com/office/officeart/2005/8/layout/process2"/>
    <dgm:cxn modelId="{4D761627-EF54-4838-B0DD-A8EE5FB7E022}" type="presParOf" srcId="{56024ADF-2B5B-448A-AC76-6BBB6187125E}" destId="{EE1EE1BC-4E21-4D69-AFD8-E7E93E280A95}" srcOrd="1" destOrd="0" presId="urn:microsoft.com/office/officeart/2005/8/layout/process2"/>
    <dgm:cxn modelId="{4D415750-40B1-470F-99E9-EFCDB2C5D556}" type="presParOf" srcId="{EE1EE1BC-4E21-4D69-AFD8-E7E93E280A95}" destId="{D92859B8-6B7B-4BD1-8BFA-3A1755CEABCE}" srcOrd="0" destOrd="0" presId="urn:microsoft.com/office/officeart/2005/8/layout/process2"/>
    <dgm:cxn modelId="{CE8BB9AD-B9A1-4917-B51E-0361BE41A7E5}" type="presParOf" srcId="{56024ADF-2B5B-448A-AC76-6BBB6187125E}" destId="{BF0125DC-A2D6-494D-B26C-F8456F7FAC79}" srcOrd="2" destOrd="0" presId="urn:microsoft.com/office/officeart/2005/8/layout/process2"/>
    <dgm:cxn modelId="{AD7E9328-CE4B-4E49-BC59-40ECA92C6030}" type="presParOf" srcId="{56024ADF-2B5B-448A-AC76-6BBB6187125E}" destId="{11180A0E-82D9-4EB7-94AA-399195F3F182}" srcOrd="3" destOrd="0" presId="urn:microsoft.com/office/officeart/2005/8/layout/process2"/>
    <dgm:cxn modelId="{38FE9D30-BBF1-49B6-8E4A-F69E086D65A2}" type="presParOf" srcId="{11180A0E-82D9-4EB7-94AA-399195F3F182}" destId="{2650EDA3-A7DB-4099-940F-BF121FEAB805}" srcOrd="0" destOrd="0" presId="urn:microsoft.com/office/officeart/2005/8/layout/process2"/>
    <dgm:cxn modelId="{86CD3CFA-7DE7-4E6D-966E-F6678E458B43}" type="presParOf" srcId="{56024ADF-2B5B-448A-AC76-6BBB6187125E}" destId="{36A989AA-C478-4158-8084-BF97796FA682}" srcOrd="4" destOrd="0" presId="urn:microsoft.com/office/officeart/2005/8/layout/process2"/>
    <dgm:cxn modelId="{A24D9243-C5E6-460E-9BA0-6A436B9F7338}" type="presParOf" srcId="{56024ADF-2B5B-448A-AC76-6BBB6187125E}" destId="{CB6D8F7D-10F2-4E32-B582-1B0490AA99DD}" srcOrd="5" destOrd="0" presId="urn:microsoft.com/office/officeart/2005/8/layout/process2"/>
    <dgm:cxn modelId="{3DD3ABC6-D2D9-4DBC-9C02-8C028130DDD8}" type="presParOf" srcId="{CB6D8F7D-10F2-4E32-B582-1B0490AA99DD}" destId="{67424330-BC27-4FFD-9BCA-BD3394A10A2E}" srcOrd="0" destOrd="0" presId="urn:microsoft.com/office/officeart/2005/8/layout/process2"/>
    <dgm:cxn modelId="{B7454F1E-ABA3-471B-99C0-D79C7B644FCF}" type="presParOf" srcId="{56024ADF-2B5B-448A-AC76-6BBB6187125E}" destId="{EDD8FF2C-20F3-4067-ADCC-4612E06BB379}" srcOrd="6"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012F01-AE64-4D02-BDB1-D38201BC4024}"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80310904-BADE-469A-9915-7769ACA0DFAB}">
      <dgm:prSet phldrT="[Text]" custT="1">
        <dgm:style>
          <a:lnRef idx="2">
            <a:schemeClr val="accent5"/>
          </a:lnRef>
          <a:fillRef idx="1">
            <a:schemeClr val="lt1"/>
          </a:fillRef>
          <a:effectRef idx="0">
            <a:schemeClr val="accent5"/>
          </a:effectRef>
          <a:fontRef idx="minor">
            <a:schemeClr val="dk1"/>
          </a:fontRef>
        </dgm:style>
      </dgm:prSet>
      <dgm:spPr>
        <a:ln w="38100"/>
      </dgm:spPr>
      <dgm:t>
        <a:bodyPr/>
        <a:lstStyle/>
        <a:p>
          <a:pPr algn="l"/>
          <a:r>
            <a:rPr lang="en-US" sz="1800" dirty="0" smtClean="0">
              <a:latin typeface="Calibri" pitchFamily="34" charset="0"/>
            </a:rPr>
            <a:t>For each iteration, the </a:t>
          </a:r>
          <a:r>
            <a:rPr lang="en-US" sz="1800" dirty="0" smtClean="0">
              <a:latin typeface="Courier New" pitchFamily="49" charset="0"/>
              <a:cs typeface="Courier New" pitchFamily="49" charset="0"/>
            </a:rPr>
            <a:t>do-while</a:t>
          </a:r>
          <a:r>
            <a:rPr lang="en-US" sz="1800" dirty="0" smtClean="0">
              <a:latin typeface="Calibri" pitchFamily="34" charset="0"/>
            </a:rPr>
            <a:t> loop first executes the body of the loop and then, the conditional expression is evaluated.</a:t>
          </a:r>
          <a:endParaRPr lang="en-US" sz="1800" dirty="0">
            <a:latin typeface="Calibri" pitchFamily="34" charset="0"/>
          </a:endParaRPr>
        </a:p>
      </dgm:t>
    </dgm:pt>
    <dgm:pt modelId="{6FC64D7E-3D68-4247-80B6-90DA79BE141F}" type="parTrans" cxnId="{2F5FB0DE-18FF-4B3B-AF0D-BEADF5C3EC36}">
      <dgm:prSet/>
      <dgm:spPr/>
      <dgm:t>
        <a:bodyPr/>
        <a:lstStyle/>
        <a:p>
          <a:endParaRPr lang="en-US"/>
        </a:p>
      </dgm:t>
    </dgm:pt>
    <dgm:pt modelId="{733B8793-F4D6-42C6-A344-2E7A7F40186E}" type="sibTrans" cxnId="{2F5FB0DE-18FF-4B3B-AF0D-BEADF5C3EC36}">
      <dgm:prSet>
        <dgm:style>
          <a:lnRef idx="1">
            <a:schemeClr val="accent5"/>
          </a:lnRef>
          <a:fillRef idx="2">
            <a:schemeClr val="accent5"/>
          </a:fillRef>
          <a:effectRef idx="1">
            <a:schemeClr val="accent5"/>
          </a:effectRef>
          <a:fontRef idx="minor">
            <a:schemeClr val="dk1"/>
          </a:fontRef>
        </dgm:style>
      </dgm:prSet>
      <dgm:spPr/>
      <dgm:t>
        <a:bodyPr/>
        <a:lstStyle/>
        <a:p>
          <a:endParaRPr lang="en-US"/>
        </a:p>
      </dgm:t>
    </dgm:pt>
    <dgm:pt modelId="{291F0C72-429F-445D-9B30-EBE3AFF4BFC0}">
      <dgm:prSet phldrT="[Text]" custT="1">
        <dgm:style>
          <a:lnRef idx="2">
            <a:schemeClr val="accent4"/>
          </a:lnRef>
          <a:fillRef idx="1">
            <a:schemeClr val="lt1"/>
          </a:fillRef>
          <a:effectRef idx="0">
            <a:schemeClr val="accent4"/>
          </a:effectRef>
          <a:fontRef idx="minor">
            <a:schemeClr val="dk1"/>
          </a:fontRef>
        </dgm:style>
      </dgm:prSet>
      <dgm:spPr>
        <a:ln w="38100"/>
      </dgm:spPr>
      <dgm:t>
        <a:bodyPr/>
        <a:lstStyle/>
        <a:p>
          <a:pPr algn="l"/>
          <a:r>
            <a:rPr lang="en-US" sz="1800" dirty="0" smtClean="0">
              <a:latin typeface="Calibri" pitchFamily="34" charset="0"/>
            </a:rPr>
            <a:t>When the conditional expression evaluates to </a:t>
          </a:r>
          <a:r>
            <a:rPr lang="en-US" sz="1800" dirty="0" smtClean="0">
              <a:latin typeface="Courier New" pitchFamily="49" charset="0"/>
              <a:cs typeface="Courier New" pitchFamily="49" charset="0"/>
            </a:rPr>
            <a:t>true</a:t>
          </a:r>
          <a:r>
            <a:rPr lang="en-US" sz="1800" dirty="0" smtClean="0">
              <a:latin typeface="Calibri" pitchFamily="34" charset="0"/>
            </a:rPr>
            <a:t>, the body of the loop executes.</a:t>
          </a:r>
          <a:endParaRPr lang="en-US" sz="1800" dirty="0">
            <a:latin typeface="Calibri" pitchFamily="34" charset="0"/>
          </a:endParaRPr>
        </a:p>
      </dgm:t>
    </dgm:pt>
    <dgm:pt modelId="{D6C6FC6D-2E7F-4741-AE57-3FE41BA42302}" type="parTrans" cxnId="{79F63ACA-0414-46A1-94F7-50226FC301BD}">
      <dgm:prSet/>
      <dgm:spPr/>
      <dgm:t>
        <a:bodyPr/>
        <a:lstStyle/>
        <a:p>
          <a:endParaRPr lang="en-US"/>
        </a:p>
      </dgm:t>
    </dgm:pt>
    <dgm:pt modelId="{C529BB48-F4DF-4C41-9266-A195DF5EE22A}" type="sibTrans" cxnId="{79F63ACA-0414-46A1-94F7-50226FC301BD}">
      <dgm:prSet>
        <dgm:style>
          <a:lnRef idx="1">
            <a:schemeClr val="accent4"/>
          </a:lnRef>
          <a:fillRef idx="2">
            <a:schemeClr val="accent4"/>
          </a:fillRef>
          <a:effectRef idx="1">
            <a:schemeClr val="accent4"/>
          </a:effectRef>
          <a:fontRef idx="minor">
            <a:schemeClr val="dk1"/>
          </a:fontRef>
        </dgm:style>
      </dgm:prSet>
      <dgm:spPr/>
      <dgm:t>
        <a:bodyPr/>
        <a:lstStyle/>
        <a:p>
          <a:endParaRPr lang="en-US"/>
        </a:p>
      </dgm:t>
    </dgm:pt>
    <dgm:pt modelId="{FFD3A887-1D11-48AD-906B-08B393FA0A63}">
      <dgm:prSet custT="1">
        <dgm:style>
          <a:lnRef idx="2">
            <a:schemeClr val="accent3"/>
          </a:lnRef>
          <a:fillRef idx="1">
            <a:schemeClr val="lt1"/>
          </a:fillRef>
          <a:effectRef idx="0">
            <a:schemeClr val="accent3"/>
          </a:effectRef>
          <a:fontRef idx="minor">
            <a:schemeClr val="dk1"/>
          </a:fontRef>
        </dgm:style>
      </dgm:prSet>
      <dgm:spPr>
        <a:ln w="38100"/>
      </dgm:spPr>
      <dgm:t>
        <a:bodyPr/>
        <a:lstStyle/>
        <a:p>
          <a:pPr algn="l"/>
          <a:r>
            <a:rPr lang="en-US" sz="1800" dirty="0" smtClean="0">
              <a:latin typeface="Calibri" pitchFamily="34" charset="0"/>
            </a:rPr>
            <a:t>The statement following the loop is executed.</a:t>
          </a:r>
          <a:endParaRPr lang="en-US" sz="1800" dirty="0">
            <a:latin typeface="Calibri" pitchFamily="34" charset="0"/>
          </a:endParaRPr>
        </a:p>
      </dgm:t>
    </dgm:pt>
    <dgm:pt modelId="{EF0D4D3F-377A-4863-A3A3-4C247F4A87E8}" type="parTrans" cxnId="{FAB854D5-AB90-41D5-A6A4-5FB2458BE2D1}">
      <dgm:prSet/>
      <dgm:spPr/>
      <dgm:t>
        <a:bodyPr/>
        <a:lstStyle/>
        <a:p>
          <a:endParaRPr lang="en-US"/>
        </a:p>
      </dgm:t>
    </dgm:pt>
    <dgm:pt modelId="{60E8FC9B-8038-41A5-BFA3-0475A8227DB2}" type="sibTrans" cxnId="{FAB854D5-AB90-41D5-A6A4-5FB2458BE2D1}">
      <dgm:prSet/>
      <dgm:spPr/>
      <dgm:t>
        <a:bodyPr/>
        <a:lstStyle/>
        <a:p>
          <a:endParaRPr lang="en-US"/>
        </a:p>
      </dgm:t>
    </dgm:pt>
    <dgm:pt modelId="{92C23E90-A539-41F2-955C-3D30EE725800}">
      <dgm:prSet phldrT="[Text]" custT="1">
        <dgm:style>
          <a:lnRef idx="2">
            <a:schemeClr val="accent2"/>
          </a:lnRef>
          <a:fillRef idx="1">
            <a:schemeClr val="lt1"/>
          </a:fillRef>
          <a:effectRef idx="0">
            <a:schemeClr val="accent2"/>
          </a:effectRef>
          <a:fontRef idx="minor">
            <a:schemeClr val="dk1"/>
          </a:fontRef>
        </dgm:style>
      </dgm:prSet>
      <dgm:spPr>
        <a:ln w="38100"/>
      </dgm:spPr>
      <dgm:t>
        <a:bodyPr/>
        <a:lstStyle/>
        <a:p>
          <a:pPr algn="l"/>
          <a:r>
            <a:rPr lang="en-US" sz="1800" dirty="0" smtClean="0">
              <a:latin typeface="Calibri" pitchFamily="34" charset="0"/>
            </a:rPr>
            <a:t>When the conditional expression evaluates to </a:t>
          </a:r>
          <a:r>
            <a:rPr lang="en-US" sz="1800" dirty="0" smtClean="0">
              <a:latin typeface="Courier New" pitchFamily="49" charset="0"/>
              <a:cs typeface="Courier New" pitchFamily="49" charset="0"/>
            </a:rPr>
            <a:t>false</a:t>
          </a:r>
          <a:r>
            <a:rPr lang="en-US" sz="1800" dirty="0" smtClean="0">
              <a:latin typeface="Calibri" pitchFamily="34" charset="0"/>
            </a:rPr>
            <a:t>, the loop terminates.</a:t>
          </a:r>
          <a:endParaRPr lang="en-US" sz="1800" dirty="0">
            <a:latin typeface="Calibri" pitchFamily="34" charset="0"/>
          </a:endParaRPr>
        </a:p>
      </dgm:t>
    </dgm:pt>
    <dgm:pt modelId="{D6DA73DB-C24E-45ED-AA1F-E50D33C3C250}" type="sibTrans" cxnId="{3717B253-59C3-40DB-B97D-0B94765F2831}">
      <dgm:prSet>
        <dgm:style>
          <a:lnRef idx="1">
            <a:schemeClr val="accent2"/>
          </a:lnRef>
          <a:fillRef idx="2">
            <a:schemeClr val="accent2"/>
          </a:fillRef>
          <a:effectRef idx="1">
            <a:schemeClr val="accent2"/>
          </a:effectRef>
          <a:fontRef idx="minor">
            <a:schemeClr val="dk1"/>
          </a:fontRef>
        </dgm:style>
      </dgm:prSet>
      <dgm:spPr/>
      <dgm:t>
        <a:bodyPr/>
        <a:lstStyle/>
        <a:p>
          <a:endParaRPr lang="en-US"/>
        </a:p>
      </dgm:t>
    </dgm:pt>
    <dgm:pt modelId="{C7F04CEC-FA44-4D5B-9137-71A22405AC57}" type="parTrans" cxnId="{3717B253-59C3-40DB-B97D-0B94765F2831}">
      <dgm:prSet/>
      <dgm:spPr/>
      <dgm:t>
        <a:bodyPr/>
        <a:lstStyle/>
        <a:p>
          <a:endParaRPr lang="en-US"/>
        </a:p>
      </dgm:t>
    </dgm:pt>
    <dgm:pt modelId="{2EC540EE-E595-4A58-A0CF-0692BFA40469}" type="pres">
      <dgm:prSet presAssocID="{DF012F01-AE64-4D02-BDB1-D38201BC4024}" presName="linearFlow" presStyleCnt="0">
        <dgm:presLayoutVars>
          <dgm:resizeHandles val="exact"/>
        </dgm:presLayoutVars>
      </dgm:prSet>
      <dgm:spPr/>
      <dgm:t>
        <a:bodyPr/>
        <a:lstStyle/>
        <a:p>
          <a:endParaRPr lang="en-US"/>
        </a:p>
      </dgm:t>
    </dgm:pt>
    <dgm:pt modelId="{FEE95160-683C-4B06-AB4D-FFF412438BCD}" type="pres">
      <dgm:prSet presAssocID="{80310904-BADE-469A-9915-7769ACA0DFAB}" presName="node" presStyleLbl="node1" presStyleIdx="0" presStyleCnt="4" custScaleX="164227" custScaleY="121453">
        <dgm:presLayoutVars>
          <dgm:bulletEnabled val="1"/>
        </dgm:presLayoutVars>
      </dgm:prSet>
      <dgm:spPr/>
      <dgm:t>
        <a:bodyPr/>
        <a:lstStyle/>
        <a:p>
          <a:endParaRPr lang="en-US"/>
        </a:p>
      </dgm:t>
    </dgm:pt>
    <dgm:pt modelId="{D0FFBFED-ACD4-4796-88F2-6BBBD41AE630}" type="pres">
      <dgm:prSet presAssocID="{733B8793-F4D6-42C6-A344-2E7A7F40186E}" presName="sibTrans" presStyleLbl="sibTrans2D1" presStyleIdx="0" presStyleCnt="3"/>
      <dgm:spPr/>
      <dgm:t>
        <a:bodyPr/>
        <a:lstStyle/>
        <a:p>
          <a:endParaRPr lang="en-US"/>
        </a:p>
      </dgm:t>
    </dgm:pt>
    <dgm:pt modelId="{C1738CEC-D082-42B4-94B8-8A59CDA15101}" type="pres">
      <dgm:prSet presAssocID="{733B8793-F4D6-42C6-A344-2E7A7F40186E}" presName="connectorText" presStyleLbl="sibTrans2D1" presStyleIdx="0" presStyleCnt="3"/>
      <dgm:spPr/>
      <dgm:t>
        <a:bodyPr/>
        <a:lstStyle/>
        <a:p>
          <a:endParaRPr lang="en-US"/>
        </a:p>
      </dgm:t>
    </dgm:pt>
    <dgm:pt modelId="{3D49D50C-1569-46C5-994D-B722D3DC6EDE}" type="pres">
      <dgm:prSet presAssocID="{291F0C72-429F-445D-9B30-EBE3AFF4BFC0}" presName="node" presStyleLbl="node1" presStyleIdx="1" presStyleCnt="4" custScaleX="164227" custScaleY="93630" custLinFactNeighborY="-12153">
        <dgm:presLayoutVars>
          <dgm:bulletEnabled val="1"/>
        </dgm:presLayoutVars>
      </dgm:prSet>
      <dgm:spPr/>
      <dgm:t>
        <a:bodyPr/>
        <a:lstStyle/>
        <a:p>
          <a:endParaRPr lang="en-US"/>
        </a:p>
      </dgm:t>
    </dgm:pt>
    <dgm:pt modelId="{F65CF660-2457-428B-AEAB-9D210908225A}" type="pres">
      <dgm:prSet presAssocID="{C529BB48-F4DF-4C41-9266-A195DF5EE22A}" presName="sibTrans" presStyleLbl="sibTrans2D1" presStyleIdx="1" presStyleCnt="3"/>
      <dgm:spPr/>
      <dgm:t>
        <a:bodyPr/>
        <a:lstStyle/>
        <a:p>
          <a:endParaRPr lang="en-US"/>
        </a:p>
      </dgm:t>
    </dgm:pt>
    <dgm:pt modelId="{23479334-8130-44F1-A280-90F8F5FEA24A}" type="pres">
      <dgm:prSet presAssocID="{C529BB48-F4DF-4C41-9266-A195DF5EE22A}" presName="connectorText" presStyleLbl="sibTrans2D1" presStyleIdx="1" presStyleCnt="3"/>
      <dgm:spPr/>
      <dgm:t>
        <a:bodyPr/>
        <a:lstStyle/>
        <a:p>
          <a:endParaRPr lang="en-US"/>
        </a:p>
      </dgm:t>
    </dgm:pt>
    <dgm:pt modelId="{88E57323-57A1-461A-B6E9-5E77E29BB12B}" type="pres">
      <dgm:prSet presAssocID="{92C23E90-A539-41F2-955C-3D30EE725800}" presName="node" presStyleLbl="node1" presStyleIdx="2" presStyleCnt="4" custScaleX="164227" custLinFactNeighborY="-6500">
        <dgm:presLayoutVars>
          <dgm:bulletEnabled val="1"/>
        </dgm:presLayoutVars>
      </dgm:prSet>
      <dgm:spPr/>
      <dgm:t>
        <a:bodyPr/>
        <a:lstStyle/>
        <a:p>
          <a:endParaRPr lang="en-US"/>
        </a:p>
      </dgm:t>
    </dgm:pt>
    <dgm:pt modelId="{B9A136DB-A737-4635-A3E9-B09672D3FB50}" type="pres">
      <dgm:prSet presAssocID="{D6DA73DB-C24E-45ED-AA1F-E50D33C3C250}" presName="sibTrans" presStyleLbl="sibTrans2D1" presStyleIdx="2" presStyleCnt="3"/>
      <dgm:spPr/>
      <dgm:t>
        <a:bodyPr/>
        <a:lstStyle/>
        <a:p>
          <a:endParaRPr lang="en-US"/>
        </a:p>
      </dgm:t>
    </dgm:pt>
    <dgm:pt modelId="{3CAF88F5-D46E-433A-BA08-79D70CAE38F0}" type="pres">
      <dgm:prSet presAssocID="{D6DA73DB-C24E-45ED-AA1F-E50D33C3C250}" presName="connectorText" presStyleLbl="sibTrans2D1" presStyleIdx="2" presStyleCnt="3"/>
      <dgm:spPr/>
      <dgm:t>
        <a:bodyPr/>
        <a:lstStyle/>
        <a:p>
          <a:endParaRPr lang="en-US"/>
        </a:p>
      </dgm:t>
    </dgm:pt>
    <dgm:pt modelId="{F8747D94-0277-4FF7-8565-7C62F526A2FF}" type="pres">
      <dgm:prSet presAssocID="{FFD3A887-1D11-48AD-906B-08B393FA0A63}" presName="node" presStyleLbl="node1" presStyleIdx="3" presStyleCnt="4" custScaleX="164227">
        <dgm:presLayoutVars>
          <dgm:bulletEnabled val="1"/>
        </dgm:presLayoutVars>
      </dgm:prSet>
      <dgm:spPr/>
      <dgm:t>
        <a:bodyPr/>
        <a:lstStyle/>
        <a:p>
          <a:endParaRPr lang="en-US"/>
        </a:p>
      </dgm:t>
    </dgm:pt>
  </dgm:ptLst>
  <dgm:cxnLst>
    <dgm:cxn modelId="{7B742F49-3456-4395-8A6B-0F98D5DEA21E}" type="presOf" srcId="{733B8793-F4D6-42C6-A344-2E7A7F40186E}" destId="{D0FFBFED-ACD4-4796-88F2-6BBBD41AE630}" srcOrd="0" destOrd="0" presId="urn:microsoft.com/office/officeart/2005/8/layout/process2"/>
    <dgm:cxn modelId="{350BF91C-8AED-4F20-8C12-1F7E13E14045}" type="presOf" srcId="{D6DA73DB-C24E-45ED-AA1F-E50D33C3C250}" destId="{B9A136DB-A737-4635-A3E9-B09672D3FB50}" srcOrd="0" destOrd="0" presId="urn:microsoft.com/office/officeart/2005/8/layout/process2"/>
    <dgm:cxn modelId="{763AEBD8-358C-44E4-A108-C220F38F939E}" type="presOf" srcId="{D6DA73DB-C24E-45ED-AA1F-E50D33C3C250}" destId="{3CAF88F5-D46E-433A-BA08-79D70CAE38F0}" srcOrd="1" destOrd="0" presId="urn:microsoft.com/office/officeart/2005/8/layout/process2"/>
    <dgm:cxn modelId="{934D291D-0E36-488A-8387-B164A1F766C5}" type="presOf" srcId="{92C23E90-A539-41F2-955C-3D30EE725800}" destId="{88E57323-57A1-461A-B6E9-5E77E29BB12B}" srcOrd="0" destOrd="0" presId="urn:microsoft.com/office/officeart/2005/8/layout/process2"/>
    <dgm:cxn modelId="{7D1EE5B8-2B9F-4F26-B722-799D9D6C53D6}" type="presOf" srcId="{DF012F01-AE64-4D02-BDB1-D38201BC4024}" destId="{2EC540EE-E595-4A58-A0CF-0692BFA40469}" srcOrd="0" destOrd="0" presId="urn:microsoft.com/office/officeart/2005/8/layout/process2"/>
    <dgm:cxn modelId="{3717B253-59C3-40DB-B97D-0B94765F2831}" srcId="{DF012F01-AE64-4D02-BDB1-D38201BC4024}" destId="{92C23E90-A539-41F2-955C-3D30EE725800}" srcOrd="2" destOrd="0" parTransId="{C7F04CEC-FA44-4D5B-9137-71A22405AC57}" sibTransId="{D6DA73DB-C24E-45ED-AA1F-E50D33C3C250}"/>
    <dgm:cxn modelId="{DC000410-952E-4982-A454-891C4727FC55}" type="presOf" srcId="{291F0C72-429F-445D-9B30-EBE3AFF4BFC0}" destId="{3D49D50C-1569-46C5-994D-B722D3DC6EDE}" srcOrd="0" destOrd="0" presId="urn:microsoft.com/office/officeart/2005/8/layout/process2"/>
    <dgm:cxn modelId="{EAC81781-1B3C-480E-AAD5-24EA2098240E}" type="presOf" srcId="{733B8793-F4D6-42C6-A344-2E7A7F40186E}" destId="{C1738CEC-D082-42B4-94B8-8A59CDA15101}" srcOrd="1" destOrd="0" presId="urn:microsoft.com/office/officeart/2005/8/layout/process2"/>
    <dgm:cxn modelId="{DAA87091-0697-4B1B-B181-79B090E06F5E}" type="presOf" srcId="{C529BB48-F4DF-4C41-9266-A195DF5EE22A}" destId="{F65CF660-2457-428B-AEAB-9D210908225A}" srcOrd="0" destOrd="0" presId="urn:microsoft.com/office/officeart/2005/8/layout/process2"/>
    <dgm:cxn modelId="{0745BC2C-12D4-41CD-A046-D861EF0245B1}" type="presOf" srcId="{C529BB48-F4DF-4C41-9266-A195DF5EE22A}" destId="{23479334-8130-44F1-A280-90F8F5FEA24A}" srcOrd="1" destOrd="0" presId="urn:microsoft.com/office/officeart/2005/8/layout/process2"/>
    <dgm:cxn modelId="{44E36278-A011-4544-9253-9172F46D05B2}" type="presOf" srcId="{80310904-BADE-469A-9915-7769ACA0DFAB}" destId="{FEE95160-683C-4B06-AB4D-FFF412438BCD}" srcOrd="0" destOrd="0" presId="urn:microsoft.com/office/officeart/2005/8/layout/process2"/>
    <dgm:cxn modelId="{79F63ACA-0414-46A1-94F7-50226FC301BD}" srcId="{DF012F01-AE64-4D02-BDB1-D38201BC4024}" destId="{291F0C72-429F-445D-9B30-EBE3AFF4BFC0}" srcOrd="1" destOrd="0" parTransId="{D6C6FC6D-2E7F-4741-AE57-3FE41BA42302}" sibTransId="{C529BB48-F4DF-4C41-9266-A195DF5EE22A}"/>
    <dgm:cxn modelId="{C2D8DB9E-081C-48A1-A4DA-3BBB16FB2BDD}" type="presOf" srcId="{FFD3A887-1D11-48AD-906B-08B393FA0A63}" destId="{F8747D94-0277-4FF7-8565-7C62F526A2FF}" srcOrd="0" destOrd="0" presId="urn:microsoft.com/office/officeart/2005/8/layout/process2"/>
    <dgm:cxn modelId="{FAB854D5-AB90-41D5-A6A4-5FB2458BE2D1}" srcId="{DF012F01-AE64-4D02-BDB1-D38201BC4024}" destId="{FFD3A887-1D11-48AD-906B-08B393FA0A63}" srcOrd="3" destOrd="0" parTransId="{EF0D4D3F-377A-4863-A3A3-4C247F4A87E8}" sibTransId="{60E8FC9B-8038-41A5-BFA3-0475A8227DB2}"/>
    <dgm:cxn modelId="{2F5FB0DE-18FF-4B3B-AF0D-BEADF5C3EC36}" srcId="{DF012F01-AE64-4D02-BDB1-D38201BC4024}" destId="{80310904-BADE-469A-9915-7769ACA0DFAB}" srcOrd="0" destOrd="0" parTransId="{6FC64D7E-3D68-4247-80B6-90DA79BE141F}" sibTransId="{733B8793-F4D6-42C6-A344-2E7A7F40186E}"/>
    <dgm:cxn modelId="{A0304110-AA98-4CFA-BDE2-E4153C7D6463}" type="presParOf" srcId="{2EC540EE-E595-4A58-A0CF-0692BFA40469}" destId="{FEE95160-683C-4B06-AB4D-FFF412438BCD}" srcOrd="0" destOrd="0" presId="urn:microsoft.com/office/officeart/2005/8/layout/process2"/>
    <dgm:cxn modelId="{34E3C1DD-3D28-48C3-AD4A-A0BD482A3EF7}" type="presParOf" srcId="{2EC540EE-E595-4A58-A0CF-0692BFA40469}" destId="{D0FFBFED-ACD4-4796-88F2-6BBBD41AE630}" srcOrd="1" destOrd="0" presId="urn:microsoft.com/office/officeart/2005/8/layout/process2"/>
    <dgm:cxn modelId="{7C493C5B-FB88-4996-AD38-7D22FAC94617}" type="presParOf" srcId="{D0FFBFED-ACD4-4796-88F2-6BBBD41AE630}" destId="{C1738CEC-D082-42B4-94B8-8A59CDA15101}" srcOrd="0" destOrd="0" presId="urn:microsoft.com/office/officeart/2005/8/layout/process2"/>
    <dgm:cxn modelId="{223E232E-B37F-45CB-A6DA-3194AC55C429}" type="presParOf" srcId="{2EC540EE-E595-4A58-A0CF-0692BFA40469}" destId="{3D49D50C-1569-46C5-994D-B722D3DC6EDE}" srcOrd="2" destOrd="0" presId="urn:microsoft.com/office/officeart/2005/8/layout/process2"/>
    <dgm:cxn modelId="{C7EA1CA0-601F-4BA3-AC9C-7EB2DD638D0B}" type="presParOf" srcId="{2EC540EE-E595-4A58-A0CF-0692BFA40469}" destId="{F65CF660-2457-428B-AEAB-9D210908225A}" srcOrd="3" destOrd="0" presId="urn:microsoft.com/office/officeart/2005/8/layout/process2"/>
    <dgm:cxn modelId="{663C3813-E0B1-4E8D-A531-B7BF71868680}" type="presParOf" srcId="{F65CF660-2457-428B-AEAB-9D210908225A}" destId="{23479334-8130-44F1-A280-90F8F5FEA24A}" srcOrd="0" destOrd="0" presId="urn:microsoft.com/office/officeart/2005/8/layout/process2"/>
    <dgm:cxn modelId="{D5212ECF-5064-4D7D-AD1B-637825013F76}" type="presParOf" srcId="{2EC540EE-E595-4A58-A0CF-0692BFA40469}" destId="{88E57323-57A1-461A-B6E9-5E77E29BB12B}" srcOrd="4" destOrd="0" presId="urn:microsoft.com/office/officeart/2005/8/layout/process2"/>
    <dgm:cxn modelId="{7F03A0FF-30FF-4906-850F-C0AAB42A2268}" type="presParOf" srcId="{2EC540EE-E595-4A58-A0CF-0692BFA40469}" destId="{B9A136DB-A737-4635-A3E9-B09672D3FB50}" srcOrd="5" destOrd="0" presId="urn:microsoft.com/office/officeart/2005/8/layout/process2"/>
    <dgm:cxn modelId="{28DDBF0C-ABD1-4015-A8BC-F8B78D555447}" type="presParOf" srcId="{B9A136DB-A737-4635-A3E9-B09672D3FB50}" destId="{3CAF88F5-D46E-433A-BA08-79D70CAE38F0}" srcOrd="0" destOrd="0" presId="urn:microsoft.com/office/officeart/2005/8/layout/process2"/>
    <dgm:cxn modelId="{E4229C1A-7834-46D5-A139-84F181FC20CE}" type="presParOf" srcId="{2EC540EE-E595-4A58-A0CF-0692BFA40469}" destId="{F8747D94-0277-4FF7-8565-7C62F526A2FF}" srcOrd="6"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C88B4F-7AAA-4C7A-B8E7-22B9A97F4F7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FD3A83B-938B-4381-90D5-9B3686C289FF}">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t>‘</a:t>
          </a:r>
          <a:r>
            <a:rPr lang="en-US" sz="2400" b="0" dirty="0" smtClean="0">
              <a:latin typeface="Courier New" pitchFamily="49" charset="0"/>
              <a:cs typeface="Courier New" pitchFamily="49" charset="0"/>
            </a:rPr>
            <a:t>for</a:t>
          </a:r>
          <a:r>
            <a:rPr lang="en-US" sz="2400" b="1" dirty="0" smtClean="0"/>
            <a:t>’ Statement</a:t>
          </a:r>
          <a:endParaRPr lang="en-US" sz="2400" b="1" dirty="0"/>
        </a:p>
      </dgm:t>
    </dgm:pt>
    <dgm:pt modelId="{4A4E1468-00B2-41CF-A475-969C11ABB303}" type="parTrans" cxnId="{9B546BA3-710C-4373-B584-46C25FC40B77}">
      <dgm:prSet/>
      <dgm:spPr/>
      <dgm:t>
        <a:bodyPr/>
        <a:lstStyle/>
        <a:p>
          <a:endParaRPr lang="en-US"/>
        </a:p>
      </dgm:t>
    </dgm:pt>
    <dgm:pt modelId="{E21507C1-73CA-406D-9F71-CDDD7C76E2A4}" type="sibTrans" cxnId="{9B546BA3-710C-4373-B584-46C25FC40B77}">
      <dgm:prSet/>
      <dgm:spPr/>
      <dgm:t>
        <a:bodyPr/>
        <a:lstStyle/>
        <a:p>
          <a:endParaRPr lang="en-US"/>
        </a:p>
      </dgm:t>
    </dgm:pt>
    <dgm:pt modelId="{9355C63B-EE2C-4862-9384-63AEAB4E5E3F}">
      <dgm:prSet custT="1"/>
      <dgm:spPr/>
      <dgm:t>
        <a:bodyPr/>
        <a:lstStyle/>
        <a:p>
          <a:r>
            <a:rPr lang="en-US" sz="2000" dirty="0" smtClean="0">
              <a:latin typeface="Calibri" pitchFamily="34" charset="0"/>
            </a:rPr>
            <a:t>Used when the user knows the number of times the statements need to be executed. </a:t>
          </a:r>
          <a:endParaRPr lang="en-US" sz="2000" dirty="0">
            <a:latin typeface="Calibri" pitchFamily="34" charset="0"/>
          </a:endParaRPr>
        </a:p>
      </dgm:t>
    </dgm:pt>
    <dgm:pt modelId="{3D4B7410-8207-4DEA-8DDB-25C84C2A841C}" type="parTrans" cxnId="{5CD25E54-666A-435C-9E4B-C5101D45A482}">
      <dgm:prSet/>
      <dgm:spPr/>
      <dgm:t>
        <a:bodyPr/>
        <a:lstStyle/>
        <a:p>
          <a:endParaRPr lang="en-US"/>
        </a:p>
      </dgm:t>
    </dgm:pt>
    <dgm:pt modelId="{E4232654-4B63-4E5E-8054-118D5C3E6543}" type="sibTrans" cxnId="{5CD25E54-666A-435C-9E4B-C5101D45A482}">
      <dgm:prSet/>
      <dgm:spPr/>
      <dgm:t>
        <a:bodyPr/>
        <a:lstStyle/>
        <a:p>
          <a:endParaRPr lang="en-US"/>
        </a:p>
      </dgm:t>
    </dgm:pt>
    <dgm:pt modelId="{F745CF83-7A1E-48EB-93E9-42ABE7428BEE}">
      <dgm:prSet custT="1"/>
      <dgm:spPr/>
      <dgm:t>
        <a:bodyPr/>
        <a:lstStyle/>
        <a:p>
          <a:r>
            <a:rPr lang="en-US" sz="2000" dirty="0" smtClean="0">
              <a:latin typeface="Calibri" pitchFamily="34" charset="0"/>
            </a:rPr>
            <a:t>Statements within the body of the loop are executed as long as the condition is </a:t>
          </a:r>
          <a:r>
            <a:rPr lang="en-US" sz="2000" dirty="0" smtClean="0">
              <a:latin typeface="Courier New" pitchFamily="49" charset="0"/>
              <a:cs typeface="Courier New" pitchFamily="49" charset="0"/>
            </a:rPr>
            <a:t>true</a:t>
          </a:r>
          <a:r>
            <a:rPr lang="en-US" sz="2000" dirty="0" smtClean="0">
              <a:latin typeface="Calibri" pitchFamily="34" charset="0"/>
            </a:rPr>
            <a:t>. </a:t>
          </a:r>
        </a:p>
      </dgm:t>
    </dgm:pt>
    <dgm:pt modelId="{68844E84-FF0A-492F-B45D-D143433C698B}" type="parTrans" cxnId="{6F131CA2-9499-4A10-9DC6-3258922DC41D}">
      <dgm:prSet/>
      <dgm:spPr/>
      <dgm:t>
        <a:bodyPr/>
        <a:lstStyle/>
        <a:p>
          <a:endParaRPr lang="en-US"/>
        </a:p>
      </dgm:t>
    </dgm:pt>
    <dgm:pt modelId="{A59CA911-D509-4E49-A013-9C46E780A619}" type="sibTrans" cxnId="{6F131CA2-9499-4A10-9DC6-3258922DC41D}">
      <dgm:prSet/>
      <dgm:spPr/>
      <dgm:t>
        <a:bodyPr/>
        <a:lstStyle/>
        <a:p>
          <a:endParaRPr lang="en-US"/>
        </a:p>
      </dgm:t>
    </dgm:pt>
    <dgm:pt modelId="{43D18D15-B284-4E4C-9B1F-D8EC15CCE179}">
      <dgm:prSet custT="1"/>
      <dgm:spPr/>
      <dgm:t>
        <a:bodyPr/>
        <a:lstStyle/>
        <a:p>
          <a:r>
            <a:rPr lang="en-US" sz="2000" dirty="0" smtClean="0">
              <a:latin typeface="Calibri" pitchFamily="34" charset="0"/>
            </a:rPr>
            <a:t>Condition is checked before the statements are executed.</a:t>
          </a:r>
          <a:endParaRPr lang="en-US" sz="2700" dirty="0"/>
        </a:p>
      </dgm:t>
    </dgm:pt>
    <dgm:pt modelId="{18CF8EB8-BFDF-4130-82EA-26E323F83B51}" type="parTrans" cxnId="{83A7E3B7-ACDE-42D9-BD5D-4629FAC835BC}">
      <dgm:prSet/>
      <dgm:spPr/>
      <dgm:t>
        <a:bodyPr/>
        <a:lstStyle/>
        <a:p>
          <a:endParaRPr lang="en-US"/>
        </a:p>
      </dgm:t>
    </dgm:pt>
    <dgm:pt modelId="{1D2A3816-331F-4904-B674-EAE3C205756C}" type="sibTrans" cxnId="{83A7E3B7-ACDE-42D9-BD5D-4629FAC835BC}">
      <dgm:prSet/>
      <dgm:spPr/>
      <dgm:t>
        <a:bodyPr/>
        <a:lstStyle/>
        <a:p>
          <a:endParaRPr lang="en-US"/>
        </a:p>
      </dgm:t>
    </dgm:pt>
    <dgm:pt modelId="{2A943AA4-424A-4B52-93BD-D72ACC5C325F}">
      <dgm:prSet custT="1"/>
      <dgm:spPr/>
      <dgm:t>
        <a:bodyPr/>
        <a:lstStyle/>
        <a:p>
          <a:endParaRPr lang="en-US" sz="2000" dirty="0">
            <a:latin typeface="Calibri" pitchFamily="34" charset="0"/>
          </a:endParaRPr>
        </a:p>
      </dgm:t>
    </dgm:pt>
    <dgm:pt modelId="{1A95C654-9647-4142-8954-AC20F56C3D95}" type="parTrans" cxnId="{974EDD9C-FDCE-4324-B344-C5EAE29A074B}">
      <dgm:prSet/>
      <dgm:spPr/>
      <dgm:t>
        <a:bodyPr/>
        <a:lstStyle/>
        <a:p>
          <a:endParaRPr lang="en-US"/>
        </a:p>
      </dgm:t>
    </dgm:pt>
    <dgm:pt modelId="{47B4E810-3C69-42C7-9456-381C393DA126}" type="sibTrans" cxnId="{974EDD9C-FDCE-4324-B344-C5EAE29A074B}">
      <dgm:prSet/>
      <dgm:spPr/>
      <dgm:t>
        <a:bodyPr/>
        <a:lstStyle/>
        <a:p>
          <a:endParaRPr lang="en-US"/>
        </a:p>
      </dgm:t>
    </dgm:pt>
    <dgm:pt modelId="{F59AAE92-91FF-4D47-AA07-3D318494CF6E}">
      <dgm:prSet custT="1"/>
      <dgm:spPr/>
      <dgm:t>
        <a:bodyPr/>
        <a:lstStyle/>
        <a:p>
          <a:endParaRPr lang="en-US" sz="2000" dirty="0" smtClean="0">
            <a:latin typeface="Calibri" pitchFamily="34" charset="0"/>
          </a:endParaRPr>
        </a:p>
      </dgm:t>
    </dgm:pt>
    <dgm:pt modelId="{1CFBC29D-AD2A-4A9B-8C57-B2DA8FE53E1A}" type="parTrans" cxnId="{C1F3A45C-5CBC-486E-AA5F-1CA77BCD5556}">
      <dgm:prSet/>
      <dgm:spPr/>
      <dgm:t>
        <a:bodyPr/>
        <a:lstStyle/>
        <a:p>
          <a:endParaRPr lang="en-US"/>
        </a:p>
      </dgm:t>
    </dgm:pt>
    <dgm:pt modelId="{555B59BF-E1C0-4DA1-AF3B-AE6611D2FA80}" type="sibTrans" cxnId="{C1F3A45C-5CBC-486E-AA5F-1CA77BCD5556}">
      <dgm:prSet/>
      <dgm:spPr/>
      <dgm:t>
        <a:bodyPr/>
        <a:lstStyle/>
        <a:p>
          <a:endParaRPr lang="en-US"/>
        </a:p>
      </dgm:t>
    </dgm:pt>
    <dgm:pt modelId="{01E1D36E-7B87-4966-B8DC-1E9B84001B7A}" type="pres">
      <dgm:prSet presAssocID="{60C88B4F-7AAA-4C7A-B8E7-22B9A97F4F7B}" presName="linear" presStyleCnt="0">
        <dgm:presLayoutVars>
          <dgm:dir/>
          <dgm:animLvl val="lvl"/>
          <dgm:resizeHandles val="exact"/>
        </dgm:presLayoutVars>
      </dgm:prSet>
      <dgm:spPr/>
      <dgm:t>
        <a:bodyPr/>
        <a:lstStyle/>
        <a:p>
          <a:endParaRPr lang="en-US"/>
        </a:p>
      </dgm:t>
    </dgm:pt>
    <dgm:pt modelId="{29D16550-6D56-4A64-A8A4-345D775274B9}" type="pres">
      <dgm:prSet presAssocID="{4FD3A83B-938B-4381-90D5-9B3686C289FF}" presName="parentLin" presStyleCnt="0"/>
      <dgm:spPr/>
    </dgm:pt>
    <dgm:pt modelId="{47CDE844-7ED2-41C1-AB3F-BDB1C49E8474}" type="pres">
      <dgm:prSet presAssocID="{4FD3A83B-938B-4381-90D5-9B3686C289FF}" presName="parentLeftMargin" presStyleLbl="node1" presStyleIdx="0" presStyleCnt="1"/>
      <dgm:spPr/>
      <dgm:t>
        <a:bodyPr/>
        <a:lstStyle/>
        <a:p>
          <a:endParaRPr lang="en-US"/>
        </a:p>
      </dgm:t>
    </dgm:pt>
    <dgm:pt modelId="{68120E51-D291-4E0D-AEF1-51748346A024}" type="pres">
      <dgm:prSet presAssocID="{4FD3A83B-938B-4381-90D5-9B3686C289FF}" presName="parentText" presStyleLbl="node1" presStyleIdx="0" presStyleCnt="1" custScaleY="89911" custLinFactNeighborX="23894" custLinFactNeighborY="-2015">
        <dgm:presLayoutVars>
          <dgm:chMax val="0"/>
          <dgm:bulletEnabled val="1"/>
        </dgm:presLayoutVars>
      </dgm:prSet>
      <dgm:spPr/>
      <dgm:t>
        <a:bodyPr/>
        <a:lstStyle/>
        <a:p>
          <a:endParaRPr lang="en-US"/>
        </a:p>
      </dgm:t>
    </dgm:pt>
    <dgm:pt modelId="{967AC435-8E00-4489-AB09-D7D805BB9708}" type="pres">
      <dgm:prSet presAssocID="{4FD3A83B-938B-4381-90D5-9B3686C289FF}" presName="negativeSpace" presStyleCnt="0"/>
      <dgm:spPr/>
    </dgm:pt>
    <dgm:pt modelId="{B561D578-2A84-44DE-ABFA-B0EBDF0CE029}" type="pres">
      <dgm:prSet presAssocID="{4FD3A83B-938B-4381-90D5-9B3686C289FF}" presName="childText" presStyleLbl="conFgAcc1" presStyleIdx="0" presStyleCnt="1">
        <dgm:presLayoutVars>
          <dgm:bulletEnabled val="1"/>
        </dgm:presLayoutVars>
      </dgm:prSet>
      <dgm:spPr/>
      <dgm:t>
        <a:bodyPr/>
        <a:lstStyle/>
        <a:p>
          <a:endParaRPr lang="en-US"/>
        </a:p>
      </dgm:t>
    </dgm:pt>
  </dgm:ptLst>
  <dgm:cxnLst>
    <dgm:cxn modelId="{C1F3A45C-5CBC-486E-AA5F-1CA77BCD5556}" srcId="{4FD3A83B-938B-4381-90D5-9B3686C289FF}" destId="{F59AAE92-91FF-4D47-AA07-3D318494CF6E}" srcOrd="3" destOrd="0" parTransId="{1CFBC29D-AD2A-4A9B-8C57-B2DA8FE53E1A}" sibTransId="{555B59BF-E1C0-4DA1-AF3B-AE6611D2FA80}"/>
    <dgm:cxn modelId="{5CD25E54-666A-435C-9E4B-C5101D45A482}" srcId="{4FD3A83B-938B-4381-90D5-9B3686C289FF}" destId="{9355C63B-EE2C-4862-9384-63AEAB4E5E3F}" srcOrd="0" destOrd="0" parTransId="{3D4B7410-8207-4DEA-8DDB-25C84C2A841C}" sibTransId="{E4232654-4B63-4E5E-8054-118D5C3E6543}"/>
    <dgm:cxn modelId="{C49B077E-A8DC-4B00-A735-4CD1D46A841F}" type="presOf" srcId="{4FD3A83B-938B-4381-90D5-9B3686C289FF}" destId="{47CDE844-7ED2-41C1-AB3F-BDB1C49E8474}" srcOrd="0" destOrd="0" presId="urn:microsoft.com/office/officeart/2005/8/layout/list1"/>
    <dgm:cxn modelId="{79D2BF32-2DC3-4560-A630-05B58E0FF787}" type="presOf" srcId="{2A943AA4-424A-4B52-93BD-D72ACC5C325F}" destId="{B561D578-2A84-44DE-ABFA-B0EBDF0CE029}" srcOrd="0" destOrd="1" presId="urn:microsoft.com/office/officeart/2005/8/layout/list1"/>
    <dgm:cxn modelId="{10AADC4D-6E32-429F-A055-07793C147C14}" type="presOf" srcId="{F59AAE92-91FF-4D47-AA07-3D318494CF6E}" destId="{B561D578-2A84-44DE-ABFA-B0EBDF0CE029}" srcOrd="0" destOrd="3" presId="urn:microsoft.com/office/officeart/2005/8/layout/list1"/>
    <dgm:cxn modelId="{974EDD9C-FDCE-4324-B344-C5EAE29A074B}" srcId="{4FD3A83B-938B-4381-90D5-9B3686C289FF}" destId="{2A943AA4-424A-4B52-93BD-D72ACC5C325F}" srcOrd="1" destOrd="0" parTransId="{1A95C654-9647-4142-8954-AC20F56C3D95}" sibTransId="{47B4E810-3C69-42C7-9456-381C393DA126}"/>
    <dgm:cxn modelId="{0EC93286-48A0-44BA-85CA-28DC5EC82350}" type="presOf" srcId="{4FD3A83B-938B-4381-90D5-9B3686C289FF}" destId="{68120E51-D291-4E0D-AEF1-51748346A024}" srcOrd="1" destOrd="0" presId="urn:microsoft.com/office/officeart/2005/8/layout/list1"/>
    <dgm:cxn modelId="{6F131CA2-9499-4A10-9DC6-3258922DC41D}" srcId="{4FD3A83B-938B-4381-90D5-9B3686C289FF}" destId="{F745CF83-7A1E-48EB-93E9-42ABE7428BEE}" srcOrd="2" destOrd="0" parTransId="{68844E84-FF0A-492F-B45D-D143433C698B}" sibTransId="{A59CA911-D509-4E49-A013-9C46E780A619}"/>
    <dgm:cxn modelId="{A0BA62BE-25AC-4444-AD01-1F4A80CBCD5D}" type="presOf" srcId="{F745CF83-7A1E-48EB-93E9-42ABE7428BEE}" destId="{B561D578-2A84-44DE-ABFA-B0EBDF0CE029}" srcOrd="0" destOrd="2" presId="urn:microsoft.com/office/officeart/2005/8/layout/list1"/>
    <dgm:cxn modelId="{83A7E3B7-ACDE-42D9-BD5D-4629FAC835BC}" srcId="{4FD3A83B-938B-4381-90D5-9B3686C289FF}" destId="{43D18D15-B284-4E4C-9B1F-D8EC15CCE179}" srcOrd="4" destOrd="0" parTransId="{18CF8EB8-BFDF-4130-82EA-26E323F83B51}" sibTransId="{1D2A3816-331F-4904-B674-EAE3C205756C}"/>
    <dgm:cxn modelId="{F85AAD12-9F9A-4A25-9669-D9528BA4F919}" type="presOf" srcId="{9355C63B-EE2C-4862-9384-63AEAB4E5E3F}" destId="{B561D578-2A84-44DE-ABFA-B0EBDF0CE029}" srcOrd="0" destOrd="0" presId="urn:microsoft.com/office/officeart/2005/8/layout/list1"/>
    <dgm:cxn modelId="{88FE0478-615B-4606-9236-227ED9A732CB}" type="presOf" srcId="{43D18D15-B284-4E4C-9B1F-D8EC15CCE179}" destId="{B561D578-2A84-44DE-ABFA-B0EBDF0CE029}" srcOrd="0" destOrd="4" presId="urn:microsoft.com/office/officeart/2005/8/layout/list1"/>
    <dgm:cxn modelId="{9B546BA3-710C-4373-B584-46C25FC40B77}" srcId="{60C88B4F-7AAA-4C7A-B8E7-22B9A97F4F7B}" destId="{4FD3A83B-938B-4381-90D5-9B3686C289FF}" srcOrd="0" destOrd="0" parTransId="{4A4E1468-00B2-41CF-A475-969C11ABB303}" sibTransId="{E21507C1-73CA-406D-9F71-CDDD7C76E2A4}"/>
    <dgm:cxn modelId="{00798465-6CAE-41B5-9CD8-F929133993C3}" type="presOf" srcId="{60C88B4F-7AAA-4C7A-B8E7-22B9A97F4F7B}" destId="{01E1D36E-7B87-4966-B8DC-1E9B84001B7A}" srcOrd="0" destOrd="0" presId="urn:microsoft.com/office/officeart/2005/8/layout/list1"/>
    <dgm:cxn modelId="{0E338013-9F4F-466F-ADF3-A2D50D2BD144}" type="presParOf" srcId="{01E1D36E-7B87-4966-B8DC-1E9B84001B7A}" destId="{29D16550-6D56-4A64-A8A4-345D775274B9}" srcOrd="0" destOrd="0" presId="urn:microsoft.com/office/officeart/2005/8/layout/list1"/>
    <dgm:cxn modelId="{310D6D59-0F12-4156-A094-1EEBE55E126D}" type="presParOf" srcId="{29D16550-6D56-4A64-A8A4-345D775274B9}" destId="{47CDE844-7ED2-41C1-AB3F-BDB1C49E8474}" srcOrd="0" destOrd="0" presId="urn:microsoft.com/office/officeart/2005/8/layout/list1"/>
    <dgm:cxn modelId="{745CC329-93DB-43A0-8423-98D6C107ABA9}" type="presParOf" srcId="{29D16550-6D56-4A64-A8A4-345D775274B9}" destId="{68120E51-D291-4E0D-AEF1-51748346A024}" srcOrd="1" destOrd="0" presId="urn:microsoft.com/office/officeart/2005/8/layout/list1"/>
    <dgm:cxn modelId="{3CF83D81-3FFB-4525-8A67-3EDF20E5E52D}" type="presParOf" srcId="{01E1D36E-7B87-4966-B8DC-1E9B84001B7A}" destId="{967AC435-8E00-4489-AB09-D7D805BB9708}" srcOrd="1" destOrd="0" presId="urn:microsoft.com/office/officeart/2005/8/layout/list1"/>
    <dgm:cxn modelId="{8B6EB039-B6FB-4D39-810F-77DB426B240A}" type="presParOf" srcId="{01E1D36E-7B87-4966-B8DC-1E9B84001B7A}" destId="{B561D578-2A84-44DE-ABFA-B0EBDF0CE029}"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23E1B7-A2FA-4840-A896-985EE294C5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B7C66CD-0A63-487D-99D3-69D04613AA77}">
      <dgm:prSet phldrT="[Text]" custT="1">
        <dgm:style>
          <a:lnRef idx="2">
            <a:schemeClr val="accent2"/>
          </a:lnRef>
          <a:fillRef idx="1">
            <a:schemeClr val="lt1"/>
          </a:fillRef>
          <a:effectRef idx="0">
            <a:schemeClr val="accent2"/>
          </a:effectRef>
          <a:fontRef idx="minor">
            <a:schemeClr val="dk1"/>
          </a:fontRef>
        </dgm:style>
      </dgm:prSet>
      <dgm:spPr>
        <a:ln w="38100"/>
      </dgm:spPr>
      <dgm:t>
        <a:bodyPr/>
        <a:lstStyle/>
        <a:p>
          <a:r>
            <a:rPr lang="en-US" sz="1800" dirty="0" smtClean="0">
              <a:latin typeface="Calibri" pitchFamily="34" charset="0"/>
            </a:rPr>
            <a:t>The initialization expression is executed only once, that is, when the loop starts.</a:t>
          </a:r>
          <a:endParaRPr lang="en-US" sz="1800" dirty="0">
            <a:latin typeface="Calibri" pitchFamily="34" charset="0"/>
          </a:endParaRPr>
        </a:p>
      </dgm:t>
    </dgm:pt>
    <dgm:pt modelId="{8D9CE149-67EB-431B-ACE4-E1617B748BA0}" type="parTrans" cxnId="{D5AA3D38-8C8F-49E8-9B03-868C9960010E}">
      <dgm:prSet/>
      <dgm:spPr/>
      <dgm:t>
        <a:bodyPr/>
        <a:lstStyle/>
        <a:p>
          <a:endParaRPr lang="en-US"/>
        </a:p>
      </dgm:t>
    </dgm:pt>
    <dgm:pt modelId="{D66BDB69-3997-440F-91BA-D32AF4DB918D}" type="sibTrans" cxnId="{D5AA3D38-8C8F-49E8-9B03-868C9960010E}">
      <dgm:prSet/>
      <dgm:spPr/>
      <dgm:t>
        <a:bodyPr/>
        <a:lstStyle/>
        <a:p>
          <a:endParaRPr lang="en-US"/>
        </a:p>
      </dgm:t>
    </dgm:pt>
    <dgm:pt modelId="{A2DACC8A-0E72-49EB-9806-747CE0CEBC75}">
      <dgm:prSet phldrT="[Text]" phldr="1"/>
      <dgm:spPr/>
      <dgm:t>
        <a:bodyPr/>
        <a:lstStyle/>
        <a:p>
          <a:endParaRPr lang="en-US" dirty="0"/>
        </a:p>
      </dgm:t>
    </dgm:pt>
    <dgm:pt modelId="{B840B1B7-50E2-448E-9DA4-37DF97F8CA0C}" type="parTrans" cxnId="{C2B01C93-3266-4E7A-94A3-2794774C1D3E}">
      <dgm:prSet/>
      <dgm:spPr/>
      <dgm:t>
        <a:bodyPr/>
        <a:lstStyle/>
        <a:p>
          <a:endParaRPr lang="en-US"/>
        </a:p>
      </dgm:t>
    </dgm:pt>
    <dgm:pt modelId="{A6BFF9C3-DD93-486B-B4A5-2FEBFC53B163}" type="sibTrans" cxnId="{C2B01C93-3266-4E7A-94A3-2794774C1D3E}">
      <dgm:prSet/>
      <dgm:spPr/>
      <dgm:t>
        <a:bodyPr/>
        <a:lstStyle/>
        <a:p>
          <a:endParaRPr lang="en-US"/>
        </a:p>
      </dgm:t>
    </dgm:pt>
    <dgm:pt modelId="{EE86A013-81DA-4739-95C7-1582B243463E}">
      <dgm:prSet custT="1">
        <dgm:style>
          <a:lnRef idx="2">
            <a:schemeClr val="accent3"/>
          </a:lnRef>
          <a:fillRef idx="1">
            <a:schemeClr val="lt1"/>
          </a:fillRef>
          <a:effectRef idx="0">
            <a:schemeClr val="accent3"/>
          </a:effectRef>
          <a:fontRef idx="minor">
            <a:schemeClr val="dk1"/>
          </a:fontRef>
        </dgm:style>
      </dgm:prSet>
      <dgm:spPr>
        <a:ln w="38100"/>
      </dgm:spPr>
      <dgm:t>
        <a:bodyPr/>
        <a:lstStyle/>
        <a:p>
          <a:r>
            <a:rPr lang="en-US" sz="1800" dirty="0" smtClean="0">
              <a:latin typeface="Calibri" pitchFamily="34" charset="0"/>
            </a:rPr>
            <a:t>Next, the </a:t>
          </a:r>
          <a:r>
            <a:rPr lang="en-US" sz="1800" dirty="0" err="1" smtClean="0">
              <a:latin typeface="Calibri" pitchFamily="34" charset="0"/>
            </a:rPr>
            <a:t>boolean</a:t>
          </a:r>
          <a:r>
            <a:rPr lang="en-US" sz="1800" dirty="0" smtClean="0">
              <a:latin typeface="Calibri" pitchFamily="34" charset="0"/>
            </a:rPr>
            <a:t> expression is evaluated and tests the loop control variable against a targeted value.</a:t>
          </a:r>
          <a:endParaRPr lang="en-US" sz="1800" dirty="0">
            <a:latin typeface="Calibri" pitchFamily="34" charset="0"/>
          </a:endParaRPr>
        </a:p>
      </dgm:t>
    </dgm:pt>
    <dgm:pt modelId="{3BA768FE-CE3F-4EB2-9E6E-A56189849751}" type="parTrans" cxnId="{91AF91E9-205F-4C1C-AB31-3F0762E900CA}">
      <dgm:prSet/>
      <dgm:spPr/>
      <dgm:t>
        <a:bodyPr/>
        <a:lstStyle/>
        <a:p>
          <a:endParaRPr lang="en-US"/>
        </a:p>
      </dgm:t>
    </dgm:pt>
    <dgm:pt modelId="{06651B51-E8DB-4120-88D3-E2652857C151}" type="sibTrans" cxnId="{91AF91E9-205F-4C1C-AB31-3F0762E900CA}">
      <dgm:prSet/>
      <dgm:spPr/>
      <dgm:t>
        <a:bodyPr/>
        <a:lstStyle/>
        <a:p>
          <a:endParaRPr lang="en-US"/>
        </a:p>
      </dgm:t>
    </dgm:pt>
    <dgm:pt modelId="{B794DBF8-A07F-4F41-8B4B-59F57E3679C3}">
      <dgm:prSet custT="1">
        <dgm:style>
          <a:lnRef idx="2">
            <a:schemeClr val="accent4"/>
          </a:lnRef>
          <a:fillRef idx="1">
            <a:schemeClr val="lt1"/>
          </a:fillRef>
          <a:effectRef idx="0">
            <a:schemeClr val="accent4"/>
          </a:effectRef>
          <a:fontRef idx="minor">
            <a:schemeClr val="dk1"/>
          </a:fontRef>
        </dgm:style>
      </dgm:prSet>
      <dgm:spPr>
        <a:ln w="38100"/>
      </dgm:spPr>
      <dgm:t>
        <a:bodyPr/>
        <a:lstStyle/>
        <a:p>
          <a:r>
            <a:rPr lang="en-US" sz="1800" dirty="0" smtClean="0">
              <a:latin typeface="Calibri" pitchFamily="34" charset="0"/>
            </a:rPr>
            <a:t>If the expression is </a:t>
          </a:r>
          <a:r>
            <a:rPr lang="en-US" sz="1800" dirty="0" smtClean="0">
              <a:latin typeface="Courier New" pitchFamily="49" charset="0"/>
              <a:cs typeface="Courier New" pitchFamily="49" charset="0"/>
            </a:rPr>
            <a:t>true</a:t>
          </a:r>
          <a:r>
            <a:rPr lang="en-US" sz="1800" dirty="0" smtClean="0">
              <a:latin typeface="Calibri" pitchFamily="34" charset="0"/>
            </a:rPr>
            <a:t>, then the body of the loop is executed and if the expression is </a:t>
          </a:r>
          <a:r>
            <a:rPr lang="en-US" sz="1800" dirty="0" smtClean="0">
              <a:latin typeface="Courier New" pitchFamily="49" charset="0"/>
              <a:cs typeface="Courier New" pitchFamily="49" charset="0"/>
            </a:rPr>
            <a:t>false</a:t>
          </a:r>
          <a:r>
            <a:rPr lang="en-US" sz="1800" dirty="0" smtClean="0">
              <a:latin typeface="Calibri" pitchFamily="34" charset="0"/>
            </a:rPr>
            <a:t>, then the loop terminates.</a:t>
          </a:r>
          <a:endParaRPr lang="en-US" sz="1800" dirty="0">
            <a:latin typeface="Calibri" pitchFamily="34" charset="0"/>
          </a:endParaRPr>
        </a:p>
      </dgm:t>
    </dgm:pt>
    <dgm:pt modelId="{EC9376A5-0F36-41E5-94FB-5C589FED1E3F}" type="parTrans" cxnId="{E9D7E0CE-A30F-4B1D-890A-1E9945070E68}">
      <dgm:prSet/>
      <dgm:spPr/>
      <dgm:t>
        <a:bodyPr/>
        <a:lstStyle/>
        <a:p>
          <a:endParaRPr lang="en-US"/>
        </a:p>
      </dgm:t>
    </dgm:pt>
    <dgm:pt modelId="{9D6357D0-2A7A-4179-8C03-8C3CA0199DAE}" type="sibTrans" cxnId="{E9D7E0CE-A30F-4B1D-890A-1E9945070E68}">
      <dgm:prSet/>
      <dgm:spPr/>
      <dgm:t>
        <a:bodyPr/>
        <a:lstStyle/>
        <a:p>
          <a:endParaRPr lang="en-US"/>
        </a:p>
      </dgm:t>
    </dgm:pt>
    <dgm:pt modelId="{16D5B386-B423-46E9-8E1C-31C3F0FC2D3A}">
      <dgm:prSet custT="1">
        <dgm:style>
          <a:lnRef idx="2">
            <a:schemeClr val="accent1"/>
          </a:lnRef>
          <a:fillRef idx="1">
            <a:schemeClr val="lt1"/>
          </a:fillRef>
          <a:effectRef idx="0">
            <a:schemeClr val="accent1"/>
          </a:effectRef>
          <a:fontRef idx="minor">
            <a:schemeClr val="dk1"/>
          </a:fontRef>
        </dgm:style>
      </dgm:prSet>
      <dgm:spPr>
        <a:ln w="38100"/>
      </dgm:spPr>
      <dgm:t>
        <a:bodyPr/>
        <a:lstStyle/>
        <a:p>
          <a:r>
            <a:rPr lang="en-US" sz="1800" dirty="0" smtClean="0">
              <a:latin typeface="Calibri" pitchFamily="34" charset="0"/>
            </a:rPr>
            <a:t>Lastly, the iteration portion of the loop is executed. This expression usually increments or decrements value of the control variable.</a:t>
          </a:r>
          <a:endParaRPr lang="en-US" sz="1800" dirty="0">
            <a:latin typeface="Calibri" pitchFamily="34" charset="0"/>
          </a:endParaRPr>
        </a:p>
      </dgm:t>
    </dgm:pt>
    <dgm:pt modelId="{383E1BCB-077A-4E51-99D1-8D6F42A2D471}" type="parTrans" cxnId="{B8B81791-C03D-4310-A59E-CC79DDE8F773}">
      <dgm:prSet/>
      <dgm:spPr/>
      <dgm:t>
        <a:bodyPr/>
        <a:lstStyle/>
        <a:p>
          <a:endParaRPr lang="en-US"/>
        </a:p>
      </dgm:t>
    </dgm:pt>
    <dgm:pt modelId="{18B698CA-27A6-4F2E-A29D-6130C86CD725}" type="sibTrans" cxnId="{B8B81791-C03D-4310-A59E-CC79DDE8F773}">
      <dgm:prSet/>
      <dgm:spPr/>
      <dgm:t>
        <a:bodyPr/>
        <a:lstStyle/>
        <a:p>
          <a:endParaRPr lang="en-US"/>
        </a:p>
      </dgm:t>
    </dgm:pt>
    <dgm:pt modelId="{6F53812D-110B-40D1-8482-AB6108AE70A0}">
      <dgm:prSet custT="1">
        <dgm:style>
          <a:lnRef idx="2">
            <a:schemeClr val="accent6"/>
          </a:lnRef>
          <a:fillRef idx="1">
            <a:schemeClr val="lt1"/>
          </a:fillRef>
          <a:effectRef idx="0">
            <a:schemeClr val="accent6"/>
          </a:effectRef>
          <a:fontRef idx="minor">
            <a:schemeClr val="dk1"/>
          </a:fontRef>
        </dgm:style>
      </dgm:prSet>
      <dgm:spPr>
        <a:ln w="38100"/>
      </dgm:spPr>
      <dgm:t>
        <a:bodyPr/>
        <a:lstStyle/>
        <a:p>
          <a:r>
            <a:rPr lang="en-US" sz="1800" dirty="0" smtClean="0">
              <a:latin typeface="Calibri" pitchFamily="34" charset="0"/>
            </a:rPr>
            <a:t>In the next iteration, again the condition section is evaluated and depending on the result of evaluation the loop is either continued or terminated.</a:t>
          </a:r>
          <a:endParaRPr lang="en-US" sz="1800" dirty="0">
            <a:latin typeface="Calibri" pitchFamily="34" charset="0"/>
          </a:endParaRPr>
        </a:p>
      </dgm:t>
    </dgm:pt>
    <dgm:pt modelId="{D548799B-F9AE-433B-B982-85103F1D94E7}" type="parTrans" cxnId="{66BE1024-34DB-4FAB-91C9-6A1B2E7B86A4}">
      <dgm:prSet/>
      <dgm:spPr/>
      <dgm:t>
        <a:bodyPr/>
        <a:lstStyle/>
        <a:p>
          <a:endParaRPr lang="en-US"/>
        </a:p>
      </dgm:t>
    </dgm:pt>
    <dgm:pt modelId="{DFD2CA39-C24F-473C-9751-4A6B01E9EC5E}" type="sibTrans" cxnId="{66BE1024-34DB-4FAB-91C9-6A1B2E7B86A4}">
      <dgm:prSet/>
      <dgm:spPr/>
      <dgm:t>
        <a:bodyPr/>
        <a:lstStyle/>
        <a:p>
          <a:endParaRPr lang="en-US"/>
        </a:p>
      </dgm:t>
    </dgm:pt>
    <dgm:pt modelId="{FE19854B-3E23-4E4A-8F0C-B242759474CF}" type="pres">
      <dgm:prSet presAssocID="{4223E1B7-A2FA-4840-A896-985EE294C597}" presName="linear" presStyleCnt="0">
        <dgm:presLayoutVars>
          <dgm:animLvl val="lvl"/>
          <dgm:resizeHandles val="exact"/>
        </dgm:presLayoutVars>
      </dgm:prSet>
      <dgm:spPr/>
      <dgm:t>
        <a:bodyPr/>
        <a:lstStyle/>
        <a:p>
          <a:endParaRPr lang="en-US"/>
        </a:p>
      </dgm:t>
    </dgm:pt>
    <dgm:pt modelId="{9EDC64BE-E7E4-4782-9A17-F18D5AF9CE78}" type="pres">
      <dgm:prSet presAssocID="{2B7C66CD-0A63-487D-99D3-69D04613AA77}" presName="parentText" presStyleLbl="node1" presStyleIdx="0" presStyleCnt="5" custLinFactY="862" custLinFactNeighborY="100000">
        <dgm:presLayoutVars>
          <dgm:chMax val="0"/>
          <dgm:bulletEnabled val="1"/>
        </dgm:presLayoutVars>
      </dgm:prSet>
      <dgm:spPr/>
      <dgm:t>
        <a:bodyPr/>
        <a:lstStyle/>
        <a:p>
          <a:endParaRPr lang="en-US"/>
        </a:p>
      </dgm:t>
    </dgm:pt>
    <dgm:pt modelId="{D910402A-231D-46D5-A31E-4AC1AEDCDBC9}" type="pres">
      <dgm:prSet presAssocID="{2B7C66CD-0A63-487D-99D3-69D04613AA77}" presName="childText" presStyleLbl="revTx" presStyleIdx="0" presStyleCnt="1">
        <dgm:presLayoutVars>
          <dgm:bulletEnabled val="1"/>
        </dgm:presLayoutVars>
      </dgm:prSet>
      <dgm:spPr/>
      <dgm:t>
        <a:bodyPr/>
        <a:lstStyle/>
        <a:p>
          <a:endParaRPr lang="en-US"/>
        </a:p>
      </dgm:t>
    </dgm:pt>
    <dgm:pt modelId="{8AF4E0A4-6227-4E44-AD0C-ADB9D86885C3}" type="pres">
      <dgm:prSet presAssocID="{EE86A013-81DA-4739-95C7-1582B243463E}" presName="parentText" presStyleLbl="node1" presStyleIdx="1" presStyleCnt="5">
        <dgm:presLayoutVars>
          <dgm:chMax val="0"/>
          <dgm:bulletEnabled val="1"/>
        </dgm:presLayoutVars>
      </dgm:prSet>
      <dgm:spPr/>
      <dgm:t>
        <a:bodyPr/>
        <a:lstStyle/>
        <a:p>
          <a:endParaRPr lang="en-US"/>
        </a:p>
      </dgm:t>
    </dgm:pt>
    <dgm:pt modelId="{6F8BB42B-1AA8-44EA-8CC5-67288313F328}" type="pres">
      <dgm:prSet presAssocID="{06651B51-E8DB-4120-88D3-E2652857C151}" presName="spacer" presStyleCnt="0"/>
      <dgm:spPr/>
    </dgm:pt>
    <dgm:pt modelId="{788444CD-1C1D-47EB-A6F6-41223E6609BE}" type="pres">
      <dgm:prSet presAssocID="{B794DBF8-A07F-4F41-8B4B-59F57E3679C3}" presName="parentText" presStyleLbl="node1" presStyleIdx="2" presStyleCnt="5">
        <dgm:presLayoutVars>
          <dgm:chMax val="0"/>
          <dgm:bulletEnabled val="1"/>
        </dgm:presLayoutVars>
      </dgm:prSet>
      <dgm:spPr/>
      <dgm:t>
        <a:bodyPr/>
        <a:lstStyle/>
        <a:p>
          <a:endParaRPr lang="en-US"/>
        </a:p>
      </dgm:t>
    </dgm:pt>
    <dgm:pt modelId="{584C23D0-9846-49C5-831E-4E756233FF86}" type="pres">
      <dgm:prSet presAssocID="{9D6357D0-2A7A-4179-8C03-8C3CA0199DAE}" presName="spacer" presStyleCnt="0"/>
      <dgm:spPr/>
    </dgm:pt>
    <dgm:pt modelId="{F8E1115A-9939-42B4-98BA-13D6FC998BDF}" type="pres">
      <dgm:prSet presAssocID="{16D5B386-B423-46E9-8E1C-31C3F0FC2D3A}" presName="parentText" presStyleLbl="node1" presStyleIdx="3" presStyleCnt="5">
        <dgm:presLayoutVars>
          <dgm:chMax val="0"/>
          <dgm:bulletEnabled val="1"/>
        </dgm:presLayoutVars>
      </dgm:prSet>
      <dgm:spPr/>
      <dgm:t>
        <a:bodyPr/>
        <a:lstStyle/>
        <a:p>
          <a:endParaRPr lang="en-US"/>
        </a:p>
      </dgm:t>
    </dgm:pt>
    <dgm:pt modelId="{2983D12C-86EE-4D28-917D-A430CCF97E5D}" type="pres">
      <dgm:prSet presAssocID="{18B698CA-27A6-4F2E-A29D-6130C86CD725}" presName="spacer" presStyleCnt="0"/>
      <dgm:spPr/>
    </dgm:pt>
    <dgm:pt modelId="{F765B889-B3EA-4402-94B4-BCAC18ACF7A2}" type="pres">
      <dgm:prSet presAssocID="{6F53812D-110B-40D1-8482-AB6108AE70A0}" presName="parentText" presStyleLbl="node1" presStyleIdx="4" presStyleCnt="5">
        <dgm:presLayoutVars>
          <dgm:chMax val="0"/>
          <dgm:bulletEnabled val="1"/>
        </dgm:presLayoutVars>
      </dgm:prSet>
      <dgm:spPr/>
      <dgm:t>
        <a:bodyPr/>
        <a:lstStyle/>
        <a:p>
          <a:endParaRPr lang="en-US"/>
        </a:p>
      </dgm:t>
    </dgm:pt>
  </dgm:ptLst>
  <dgm:cxnLst>
    <dgm:cxn modelId="{106A7498-26C9-4757-9986-AD8D4064DFF5}" type="presOf" srcId="{B794DBF8-A07F-4F41-8B4B-59F57E3679C3}" destId="{788444CD-1C1D-47EB-A6F6-41223E6609BE}" srcOrd="0" destOrd="0" presId="urn:microsoft.com/office/officeart/2005/8/layout/vList2"/>
    <dgm:cxn modelId="{B8B81791-C03D-4310-A59E-CC79DDE8F773}" srcId="{4223E1B7-A2FA-4840-A896-985EE294C597}" destId="{16D5B386-B423-46E9-8E1C-31C3F0FC2D3A}" srcOrd="3" destOrd="0" parTransId="{383E1BCB-077A-4E51-99D1-8D6F42A2D471}" sibTransId="{18B698CA-27A6-4F2E-A29D-6130C86CD725}"/>
    <dgm:cxn modelId="{52FAC388-9EAA-4299-BE14-6F9E56D96847}" type="presOf" srcId="{2B7C66CD-0A63-487D-99D3-69D04613AA77}" destId="{9EDC64BE-E7E4-4782-9A17-F18D5AF9CE78}" srcOrd="0" destOrd="0" presId="urn:microsoft.com/office/officeart/2005/8/layout/vList2"/>
    <dgm:cxn modelId="{0C4D1C26-038A-406F-8E71-FEA53F9DA9D0}" type="presOf" srcId="{6F53812D-110B-40D1-8482-AB6108AE70A0}" destId="{F765B889-B3EA-4402-94B4-BCAC18ACF7A2}" srcOrd="0" destOrd="0" presId="urn:microsoft.com/office/officeart/2005/8/layout/vList2"/>
    <dgm:cxn modelId="{57EA846A-10AE-47F1-B279-C8E5EAE6AFE9}" type="presOf" srcId="{A2DACC8A-0E72-49EB-9806-747CE0CEBC75}" destId="{D910402A-231D-46D5-A31E-4AC1AEDCDBC9}" srcOrd="0" destOrd="0" presId="urn:microsoft.com/office/officeart/2005/8/layout/vList2"/>
    <dgm:cxn modelId="{C2B01C93-3266-4E7A-94A3-2794774C1D3E}" srcId="{2B7C66CD-0A63-487D-99D3-69D04613AA77}" destId="{A2DACC8A-0E72-49EB-9806-747CE0CEBC75}" srcOrd="0" destOrd="0" parTransId="{B840B1B7-50E2-448E-9DA4-37DF97F8CA0C}" sibTransId="{A6BFF9C3-DD93-486B-B4A5-2FEBFC53B163}"/>
    <dgm:cxn modelId="{DEA6CF76-4D5C-409A-A813-AC15D76708F6}" type="presOf" srcId="{EE86A013-81DA-4739-95C7-1582B243463E}" destId="{8AF4E0A4-6227-4E44-AD0C-ADB9D86885C3}" srcOrd="0" destOrd="0" presId="urn:microsoft.com/office/officeart/2005/8/layout/vList2"/>
    <dgm:cxn modelId="{66BE1024-34DB-4FAB-91C9-6A1B2E7B86A4}" srcId="{4223E1B7-A2FA-4840-A896-985EE294C597}" destId="{6F53812D-110B-40D1-8482-AB6108AE70A0}" srcOrd="4" destOrd="0" parTransId="{D548799B-F9AE-433B-B982-85103F1D94E7}" sibTransId="{DFD2CA39-C24F-473C-9751-4A6B01E9EC5E}"/>
    <dgm:cxn modelId="{91AF91E9-205F-4C1C-AB31-3F0762E900CA}" srcId="{4223E1B7-A2FA-4840-A896-985EE294C597}" destId="{EE86A013-81DA-4739-95C7-1582B243463E}" srcOrd="1" destOrd="0" parTransId="{3BA768FE-CE3F-4EB2-9E6E-A56189849751}" sibTransId="{06651B51-E8DB-4120-88D3-E2652857C151}"/>
    <dgm:cxn modelId="{3106DB08-A8D9-49C1-ACEB-97DCBCC548C5}" type="presOf" srcId="{4223E1B7-A2FA-4840-A896-985EE294C597}" destId="{FE19854B-3E23-4E4A-8F0C-B242759474CF}" srcOrd="0" destOrd="0" presId="urn:microsoft.com/office/officeart/2005/8/layout/vList2"/>
    <dgm:cxn modelId="{E9D7E0CE-A30F-4B1D-890A-1E9945070E68}" srcId="{4223E1B7-A2FA-4840-A896-985EE294C597}" destId="{B794DBF8-A07F-4F41-8B4B-59F57E3679C3}" srcOrd="2" destOrd="0" parTransId="{EC9376A5-0F36-41E5-94FB-5C589FED1E3F}" sibTransId="{9D6357D0-2A7A-4179-8C03-8C3CA0199DAE}"/>
    <dgm:cxn modelId="{ED44F364-EC08-4128-BB33-94BA36A515D4}" type="presOf" srcId="{16D5B386-B423-46E9-8E1C-31C3F0FC2D3A}" destId="{F8E1115A-9939-42B4-98BA-13D6FC998BDF}" srcOrd="0" destOrd="0" presId="urn:microsoft.com/office/officeart/2005/8/layout/vList2"/>
    <dgm:cxn modelId="{D5AA3D38-8C8F-49E8-9B03-868C9960010E}" srcId="{4223E1B7-A2FA-4840-A896-985EE294C597}" destId="{2B7C66CD-0A63-487D-99D3-69D04613AA77}" srcOrd="0" destOrd="0" parTransId="{8D9CE149-67EB-431B-ACE4-E1617B748BA0}" sibTransId="{D66BDB69-3997-440F-91BA-D32AF4DB918D}"/>
    <dgm:cxn modelId="{8DCBED60-7587-4D48-9CD7-0817B8EEE943}" type="presParOf" srcId="{FE19854B-3E23-4E4A-8F0C-B242759474CF}" destId="{9EDC64BE-E7E4-4782-9A17-F18D5AF9CE78}" srcOrd="0" destOrd="0" presId="urn:microsoft.com/office/officeart/2005/8/layout/vList2"/>
    <dgm:cxn modelId="{11D387E8-7BCA-4605-8313-678C7D62305B}" type="presParOf" srcId="{FE19854B-3E23-4E4A-8F0C-B242759474CF}" destId="{D910402A-231D-46D5-A31E-4AC1AEDCDBC9}" srcOrd="1" destOrd="0" presId="urn:microsoft.com/office/officeart/2005/8/layout/vList2"/>
    <dgm:cxn modelId="{862D6E1F-94DD-45CE-A491-B60266CB0FE5}" type="presParOf" srcId="{FE19854B-3E23-4E4A-8F0C-B242759474CF}" destId="{8AF4E0A4-6227-4E44-AD0C-ADB9D86885C3}" srcOrd="2" destOrd="0" presId="urn:microsoft.com/office/officeart/2005/8/layout/vList2"/>
    <dgm:cxn modelId="{477B39DE-3140-41A5-80D9-464A966942BE}" type="presParOf" srcId="{FE19854B-3E23-4E4A-8F0C-B242759474CF}" destId="{6F8BB42B-1AA8-44EA-8CC5-67288313F328}" srcOrd="3" destOrd="0" presId="urn:microsoft.com/office/officeart/2005/8/layout/vList2"/>
    <dgm:cxn modelId="{29F314B5-AFB7-4937-8F9E-ED2BF2AF72BE}" type="presParOf" srcId="{FE19854B-3E23-4E4A-8F0C-B242759474CF}" destId="{788444CD-1C1D-47EB-A6F6-41223E6609BE}" srcOrd="4" destOrd="0" presId="urn:microsoft.com/office/officeart/2005/8/layout/vList2"/>
    <dgm:cxn modelId="{2E8D1441-9315-467B-84A8-04B5E0050F71}" type="presParOf" srcId="{FE19854B-3E23-4E4A-8F0C-B242759474CF}" destId="{584C23D0-9846-49C5-831E-4E756233FF86}" srcOrd="5" destOrd="0" presId="urn:microsoft.com/office/officeart/2005/8/layout/vList2"/>
    <dgm:cxn modelId="{EEDFF996-CC83-44B7-9DFA-82B913E8EBFA}" type="presParOf" srcId="{FE19854B-3E23-4E4A-8F0C-B242759474CF}" destId="{F8E1115A-9939-42B4-98BA-13D6FC998BDF}" srcOrd="6" destOrd="0" presId="urn:microsoft.com/office/officeart/2005/8/layout/vList2"/>
    <dgm:cxn modelId="{C1EFF6B9-36A2-4AA0-8080-8EC341B1E0B7}" type="presParOf" srcId="{FE19854B-3E23-4E4A-8F0C-B242759474CF}" destId="{2983D12C-86EE-4D28-917D-A430CCF97E5D}" srcOrd="7" destOrd="0" presId="urn:microsoft.com/office/officeart/2005/8/layout/vList2"/>
    <dgm:cxn modelId="{FB95C894-8D4F-4F41-A99C-8777A39204CD}" type="presParOf" srcId="{FE19854B-3E23-4E4A-8F0C-B242759474CF}" destId="{F765B889-B3EA-4402-94B4-BCAC18ACF7A2}" srcOrd="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BF087-E630-4CD4-A98E-BC6C94AA9992}">
      <dsp:nvSpPr>
        <dsp:cNvPr id="0" name=""/>
        <dsp:cNvSpPr/>
      </dsp:nvSpPr>
      <dsp:spPr>
        <a:xfrm>
          <a:off x="0" y="0"/>
          <a:ext cx="3581400" cy="3581400"/>
        </a:xfrm>
        <a:prstGeom prst="diamond">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D0CA697-4D9E-46E2-A65E-0B00AB54713A}">
      <dsp:nvSpPr>
        <dsp:cNvPr id="0" name=""/>
        <dsp:cNvSpPr/>
      </dsp:nvSpPr>
      <dsp:spPr>
        <a:xfrm>
          <a:off x="277868" y="492633"/>
          <a:ext cx="1521475" cy="139674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  </a:t>
          </a:r>
        </a:p>
        <a:p>
          <a:pPr lvl="0" algn="ctr" defTabSz="1244600">
            <a:lnSpc>
              <a:spcPct val="90000"/>
            </a:lnSpc>
            <a:spcBef>
              <a:spcPct val="0"/>
            </a:spcBef>
            <a:spcAft>
              <a:spcPct val="35000"/>
            </a:spcAft>
          </a:pPr>
          <a:r>
            <a:rPr lang="en-US" sz="2800" b="1" kern="1200" dirty="0" smtClean="0"/>
            <a:t>while	</a:t>
          </a:r>
          <a:endParaRPr lang="en-US" sz="2800" b="1" kern="1200" dirty="0"/>
        </a:p>
      </dsp:txBody>
      <dsp:txXfrm>
        <a:off x="277868" y="492633"/>
        <a:ext cx="1521475" cy="1396746"/>
      </dsp:txXfrm>
    </dsp:sp>
    <dsp:sp modelId="{79D78BE1-78D3-4605-A1DE-67724D7C519A}">
      <dsp:nvSpPr>
        <dsp:cNvPr id="0" name=""/>
        <dsp:cNvSpPr/>
      </dsp:nvSpPr>
      <dsp:spPr>
        <a:xfrm>
          <a:off x="1890736" y="461136"/>
          <a:ext cx="1690663" cy="139674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do-while</a:t>
          </a:r>
          <a:endParaRPr lang="en-US" sz="2800" b="1" kern="1200" dirty="0"/>
        </a:p>
      </dsp:txBody>
      <dsp:txXfrm>
        <a:off x="1890736" y="461136"/>
        <a:ext cx="1690663" cy="1396746"/>
      </dsp:txXfrm>
    </dsp:sp>
    <dsp:sp modelId="{D5F7A779-C771-4EE2-BF85-BD01E0CFC555}">
      <dsp:nvSpPr>
        <dsp:cNvPr id="0" name=""/>
        <dsp:cNvSpPr/>
      </dsp:nvSpPr>
      <dsp:spPr>
        <a:xfrm>
          <a:off x="277868" y="1996821"/>
          <a:ext cx="1521475" cy="139674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for</a:t>
          </a:r>
          <a:endParaRPr lang="en-US" sz="2800" b="1" kern="1200" dirty="0"/>
        </a:p>
      </dsp:txBody>
      <dsp:txXfrm>
        <a:off x="277868" y="1996821"/>
        <a:ext cx="1521475" cy="1396746"/>
      </dsp:txXfrm>
    </dsp:sp>
    <dsp:sp modelId="{E54D416D-35D2-4552-9C09-9F9CC380A343}">
      <dsp:nvSpPr>
        <dsp:cNvPr id="0" name=""/>
        <dsp:cNvSpPr/>
      </dsp:nvSpPr>
      <dsp:spPr>
        <a:xfrm>
          <a:off x="1890736" y="1943102"/>
          <a:ext cx="1690663" cy="139674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for-each</a:t>
          </a:r>
          <a:endParaRPr lang="en-US" sz="2800" b="1" kern="1200" dirty="0"/>
        </a:p>
      </dsp:txBody>
      <dsp:txXfrm>
        <a:off x="1890736" y="1943102"/>
        <a:ext cx="1690663" cy="13967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6F5AB9-A0ED-4A2A-9832-FBCC36015180}">
      <dsp:nvSpPr>
        <dsp:cNvPr id="0" name=""/>
        <dsp:cNvSpPr/>
      </dsp:nvSpPr>
      <dsp:spPr>
        <a:xfrm>
          <a:off x="0" y="7449"/>
          <a:ext cx="4724399" cy="110682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kern="1200" dirty="0" smtClean="0">
              <a:latin typeface="Calibri" pitchFamily="34" charset="0"/>
            </a:rPr>
            <a:t>Loops enable programmers to develop concise programs, which otherwise would require thousands of program statements.</a:t>
          </a:r>
          <a:endParaRPr lang="en-US" sz="2000" b="0" kern="1200" dirty="0"/>
        </a:p>
      </dsp:txBody>
      <dsp:txXfrm>
        <a:off x="0" y="7449"/>
        <a:ext cx="4724399" cy="1106820"/>
      </dsp:txXfrm>
    </dsp:sp>
    <dsp:sp modelId="{B8A36226-E3F3-461C-BD07-6EAACBC6BF4C}">
      <dsp:nvSpPr>
        <dsp:cNvPr id="0" name=""/>
        <dsp:cNvSpPr/>
      </dsp:nvSpPr>
      <dsp:spPr>
        <a:xfrm>
          <a:off x="0" y="1114269"/>
          <a:ext cx="472439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a:p>
      </dsp:txBody>
      <dsp:txXfrm>
        <a:off x="0" y="1114269"/>
        <a:ext cx="4724399" cy="364320"/>
      </dsp:txXfrm>
    </dsp:sp>
    <dsp:sp modelId="{807E7900-7FCC-443F-B30D-22FEC47EDB9E}">
      <dsp:nvSpPr>
        <dsp:cNvPr id="0" name=""/>
        <dsp:cNvSpPr/>
      </dsp:nvSpPr>
      <dsp:spPr>
        <a:xfrm>
          <a:off x="0" y="1478589"/>
          <a:ext cx="4724399" cy="110682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Calibri" pitchFamily="34" charset="0"/>
            </a:rPr>
            <a:t>Loops consists of statement or a block of statements that are repeatedly executed.</a:t>
          </a:r>
          <a:endParaRPr lang="en-US" sz="2000" kern="1200" dirty="0"/>
        </a:p>
      </dsp:txBody>
      <dsp:txXfrm>
        <a:off x="0" y="1478589"/>
        <a:ext cx="4724399" cy="1106820"/>
      </dsp:txXfrm>
    </dsp:sp>
    <dsp:sp modelId="{AFBA2A2E-A4D5-47FC-8A95-0ECB349203EE}">
      <dsp:nvSpPr>
        <dsp:cNvPr id="0" name=""/>
        <dsp:cNvSpPr/>
      </dsp:nvSpPr>
      <dsp:spPr>
        <a:xfrm>
          <a:off x="0" y="2585410"/>
          <a:ext cx="472439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a:p>
      </dsp:txBody>
      <dsp:txXfrm>
        <a:off x="0" y="2585410"/>
        <a:ext cx="4724399" cy="364320"/>
      </dsp:txXfrm>
    </dsp:sp>
    <dsp:sp modelId="{018975EB-2487-42D7-8AA5-8D5195F290F0}">
      <dsp:nvSpPr>
        <dsp:cNvPr id="0" name=""/>
        <dsp:cNvSpPr/>
      </dsp:nvSpPr>
      <dsp:spPr>
        <a:xfrm>
          <a:off x="0" y="2949730"/>
          <a:ext cx="4724399" cy="1106820"/>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Calibri" pitchFamily="34" charset="0"/>
            </a:rPr>
            <a:t>Statements in the loops are executed until a condition evaluates to </a:t>
          </a:r>
          <a:r>
            <a:rPr lang="en-US" sz="2000" b="0" kern="1200" dirty="0" smtClean="0">
              <a:latin typeface="Courier New" pitchFamily="49" charset="0"/>
              <a:cs typeface="Courier New" pitchFamily="49" charset="0"/>
            </a:rPr>
            <a:t>true</a:t>
          </a:r>
          <a:r>
            <a:rPr lang="en-US" sz="2000" kern="1200" dirty="0" smtClean="0">
              <a:latin typeface="Calibri" pitchFamily="34" charset="0"/>
            </a:rPr>
            <a:t> or </a:t>
          </a:r>
          <a:r>
            <a:rPr lang="en-US" sz="2000" kern="1200" dirty="0" smtClean="0">
              <a:latin typeface="Courier New" pitchFamily="49" charset="0"/>
              <a:cs typeface="Courier New" pitchFamily="49" charset="0"/>
            </a:rPr>
            <a:t>false</a:t>
          </a:r>
          <a:r>
            <a:rPr lang="en-US" sz="2000" kern="1200" dirty="0" smtClean="0">
              <a:latin typeface="Calibri" pitchFamily="34" charset="0"/>
            </a:rPr>
            <a:t>. </a:t>
          </a:r>
          <a:endParaRPr lang="en-US" sz="2000" kern="1200" dirty="0">
            <a:latin typeface="Calibri" pitchFamily="34" charset="0"/>
          </a:endParaRPr>
        </a:p>
      </dsp:txBody>
      <dsp:txXfrm>
        <a:off x="0" y="2949730"/>
        <a:ext cx="4724399" cy="11068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4BA088-3BDA-4E31-AE1D-E250C610F6CE}">
      <dsp:nvSpPr>
        <dsp:cNvPr id="0" name=""/>
        <dsp:cNvSpPr/>
      </dsp:nvSpPr>
      <dsp:spPr>
        <a:xfrm>
          <a:off x="682010" y="4313"/>
          <a:ext cx="3207979" cy="801994"/>
        </a:xfrm>
        <a:prstGeom prst="roundRect">
          <a:avLst>
            <a:gd name="adj" fmla="val 10000"/>
          </a:avLst>
        </a:prstGeom>
        <a:solidFill>
          <a:schemeClr val="lt1"/>
        </a:solidFill>
        <a:ln w="381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rPr>
            <a:t>The body of the </a:t>
          </a:r>
          <a:r>
            <a:rPr lang="en-US" sz="1800" kern="1200" dirty="0" smtClean="0">
              <a:latin typeface="Courier New" pitchFamily="49" charset="0"/>
              <a:cs typeface="Courier New" pitchFamily="49" charset="0"/>
            </a:rPr>
            <a:t>if</a:t>
          </a:r>
          <a:r>
            <a:rPr lang="en-US" sz="1800" kern="1200" dirty="0" smtClean="0">
              <a:latin typeface="Calibri" pitchFamily="34" charset="0"/>
            </a:rPr>
            <a:t> loop contains a set of statements.</a:t>
          </a:r>
          <a:endParaRPr lang="en-US" sz="1800" kern="1200" dirty="0">
            <a:latin typeface="Calibri" pitchFamily="34" charset="0"/>
          </a:endParaRPr>
        </a:p>
      </dsp:txBody>
      <dsp:txXfrm>
        <a:off x="682010" y="4313"/>
        <a:ext cx="3207979" cy="801994"/>
      </dsp:txXfrm>
    </dsp:sp>
    <dsp:sp modelId="{EE1EE1BC-4E21-4D69-AFD8-E7E93E280A95}">
      <dsp:nvSpPr>
        <dsp:cNvPr id="0" name=""/>
        <dsp:cNvSpPr/>
      </dsp:nvSpPr>
      <dsp:spPr>
        <a:xfrm rot="5400000">
          <a:off x="2135625" y="826358"/>
          <a:ext cx="300748" cy="36089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135625" y="826358"/>
        <a:ext cx="300748" cy="360897"/>
      </dsp:txXfrm>
    </dsp:sp>
    <dsp:sp modelId="{BF0125DC-A2D6-494D-B26C-F8456F7FAC79}">
      <dsp:nvSpPr>
        <dsp:cNvPr id="0" name=""/>
        <dsp:cNvSpPr/>
      </dsp:nvSpPr>
      <dsp:spPr>
        <a:xfrm>
          <a:off x="682010" y="1207306"/>
          <a:ext cx="3207979" cy="801994"/>
        </a:xfrm>
        <a:prstGeom prst="roundRect">
          <a:avLst>
            <a:gd name="adj" fmla="val 10000"/>
          </a:avLst>
        </a:prstGeom>
        <a:solidFill>
          <a:schemeClr val="lt1"/>
        </a:solidFill>
        <a:ln w="381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rPr>
            <a:t>Statements will be executed until the conditional expression evaluates to </a:t>
          </a:r>
          <a:r>
            <a:rPr lang="en-US" sz="1800" kern="1200" dirty="0" smtClean="0">
              <a:latin typeface="Courier New" pitchFamily="49" charset="0"/>
              <a:cs typeface="Courier New" pitchFamily="49" charset="0"/>
            </a:rPr>
            <a:t>true</a:t>
          </a:r>
          <a:r>
            <a:rPr lang="en-US" sz="1800" kern="1200" dirty="0" smtClean="0">
              <a:latin typeface="Calibri" pitchFamily="34" charset="0"/>
            </a:rPr>
            <a:t>.</a:t>
          </a:r>
          <a:endParaRPr lang="en-US" sz="1800" kern="1200" dirty="0">
            <a:latin typeface="Calibri" pitchFamily="34" charset="0"/>
          </a:endParaRPr>
        </a:p>
      </dsp:txBody>
      <dsp:txXfrm>
        <a:off x="682010" y="1207306"/>
        <a:ext cx="3207979" cy="801994"/>
      </dsp:txXfrm>
    </dsp:sp>
    <dsp:sp modelId="{11180A0E-82D9-4EB7-94AA-399195F3F182}">
      <dsp:nvSpPr>
        <dsp:cNvPr id="0" name=""/>
        <dsp:cNvSpPr/>
      </dsp:nvSpPr>
      <dsp:spPr>
        <a:xfrm rot="5400000">
          <a:off x="2135625" y="2029351"/>
          <a:ext cx="300748" cy="36089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135625" y="2029351"/>
        <a:ext cx="300748" cy="360897"/>
      </dsp:txXfrm>
    </dsp:sp>
    <dsp:sp modelId="{36A989AA-C478-4158-8084-BF97796FA682}">
      <dsp:nvSpPr>
        <dsp:cNvPr id="0" name=""/>
        <dsp:cNvSpPr/>
      </dsp:nvSpPr>
      <dsp:spPr>
        <a:xfrm>
          <a:off x="682010" y="2410298"/>
          <a:ext cx="3207979" cy="801994"/>
        </a:xfrm>
        <a:prstGeom prst="roundRect">
          <a:avLst>
            <a:gd name="adj" fmla="val 10000"/>
          </a:avLst>
        </a:prstGeom>
        <a:solidFill>
          <a:schemeClr val="lt1"/>
        </a:solid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rPr>
            <a:t>When the conditional expression evaluates to </a:t>
          </a:r>
          <a:r>
            <a:rPr lang="en-US" sz="1800" kern="1200" dirty="0" smtClean="0">
              <a:latin typeface="Courier New" pitchFamily="49" charset="0"/>
              <a:cs typeface="Courier New" pitchFamily="49" charset="0"/>
            </a:rPr>
            <a:t>false</a:t>
          </a:r>
          <a:r>
            <a:rPr lang="en-US" sz="1800" kern="1200" dirty="0" smtClean="0">
              <a:latin typeface="Calibri" pitchFamily="34" charset="0"/>
            </a:rPr>
            <a:t>, the loop is terminated.</a:t>
          </a:r>
          <a:endParaRPr lang="en-US" sz="1800" kern="1200" dirty="0">
            <a:latin typeface="Calibri" pitchFamily="34" charset="0"/>
          </a:endParaRPr>
        </a:p>
      </dsp:txBody>
      <dsp:txXfrm>
        <a:off x="682010" y="2410298"/>
        <a:ext cx="3207979" cy="801994"/>
      </dsp:txXfrm>
    </dsp:sp>
    <dsp:sp modelId="{CB6D8F7D-10F2-4E32-B582-1B0490AA99DD}">
      <dsp:nvSpPr>
        <dsp:cNvPr id="0" name=""/>
        <dsp:cNvSpPr/>
      </dsp:nvSpPr>
      <dsp:spPr>
        <a:xfrm rot="5400000">
          <a:off x="2135625" y="3232343"/>
          <a:ext cx="300748" cy="36089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2135625" y="3232343"/>
        <a:ext cx="300748" cy="360897"/>
      </dsp:txXfrm>
    </dsp:sp>
    <dsp:sp modelId="{EDD8FF2C-20F3-4067-ADCC-4612E06BB379}">
      <dsp:nvSpPr>
        <dsp:cNvPr id="0" name=""/>
        <dsp:cNvSpPr/>
      </dsp:nvSpPr>
      <dsp:spPr>
        <a:xfrm>
          <a:off x="682010" y="3613291"/>
          <a:ext cx="3207979" cy="801994"/>
        </a:xfrm>
        <a:prstGeom prst="roundRect">
          <a:avLst>
            <a:gd name="adj" fmla="val 10000"/>
          </a:avLst>
        </a:prstGeom>
        <a:solidFill>
          <a:schemeClr val="lt1"/>
        </a:solidFill>
        <a:ln w="381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rPr>
            <a:t>The control passes to the statement immediately  following the loop.</a:t>
          </a:r>
          <a:endParaRPr lang="en-US" sz="1800" kern="1200" dirty="0">
            <a:latin typeface="Calibri" pitchFamily="34" charset="0"/>
          </a:endParaRPr>
        </a:p>
      </dsp:txBody>
      <dsp:txXfrm>
        <a:off x="682010" y="3613291"/>
        <a:ext cx="3207979" cy="80199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95160-683C-4B06-AB4D-FFF412438BCD}">
      <dsp:nvSpPr>
        <dsp:cNvPr id="0" name=""/>
        <dsp:cNvSpPr/>
      </dsp:nvSpPr>
      <dsp:spPr>
        <a:xfrm>
          <a:off x="0" y="5071"/>
          <a:ext cx="4724399" cy="1013232"/>
        </a:xfrm>
        <a:prstGeom prst="roundRect">
          <a:avLst>
            <a:gd name="adj" fmla="val 10000"/>
          </a:avLst>
        </a:prstGeom>
        <a:solidFill>
          <a:schemeClr val="lt1"/>
        </a:solidFill>
        <a:ln w="381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alibri" pitchFamily="34" charset="0"/>
            </a:rPr>
            <a:t>For each iteration, the </a:t>
          </a:r>
          <a:r>
            <a:rPr lang="en-US" sz="1800" kern="1200" dirty="0" smtClean="0">
              <a:latin typeface="Courier New" pitchFamily="49" charset="0"/>
              <a:cs typeface="Courier New" pitchFamily="49" charset="0"/>
            </a:rPr>
            <a:t>do-while</a:t>
          </a:r>
          <a:r>
            <a:rPr lang="en-US" sz="1800" kern="1200" dirty="0" smtClean="0">
              <a:latin typeface="Calibri" pitchFamily="34" charset="0"/>
            </a:rPr>
            <a:t> loop first executes the body of the loop and then, the conditional expression is evaluated.</a:t>
          </a:r>
          <a:endParaRPr lang="en-US" sz="1800" kern="1200" dirty="0">
            <a:latin typeface="Calibri" pitchFamily="34" charset="0"/>
          </a:endParaRPr>
        </a:p>
      </dsp:txBody>
      <dsp:txXfrm>
        <a:off x="0" y="5071"/>
        <a:ext cx="4724399" cy="1013232"/>
      </dsp:txXfrm>
    </dsp:sp>
    <dsp:sp modelId="{D0FFBFED-ACD4-4796-88F2-6BBBD41AE630}">
      <dsp:nvSpPr>
        <dsp:cNvPr id="0" name=""/>
        <dsp:cNvSpPr/>
      </dsp:nvSpPr>
      <dsp:spPr>
        <a:xfrm rot="5400000">
          <a:off x="2224786" y="1013814"/>
          <a:ext cx="274826" cy="375416"/>
        </a:xfrm>
        <a:prstGeom prst="rightArrow">
          <a:avLst>
            <a:gd name="adj1" fmla="val 60000"/>
            <a:gd name="adj2" fmla="val 5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224786" y="1013814"/>
        <a:ext cx="274826" cy="375416"/>
      </dsp:txXfrm>
    </dsp:sp>
    <dsp:sp modelId="{3D49D50C-1569-46C5-994D-B722D3DC6EDE}">
      <dsp:nvSpPr>
        <dsp:cNvPr id="0" name=""/>
        <dsp:cNvSpPr/>
      </dsp:nvSpPr>
      <dsp:spPr>
        <a:xfrm>
          <a:off x="0" y="1384740"/>
          <a:ext cx="4724399" cy="781116"/>
        </a:xfrm>
        <a:prstGeom prst="roundRect">
          <a:avLst>
            <a:gd name="adj" fmla="val 10000"/>
          </a:avLst>
        </a:prstGeom>
        <a:solidFill>
          <a:schemeClr val="lt1"/>
        </a:solidFill>
        <a:ln w="381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alibri" pitchFamily="34" charset="0"/>
            </a:rPr>
            <a:t>When the conditional expression evaluates to </a:t>
          </a:r>
          <a:r>
            <a:rPr lang="en-US" sz="1800" kern="1200" dirty="0" smtClean="0">
              <a:latin typeface="Courier New" pitchFamily="49" charset="0"/>
              <a:cs typeface="Courier New" pitchFamily="49" charset="0"/>
            </a:rPr>
            <a:t>true</a:t>
          </a:r>
          <a:r>
            <a:rPr lang="en-US" sz="1800" kern="1200" dirty="0" smtClean="0">
              <a:latin typeface="Calibri" pitchFamily="34" charset="0"/>
            </a:rPr>
            <a:t>, the body of the loop executes.</a:t>
          </a:r>
          <a:endParaRPr lang="en-US" sz="1800" kern="1200" dirty="0">
            <a:latin typeface="Calibri" pitchFamily="34" charset="0"/>
          </a:endParaRPr>
        </a:p>
      </dsp:txBody>
      <dsp:txXfrm>
        <a:off x="0" y="1384740"/>
        <a:ext cx="4724399" cy="781116"/>
      </dsp:txXfrm>
    </dsp:sp>
    <dsp:sp modelId="{F65CF660-2457-428B-AEAB-9D210908225A}">
      <dsp:nvSpPr>
        <dsp:cNvPr id="0" name=""/>
        <dsp:cNvSpPr/>
      </dsp:nvSpPr>
      <dsp:spPr>
        <a:xfrm rot="5400000">
          <a:off x="2196933" y="2198503"/>
          <a:ext cx="330532" cy="375416"/>
        </a:xfrm>
        <a:prstGeom prst="rightArrow">
          <a:avLst>
            <a:gd name="adj1" fmla="val 60000"/>
            <a:gd name="adj2" fmla="val 5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196933" y="2198503"/>
        <a:ext cx="330532" cy="375416"/>
      </dsp:txXfrm>
    </dsp:sp>
    <dsp:sp modelId="{88E57323-57A1-461A-B6E9-5E77E29BB12B}">
      <dsp:nvSpPr>
        <dsp:cNvPr id="0" name=""/>
        <dsp:cNvSpPr/>
      </dsp:nvSpPr>
      <dsp:spPr>
        <a:xfrm>
          <a:off x="0" y="2606567"/>
          <a:ext cx="4724399" cy="834259"/>
        </a:xfrm>
        <a:prstGeom prst="roundRect">
          <a:avLst>
            <a:gd name="adj" fmla="val 10000"/>
          </a:avLst>
        </a:prstGeom>
        <a:solidFill>
          <a:schemeClr val="lt1"/>
        </a:solidFill>
        <a:ln w="381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alibri" pitchFamily="34" charset="0"/>
            </a:rPr>
            <a:t>When the conditional expression evaluates to </a:t>
          </a:r>
          <a:r>
            <a:rPr lang="en-US" sz="1800" kern="1200" dirty="0" smtClean="0">
              <a:latin typeface="Courier New" pitchFamily="49" charset="0"/>
              <a:cs typeface="Courier New" pitchFamily="49" charset="0"/>
            </a:rPr>
            <a:t>false</a:t>
          </a:r>
          <a:r>
            <a:rPr lang="en-US" sz="1800" kern="1200" dirty="0" smtClean="0">
              <a:latin typeface="Calibri" pitchFamily="34" charset="0"/>
            </a:rPr>
            <a:t>, the loop terminates.</a:t>
          </a:r>
          <a:endParaRPr lang="en-US" sz="1800" kern="1200" dirty="0">
            <a:latin typeface="Calibri" pitchFamily="34" charset="0"/>
          </a:endParaRPr>
        </a:p>
      </dsp:txBody>
      <dsp:txXfrm>
        <a:off x="0" y="2606567"/>
        <a:ext cx="4724399" cy="834259"/>
      </dsp:txXfrm>
    </dsp:sp>
    <dsp:sp modelId="{B9A136DB-A737-4635-A3E9-B09672D3FB50}">
      <dsp:nvSpPr>
        <dsp:cNvPr id="0" name=""/>
        <dsp:cNvSpPr/>
      </dsp:nvSpPr>
      <dsp:spPr>
        <a:xfrm rot="5400000">
          <a:off x="2195608" y="3475239"/>
          <a:ext cx="333182" cy="375416"/>
        </a:xfrm>
        <a:prstGeom prst="rightArrow">
          <a:avLst>
            <a:gd name="adj1" fmla="val 60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195608" y="3475239"/>
        <a:ext cx="333182" cy="375416"/>
      </dsp:txXfrm>
    </dsp:sp>
    <dsp:sp modelId="{F8747D94-0277-4FF7-8565-7C62F526A2FF}">
      <dsp:nvSpPr>
        <dsp:cNvPr id="0" name=""/>
        <dsp:cNvSpPr/>
      </dsp:nvSpPr>
      <dsp:spPr>
        <a:xfrm>
          <a:off x="0" y="3885069"/>
          <a:ext cx="4724399" cy="834259"/>
        </a:xfrm>
        <a:prstGeom prst="roundRect">
          <a:avLst>
            <a:gd name="adj" fmla="val 10000"/>
          </a:avLst>
        </a:prstGeom>
        <a:solidFill>
          <a:schemeClr val="lt1"/>
        </a:solidFill>
        <a:ln w="381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Calibri" pitchFamily="34" charset="0"/>
            </a:rPr>
            <a:t>The statement following the loop is executed.</a:t>
          </a:r>
          <a:endParaRPr lang="en-US" sz="1800" kern="1200" dirty="0">
            <a:latin typeface="Calibri" pitchFamily="34" charset="0"/>
          </a:endParaRPr>
        </a:p>
      </dsp:txBody>
      <dsp:txXfrm>
        <a:off x="0" y="3885069"/>
        <a:ext cx="4724399" cy="83425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61D578-2A84-44DE-ABFA-B0EBDF0CE029}">
      <dsp:nvSpPr>
        <dsp:cNvPr id="0" name=""/>
        <dsp:cNvSpPr/>
      </dsp:nvSpPr>
      <dsp:spPr>
        <a:xfrm>
          <a:off x="0" y="378107"/>
          <a:ext cx="8610600" cy="2973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666496" rIns="66827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Calibri" pitchFamily="34" charset="0"/>
            </a:rPr>
            <a:t>Used when the user knows the number of times the statements need to be executed. </a:t>
          </a:r>
          <a:endParaRPr lang="en-US" sz="2000" kern="1200" dirty="0">
            <a:latin typeface="Calibri" pitchFamily="34" charset="0"/>
          </a:endParaRPr>
        </a:p>
        <a:p>
          <a:pPr marL="228600" lvl="1" indent="-228600" algn="l" defTabSz="889000">
            <a:lnSpc>
              <a:spcPct val="90000"/>
            </a:lnSpc>
            <a:spcBef>
              <a:spcPct val="0"/>
            </a:spcBef>
            <a:spcAft>
              <a:spcPct val="15000"/>
            </a:spcAft>
            <a:buChar char="••"/>
          </a:pPr>
          <a:endParaRPr lang="en-US" sz="2000" kern="1200" dirty="0">
            <a:latin typeface="Calibri"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pitchFamily="34" charset="0"/>
            </a:rPr>
            <a:t>Statements within the body of the loop are executed as long as the condition is </a:t>
          </a:r>
          <a:r>
            <a:rPr lang="en-US" sz="2000" kern="1200" dirty="0" smtClean="0">
              <a:latin typeface="Courier New" pitchFamily="49" charset="0"/>
              <a:cs typeface="Courier New" pitchFamily="49" charset="0"/>
            </a:rPr>
            <a:t>true</a:t>
          </a:r>
          <a:r>
            <a:rPr lang="en-US" sz="2000" kern="1200" dirty="0" smtClean="0">
              <a:latin typeface="Calibri" pitchFamily="34" charset="0"/>
            </a:rPr>
            <a:t>. </a:t>
          </a:r>
        </a:p>
        <a:p>
          <a:pPr marL="228600" lvl="1" indent="-228600" algn="l" defTabSz="889000">
            <a:lnSpc>
              <a:spcPct val="90000"/>
            </a:lnSpc>
            <a:spcBef>
              <a:spcPct val="0"/>
            </a:spcBef>
            <a:spcAft>
              <a:spcPct val="15000"/>
            </a:spcAft>
            <a:buChar char="••"/>
          </a:pPr>
          <a:endParaRPr lang="en-US" sz="2000" kern="1200" dirty="0" smtClean="0">
            <a:latin typeface="Calibri"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pitchFamily="34" charset="0"/>
            </a:rPr>
            <a:t>Condition is checked before the statements are executed.</a:t>
          </a:r>
          <a:endParaRPr lang="en-US" sz="2700" kern="1200" dirty="0"/>
        </a:p>
      </dsp:txBody>
      <dsp:txXfrm>
        <a:off x="0" y="378107"/>
        <a:ext cx="8610600" cy="2973600"/>
      </dsp:txXfrm>
    </dsp:sp>
    <dsp:sp modelId="{68120E51-D291-4E0D-AEF1-51748346A024}">
      <dsp:nvSpPr>
        <dsp:cNvPr id="0" name=""/>
        <dsp:cNvSpPr/>
      </dsp:nvSpPr>
      <dsp:spPr>
        <a:xfrm>
          <a:off x="533400" y="0"/>
          <a:ext cx="6027420" cy="849335"/>
        </a:xfrm>
        <a:prstGeom prst="round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27822" tIns="0" rIns="227822" bIns="0" numCol="1" spcCol="1270" anchor="ctr" anchorCtr="0">
          <a:noAutofit/>
        </a:bodyPr>
        <a:lstStyle/>
        <a:p>
          <a:pPr lvl="0" algn="l" defTabSz="1066800">
            <a:lnSpc>
              <a:spcPct val="90000"/>
            </a:lnSpc>
            <a:spcBef>
              <a:spcPct val="0"/>
            </a:spcBef>
            <a:spcAft>
              <a:spcPct val="35000"/>
            </a:spcAft>
          </a:pPr>
          <a:r>
            <a:rPr lang="en-US" sz="2400" b="1" kern="1200" dirty="0" smtClean="0"/>
            <a:t>‘</a:t>
          </a:r>
          <a:r>
            <a:rPr lang="en-US" sz="2400" b="0" kern="1200" dirty="0" smtClean="0">
              <a:latin typeface="Courier New" pitchFamily="49" charset="0"/>
              <a:cs typeface="Courier New" pitchFamily="49" charset="0"/>
            </a:rPr>
            <a:t>for</a:t>
          </a:r>
          <a:r>
            <a:rPr lang="en-US" sz="2400" b="1" kern="1200" dirty="0" smtClean="0"/>
            <a:t>’ Statement</a:t>
          </a:r>
          <a:endParaRPr lang="en-US" sz="2400" b="1" kern="1200" dirty="0"/>
        </a:p>
      </dsp:txBody>
      <dsp:txXfrm>
        <a:off x="533400" y="0"/>
        <a:ext cx="6027420" cy="84933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4/19/2013</a:t>
            </a:fld>
            <a:endParaRPr lang="en-US"/>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4/19/2013</a:t>
            </a:fld>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SQL session page.tif"/>
          <p:cNvPicPr>
            <a:picLocks noChangeAspect="1"/>
          </p:cNvPicPr>
          <p:nvPr userDrawn="1"/>
        </p:nvPicPr>
        <p:blipFill>
          <a:blip r:embed="rId2" cstate="print"/>
          <a:srcRect t="43057"/>
          <a:stretch>
            <a:fillRect/>
          </a:stretch>
        </p:blipFill>
        <p:spPr bwMode="auto">
          <a:xfrm>
            <a:off x="0" y="0"/>
            <a:ext cx="9144000" cy="6858000"/>
          </a:xfrm>
          <a:prstGeom prst="rect">
            <a:avLst/>
          </a:prstGeom>
          <a:blipFill dpi="0" rotWithShape="1">
            <a:blip r:embed="rId3" cstate="print"/>
            <a:srcRect t="43057"/>
            <a:tile tx="0" ty="0" sx="100000" sy="100000" flip="none" algn="tl"/>
          </a:blipFill>
          <a:ln w="9525">
            <a:noFill/>
            <a:miter lim="800000"/>
            <a:headEnd/>
            <a:tailEnd/>
          </a:ln>
        </p:spPr>
      </p:pic>
      <p:sp>
        <p:nvSpPr>
          <p:cNvPr id="3" name="Title Placeholder 1"/>
          <p:cNvSpPr>
            <a:spLocks/>
          </p:cNvSpPr>
          <p:nvPr/>
        </p:nvSpPr>
        <p:spPr bwMode="auto">
          <a:xfrm>
            <a:off x="4114800" y="2501900"/>
            <a:ext cx="4648200" cy="1143000"/>
          </a:xfrm>
          <a:prstGeom prst="rect">
            <a:avLst/>
          </a:prstGeom>
          <a:noFill/>
          <a:ln w="9525">
            <a:noFill/>
            <a:miter lim="800000"/>
            <a:headEnd/>
            <a:tailEnd/>
          </a:ln>
        </p:spPr>
        <p:txBody>
          <a:bodyPr anchor="ctr"/>
          <a:lstStyle/>
          <a:p>
            <a:pPr>
              <a:lnSpc>
                <a:spcPct val="100000"/>
              </a:lnSpc>
              <a:spcBef>
                <a:spcPct val="0"/>
              </a:spcBef>
              <a:defRPr/>
            </a:pPr>
            <a:endParaRPr lang="en-US" sz="4500" b="1">
              <a:solidFill>
                <a:srgbClr val="FFCC00"/>
              </a:solidFill>
              <a:latin typeface="Calibri" pitchFamily="34" charset="0"/>
            </a:endParaRPr>
          </a:p>
        </p:txBody>
      </p:sp>
      <p:sp>
        <p:nvSpPr>
          <p:cNvPr id="4" name="Text Box 10"/>
          <p:cNvSpPr txBox="1">
            <a:spLocks noChangeArrowheads="1"/>
          </p:cNvSpPr>
          <p:nvPr userDrawn="1"/>
        </p:nvSpPr>
        <p:spPr bwMode="auto">
          <a:xfrm>
            <a:off x="4191000" y="2438400"/>
            <a:ext cx="4419600" cy="701675"/>
          </a:xfrm>
          <a:prstGeom prst="rect">
            <a:avLst/>
          </a:prstGeom>
          <a:noFill/>
          <a:ln w="9525">
            <a:noFill/>
            <a:miter lim="800000"/>
            <a:headEnd/>
            <a:tailEnd/>
          </a:ln>
          <a:effectLst/>
        </p:spPr>
        <p:txBody>
          <a:bodyPr>
            <a:spAutoFit/>
          </a:bodyPr>
          <a:lstStyle/>
          <a:p>
            <a:pPr>
              <a:lnSpc>
                <a:spcPct val="100000"/>
              </a:lnSpc>
              <a:defRPr/>
            </a:pPr>
            <a:endParaRPr lang="en-US" sz="4000">
              <a:solidFill>
                <a:schemeClr val="bg1"/>
              </a:solidFill>
              <a:latin typeface="Calibri" pitchFamily="34" charset="0"/>
            </a:endParaRPr>
          </a:p>
        </p:txBody>
      </p:sp>
      <p:sp>
        <p:nvSpPr>
          <p:cNvPr id="5" name="TextBox 4"/>
          <p:cNvSpPr txBox="1"/>
          <p:nvPr userDrawn="1"/>
        </p:nvSpPr>
        <p:spPr>
          <a:xfrm>
            <a:off x="2133600" y="1828800"/>
            <a:ext cx="2514600" cy="505075"/>
          </a:xfrm>
          <a:prstGeom prst="rect">
            <a:avLst/>
          </a:prstGeom>
          <a:noFill/>
          <a:effectLst/>
        </p:spPr>
        <p:txBody>
          <a:bodyPr>
            <a:spAutoFit/>
          </a:bodyPr>
          <a:lstStyle/>
          <a:p>
            <a:pPr>
              <a:defRPr/>
            </a:pPr>
            <a:r>
              <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Session:</a:t>
            </a:r>
          </a:p>
        </p:txBody>
      </p:sp>
      <p:sp>
        <p:nvSpPr>
          <p:cNvPr id="7" name="Rectangle 6"/>
          <p:cNvSpPr/>
          <p:nvPr userDrawn="1"/>
        </p:nvSpPr>
        <p:spPr>
          <a:xfrm>
            <a:off x="0" y="0"/>
            <a:ext cx="9144000" cy="685800"/>
          </a:xfrm>
          <a:prstGeom prst="rect">
            <a:avLst/>
          </a:prstGeom>
          <a:ln/>
        </p:spPr>
        <p:style>
          <a:lnRef idx="1">
            <a:schemeClr val="accent6"/>
          </a:lnRef>
          <a:fillRef idx="2">
            <a:schemeClr val="accent6"/>
          </a:fillRef>
          <a:effectRef idx="1">
            <a:schemeClr val="accent6"/>
          </a:effectRef>
          <a:fontRef idx="minor">
            <a:schemeClr val="dk1"/>
          </a:fontRef>
        </p:style>
        <p:txBody>
          <a:bodyPr rtlCol="0" anchor="b" anchorCtr="1"/>
          <a:lstStyle/>
          <a:p>
            <a:pPr algn="ctr"/>
            <a:r>
              <a:rPr lang="en-US" sz="4800" b="1" cap="none" spc="0" dirty="0" smtClean="0">
                <a:ln>
                  <a:noFill/>
                </a:ln>
                <a:solidFill>
                  <a:srgbClr val="82302E"/>
                </a:solidFill>
                <a:effectLst>
                  <a:outerShdw blurRad="50800" dist="38100" dir="5400000" algn="t" rotWithShape="0">
                    <a:prstClr val="black">
                      <a:alpha val="40000"/>
                    </a:prstClr>
                  </a:outerShdw>
                </a:effectLst>
                <a:latin typeface="Calibri" pitchFamily="34" charset="0"/>
              </a:rPr>
              <a:t>Fundamentals of Java</a:t>
            </a:r>
            <a:endParaRPr lang="en-US" sz="4800" b="1" cap="none" spc="0" dirty="0">
              <a:ln>
                <a:noFill/>
              </a:ln>
              <a:solidFill>
                <a:srgbClr val="82302E"/>
              </a:solidFill>
              <a:effectLst>
                <a:outerShdw blurRad="50800" dist="38100" dir="5400000" algn="t" rotWithShape="0">
                  <a:prstClr val="black">
                    <a:alpha val="40000"/>
                  </a:prstClr>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Looping Constructs/Session 5</a:t>
            </a:r>
            <a:endParaRPr lang="en-US" dirty="0"/>
          </a:p>
        </p:txBody>
      </p:sp>
      <p:sp>
        <p:nvSpPr>
          <p:cNvPr id="11" name="Rectangle 10"/>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lvl1pPr>
              <a:buClr>
                <a:srgbClr val="973735"/>
              </a:buClr>
              <a:defRPr sz="2800">
                <a:latin typeface="Calibri" pitchFamily="34" charset="0"/>
              </a:defRPr>
            </a:lvl1pPr>
            <a:lvl2pPr>
              <a:buClr>
                <a:srgbClr val="85312F"/>
              </a:buClr>
              <a:defRPr sz="2400">
                <a:latin typeface="Calibri" pitchFamily="34" charset="0"/>
              </a:defRPr>
            </a:lvl2pPr>
            <a:lvl3pPr>
              <a:buClr>
                <a:srgbClr val="85312F"/>
              </a:buClr>
              <a:defRPr sz="2000">
                <a:latin typeface="Calibri" pitchFamily="34" charset="0"/>
              </a:defRPr>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pic>
        <p:nvPicPr>
          <p:cNvPr id="13314"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12" name="Rectangle 11"/>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6" name="Rectangle 15"/>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Content Placeholder 2"/>
          <p:cNvSpPr>
            <a:spLocks noGrp="1"/>
          </p:cNvSpPr>
          <p:nvPr>
            <p:ph idx="1"/>
          </p:nvPr>
        </p:nvSpPr>
        <p:spPr>
          <a:xfrm>
            <a:off x="304800" y="914400"/>
            <a:ext cx="8610600" cy="5257800"/>
          </a:xfrm>
        </p:spPr>
        <p:txBody>
          <a:bodyPr/>
          <a:lstStyle>
            <a:lvl1pPr>
              <a:buClr>
                <a:schemeClr val="accent2">
                  <a:lumMod val="50000"/>
                </a:schemeClr>
              </a:buClr>
              <a:defRPr>
                <a:latin typeface="Calibri" pitchFamily="34" charset="0"/>
              </a:defRPr>
            </a:lvl1pPr>
            <a:lvl2pPr>
              <a:buClr>
                <a:schemeClr val="accent2">
                  <a:lumMod val="50000"/>
                </a:schemeClr>
              </a:buClr>
              <a:defRPr/>
            </a:lvl2pPr>
            <a:lvl3pPr>
              <a:buClr>
                <a:schemeClr val="accent2">
                  <a:lumMod val="50000"/>
                </a:schemeClr>
              </a:buClr>
              <a:defRPr/>
            </a:lvl3pPr>
          </a:lstStyle>
          <a:p>
            <a:pPr lvl="0"/>
            <a:r>
              <a:rPr lang="en-US" dirty="0" smtClean="0"/>
              <a:t>Click to edit Master text styles</a:t>
            </a:r>
          </a:p>
        </p:txBody>
      </p:sp>
      <p:sp>
        <p:nvSpPr>
          <p:cNvPr id="18" name="Title 8"/>
          <p:cNvSpPr>
            <a:spLocks noGrp="1"/>
          </p:cNvSpPr>
          <p:nvPr>
            <p:ph type="title"/>
          </p:nvPr>
        </p:nvSpPr>
        <p:spPr>
          <a:xfrm>
            <a:off x="228600" y="152400"/>
            <a:ext cx="7620000" cy="411163"/>
          </a:xfrm>
        </p:spPr>
        <p:txBody>
          <a:bodyPr/>
          <a:lstStyle>
            <a:lvl1pPr>
              <a:defRPr sz="2800" b="1" cap="none" spc="0">
                <a:ln>
                  <a:solidFill>
                    <a:schemeClr val="accent2">
                      <a:lumMod val="50000"/>
                    </a:schemeClr>
                  </a:solidFill>
                </a:ln>
                <a:solidFill>
                  <a:schemeClr val="accent2">
                    <a:lumMod val="75000"/>
                  </a:schemeClr>
                </a:solidFill>
                <a:effectLst/>
                <a:latin typeface="Calibri" pitchFamily="34" charset="0"/>
              </a:defRPr>
            </a:lvl1pPr>
          </a:lstStyle>
          <a:p>
            <a:r>
              <a:rPr lang="en-US" dirty="0" smtClean="0"/>
              <a:t>Click to edit Master title style</a:t>
            </a:r>
            <a:endParaRPr lang="en-US" dirty="0"/>
          </a:p>
        </p:txBody>
      </p:sp>
      <p:sp>
        <p:nvSpPr>
          <p:cNvPr id="17" name="Rectangle 16"/>
          <p:cNvSpPr/>
          <p:nvPr userDrawn="1"/>
        </p:nvSpPr>
        <p:spPr>
          <a:xfrm>
            <a:off x="0" y="6781800"/>
            <a:ext cx="9144000" cy="76200"/>
          </a:xfrm>
          <a:prstGeom prst="rect">
            <a:avLst/>
          </a:prstGeom>
          <a:solidFill>
            <a:schemeClr val="accent2">
              <a:lumMod val="50000"/>
            </a:schemeClr>
          </a:solidFill>
          <a:ln/>
        </p:spPr>
        <p:style>
          <a:lnRef idx="1">
            <a:schemeClr val="accent6"/>
          </a:lnRef>
          <a:fillRef idx="3">
            <a:schemeClr val="accent6"/>
          </a:fillRef>
          <a:effectRef idx="2">
            <a:schemeClr val="accent6"/>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9" name="Picture 2" descr="\\priyankag\Demos\Java_Logo.png"/>
          <p:cNvPicPr>
            <a:picLocks noChangeAspect="1" noChangeArrowheads="1"/>
          </p:cNvPicPr>
          <p:nvPr userDrawn="1"/>
        </p:nvPicPr>
        <p:blipFill>
          <a:blip r:embed="rId2" cstate="print"/>
          <a:srcRect b="25494"/>
          <a:stretch>
            <a:fillRect/>
          </a:stretch>
        </p:blipFill>
        <p:spPr bwMode="auto">
          <a:xfrm>
            <a:off x="8305800" y="0"/>
            <a:ext cx="554621" cy="768700"/>
          </a:xfrm>
          <a:prstGeom prst="rect">
            <a:avLst/>
          </a:prstGeom>
          <a:noFill/>
        </p:spPr>
      </p:pic>
      <p:sp>
        <p:nvSpPr>
          <p:cNvPr id="20"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Looping Constructs/Session 5</a:t>
            </a:r>
            <a:endParaRPr lang="en-US" dirty="0"/>
          </a:p>
        </p:txBody>
      </p:sp>
      <p:sp>
        <p:nvSpPr>
          <p:cNvPr id="21"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dirty="0" smtClean="0">
                <a:latin typeface="Calibri" pitchFamily="34" charset="0"/>
              </a:defRPr>
            </a:lvl1pPr>
          </a:lstStyle>
          <a:p>
            <a:pPr>
              <a:defRPr/>
            </a:pPr>
            <a:r>
              <a:rPr lang="en-US" smtClean="0"/>
              <a:t>© Aptech Ltd.                                                                                 Looping Constructs/Session 5</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0B7F2F63-BF3E-4C0C-A868-2C657446BA07}" type="slidenum">
              <a:rPr lang="en-US"/>
              <a:pPr>
                <a:defRPr/>
              </a:pPr>
              <a:t>‹#›</a:t>
            </a:fld>
            <a:endParaRPr lang="en-US" dirty="0"/>
          </a:p>
        </p:txBody>
      </p:sp>
      <p:sp>
        <p:nvSpPr>
          <p:cNvPr id="7" name="Rectangle 6"/>
          <p:cNvSpPr/>
          <p:nvPr userDrawn="1"/>
        </p:nvSpPr>
        <p:spPr>
          <a:xfrm>
            <a:off x="0" y="0"/>
            <a:ext cx="9144000" cy="762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iming>
    <p:tnLst>
      <p:par>
        <p:cTn id="1" dur="indefinite" restart="never" nodeType="tmRoot"/>
      </p:par>
    </p:tnLst>
  </p:timing>
  <p:hf hdr="0" dt="0"/>
  <p:txStyles>
    <p:titleStyle>
      <a:lvl1pPr algn="l" rtl="0" eaLnBrk="0" fontAlgn="base" hangingPunct="0">
        <a:spcBef>
          <a:spcPct val="0"/>
        </a:spcBef>
        <a:spcAft>
          <a:spcPct val="0"/>
        </a:spcAft>
        <a:defRPr sz="2500" b="1" kern="1200">
          <a:solidFill>
            <a:schemeClr val="bg1"/>
          </a:solidFill>
          <a:latin typeface="Arial" charset="0"/>
          <a:ea typeface="+mj-ea"/>
          <a:cs typeface="+mj-cs"/>
        </a:defRPr>
      </a:lvl1pPr>
      <a:lvl2pPr algn="l" rtl="0" eaLnBrk="0" fontAlgn="base" hangingPunct="0">
        <a:spcBef>
          <a:spcPct val="0"/>
        </a:spcBef>
        <a:spcAft>
          <a:spcPct val="0"/>
        </a:spcAft>
        <a:defRPr sz="2500" b="1">
          <a:solidFill>
            <a:schemeClr val="bg1"/>
          </a:solidFill>
          <a:latin typeface="Arial" charset="0"/>
        </a:defRPr>
      </a:lvl2pPr>
      <a:lvl3pPr algn="l" rtl="0" eaLnBrk="0" fontAlgn="base" hangingPunct="0">
        <a:spcBef>
          <a:spcPct val="0"/>
        </a:spcBef>
        <a:spcAft>
          <a:spcPct val="0"/>
        </a:spcAft>
        <a:defRPr sz="2500" b="1">
          <a:solidFill>
            <a:schemeClr val="bg1"/>
          </a:solidFill>
          <a:latin typeface="Arial" charset="0"/>
        </a:defRPr>
      </a:lvl3pPr>
      <a:lvl4pPr algn="l" rtl="0" eaLnBrk="0" fontAlgn="base" hangingPunct="0">
        <a:spcBef>
          <a:spcPct val="0"/>
        </a:spcBef>
        <a:spcAft>
          <a:spcPct val="0"/>
        </a:spcAft>
        <a:defRPr sz="2500" b="1">
          <a:solidFill>
            <a:schemeClr val="bg1"/>
          </a:solidFill>
          <a:latin typeface="Arial" charset="0"/>
        </a:defRPr>
      </a:lvl4pPr>
      <a:lvl5pPr algn="l" rtl="0" eaLnBrk="0" fontAlgn="base" hangingPunct="0">
        <a:spcBef>
          <a:spcPct val="0"/>
        </a:spcBef>
        <a:spcAft>
          <a:spcPct val="0"/>
        </a:spcAft>
        <a:defRPr sz="2500" b="1">
          <a:solidFill>
            <a:schemeClr val="bg1"/>
          </a:solidFill>
          <a:latin typeface="Arial" charset="0"/>
        </a:defRPr>
      </a:lvl5pPr>
      <a:lvl6pPr marL="457200" algn="l" rtl="0" fontAlgn="base">
        <a:spcBef>
          <a:spcPct val="0"/>
        </a:spcBef>
        <a:spcAft>
          <a:spcPct val="0"/>
        </a:spcAft>
        <a:defRPr sz="2500" b="1">
          <a:solidFill>
            <a:schemeClr val="bg1"/>
          </a:solidFill>
          <a:latin typeface="Calibri" pitchFamily="34" charset="0"/>
        </a:defRPr>
      </a:lvl6pPr>
      <a:lvl7pPr marL="914400" algn="l" rtl="0" fontAlgn="base">
        <a:spcBef>
          <a:spcPct val="0"/>
        </a:spcBef>
        <a:spcAft>
          <a:spcPct val="0"/>
        </a:spcAft>
        <a:defRPr sz="2500" b="1">
          <a:solidFill>
            <a:schemeClr val="bg1"/>
          </a:solidFill>
          <a:latin typeface="Calibri" pitchFamily="34" charset="0"/>
        </a:defRPr>
      </a:lvl7pPr>
      <a:lvl8pPr marL="1371600" algn="l" rtl="0" fontAlgn="base">
        <a:spcBef>
          <a:spcPct val="0"/>
        </a:spcBef>
        <a:spcAft>
          <a:spcPct val="0"/>
        </a:spcAft>
        <a:defRPr sz="2500" b="1">
          <a:solidFill>
            <a:schemeClr val="bg1"/>
          </a:solidFill>
          <a:latin typeface="Calibri" pitchFamily="34" charset="0"/>
        </a:defRPr>
      </a:lvl8pPr>
      <a:lvl9pPr marL="1828800" algn="l"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tiff"/><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0.tiff"/><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tif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3886200" y="1715869"/>
            <a:ext cx="4278312" cy="646331"/>
          </a:xfrm>
          <a:prstGeom prst="rect">
            <a:avLst/>
          </a:prstGeom>
          <a:noFill/>
          <a:ln w="9525">
            <a:noFill/>
            <a:miter lim="800000"/>
            <a:headEnd/>
            <a:tailEnd/>
          </a:ln>
          <a:effectLst/>
        </p:spPr>
        <p:txBody>
          <a:bodyPr>
            <a:spAutoFit/>
          </a:bodyPr>
          <a:lstStyle/>
          <a:p>
            <a:pPr>
              <a:lnSpc>
                <a:spcPct val="100000"/>
              </a:lnSpc>
              <a:defRPr/>
            </a:pPr>
            <a:r>
              <a:rPr lang="en-US" sz="36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5</a:t>
            </a:r>
            <a:endParaRPr lang="en-US" sz="36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p:txBody>
      </p:sp>
      <p:sp>
        <p:nvSpPr>
          <p:cNvPr id="3" name="Text Box 11"/>
          <p:cNvSpPr txBox="1">
            <a:spLocks noChangeArrowheads="1"/>
          </p:cNvSpPr>
          <p:nvPr/>
        </p:nvSpPr>
        <p:spPr bwMode="auto">
          <a:xfrm>
            <a:off x="2590800" y="2590800"/>
            <a:ext cx="6337300" cy="769441"/>
          </a:xfrm>
          <a:prstGeom prst="rect">
            <a:avLst/>
          </a:prstGeom>
          <a:noFill/>
          <a:ln w="9525">
            <a:noFill/>
            <a:miter lim="800000"/>
            <a:headEnd/>
            <a:tailEnd/>
          </a:ln>
          <a:effectLst/>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lnSpc>
                <a:spcPct val="100000"/>
              </a:lnSpc>
              <a:defRPr/>
            </a:pPr>
            <a:r>
              <a:rPr lang="en-US" sz="4400" b="1" spc="50" dirty="0" smtClean="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Looping Constructs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There are situations when it is required to write a loop without any action statement to delay a process.</a:t>
            </a:r>
          </a:p>
          <a:p>
            <a:r>
              <a:rPr lang="en-US" sz="2000" dirty="0" smtClean="0"/>
              <a:t>Such a loop is referred to as null statement loop.</a:t>
            </a:r>
          </a:p>
          <a:p>
            <a:r>
              <a:rPr lang="en-US" sz="2000" b="1" dirty="0" smtClean="0"/>
              <a:t>Null statement loop</a:t>
            </a:r>
            <a:r>
              <a:rPr lang="en-US" sz="2000" dirty="0" smtClean="0"/>
              <a:t>:</a:t>
            </a:r>
          </a:p>
          <a:p>
            <a:pPr lvl="1"/>
            <a:r>
              <a:rPr lang="en-US" sz="2000" dirty="0" smtClean="0"/>
              <a:t>There are no statements in the body of the loop.</a:t>
            </a:r>
          </a:p>
          <a:p>
            <a:pPr lvl="1"/>
            <a:r>
              <a:rPr lang="en-US" sz="2000" dirty="0" smtClean="0"/>
              <a:t>The loop is terminated with a semicolon.</a:t>
            </a:r>
          </a:p>
          <a:p>
            <a:r>
              <a:rPr lang="en-US" sz="2000" dirty="0" smtClean="0"/>
              <a:t>Following code snippet demonstrates a code that prints the midpoint of two numbers with an empty while loop: </a:t>
            </a:r>
          </a:p>
          <a:p>
            <a:pPr lvl="1"/>
            <a:endParaRPr lang="en-US" dirty="0"/>
          </a:p>
        </p:txBody>
      </p:sp>
      <p:sp>
        <p:nvSpPr>
          <p:cNvPr id="4" name="Title 3"/>
          <p:cNvSpPr>
            <a:spLocks noGrp="1"/>
          </p:cNvSpPr>
          <p:nvPr>
            <p:ph type="title"/>
          </p:nvPr>
        </p:nvSpPr>
        <p:spPr/>
        <p:txBody>
          <a:bodyPr/>
          <a:lstStyle/>
          <a:p>
            <a:r>
              <a:rPr lang="en-US" dirty="0" smtClean="0"/>
              <a:t>Null Statement in Loops 1-2</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graphicFrame>
        <p:nvGraphicFramePr>
          <p:cNvPr id="6" name="Table 5"/>
          <p:cNvGraphicFramePr>
            <a:graphicFrameLocks noGrp="1"/>
          </p:cNvGraphicFramePr>
          <p:nvPr/>
        </p:nvGraphicFramePr>
        <p:xfrm>
          <a:off x="685800" y="3962400"/>
          <a:ext cx="7924800" cy="1798320"/>
        </p:xfrm>
        <a:graphic>
          <a:graphicData uri="http://schemas.openxmlformats.org/drawingml/2006/table">
            <a:tbl>
              <a:tblPr firstRow="1" bandRow="1">
                <a:tableStyleId>{5C22544A-7EE6-4342-B048-85BDC9FD1C3A}</a:tableStyleId>
              </a:tblPr>
              <a:tblGrid>
                <a:gridCol w="7924800"/>
              </a:tblGrid>
              <a:tr h="1752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TestWhileEmptyBody</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br>
                        <a:rPr lang="en-US" sz="1400" b="0" kern="1200" baseline="0" dirty="0" smtClean="0">
                          <a:solidFill>
                            <a:schemeClr val="tx1">
                              <a:lumMod val="95000"/>
                              <a:lumOff val="5000"/>
                            </a:schemeClr>
                          </a:solidFill>
                          <a:latin typeface="Courier New" pitchFamily="49" charset="0"/>
                          <a:ea typeface="+mn-ea"/>
                          <a:cs typeface="Courier New" pitchFamily="49" charset="0"/>
                        </a:rPr>
                      </a:br>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num1 = 1;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num2 = 30; 	</a:t>
                      </a:r>
                      <a:endParaRPr lang="en-US" sz="1400" b="0" dirty="0">
                        <a:solidFill>
                          <a:schemeClr val="tx1">
                            <a:lumMod val="95000"/>
                            <a:lumOff val="5000"/>
                          </a:schemeClr>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a:xfrm>
            <a:off x="304800" y="838200"/>
            <a:ext cx="8610600" cy="5562600"/>
          </a:xfrm>
        </p:spPr>
        <p:txBody>
          <a:bodyPr/>
          <a:lstStyle/>
          <a:p>
            <a:endParaRPr lang="en-US" dirty="0" smtClean="0"/>
          </a:p>
          <a:p>
            <a:endParaRPr lang="en-US" dirty="0" smtClean="0"/>
          </a:p>
          <a:p>
            <a:endParaRPr lang="en-US" dirty="0" smtClean="0"/>
          </a:p>
          <a:p>
            <a:endParaRPr lang="en-US" dirty="0" smtClean="0"/>
          </a:p>
          <a:p>
            <a:pPr lvl="1"/>
            <a:r>
              <a:rPr lang="en-US" sz="2000" dirty="0" smtClean="0"/>
              <a:t>The value of </a:t>
            </a:r>
            <a:r>
              <a:rPr lang="en-US" sz="2000" b="1" dirty="0" smtClean="0">
                <a:latin typeface="Courier New" pitchFamily="49" charset="0"/>
                <a:cs typeface="Courier New" pitchFamily="49" charset="0"/>
              </a:rPr>
              <a:t>num1</a:t>
            </a:r>
            <a:r>
              <a:rPr lang="en-US" sz="2000" dirty="0" smtClean="0"/>
              <a:t> is incremented and the value of </a:t>
            </a:r>
            <a:r>
              <a:rPr lang="en-US" sz="2000" b="1" dirty="0" smtClean="0">
                <a:latin typeface="Courier New" pitchFamily="49" charset="0"/>
                <a:cs typeface="Courier New" pitchFamily="49" charset="0"/>
              </a:rPr>
              <a:t>num2</a:t>
            </a:r>
            <a:r>
              <a:rPr lang="en-US" sz="2000" dirty="0" smtClean="0"/>
              <a:t> is decremented. </a:t>
            </a:r>
          </a:p>
          <a:p>
            <a:pPr lvl="1"/>
            <a:r>
              <a:rPr lang="en-US" sz="2000" dirty="0" smtClean="0"/>
              <a:t>The loop repeats till the value of </a:t>
            </a:r>
            <a:r>
              <a:rPr lang="en-US" sz="2000" b="1" dirty="0" smtClean="0">
                <a:latin typeface="Courier New" pitchFamily="49" charset="0"/>
                <a:cs typeface="Courier New" pitchFamily="49" charset="0"/>
              </a:rPr>
              <a:t>num1</a:t>
            </a:r>
            <a:r>
              <a:rPr lang="en-US" sz="2000" dirty="0" smtClean="0"/>
              <a:t> is equal to or greater than </a:t>
            </a:r>
            <a:r>
              <a:rPr lang="en-US" sz="2000" b="1" dirty="0" smtClean="0">
                <a:latin typeface="Courier New" pitchFamily="49" charset="0"/>
                <a:cs typeface="Courier New" pitchFamily="49" charset="0"/>
              </a:rPr>
              <a:t>num2</a:t>
            </a:r>
            <a:r>
              <a:rPr lang="en-US" sz="2000" dirty="0" smtClean="0"/>
              <a:t>. </a:t>
            </a:r>
          </a:p>
          <a:p>
            <a:pPr lvl="1"/>
            <a:r>
              <a:rPr lang="en-US" sz="2000" dirty="0" smtClean="0"/>
              <a:t>Thus, upon exit </a:t>
            </a:r>
            <a:r>
              <a:rPr lang="en-US" sz="2000" b="1" dirty="0" smtClean="0">
                <a:latin typeface="Courier New" pitchFamily="49" charset="0"/>
                <a:cs typeface="Courier New" pitchFamily="49" charset="0"/>
              </a:rPr>
              <a:t>num1</a:t>
            </a:r>
            <a:r>
              <a:rPr lang="en-US" sz="2000" dirty="0" smtClean="0"/>
              <a:t> will hold a value that is midway between the original values of </a:t>
            </a:r>
            <a:r>
              <a:rPr lang="en-US" sz="2000" b="1" dirty="0" smtClean="0">
                <a:latin typeface="Courier New" pitchFamily="49" charset="0"/>
                <a:cs typeface="Courier New" pitchFamily="49" charset="0"/>
              </a:rPr>
              <a:t>num1</a:t>
            </a:r>
            <a:r>
              <a:rPr lang="en-US" sz="2000" dirty="0" smtClean="0"/>
              <a:t> and </a:t>
            </a:r>
            <a:r>
              <a:rPr lang="en-US" sz="2000" b="1" dirty="0" smtClean="0">
                <a:latin typeface="Courier New" pitchFamily="49" charset="0"/>
                <a:cs typeface="Courier New" pitchFamily="49" charset="0"/>
              </a:rPr>
              <a:t>num2</a:t>
            </a:r>
            <a:r>
              <a:rPr lang="en-US" sz="2000" dirty="0" smtClean="0"/>
              <a:t>. </a:t>
            </a:r>
          </a:p>
          <a:p>
            <a:r>
              <a:rPr lang="en-US" sz="2000" dirty="0" smtClean="0"/>
              <a:t>Following figure shows the output of the code:</a:t>
            </a:r>
          </a:p>
          <a:p>
            <a:pPr lvl="1"/>
            <a:endParaRPr lang="en-US" sz="2000" dirty="0"/>
          </a:p>
        </p:txBody>
      </p:sp>
      <p:sp>
        <p:nvSpPr>
          <p:cNvPr id="17" name="Title 16"/>
          <p:cNvSpPr>
            <a:spLocks noGrp="1"/>
          </p:cNvSpPr>
          <p:nvPr>
            <p:ph type="title"/>
          </p:nvPr>
        </p:nvSpPr>
        <p:spPr/>
        <p:txBody>
          <a:bodyPr/>
          <a:lstStyle/>
          <a:p>
            <a:r>
              <a:rPr lang="en-US" dirty="0" smtClean="0"/>
              <a:t>Null Statement in Loops 2-2</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graphicFrame>
        <p:nvGraphicFramePr>
          <p:cNvPr id="16" name="Table 15"/>
          <p:cNvGraphicFramePr>
            <a:graphicFrameLocks noGrp="1"/>
          </p:cNvGraphicFramePr>
          <p:nvPr/>
        </p:nvGraphicFramePr>
        <p:xfrm>
          <a:off x="685800" y="1143000"/>
          <a:ext cx="8229600" cy="1584960"/>
        </p:xfrm>
        <a:graphic>
          <a:graphicData uri="http://schemas.openxmlformats.org/drawingml/2006/table">
            <a:tbl>
              <a:tblPr firstRow="1" bandRow="1">
                <a:tableStyleId>{5C22544A-7EE6-4342-B048-85BDC9FD1C3A}</a:tableStyleId>
              </a:tblPr>
              <a:tblGrid>
                <a:gridCol w="8229600"/>
              </a:tblGrid>
              <a:tr h="1371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 An empty while loop with no statements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while (++num1 &lt; --num2);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statement executes after the while loop is completed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(“Midpoint is: “ + num1);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400" b="0" dirty="0">
                        <a:solidFill>
                          <a:schemeClr val="tx1">
                            <a:lumMod val="95000"/>
                            <a:lumOff val="5000"/>
                          </a:schemeClr>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18" name="Rectangle 17"/>
          <p:cNvSpPr/>
          <p:nvPr/>
        </p:nvSpPr>
        <p:spPr>
          <a:xfrm>
            <a:off x="1524000" y="1371600"/>
            <a:ext cx="2819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Figure 5.4.tif"/>
          <p:cNvPicPr>
            <a:picLocks noChangeAspect="1"/>
          </p:cNvPicPr>
          <p:nvPr/>
        </p:nvPicPr>
        <p:blipFill>
          <a:blip r:embed="rId2" cstate="print"/>
          <a:stretch>
            <a:fillRect/>
          </a:stretch>
        </p:blipFill>
        <p:spPr>
          <a:xfrm>
            <a:off x="762000" y="4800600"/>
            <a:ext cx="5368010" cy="1508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The following points should be noted when using the </a:t>
            </a:r>
            <a:r>
              <a:rPr lang="en-US" sz="2000" dirty="0" smtClean="0">
                <a:latin typeface="Courier New" pitchFamily="49" charset="0"/>
                <a:cs typeface="Courier New" pitchFamily="49" charset="0"/>
              </a:rPr>
              <a:t>while </a:t>
            </a:r>
            <a:r>
              <a:rPr lang="en-US" sz="2000" dirty="0" smtClean="0"/>
              <a:t>statement: </a:t>
            </a:r>
          </a:p>
          <a:p>
            <a:pPr lvl="1"/>
            <a:r>
              <a:rPr lang="en-US" sz="2000" dirty="0" smtClean="0"/>
              <a:t>The value of the variables used in the expression must be set once before the execution of the loop. For example, </a:t>
            </a:r>
            <a:r>
              <a:rPr lang="en-US" sz="2000" b="1" dirty="0" smtClean="0">
                <a:latin typeface="Courier New" pitchFamily="49" charset="0"/>
                <a:cs typeface="Courier New" pitchFamily="49" charset="0"/>
              </a:rPr>
              <a:t>num = 1;</a:t>
            </a:r>
            <a:r>
              <a:rPr lang="en-US" sz="2000" dirty="0" smtClean="0">
                <a:latin typeface="Courier New" pitchFamily="49" charset="0"/>
                <a:cs typeface="Courier New" pitchFamily="49" charset="0"/>
              </a:rPr>
              <a:t> </a:t>
            </a:r>
          </a:p>
          <a:p>
            <a:pPr lvl="1"/>
            <a:r>
              <a:rPr lang="en-US" sz="2000" dirty="0" smtClean="0"/>
              <a:t>The body of the loop must have an expression that changes the value of the variable which is a part of the loop’s expression. For example, </a:t>
            </a:r>
            <a:r>
              <a:rPr lang="en-US" sz="2000" b="1" dirty="0" smtClean="0">
                <a:latin typeface="Courier New" pitchFamily="49" charset="0"/>
                <a:cs typeface="Courier New" pitchFamily="49" charset="0"/>
              </a:rPr>
              <a:t>num++;</a:t>
            </a:r>
            <a:r>
              <a:rPr lang="en-US" sz="2000" dirty="0" smtClean="0"/>
              <a:t> or </a:t>
            </a:r>
            <a:r>
              <a:rPr lang="en-US" sz="2000" b="1" dirty="0" smtClean="0">
                <a:latin typeface="Courier New" pitchFamily="49" charset="0"/>
                <a:cs typeface="Courier New" pitchFamily="49" charset="0"/>
              </a:rPr>
              <a:t>num--; </a:t>
            </a:r>
          </a:p>
        </p:txBody>
      </p:sp>
      <p:sp>
        <p:nvSpPr>
          <p:cNvPr id="4" name="Title 3"/>
          <p:cNvSpPr>
            <a:spLocks noGrp="1"/>
          </p:cNvSpPr>
          <p:nvPr>
            <p:ph type="title"/>
          </p:nvPr>
        </p:nvSpPr>
        <p:spPr/>
        <p:txBody>
          <a:bodyPr/>
          <a:lstStyle/>
          <a:p>
            <a:r>
              <a:rPr lang="en-US" dirty="0" smtClean="0"/>
              <a:t>Rules for Using ‘while’ Loop</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An infinite loop is one which never terminates. </a:t>
            </a:r>
          </a:p>
          <a:p>
            <a:r>
              <a:rPr lang="en-US" sz="2000" dirty="0" smtClean="0"/>
              <a:t>It runs infinitely when the conditional expression or the increment/decrement expression of the loop is missing.</a:t>
            </a:r>
          </a:p>
          <a:p>
            <a:r>
              <a:rPr lang="en-US" sz="2000" dirty="0" smtClean="0"/>
              <a:t>Following code snippet shows the implementation of an infinite loop using the </a:t>
            </a:r>
            <a:r>
              <a:rPr lang="en-US" sz="2000" dirty="0" smtClean="0">
                <a:latin typeface="Courier New" pitchFamily="49" charset="0"/>
                <a:cs typeface="Courier New" pitchFamily="49" charset="0"/>
              </a:rPr>
              <a:t>while</a:t>
            </a:r>
            <a:r>
              <a:rPr lang="en-US" sz="2000" dirty="0" smtClean="0"/>
              <a:t> statement: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loop never terminates as the expression always returns a </a:t>
            </a:r>
            <a:r>
              <a:rPr lang="en-US" sz="2000" dirty="0" smtClean="0">
                <a:latin typeface="Courier New" pitchFamily="49" charset="0"/>
                <a:cs typeface="Courier New" pitchFamily="49" charset="0"/>
              </a:rPr>
              <a:t>true</a:t>
            </a:r>
            <a:r>
              <a:rPr lang="en-US" sz="2000" dirty="0" smtClean="0"/>
              <a:t> value. </a:t>
            </a:r>
            <a:r>
              <a:rPr lang="en-US" sz="2400" dirty="0" smtClean="0"/>
              <a:t/>
            </a:r>
            <a:br>
              <a:rPr lang="en-US" sz="2400" dirty="0" smtClean="0"/>
            </a:br>
            <a:endParaRPr lang="en-US" sz="2400" dirty="0"/>
          </a:p>
        </p:txBody>
      </p:sp>
      <p:sp>
        <p:nvSpPr>
          <p:cNvPr id="4" name="Title 3"/>
          <p:cNvSpPr>
            <a:spLocks noGrp="1"/>
          </p:cNvSpPr>
          <p:nvPr>
            <p:ph type="title"/>
          </p:nvPr>
        </p:nvSpPr>
        <p:spPr/>
        <p:txBody>
          <a:bodyPr/>
          <a:lstStyle/>
          <a:p>
            <a:r>
              <a:rPr lang="en-US" dirty="0" smtClean="0"/>
              <a:t>Infinite Loop</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graphicFrame>
        <p:nvGraphicFramePr>
          <p:cNvPr id="6" name="Table 5"/>
          <p:cNvGraphicFramePr>
            <a:graphicFrameLocks noGrp="1"/>
          </p:cNvGraphicFramePr>
          <p:nvPr/>
        </p:nvGraphicFramePr>
        <p:xfrm>
          <a:off x="609600" y="2727960"/>
          <a:ext cx="8229600" cy="3078480"/>
        </p:xfrm>
        <a:graphic>
          <a:graphicData uri="http://schemas.openxmlformats.org/drawingml/2006/table">
            <a:tbl>
              <a:tblPr firstRow="1" bandRow="1">
                <a:tableStyleId>{5C22544A-7EE6-4342-B048-85BDC9FD1C3A}</a:tableStyleId>
              </a:tblPr>
              <a:tblGrid>
                <a:gridCol w="8229600"/>
              </a:tblGrid>
              <a:tr h="306324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InfiniteWhileLoop</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Loop begins with a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boolean</a:t>
                      </a:r>
                      <a:r>
                        <a:rPr lang="en-US" sz="1400" b="0" kern="1200" baseline="0" dirty="0" smtClean="0">
                          <a:solidFill>
                            <a:schemeClr val="tx1">
                              <a:lumMod val="95000"/>
                              <a:lumOff val="5000"/>
                            </a:schemeClr>
                          </a:solidFill>
                          <a:latin typeface="Courier New" pitchFamily="49" charset="0"/>
                          <a:ea typeface="+mn-ea"/>
                          <a:cs typeface="Courier New" pitchFamily="49" charset="0"/>
                        </a:rPr>
                        <a:t> value true and is executed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infinitely as the terminating condition is missing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while (true)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(“Welcome to Loops...”);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//End of the while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400" b="0" dirty="0">
                        <a:solidFill>
                          <a:schemeClr val="tx1">
                            <a:lumMod val="95000"/>
                            <a:lumOff val="5000"/>
                          </a:schemeClr>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7" name="Rectangle 6"/>
          <p:cNvSpPr/>
          <p:nvPr/>
        </p:nvSpPr>
        <p:spPr>
          <a:xfrm>
            <a:off x="1219200" y="4648200"/>
            <a:ext cx="48768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It checks the condition at the end of the loop rather than at the beginning. </a:t>
            </a:r>
          </a:p>
          <a:p>
            <a:r>
              <a:rPr lang="en-US" sz="2000" dirty="0" smtClean="0"/>
              <a:t>It ensures that the loop is executed at least once. </a:t>
            </a:r>
          </a:p>
          <a:p>
            <a:r>
              <a:rPr lang="en-US" sz="2000" dirty="0" smtClean="0"/>
              <a:t>It comprises a condition expression that evaluates to a </a:t>
            </a:r>
            <a:r>
              <a:rPr lang="en-US" sz="2000" dirty="0" err="1" smtClean="0">
                <a:latin typeface="Courier New" pitchFamily="49" charset="0"/>
                <a:cs typeface="Courier New" pitchFamily="49" charset="0"/>
              </a:rPr>
              <a:t>boolean</a:t>
            </a:r>
            <a:r>
              <a:rPr lang="en-US" sz="2000" dirty="0" smtClean="0"/>
              <a:t> value. </a:t>
            </a:r>
          </a:p>
          <a:p>
            <a:r>
              <a:rPr lang="en-US" sz="2000" dirty="0" smtClean="0"/>
              <a:t>The syntax to use the </a:t>
            </a:r>
            <a:r>
              <a:rPr lang="en-US" sz="2000" dirty="0" smtClean="0">
                <a:latin typeface="Courier New" pitchFamily="49" charset="0"/>
                <a:cs typeface="Courier New" pitchFamily="49" charset="0"/>
              </a:rPr>
              <a:t>do-while</a:t>
            </a:r>
            <a:r>
              <a:rPr lang="en-US" sz="2000" dirty="0" smtClean="0"/>
              <a:t> statement is as follows: </a:t>
            </a:r>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pPr>
              <a:buNone/>
            </a:pPr>
            <a:r>
              <a:rPr lang="en-US" sz="2400" dirty="0" smtClean="0"/>
              <a:t>	</a:t>
            </a:r>
            <a:r>
              <a:rPr lang="en-US" sz="2000" dirty="0" smtClean="0"/>
              <a:t>where, </a:t>
            </a:r>
          </a:p>
          <a:p>
            <a:pPr>
              <a:buNone/>
            </a:pPr>
            <a:r>
              <a:rPr lang="en-US" sz="2400" dirty="0" smtClean="0"/>
              <a:t>	</a:t>
            </a:r>
            <a:r>
              <a:rPr lang="en-US" sz="2000" dirty="0" smtClean="0">
                <a:latin typeface="Courier New" pitchFamily="49" charset="0"/>
                <a:cs typeface="Courier New" pitchFamily="49" charset="0"/>
              </a:rPr>
              <a:t>expression</a:t>
            </a:r>
            <a:r>
              <a:rPr lang="en-US" sz="2000" dirty="0" smtClean="0"/>
              <a:t>: A conditional expression which must return a </a:t>
            </a:r>
            <a:r>
              <a:rPr lang="en-US" sz="2000" dirty="0" err="1" smtClean="0"/>
              <a:t>boolean</a:t>
            </a:r>
            <a:r>
              <a:rPr lang="en-US" sz="2000" dirty="0" smtClean="0"/>
              <a:t> value, that is, </a:t>
            </a:r>
            <a:r>
              <a:rPr lang="en-US" sz="2000" dirty="0" smtClean="0">
                <a:latin typeface="Courier New" pitchFamily="49" charset="0"/>
                <a:cs typeface="Courier New" pitchFamily="49" charset="0"/>
              </a:rPr>
              <a:t>true</a:t>
            </a:r>
            <a:r>
              <a:rPr lang="en-US" sz="2000" dirty="0" smtClean="0"/>
              <a:t> or </a:t>
            </a:r>
            <a:r>
              <a:rPr lang="en-US" sz="2000" dirty="0" smtClean="0">
                <a:latin typeface="Courier New" pitchFamily="49" charset="0"/>
                <a:cs typeface="Courier New" pitchFamily="49" charset="0"/>
              </a:rPr>
              <a:t>false</a:t>
            </a:r>
            <a:r>
              <a:rPr lang="en-US" sz="2000" dirty="0" smtClean="0"/>
              <a:t>. </a:t>
            </a:r>
          </a:p>
          <a:p>
            <a:pPr>
              <a:buNone/>
            </a:pPr>
            <a:r>
              <a:rPr lang="en-US" sz="2000" dirty="0" smtClean="0"/>
              <a:t>	</a:t>
            </a:r>
            <a:r>
              <a:rPr lang="en-US" sz="2000" dirty="0" smtClean="0">
                <a:latin typeface="Courier New" pitchFamily="49" charset="0"/>
                <a:cs typeface="Courier New" pitchFamily="49" charset="0"/>
              </a:rPr>
              <a:t>statement(s)</a:t>
            </a:r>
            <a:r>
              <a:rPr lang="en-US" sz="2000" dirty="0" smtClean="0"/>
              <a:t>: Indicates body of the loop with a set of statements. </a:t>
            </a:r>
            <a:endParaRPr lang="en-US" sz="2000" dirty="0"/>
          </a:p>
        </p:txBody>
      </p:sp>
      <p:sp>
        <p:nvSpPr>
          <p:cNvPr id="4" name="Title 3"/>
          <p:cNvSpPr>
            <a:spLocks noGrp="1"/>
          </p:cNvSpPr>
          <p:nvPr>
            <p:ph type="title"/>
          </p:nvPr>
        </p:nvSpPr>
        <p:spPr/>
        <p:txBody>
          <a:bodyPr/>
          <a:lstStyle/>
          <a:p>
            <a:r>
              <a:rPr lang="en-US" dirty="0" smtClean="0"/>
              <a:t>‘do-while’ Statement 1-4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graphicFrame>
        <p:nvGraphicFramePr>
          <p:cNvPr id="6" name="Table 5"/>
          <p:cNvGraphicFramePr>
            <a:graphicFrameLocks noGrp="1"/>
          </p:cNvGraphicFramePr>
          <p:nvPr/>
        </p:nvGraphicFramePr>
        <p:xfrm>
          <a:off x="685800" y="3108960"/>
          <a:ext cx="7924800" cy="1463040"/>
        </p:xfrm>
        <a:graphic>
          <a:graphicData uri="http://schemas.openxmlformats.org/drawingml/2006/table">
            <a:tbl>
              <a:tblPr firstRow="1" bandRow="1">
                <a:tableStyleId>{5C22544A-7EE6-4342-B048-85BDC9FD1C3A}</a:tableStyleId>
              </a:tblPr>
              <a:tblGrid>
                <a:gridCol w="7924800"/>
              </a:tblGrid>
              <a:tr h="381000">
                <a:tc>
                  <a:txBody>
                    <a:bodyPr/>
                    <a:lstStyle/>
                    <a:p>
                      <a:r>
                        <a:rPr lang="en-US" sz="1800" b="0" kern="1200" baseline="0" dirty="0" smtClean="0">
                          <a:solidFill>
                            <a:schemeClr val="tx1">
                              <a:lumMod val="95000"/>
                              <a:lumOff val="5000"/>
                            </a:schemeClr>
                          </a:solidFill>
                          <a:latin typeface="Courier New" pitchFamily="49" charset="0"/>
                          <a:ea typeface="+mn-ea"/>
                          <a:cs typeface="Courier New" pitchFamily="49" charset="0"/>
                        </a:rPr>
                        <a:t>do { </a:t>
                      </a:r>
                    </a:p>
                    <a:p>
                      <a:endParaRPr lang="en-US" sz="1800" b="0" kern="1200" baseline="0" dirty="0" smtClean="0">
                        <a:solidFill>
                          <a:schemeClr val="tx1">
                            <a:lumMod val="95000"/>
                            <a:lumOff val="5000"/>
                          </a:schemeClr>
                        </a:solidFill>
                        <a:latin typeface="Courier New" pitchFamily="49" charset="0"/>
                        <a:ea typeface="+mn-ea"/>
                        <a:cs typeface="Courier New" pitchFamily="49" charset="0"/>
                      </a:endParaRPr>
                    </a:p>
                    <a:p>
                      <a:r>
                        <a:rPr lang="en-US" sz="1800" b="0" kern="1200" baseline="0" dirty="0" smtClean="0">
                          <a:solidFill>
                            <a:schemeClr val="tx1">
                              <a:lumMod val="95000"/>
                              <a:lumOff val="5000"/>
                            </a:schemeClr>
                          </a:solidFill>
                          <a:latin typeface="Courier New" pitchFamily="49" charset="0"/>
                          <a:ea typeface="+mn-ea"/>
                          <a:cs typeface="Courier New" pitchFamily="49" charset="0"/>
                        </a:rPr>
                        <a:t>    statement(s); </a:t>
                      </a:r>
                    </a:p>
                    <a:p>
                      <a:endParaRPr lang="en-US" sz="1800" b="0" kern="1200" baseline="0" dirty="0" smtClean="0">
                        <a:solidFill>
                          <a:schemeClr val="tx1">
                            <a:lumMod val="95000"/>
                            <a:lumOff val="5000"/>
                          </a:schemeClr>
                        </a:solidFill>
                        <a:latin typeface="Courier New" pitchFamily="49" charset="0"/>
                        <a:ea typeface="+mn-ea"/>
                        <a:cs typeface="Courier New" pitchFamily="49" charset="0"/>
                      </a:endParaRPr>
                    </a:p>
                    <a:p>
                      <a:r>
                        <a:rPr lang="en-US" sz="1800" b="0" kern="1200" baseline="0" dirty="0" smtClean="0">
                          <a:solidFill>
                            <a:schemeClr val="tx1">
                              <a:lumMod val="95000"/>
                              <a:lumOff val="5000"/>
                            </a:schemeClr>
                          </a:solidFill>
                          <a:latin typeface="Courier New" pitchFamily="49" charset="0"/>
                          <a:ea typeface="+mn-ea"/>
                          <a:cs typeface="Courier New" pitchFamily="49" charset="0"/>
                        </a:rPr>
                        <a:t>} while (expression); </a:t>
                      </a:r>
                      <a:endParaRPr lang="en-US" sz="2000" b="0" kern="1200" baseline="0" dirty="0" smtClean="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pSp>
        <p:nvGrpSpPr>
          <p:cNvPr id="7" name="Group 6"/>
          <p:cNvGrpSpPr/>
          <p:nvPr/>
        </p:nvGrpSpPr>
        <p:grpSpPr>
          <a:xfrm>
            <a:off x="685800" y="2529840"/>
            <a:ext cx="1295400" cy="381000"/>
            <a:chOff x="0" y="267999"/>
            <a:chExt cx="6096000" cy="936000"/>
          </a:xfrm>
          <a:solidFill>
            <a:schemeClr val="accent2"/>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Following figure shows the flow of execution for the </a:t>
            </a:r>
            <a:r>
              <a:rPr lang="en-US" sz="2000" dirty="0" smtClean="0">
                <a:latin typeface="Courier New" pitchFamily="49" charset="0"/>
                <a:cs typeface="Courier New" pitchFamily="49" charset="0"/>
              </a:rPr>
              <a:t>do-while</a:t>
            </a:r>
            <a:r>
              <a:rPr lang="en-US" sz="2000" dirty="0" smtClean="0"/>
              <a:t> loop:</a:t>
            </a:r>
            <a:endParaRPr lang="en-US" sz="2000" dirty="0"/>
          </a:p>
        </p:txBody>
      </p:sp>
      <p:sp>
        <p:nvSpPr>
          <p:cNvPr id="4" name="Title 3"/>
          <p:cNvSpPr>
            <a:spLocks noGrp="1"/>
          </p:cNvSpPr>
          <p:nvPr>
            <p:ph type="title"/>
          </p:nvPr>
        </p:nvSpPr>
        <p:spPr/>
        <p:txBody>
          <a:bodyPr/>
          <a:lstStyle/>
          <a:p>
            <a:r>
              <a:rPr lang="en-US" dirty="0" smtClean="0"/>
              <a:t>‘do-while’ Statement 2-4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15</a:t>
            </a:fld>
            <a:endParaRPr lang="en-US" dirty="0"/>
          </a:p>
        </p:txBody>
      </p:sp>
      <p:pic>
        <p:nvPicPr>
          <p:cNvPr id="6" name="Picture 5" descr="Figure 5.5.tif"/>
          <p:cNvPicPr>
            <a:picLocks noChangeAspect="1"/>
          </p:cNvPicPr>
          <p:nvPr/>
        </p:nvPicPr>
        <p:blipFill>
          <a:blip r:embed="rId2" cstate="print"/>
          <a:stretch>
            <a:fillRect/>
          </a:stretch>
        </p:blipFill>
        <p:spPr>
          <a:xfrm>
            <a:off x="457200" y="1828800"/>
            <a:ext cx="3581216" cy="4075176"/>
          </a:xfrm>
          <a:prstGeom prst="rect">
            <a:avLst/>
          </a:prstGeom>
        </p:spPr>
      </p:pic>
      <p:graphicFrame>
        <p:nvGraphicFramePr>
          <p:cNvPr id="10" name="Diagram 9"/>
          <p:cNvGraphicFramePr/>
          <p:nvPr/>
        </p:nvGraphicFramePr>
        <p:xfrm>
          <a:off x="4191000" y="1524000"/>
          <a:ext cx="4724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Following code snippet demonstrates the use of </a:t>
            </a:r>
            <a:r>
              <a:rPr lang="en-US" sz="2000" dirty="0" smtClean="0">
                <a:latin typeface="Courier New" pitchFamily="49" charset="0"/>
                <a:cs typeface="Courier New" pitchFamily="49" charset="0"/>
              </a:rPr>
              <a:t>do-while</a:t>
            </a:r>
            <a:r>
              <a:rPr lang="en-US" sz="2000" dirty="0" smtClean="0"/>
              <a:t> loop for finding the sum of 10 numbers:</a:t>
            </a:r>
          </a:p>
        </p:txBody>
      </p:sp>
      <p:sp>
        <p:nvSpPr>
          <p:cNvPr id="4" name="Title 3"/>
          <p:cNvSpPr>
            <a:spLocks noGrp="1"/>
          </p:cNvSpPr>
          <p:nvPr>
            <p:ph type="title"/>
          </p:nvPr>
        </p:nvSpPr>
        <p:spPr/>
        <p:txBody>
          <a:bodyPr/>
          <a:lstStyle/>
          <a:p>
            <a:r>
              <a:rPr lang="en-US" dirty="0" smtClean="0"/>
              <a:t>‘do-while’ Statement 3-4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16</a:t>
            </a:fld>
            <a:endParaRPr lang="en-US" dirty="0"/>
          </a:p>
        </p:txBody>
      </p:sp>
      <p:graphicFrame>
        <p:nvGraphicFramePr>
          <p:cNvPr id="6" name="Table 5"/>
          <p:cNvGraphicFramePr>
            <a:graphicFrameLocks noGrp="1"/>
          </p:cNvGraphicFramePr>
          <p:nvPr/>
        </p:nvGraphicFramePr>
        <p:xfrm>
          <a:off x="609600" y="1905000"/>
          <a:ext cx="8229600" cy="4358640"/>
        </p:xfrm>
        <a:graphic>
          <a:graphicData uri="http://schemas.openxmlformats.org/drawingml/2006/table">
            <a:tbl>
              <a:tblPr firstRow="1" bandRow="1">
                <a:tableStyleId>{5C22544A-7EE6-4342-B048-85BDC9FD1C3A}</a:tableStyleId>
              </a:tblPr>
              <a:tblGrid>
                <a:gridCol w="8229600"/>
              </a:tblGrid>
              <a:tr h="306324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SumOfNumbers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int num = 1, sum = 0;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body of the loop is executed first, then the condition is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evaluated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do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sum = sum + num;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num++;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while (num &lt;= 10);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Prints the value of variable after the loop terminates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System.out.printf</a:t>
                      </a:r>
                      <a:r>
                        <a:rPr lang="en-US" sz="1400" b="0" kern="1200" baseline="0" dirty="0" smtClean="0">
                          <a:solidFill>
                            <a:schemeClr val="tx1">
                              <a:lumMod val="95000"/>
                              <a:lumOff val="5000"/>
                            </a:schemeClr>
                          </a:solidFill>
                          <a:latin typeface="Courier New" pitchFamily="49" charset="0"/>
                          <a:ea typeface="+mn-ea"/>
                          <a:cs typeface="Courier New" pitchFamily="49" charset="0"/>
                        </a:rPr>
                        <a:t>(“Sum of 10 Numbers: %d\n”, sum);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pPr lvl="0">
              <a:defRPr/>
            </a:pPr>
            <a:r>
              <a:rPr lang="en-US" sz="2000" dirty="0" smtClean="0"/>
              <a:t>Two integer variables, </a:t>
            </a:r>
            <a:r>
              <a:rPr lang="en-US" sz="2000" b="1" dirty="0" smtClean="0">
                <a:latin typeface="Courier New" pitchFamily="49" charset="0"/>
                <a:cs typeface="Courier New" pitchFamily="49" charset="0"/>
              </a:rPr>
              <a:t>num</a:t>
            </a:r>
            <a:r>
              <a:rPr lang="en-US" sz="2000" dirty="0" smtClean="0"/>
              <a:t> and </a:t>
            </a:r>
            <a:r>
              <a:rPr lang="en-US" sz="2000" b="1" dirty="0" smtClean="0">
                <a:latin typeface="Courier New" pitchFamily="49" charset="0"/>
                <a:cs typeface="Courier New" pitchFamily="49" charset="0"/>
              </a:rPr>
              <a:t>sum</a:t>
            </a:r>
            <a:r>
              <a:rPr lang="en-US" sz="2000" dirty="0" smtClean="0"/>
              <a:t> are declared and initialized to 1 and 0 respectively. </a:t>
            </a:r>
          </a:p>
          <a:p>
            <a:pPr lvl="0">
              <a:defRPr/>
            </a:pPr>
            <a:r>
              <a:rPr lang="en-US" sz="2000" dirty="0" smtClean="0"/>
              <a:t>The loop block begins with a </a:t>
            </a:r>
            <a:r>
              <a:rPr lang="en-US" sz="2000" dirty="0" smtClean="0">
                <a:latin typeface="Courier New" pitchFamily="49" charset="0"/>
                <a:cs typeface="Courier New" pitchFamily="49" charset="0"/>
              </a:rPr>
              <a:t>do</a:t>
            </a:r>
            <a:r>
              <a:rPr lang="en-US" sz="2000" dirty="0" smtClean="0"/>
              <a:t> statement. </a:t>
            </a:r>
          </a:p>
          <a:p>
            <a:pPr lvl="0">
              <a:defRPr/>
            </a:pPr>
            <a:r>
              <a:rPr lang="en-US" sz="2000" dirty="0" smtClean="0"/>
              <a:t>The first statement in the body of the loop calculates the value of </a:t>
            </a:r>
            <a:r>
              <a:rPr lang="en-US" sz="2000" b="1" dirty="0" smtClean="0">
                <a:latin typeface="Courier New" pitchFamily="49" charset="0"/>
                <a:cs typeface="Courier New" pitchFamily="49" charset="0"/>
              </a:rPr>
              <a:t>sum</a:t>
            </a:r>
            <a:r>
              <a:rPr lang="en-US" sz="2000" dirty="0" smtClean="0"/>
              <a:t> by adding the current value of </a:t>
            </a:r>
            <a:r>
              <a:rPr lang="en-US" sz="2000" b="1" dirty="0" smtClean="0">
                <a:latin typeface="Courier New" pitchFamily="49" charset="0"/>
                <a:cs typeface="Courier New" pitchFamily="49" charset="0"/>
              </a:rPr>
              <a:t>sum</a:t>
            </a:r>
            <a:r>
              <a:rPr lang="en-US" sz="2000" dirty="0" smtClean="0"/>
              <a:t> with </a:t>
            </a:r>
            <a:r>
              <a:rPr lang="en-US" sz="2000" b="1" dirty="0" smtClean="0">
                <a:latin typeface="Courier New" pitchFamily="49" charset="0"/>
                <a:cs typeface="Courier New" pitchFamily="49" charset="0"/>
              </a:rPr>
              <a:t>num</a:t>
            </a:r>
            <a:r>
              <a:rPr lang="en-US" sz="2000" dirty="0" smtClean="0">
                <a:latin typeface="Courier New" pitchFamily="49" charset="0"/>
                <a:cs typeface="Courier New" pitchFamily="49" charset="0"/>
              </a:rPr>
              <a:t>.</a:t>
            </a:r>
            <a:r>
              <a:rPr lang="en-US" sz="2000" dirty="0" smtClean="0"/>
              <a:t> </a:t>
            </a:r>
          </a:p>
          <a:p>
            <a:pPr lvl="0">
              <a:defRPr/>
            </a:pPr>
            <a:r>
              <a:rPr lang="en-US" sz="2000" dirty="0" smtClean="0"/>
              <a:t>The next statement in the loop increments the value of </a:t>
            </a:r>
            <a:r>
              <a:rPr lang="en-US" sz="2000" b="1" dirty="0" smtClean="0">
                <a:latin typeface="Courier New" pitchFamily="49" charset="0"/>
                <a:cs typeface="Courier New" pitchFamily="49" charset="0"/>
              </a:rPr>
              <a:t>num</a:t>
            </a:r>
            <a:r>
              <a:rPr lang="en-US" sz="2000" dirty="0" smtClean="0"/>
              <a:t> by 1.  </a:t>
            </a:r>
          </a:p>
          <a:p>
            <a:pPr lvl="0">
              <a:defRPr/>
            </a:pPr>
            <a:r>
              <a:rPr lang="en-US" sz="2000" dirty="0" smtClean="0"/>
              <a:t>The condition, </a:t>
            </a:r>
            <a:r>
              <a:rPr lang="en-US" sz="2000" b="1" dirty="0" smtClean="0">
                <a:latin typeface="Courier New" pitchFamily="49" charset="0"/>
                <a:cs typeface="Courier New" pitchFamily="49" charset="0"/>
              </a:rPr>
              <a:t>num &lt;= 10</a:t>
            </a:r>
            <a:r>
              <a:rPr lang="en-US" sz="2000" dirty="0" smtClean="0"/>
              <a:t>, included in the </a:t>
            </a:r>
            <a:r>
              <a:rPr lang="en-US" sz="2000" dirty="0" smtClean="0">
                <a:latin typeface="Courier New" pitchFamily="49" charset="0"/>
                <a:cs typeface="Courier New" pitchFamily="49" charset="0"/>
              </a:rPr>
              <a:t>while</a:t>
            </a:r>
            <a:r>
              <a:rPr lang="en-US" sz="2000" dirty="0" smtClean="0"/>
              <a:t> statement is evaluated. </a:t>
            </a:r>
          </a:p>
          <a:p>
            <a:pPr lvl="0">
              <a:defRPr/>
            </a:pPr>
            <a:r>
              <a:rPr lang="en-US" sz="2000" dirty="0" smtClean="0"/>
              <a:t>If the condition is met, the instructions in the loop are repeated. </a:t>
            </a:r>
          </a:p>
          <a:p>
            <a:pPr lvl="0">
              <a:defRPr/>
            </a:pPr>
            <a:r>
              <a:rPr lang="en-US" sz="2000" dirty="0" smtClean="0"/>
              <a:t>After the loop terminates, the value in the variable </a:t>
            </a:r>
            <a:r>
              <a:rPr lang="en-US" sz="2000" b="1" dirty="0" smtClean="0">
                <a:latin typeface="Courier New" pitchFamily="49" charset="0"/>
                <a:cs typeface="Courier New" pitchFamily="49" charset="0"/>
              </a:rPr>
              <a:t>sum</a:t>
            </a:r>
            <a:r>
              <a:rPr lang="en-US" sz="2000" dirty="0" smtClean="0"/>
              <a:t> is printed. </a:t>
            </a:r>
          </a:p>
          <a:p>
            <a:pPr>
              <a:defRPr/>
            </a:pPr>
            <a:r>
              <a:rPr lang="en-US" sz="2000" dirty="0" smtClean="0"/>
              <a:t>Following figure shows the output of the code: </a:t>
            </a:r>
          </a:p>
          <a:p>
            <a:pPr lvl="0">
              <a:defRPr/>
            </a:pPr>
            <a:endParaRPr lang="en-US" sz="2000" dirty="0" smtClean="0"/>
          </a:p>
          <a:p>
            <a:endParaRPr lang="en-US" dirty="0"/>
          </a:p>
        </p:txBody>
      </p:sp>
      <p:sp>
        <p:nvSpPr>
          <p:cNvPr id="4" name="Title 3"/>
          <p:cNvSpPr>
            <a:spLocks noGrp="1"/>
          </p:cNvSpPr>
          <p:nvPr>
            <p:ph type="title"/>
          </p:nvPr>
        </p:nvSpPr>
        <p:spPr/>
        <p:txBody>
          <a:bodyPr/>
          <a:lstStyle/>
          <a:p>
            <a:r>
              <a:rPr lang="en-US" dirty="0" smtClean="0"/>
              <a:t>‘do-while’ Statement 4-4</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17</a:t>
            </a:fld>
            <a:endParaRPr lang="en-US" dirty="0"/>
          </a:p>
        </p:txBody>
      </p:sp>
      <p:pic>
        <p:nvPicPr>
          <p:cNvPr id="6" name="Picture 5" descr="Figure 5.6.tif"/>
          <p:cNvPicPr>
            <a:picLocks noChangeAspect="1"/>
          </p:cNvPicPr>
          <p:nvPr/>
        </p:nvPicPr>
        <p:blipFill>
          <a:blip r:embed="rId2" cstate="print"/>
          <a:stretch>
            <a:fillRect/>
          </a:stretch>
        </p:blipFill>
        <p:spPr>
          <a:xfrm>
            <a:off x="762000" y="4495800"/>
            <a:ext cx="4949742" cy="17088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p:txBody>
      </p:sp>
      <p:sp>
        <p:nvSpPr>
          <p:cNvPr id="4" name="Title 3"/>
          <p:cNvSpPr>
            <a:spLocks noGrp="1"/>
          </p:cNvSpPr>
          <p:nvPr>
            <p:ph type="title"/>
          </p:nvPr>
        </p:nvSpPr>
        <p:spPr/>
        <p:txBody>
          <a:bodyPr/>
          <a:lstStyle/>
          <a:p>
            <a:r>
              <a:rPr lang="en-US" dirty="0" smtClean="0"/>
              <a:t>‘for’ Statement 1-5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18</a:t>
            </a:fld>
            <a:endParaRPr lang="en-US" dirty="0"/>
          </a:p>
        </p:txBody>
      </p:sp>
      <p:graphicFrame>
        <p:nvGraphicFramePr>
          <p:cNvPr id="6" name="Diagram 5"/>
          <p:cNvGraphicFramePr/>
          <p:nvPr/>
        </p:nvGraphicFramePr>
        <p:xfrm>
          <a:off x="304800" y="1143000"/>
          <a:ext cx="86106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304800" y="914400"/>
            <a:ext cx="86106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mn-ea"/>
                <a:cs typeface="+mn-cs"/>
              </a:rPr>
              <a:t>The syntax to use the </a:t>
            </a: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for</a:t>
            </a:r>
            <a:r>
              <a:rPr kumimoji="0" lang="en-US" sz="2000" b="0" i="0" u="none" strike="noStrike" kern="1200" cap="none" spc="0" normalizeH="0" baseline="0" noProof="0" dirty="0" smtClean="0">
                <a:ln>
                  <a:noFill/>
                </a:ln>
                <a:solidFill>
                  <a:schemeClr val="tx1"/>
                </a:solidFill>
                <a:effectLst/>
                <a:uLnTx/>
                <a:uFillTx/>
                <a:latin typeface="Calibri" pitchFamily="34" charset="0"/>
                <a:ea typeface="+mn-ea"/>
                <a:cs typeface="+mn-cs"/>
              </a:rPr>
              <a:t> statement is as follows: </a:t>
            </a: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lang="en-US" sz="200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rPr>
              <a:t>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4" name="Title 3"/>
          <p:cNvSpPr>
            <a:spLocks noGrp="1"/>
          </p:cNvSpPr>
          <p:nvPr>
            <p:ph type="title"/>
          </p:nvPr>
        </p:nvSpPr>
        <p:spPr/>
        <p:txBody>
          <a:bodyPr/>
          <a:lstStyle/>
          <a:p>
            <a:r>
              <a:rPr lang="en-US" dirty="0" smtClean="0"/>
              <a:t>‘for’ Statement 2-5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19</a:t>
            </a:fld>
            <a:endParaRPr lang="en-US" dirty="0"/>
          </a:p>
        </p:txBody>
      </p:sp>
      <p:graphicFrame>
        <p:nvGraphicFramePr>
          <p:cNvPr id="7" name="Table 6"/>
          <p:cNvGraphicFramePr>
            <a:graphicFrameLocks noGrp="1"/>
          </p:cNvGraphicFramePr>
          <p:nvPr/>
        </p:nvGraphicFramePr>
        <p:xfrm>
          <a:off x="762000" y="1935480"/>
          <a:ext cx="7924800" cy="1188720"/>
        </p:xfrm>
        <a:graphic>
          <a:graphicData uri="http://schemas.openxmlformats.org/drawingml/2006/table">
            <a:tbl>
              <a:tblPr firstRow="1" bandRow="1">
                <a:tableStyleId>{5C22544A-7EE6-4342-B048-85BDC9FD1C3A}</a:tableStyleId>
              </a:tblPr>
              <a:tblGrid>
                <a:gridCol w="7924800"/>
              </a:tblGrid>
              <a:tr h="1127760">
                <a:tc>
                  <a:txBody>
                    <a:bodyPr/>
                    <a:lstStyle/>
                    <a:p>
                      <a:r>
                        <a:rPr lang="en-US" sz="1800" b="0" kern="1200" baseline="0" dirty="0" smtClean="0">
                          <a:solidFill>
                            <a:schemeClr val="tx1">
                              <a:lumMod val="95000"/>
                              <a:lumOff val="5000"/>
                            </a:schemeClr>
                          </a:solidFill>
                          <a:latin typeface="Courier New" pitchFamily="49" charset="0"/>
                          <a:ea typeface="+mn-ea"/>
                          <a:cs typeface="Courier New" pitchFamily="49" charset="0"/>
                        </a:rPr>
                        <a:t>for(initialization; condition; increment/decrement) { </a:t>
                      </a:r>
                    </a:p>
                    <a:p>
                      <a:endParaRPr lang="en-US" sz="1800" b="0" kern="1200" baseline="0" dirty="0" smtClean="0">
                        <a:solidFill>
                          <a:schemeClr val="tx1">
                            <a:lumMod val="95000"/>
                            <a:lumOff val="5000"/>
                          </a:schemeClr>
                        </a:solidFill>
                        <a:latin typeface="Courier New" pitchFamily="49" charset="0"/>
                        <a:ea typeface="+mn-ea"/>
                        <a:cs typeface="Courier New" pitchFamily="49" charset="0"/>
                      </a:endParaRPr>
                    </a:p>
                    <a:p>
                      <a:r>
                        <a:rPr lang="en-US" sz="1800" b="0" kern="1200" baseline="0" dirty="0" smtClean="0">
                          <a:solidFill>
                            <a:schemeClr val="tx1">
                              <a:lumMod val="95000"/>
                              <a:lumOff val="5000"/>
                            </a:schemeClr>
                          </a:solidFill>
                          <a:latin typeface="Courier New" pitchFamily="49" charset="0"/>
                          <a:ea typeface="+mn-ea"/>
                          <a:cs typeface="Courier New" pitchFamily="49" charset="0"/>
                        </a:rPr>
                        <a:t>    // one or more statements </a:t>
                      </a:r>
                    </a:p>
                    <a:p>
                      <a:r>
                        <a:rPr lang="en-US" sz="1800" b="0" kern="1200" baseline="0" dirty="0" smtClean="0">
                          <a:solidFill>
                            <a:schemeClr val="tx1">
                              <a:lumMod val="95000"/>
                              <a:lumOff val="5000"/>
                            </a:schemeClr>
                          </a:solidFill>
                          <a:latin typeface="Courier New" pitchFamily="49" charset="0"/>
                          <a:ea typeface="+mn-ea"/>
                          <a:cs typeface="Courier New" pitchFamily="49" charset="0"/>
                        </a:rPr>
                        <a:t>}</a:t>
                      </a:r>
                      <a:endParaRPr lang="en-US" sz="2000" b="0" kern="1200" baseline="0" dirty="0" smtClean="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pSp>
        <p:nvGrpSpPr>
          <p:cNvPr id="8" name="Group 7"/>
          <p:cNvGrpSpPr/>
          <p:nvPr/>
        </p:nvGrpSpPr>
        <p:grpSpPr>
          <a:xfrm>
            <a:off x="762000" y="1371600"/>
            <a:ext cx="1295400" cy="381000"/>
            <a:chOff x="0" y="267999"/>
            <a:chExt cx="6096000" cy="936000"/>
          </a:xfrm>
          <a:solidFill>
            <a:schemeClr val="accent2"/>
          </a:solidFill>
          <a:scene3d>
            <a:camera prst="orthographicFront"/>
            <a:lightRig rig="threePt" dir="t">
              <a:rot lat="0" lon="0" rev="7500000"/>
            </a:lightRig>
          </a:scene3d>
        </p:grpSpPr>
        <p:sp>
          <p:nvSpPr>
            <p:cNvPr id="9" name="Rounded Rectangle 8"/>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11" name="Content Placeholder 2"/>
          <p:cNvSpPr txBox="1">
            <a:spLocks/>
          </p:cNvSpPr>
          <p:nvPr/>
        </p:nvSpPr>
        <p:spPr bwMode="auto">
          <a:xfrm>
            <a:off x="685800" y="3124200"/>
            <a:ext cx="81534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where,</a:t>
            </a:r>
          </a:p>
          <a:p>
            <a:pPr marL="177800" marR="0" lvl="0" algn="l" defTabSz="914400" rtl="0" eaLnBrk="0" fontAlgn="base" latinLnBrk="0" hangingPunct="0">
              <a:lnSpc>
                <a:spcPct val="100000"/>
              </a:lnSpc>
              <a:spcBef>
                <a:spcPct val="20000"/>
              </a:spcBef>
              <a:spcAft>
                <a:spcPct val="0"/>
              </a:spcAft>
              <a:buClr>
                <a:srgbClr val="973735"/>
              </a:buClr>
              <a:buSzPct val="50000"/>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initialization</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Is an expression that will set the initial value of the loop control variable. </a:t>
            </a:r>
          </a:p>
          <a:p>
            <a:pPr marL="177800" marR="0" lvl="0" algn="l" defTabSz="914400" rtl="0" eaLnBrk="0" fontAlgn="base" latinLnBrk="0" hangingPunct="0">
              <a:lnSpc>
                <a:spcPct val="100000"/>
              </a:lnSpc>
              <a:spcBef>
                <a:spcPct val="20000"/>
              </a:spcBef>
              <a:spcAft>
                <a:spcPct val="0"/>
              </a:spcAft>
              <a:buClr>
                <a:srgbClr val="973735"/>
              </a:buClr>
              <a:buSzPct val="50000"/>
              <a:tabLst/>
              <a:defRPr/>
            </a:pPr>
            <a:r>
              <a:rPr kumimoji="0" lang="en-US" sz="18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condition</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Is a </a:t>
            </a:r>
            <a:r>
              <a:rPr kumimoji="0" lang="en-US" sz="1800" b="0" i="0" u="none" strike="noStrike" kern="1200" cap="none" spc="0" normalizeH="0" baseline="0" noProof="0" dirty="0" err="1" smtClean="0">
                <a:ln>
                  <a:noFill/>
                </a:ln>
                <a:solidFill>
                  <a:schemeClr val="tx1"/>
                </a:solidFill>
                <a:effectLst/>
                <a:uLnTx/>
                <a:uFillTx/>
                <a:cs typeface="Courier New" pitchFamily="49" charset="0"/>
              </a:rPr>
              <a:t>boolean</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expression that tests the value of the loop control variable. If the condition expression evaluates to </a:t>
            </a:r>
            <a:r>
              <a:rPr kumimoji="0" lang="en-US" sz="1800" b="0" i="0" u="none" strike="noStrike" kern="1200" cap="none" spc="0" normalizeH="0" baseline="0" noProof="0" dirty="0" smtClean="0">
                <a:ln>
                  <a:noFill/>
                </a:ln>
                <a:solidFill>
                  <a:schemeClr val="tx1"/>
                </a:solidFill>
                <a:effectLst/>
                <a:uLnTx/>
                <a:uFillTx/>
                <a:cs typeface="Courier New" pitchFamily="49" charset="0"/>
              </a:rPr>
              <a:t>true</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the loop executes, else</a:t>
            </a:r>
            <a:r>
              <a:rPr kumimoji="0" lang="en-US" sz="1800" b="0" i="0" u="none" strike="noStrike" kern="1200" cap="none" spc="0" normalizeH="0" noProof="0" dirty="0" smtClean="0">
                <a:ln>
                  <a:noFill/>
                </a:ln>
                <a:solidFill>
                  <a:schemeClr val="tx1"/>
                </a:solidFill>
                <a:effectLst/>
                <a:uLnTx/>
                <a:uFillTx/>
                <a:latin typeface="Calibri" pitchFamily="34" charset="0"/>
                <a:ea typeface="+mn-ea"/>
                <a:cs typeface="+mn-cs"/>
              </a:rPr>
              <a:t> terminates.</a:t>
            </a:r>
          </a:p>
          <a:p>
            <a:pPr marL="177800" marR="0" lvl="0" algn="l" defTabSz="914400" rtl="0" eaLnBrk="0" fontAlgn="base" latinLnBrk="0" hangingPunct="0">
              <a:lnSpc>
                <a:spcPct val="100000"/>
              </a:lnSpc>
              <a:spcBef>
                <a:spcPct val="20000"/>
              </a:spcBef>
              <a:spcAft>
                <a:spcPct val="0"/>
              </a:spcAft>
              <a:buClr>
                <a:srgbClr val="973735"/>
              </a:buClr>
              <a:buSzPct val="50000"/>
              <a:tabLst/>
              <a:defRPr/>
            </a:pPr>
            <a:r>
              <a:rPr kumimoji="0" lang="en-US" sz="1800" b="0" i="0" u="none" strike="noStrike" kern="1200" cap="none" spc="0" normalizeH="0" baseline="0" noProof="0" dirty="0" smtClean="0">
                <a:ln>
                  <a:noFill/>
                </a:ln>
                <a:solidFill>
                  <a:schemeClr val="tx1"/>
                </a:solidFill>
                <a:effectLst/>
                <a:uLnTx/>
                <a:uFillTx/>
                <a:cs typeface="Courier New" pitchFamily="49" charset="0"/>
              </a:rPr>
              <a:t>increment/decrement</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Increments</a:t>
            </a:r>
            <a:r>
              <a:rPr kumimoji="0" lang="en-US" sz="1800" b="0" i="0" u="none" strike="noStrike" kern="1200" cap="none" spc="0" normalizeH="0" noProof="0" dirty="0" smtClean="0">
                <a:ln>
                  <a:noFill/>
                </a:ln>
                <a:solidFill>
                  <a:schemeClr val="tx1"/>
                </a:solidFill>
                <a:effectLst/>
                <a:uLnTx/>
                <a:uFillTx/>
                <a:latin typeface="Calibri" pitchFamily="34" charset="0"/>
                <a:ea typeface="+mn-ea"/>
                <a:cs typeface="+mn-cs"/>
              </a:rPr>
              <a:t> or decrements the value of  </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control variable (s) in each iteration, till the condition specified in the condition section is reached. Typically, increment and decrement operators, such as </a:t>
            </a:r>
            <a:r>
              <a:rPr kumimoji="0" lang="en-US" sz="1800" b="0" i="0" u="none" strike="noStrike" kern="1200" cap="none" spc="0" normalizeH="0" baseline="0" noProof="0" dirty="0" smtClean="0">
                <a:ln>
                  <a:noFill/>
                </a:ln>
                <a:solidFill>
                  <a:schemeClr val="tx1"/>
                </a:solidFill>
                <a:effectLst/>
                <a:uLnTx/>
                <a:uFillTx/>
                <a:cs typeface="Courier New" pitchFamily="49" charset="0"/>
              </a:rPr>
              <a:t>++</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en-US" sz="1800" b="0" i="0" u="none" strike="noStrike" kern="1200" cap="none" spc="0" normalizeH="0" baseline="0" noProof="0" dirty="0" smtClean="0">
                <a:ln>
                  <a:noFill/>
                </a:ln>
                <a:solidFill>
                  <a:schemeClr val="tx1"/>
                </a:solidFill>
                <a:effectLst/>
                <a:uLnTx/>
                <a:uFillTx/>
                <a:cs typeface="Courier New" pitchFamily="49" charset="0"/>
              </a:rPr>
              <a:t>--</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and shortcut operators, such as </a:t>
            </a:r>
            <a:r>
              <a:rPr kumimoji="0" lang="en-US" sz="1800" b="0" i="0" u="none" strike="noStrike" kern="1200" cap="none" spc="0" normalizeH="0" baseline="0" noProof="0" dirty="0" smtClean="0">
                <a:ln>
                  <a:noFill/>
                </a:ln>
                <a:solidFill>
                  <a:schemeClr val="tx1"/>
                </a:solidFill>
                <a:effectLst/>
                <a:uLnTx/>
                <a:uFillTx/>
                <a:cs typeface="Courier New" pitchFamily="49" charset="0"/>
              </a:rPr>
              <a:t>+=</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or </a:t>
            </a:r>
            <a:r>
              <a:rPr kumimoji="0" lang="en-US" sz="1800" b="0" i="0" u="none" strike="noStrike" kern="1200" cap="none" spc="0" normalizeH="0" baseline="0" noProof="0" dirty="0" smtClean="0">
                <a:ln>
                  <a:noFill/>
                </a:ln>
                <a:solidFill>
                  <a:schemeClr val="tx1"/>
                </a:solidFill>
                <a:effectLst/>
                <a:uLnTx/>
                <a:uFillTx/>
                <a:cs typeface="Courier New" pitchFamily="49" charset="0"/>
              </a:rPr>
              <a:t>-=</a:t>
            </a: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mn-cs"/>
              </a:rPr>
              <a:t> are used in this section. </a:t>
            </a:r>
            <a:endParaRPr kumimoji="0" lang="en-US" sz="18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List the different types of loops </a:t>
            </a:r>
          </a:p>
          <a:p>
            <a:r>
              <a:rPr lang="en-US" dirty="0" smtClean="0"/>
              <a:t>Explain the while statement and the associated rules </a:t>
            </a:r>
          </a:p>
          <a:p>
            <a:r>
              <a:rPr lang="en-US" dirty="0" smtClean="0"/>
              <a:t>Identify the purpose of the do-while statement </a:t>
            </a:r>
          </a:p>
          <a:p>
            <a:r>
              <a:rPr lang="en-US" dirty="0" smtClean="0"/>
              <a:t>State the need of for statement </a:t>
            </a:r>
          </a:p>
          <a:p>
            <a:r>
              <a:rPr lang="en-US" dirty="0" smtClean="0"/>
              <a:t>Describe nested loops </a:t>
            </a:r>
          </a:p>
          <a:p>
            <a:r>
              <a:rPr lang="en-US" dirty="0" smtClean="0"/>
              <a:t>Compare the different types of loops </a:t>
            </a:r>
          </a:p>
          <a:p>
            <a:r>
              <a:rPr lang="en-US" dirty="0" smtClean="0"/>
              <a:t>State the purpose of jump statements </a:t>
            </a:r>
          </a:p>
          <a:p>
            <a:r>
              <a:rPr lang="en-US" dirty="0" smtClean="0"/>
              <a:t>Describe break statement </a:t>
            </a:r>
          </a:p>
          <a:p>
            <a:r>
              <a:rPr lang="en-US" dirty="0" smtClean="0"/>
              <a:t>Describe continue statement </a:t>
            </a:r>
            <a:endParaRPr lang="en-US" dirty="0"/>
          </a:p>
        </p:txBody>
      </p:sp>
      <p:sp>
        <p:nvSpPr>
          <p:cNvPr id="3" name="Title 2"/>
          <p:cNvSpPr>
            <a:spLocks noGrp="1"/>
          </p:cNvSpPr>
          <p:nvPr>
            <p:ph type="title"/>
          </p:nvPr>
        </p:nvSpPr>
        <p:spPr/>
        <p:txBody>
          <a:bodyPr/>
          <a:lstStyle/>
          <a:p>
            <a:r>
              <a:rPr lang="en-US" dirty="0" smtClean="0"/>
              <a:t>Objectives </a:t>
            </a:r>
            <a:endParaRPr lang="en-US" dirty="0"/>
          </a:p>
        </p:txBody>
      </p:sp>
      <p:sp>
        <p:nvSpPr>
          <p:cNvPr id="4" name="Footer Placeholder 3"/>
          <p:cNvSpPr>
            <a:spLocks noGrp="1"/>
          </p:cNvSpPr>
          <p:nvPr>
            <p:ph type="ftr" sz="quarter" idx="3"/>
          </p:nvPr>
        </p:nvSpPr>
        <p:spPr/>
        <p:txBody>
          <a:bodyPr/>
          <a:lstStyle/>
          <a:p>
            <a:pPr>
              <a:defRPr/>
            </a:pPr>
            <a:r>
              <a:rPr lang="en-US" dirty="0" smtClean="0"/>
              <a:t>© </a:t>
            </a:r>
            <a:r>
              <a:rPr lang="en-US" dirty="0" err="1" smtClean="0"/>
              <a:t>Aptech</a:t>
            </a:r>
            <a:r>
              <a:rPr lang="en-US" dirty="0" smtClean="0"/>
              <a:t>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 5.7.tif"/>
          <p:cNvPicPr>
            <a:picLocks noGrp="1" noChangeAspect="1"/>
          </p:cNvPicPr>
          <p:nvPr>
            <p:ph idx="1"/>
          </p:nvPr>
        </p:nvPicPr>
        <p:blipFill>
          <a:blip r:embed="rId2" cstate="print"/>
          <a:stretch>
            <a:fillRect/>
          </a:stretch>
        </p:blipFill>
        <p:spPr>
          <a:xfrm>
            <a:off x="5334000" y="1752600"/>
            <a:ext cx="3537510" cy="4038600"/>
          </a:xfrm>
        </p:spPr>
      </p:pic>
      <p:sp>
        <p:nvSpPr>
          <p:cNvPr id="10" name="Title 9"/>
          <p:cNvSpPr>
            <a:spLocks noGrp="1"/>
          </p:cNvSpPr>
          <p:nvPr>
            <p:ph type="title"/>
          </p:nvPr>
        </p:nvSpPr>
        <p:spPr/>
        <p:txBody>
          <a:bodyPr/>
          <a:lstStyle/>
          <a:p>
            <a:r>
              <a:rPr lang="en-US" dirty="0" smtClean="0"/>
              <a:t>‘for’ Statement 3-5</a:t>
            </a:r>
            <a:endParaRPr lang="en-US" dirty="0"/>
          </a:p>
        </p:txBody>
      </p:sp>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20</a:t>
            </a:fld>
            <a:endParaRPr lang="en-US" dirty="0"/>
          </a:p>
        </p:txBody>
      </p:sp>
      <p:sp>
        <p:nvSpPr>
          <p:cNvPr id="11" name="Content Placeholder 2"/>
          <p:cNvSpPr txBox="1">
            <a:spLocks/>
          </p:cNvSpPr>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00000"/>
              </a:lnSpc>
              <a:spcBef>
                <a:spcPct val="20000"/>
              </a:spcBef>
              <a:buClr>
                <a:srgbClr val="973735"/>
              </a:buClr>
              <a:buSzPct val="50000"/>
              <a:buFont typeface="Wingdings" pitchFamily="2" charset="2"/>
              <a:buChar char="u"/>
            </a:pPr>
            <a:r>
              <a:rPr lang="en-US" sz="2000" dirty="0" smtClean="0">
                <a:latin typeface="Calibri" pitchFamily="34" charset="0"/>
              </a:rPr>
              <a:t>Following figure shows the flow of execution for the </a:t>
            </a:r>
            <a:r>
              <a:rPr lang="en-US" sz="2000" dirty="0" smtClean="0">
                <a:cs typeface="Courier New" pitchFamily="49" charset="0"/>
              </a:rPr>
              <a:t>for</a:t>
            </a:r>
            <a:r>
              <a:rPr lang="en-US" sz="2000" dirty="0" smtClean="0">
                <a:latin typeface="Calibri" pitchFamily="34" charset="0"/>
              </a:rPr>
              <a:t> statement:</a:t>
            </a:r>
            <a:endParaRPr kumimoji="0" lang="en-US" sz="20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Char char="u"/>
              <a:tabLst/>
              <a:defRPr/>
            </a:pPr>
            <a:endPar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73735"/>
              </a:buClr>
              <a:buSzPct val="50000"/>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Calibri" pitchFamily="34"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graphicFrame>
        <p:nvGraphicFramePr>
          <p:cNvPr id="12" name="Diagram 11"/>
          <p:cNvGraphicFramePr/>
          <p:nvPr/>
        </p:nvGraphicFramePr>
        <p:xfrm>
          <a:off x="381000" y="1295400"/>
          <a:ext cx="48006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610600" cy="5562600"/>
          </a:xfrm>
        </p:spPr>
        <p:txBody>
          <a:bodyPr/>
          <a:lstStyle/>
          <a:p>
            <a:r>
              <a:rPr lang="en-US" sz="1800" dirty="0" smtClean="0">
                <a:cs typeface="Courier New" pitchFamily="49" charset="0"/>
              </a:rPr>
              <a:t>Following code snippet demonstrates the use of </a:t>
            </a:r>
            <a:r>
              <a:rPr lang="en-US" sz="1800" dirty="0" smtClean="0">
                <a:latin typeface="Courier New" pitchFamily="49" charset="0"/>
                <a:cs typeface="Courier New" pitchFamily="49" charset="0"/>
              </a:rPr>
              <a:t>for</a:t>
            </a:r>
            <a:r>
              <a:rPr lang="en-US" sz="1800" dirty="0" smtClean="0">
                <a:cs typeface="Courier New" pitchFamily="49" charset="0"/>
              </a:rPr>
              <a:t> statement for displaying the multiples of 10:</a:t>
            </a:r>
          </a:p>
          <a:p>
            <a:endParaRPr lang="en-US" sz="2400" dirty="0" smtClean="0">
              <a:cs typeface="Courier New" pitchFamily="49" charset="0"/>
            </a:endParaRPr>
          </a:p>
          <a:p>
            <a:endParaRPr lang="en-US" sz="2400" dirty="0" smtClean="0">
              <a:cs typeface="Courier New" pitchFamily="49" charset="0"/>
            </a:endParaRPr>
          </a:p>
          <a:p>
            <a:endParaRPr lang="en-US" sz="2400" dirty="0" smtClean="0">
              <a:cs typeface="Courier New" pitchFamily="49" charset="0"/>
            </a:endParaRPr>
          </a:p>
          <a:p>
            <a:endParaRPr lang="en-US" sz="2400" dirty="0" smtClean="0">
              <a:cs typeface="Courier New" pitchFamily="49" charset="0"/>
            </a:endParaRPr>
          </a:p>
          <a:p>
            <a:endParaRPr lang="en-US" sz="2400" dirty="0" smtClean="0">
              <a:cs typeface="Courier New" pitchFamily="49" charset="0"/>
            </a:endParaRPr>
          </a:p>
          <a:p>
            <a:endParaRPr lang="en-US" sz="2400" dirty="0" smtClean="0">
              <a:cs typeface="Courier New" pitchFamily="49" charset="0"/>
            </a:endParaRPr>
          </a:p>
          <a:p>
            <a:endParaRPr lang="en-US" sz="2400" dirty="0" smtClean="0">
              <a:cs typeface="Courier New" pitchFamily="49" charset="0"/>
            </a:endParaRPr>
          </a:p>
          <a:p>
            <a:r>
              <a:rPr lang="en-US" sz="1800" dirty="0" smtClean="0"/>
              <a:t>In the initialization section of the </a:t>
            </a:r>
            <a:r>
              <a:rPr lang="en-US" sz="1800" dirty="0" smtClean="0">
                <a:latin typeface="Courier New" pitchFamily="49" charset="0"/>
                <a:cs typeface="Courier New" pitchFamily="49" charset="0"/>
              </a:rPr>
              <a:t>for</a:t>
            </a:r>
            <a:r>
              <a:rPr lang="en-US" sz="1800" dirty="0" smtClean="0"/>
              <a:t> loop, the </a:t>
            </a:r>
            <a:r>
              <a:rPr lang="en-US" sz="1800" b="1" dirty="0" smtClean="0">
                <a:latin typeface="Courier New" pitchFamily="49" charset="0"/>
                <a:cs typeface="Courier New" pitchFamily="49" charset="0"/>
              </a:rPr>
              <a:t>num</a:t>
            </a:r>
            <a:r>
              <a:rPr lang="en-US" sz="1800" dirty="0" smtClean="0"/>
              <a:t> variable is initialized to 1. </a:t>
            </a:r>
          </a:p>
          <a:p>
            <a:r>
              <a:rPr lang="en-US" sz="1800" dirty="0" smtClean="0"/>
              <a:t>The condition statement, </a:t>
            </a:r>
            <a:r>
              <a:rPr lang="en-US" sz="1800" b="1" dirty="0" smtClean="0">
                <a:latin typeface="Courier New" pitchFamily="49" charset="0"/>
                <a:cs typeface="Courier New" pitchFamily="49" charset="0"/>
              </a:rPr>
              <a:t>num &lt;= 5</a:t>
            </a:r>
            <a:r>
              <a:rPr lang="en-US" sz="1800" dirty="0" smtClean="0"/>
              <a:t>, ensures that the </a:t>
            </a:r>
            <a:r>
              <a:rPr lang="en-US" sz="1800" b="1" dirty="0" smtClean="0">
                <a:latin typeface="Courier New" pitchFamily="49" charset="0"/>
                <a:cs typeface="Courier New" pitchFamily="49" charset="0"/>
              </a:rPr>
              <a:t>for</a:t>
            </a:r>
            <a:r>
              <a:rPr lang="en-US" sz="1800" dirty="0" smtClean="0"/>
              <a:t> loop executes as long as num is less than or equal to 5. </a:t>
            </a:r>
          </a:p>
          <a:p>
            <a:r>
              <a:rPr lang="en-US" sz="1800" dirty="0" smtClean="0"/>
              <a:t>The increment statement, </a:t>
            </a:r>
            <a:r>
              <a:rPr lang="en-US" sz="1800" b="1" dirty="0" smtClean="0">
                <a:latin typeface="Courier New" pitchFamily="49" charset="0"/>
                <a:cs typeface="Courier New" pitchFamily="49" charset="0"/>
              </a:rPr>
              <a:t>num++</a:t>
            </a:r>
            <a:r>
              <a:rPr lang="en-US" sz="1800" dirty="0" smtClean="0"/>
              <a:t>, increments the value of </a:t>
            </a:r>
            <a:r>
              <a:rPr lang="en-US" sz="1800" b="1" dirty="0" smtClean="0">
                <a:latin typeface="Courier New" pitchFamily="49" charset="0"/>
                <a:cs typeface="Courier New" pitchFamily="49" charset="0"/>
              </a:rPr>
              <a:t>num</a:t>
            </a:r>
            <a:r>
              <a:rPr lang="en-US" sz="1800" dirty="0" smtClean="0"/>
              <a:t> by 1. </a:t>
            </a:r>
          </a:p>
          <a:p>
            <a:r>
              <a:rPr lang="en-US" sz="1800" dirty="0" smtClean="0"/>
              <a:t>Finally, the loop terminates when the condition becomes </a:t>
            </a:r>
            <a:r>
              <a:rPr lang="en-US" sz="1800" b="1" dirty="0" smtClean="0">
                <a:latin typeface="Courier New" pitchFamily="49" charset="0"/>
                <a:cs typeface="Courier New" pitchFamily="49" charset="0"/>
              </a:rPr>
              <a:t>false</a:t>
            </a:r>
            <a:r>
              <a:rPr lang="en-US" sz="1800" dirty="0" smtClean="0"/>
              <a:t>, that is, when the value of </a:t>
            </a:r>
            <a:r>
              <a:rPr lang="en-US" sz="1800" b="1" dirty="0" smtClean="0">
                <a:latin typeface="Courier New" pitchFamily="49" charset="0"/>
                <a:cs typeface="Courier New" pitchFamily="49" charset="0"/>
              </a:rPr>
              <a:t>num</a:t>
            </a:r>
            <a:r>
              <a:rPr lang="en-US" sz="1800" dirty="0" smtClean="0"/>
              <a:t> becomes equal to 6. </a:t>
            </a:r>
            <a:endParaRPr lang="en-US" sz="1800" dirty="0" smtClean="0">
              <a:cs typeface="Courier New" pitchFamily="49" charset="0"/>
            </a:endParaRPr>
          </a:p>
          <a:p>
            <a:endParaRPr lang="en-US" sz="2400" dirty="0">
              <a:cs typeface="Courier New" pitchFamily="49" charset="0"/>
            </a:endParaRPr>
          </a:p>
        </p:txBody>
      </p:sp>
      <p:sp>
        <p:nvSpPr>
          <p:cNvPr id="3" name="Title 2"/>
          <p:cNvSpPr>
            <a:spLocks noGrp="1"/>
          </p:cNvSpPr>
          <p:nvPr>
            <p:ph type="title"/>
          </p:nvPr>
        </p:nvSpPr>
        <p:spPr/>
        <p:txBody>
          <a:bodyPr/>
          <a:lstStyle/>
          <a:p>
            <a:r>
              <a:rPr lang="en-US" dirty="0" smtClean="0"/>
              <a:t>‘for’ Statement 4-5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21</a:t>
            </a:fld>
            <a:endParaRPr lang="en-US" dirty="0"/>
          </a:p>
        </p:txBody>
      </p:sp>
      <p:graphicFrame>
        <p:nvGraphicFramePr>
          <p:cNvPr id="7" name="Table 6"/>
          <p:cNvGraphicFramePr>
            <a:graphicFrameLocks noGrp="1"/>
          </p:cNvGraphicFramePr>
          <p:nvPr/>
        </p:nvGraphicFramePr>
        <p:xfrm>
          <a:off x="609600" y="1569720"/>
          <a:ext cx="8229600" cy="3078480"/>
        </p:xfrm>
        <a:graphic>
          <a:graphicData uri="http://schemas.openxmlformats.org/drawingml/2006/table">
            <a:tbl>
              <a:tblPr firstRow="1" bandRow="1">
                <a:tableStyleId>{5C22544A-7EE6-4342-B048-85BDC9FD1C3A}</a:tableStyleId>
              </a:tblPr>
              <a:tblGrid>
                <a:gridCol w="8229600"/>
              </a:tblGrid>
              <a:tr h="298704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PrintMultiplesWithForLoop</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num, product;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for Loop with all the three declaration parts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for (num = 1; num &lt;= 5; num++)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product = num * 10;;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System.out.printf(“\n % d * 10 = % d “, num, product);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Moves the control back to the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Following figure shows the output of the code:</a:t>
            </a:r>
            <a:endParaRPr lang="en-US" sz="2000" dirty="0"/>
          </a:p>
        </p:txBody>
      </p:sp>
      <p:sp>
        <p:nvSpPr>
          <p:cNvPr id="3" name="Title 2"/>
          <p:cNvSpPr>
            <a:spLocks noGrp="1"/>
          </p:cNvSpPr>
          <p:nvPr>
            <p:ph type="title"/>
          </p:nvPr>
        </p:nvSpPr>
        <p:spPr/>
        <p:txBody>
          <a:bodyPr/>
          <a:lstStyle/>
          <a:p>
            <a:r>
              <a:rPr lang="en-US" dirty="0" smtClean="0"/>
              <a:t>‘for’ Statement 5-5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22</a:t>
            </a:fld>
            <a:endParaRPr lang="en-US" dirty="0"/>
          </a:p>
        </p:txBody>
      </p:sp>
      <p:pic>
        <p:nvPicPr>
          <p:cNvPr id="6" name="Picture 5" descr="Figure 5.8.tif"/>
          <p:cNvPicPr>
            <a:picLocks noChangeAspect="1"/>
          </p:cNvPicPr>
          <p:nvPr/>
        </p:nvPicPr>
        <p:blipFill>
          <a:blip r:embed="rId2" cstate="print"/>
          <a:stretch>
            <a:fillRect/>
          </a:stretch>
        </p:blipFill>
        <p:spPr>
          <a:xfrm>
            <a:off x="685800" y="1524000"/>
            <a:ext cx="7703312" cy="2590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Control Variables</a:t>
            </a:r>
            <a:r>
              <a:rPr lang="en-US" sz="2400" dirty="0" smtClean="0"/>
              <a:t>:</a:t>
            </a:r>
          </a:p>
          <a:p>
            <a:pPr lvl="1"/>
            <a:r>
              <a:rPr lang="en-US" sz="2000" dirty="0" smtClean="0">
                <a:latin typeface="Calibri" pitchFamily="34" charset="0"/>
                <a:cs typeface="Calibri" pitchFamily="34" charset="0"/>
              </a:rPr>
              <a:t>Are used within the </a:t>
            </a:r>
            <a:r>
              <a:rPr lang="en-US" sz="2000" dirty="0" smtClean="0">
                <a:latin typeface="Courier New" pitchFamily="49" charset="0"/>
                <a:cs typeface="Courier New" pitchFamily="49" charset="0"/>
              </a:rPr>
              <a:t>for</a:t>
            </a:r>
            <a:r>
              <a:rPr lang="en-US" sz="2000" dirty="0" smtClean="0">
                <a:latin typeface="Calibri" pitchFamily="34" charset="0"/>
                <a:cs typeface="Calibri" pitchFamily="34" charset="0"/>
              </a:rPr>
              <a:t> loops and may not be used further in the program. </a:t>
            </a:r>
          </a:p>
          <a:p>
            <a:pPr lvl="1"/>
            <a:r>
              <a:rPr lang="en-US" sz="2000" dirty="0" smtClean="0">
                <a:latin typeface="Calibri" pitchFamily="34" charset="0"/>
                <a:cs typeface="Calibri" pitchFamily="34" charset="0"/>
              </a:rPr>
              <a:t>It is possible to restrict the scope of variables by declaring them at the time of initialization. </a:t>
            </a:r>
          </a:p>
          <a:p>
            <a:r>
              <a:rPr lang="en-US" sz="2000" dirty="0" smtClean="0"/>
              <a:t>Following code snippet declares the counter variable inside the </a:t>
            </a:r>
            <a:r>
              <a:rPr lang="en-US" sz="2000" dirty="0" smtClean="0">
                <a:latin typeface="Courier New" pitchFamily="49" charset="0"/>
                <a:cs typeface="Courier New" pitchFamily="49" charset="0"/>
              </a:rPr>
              <a:t>for</a:t>
            </a:r>
            <a:r>
              <a:rPr lang="en-US" sz="2000" dirty="0" smtClean="0"/>
              <a:t> statement:</a:t>
            </a:r>
          </a:p>
          <a:p>
            <a:endParaRPr lang="en-US" sz="2400" dirty="0"/>
          </a:p>
        </p:txBody>
      </p:sp>
      <p:sp>
        <p:nvSpPr>
          <p:cNvPr id="3" name="Title 2"/>
          <p:cNvSpPr>
            <a:spLocks noGrp="1"/>
          </p:cNvSpPr>
          <p:nvPr>
            <p:ph type="title"/>
          </p:nvPr>
        </p:nvSpPr>
        <p:spPr>
          <a:xfrm>
            <a:off x="228600" y="152400"/>
            <a:ext cx="8534400" cy="411163"/>
          </a:xfrm>
        </p:spPr>
        <p:txBody>
          <a:bodyPr/>
          <a:lstStyle/>
          <a:p>
            <a:r>
              <a:rPr lang="en-US" dirty="0" smtClean="0"/>
              <a:t>Scope of Control Variable in ‘for’ Statement 1-2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23</a:t>
            </a:fld>
            <a:endParaRPr lang="en-US" dirty="0"/>
          </a:p>
        </p:txBody>
      </p:sp>
      <p:graphicFrame>
        <p:nvGraphicFramePr>
          <p:cNvPr id="6" name="Table 5"/>
          <p:cNvGraphicFramePr>
            <a:graphicFrameLocks noGrp="1"/>
          </p:cNvGraphicFramePr>
          <p:nvPr/>
        </p:nvGraphicFramePr>
        <p:xfrm>
          <a:off x="609600" y="3550920"/>
          <a:ext cx="8229600" cy="2011680"/>
        </p:xfrm>
        <a:graphic>
          <a:graphicData uri="http://schemas.openxmlformats.org/drawingml/2006/table">
            <a:tbl>
              <a:tblPr firstRow="1" bandRow="1">
                <a:tableStyleId>{5C22544A-7EE6-4342-B048-85BDC9FD1C3A}</a:tableStyleId>
              </a:tblPr>
              <a:tblGrid>
                <a:gridCol w="8229600"/>
              </a:tblGrid>
              <a:tr h="19812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ForLoopWithVariables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product;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counter variable, num is declared inside the for loop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19400"/>
            <a:ext cx="8610600" cy="1066800"/>
          </a:xfrm>
        </p:spPr>
        <p:txBody>
          <a:bodyPr/>
          <a:lstStyle/>
          <a:p>
            <a:r>
              <a:rPr lang="en-US" sz="2000" dirty="0" smtClean="0"/>
              <a:t>In the code, the variable </a:t>
            </a:r>
            <a:r>
              <a:rPr lang="en-US" sz="2000" b="1" dirty="0" smtClean="0">
                <a:latin typeface="Courier New" pitchFamily="49" charset="0"/>
                <a:cs typeface="Courier New" pitchFamily="49" charset="0"/>
              </a:rPr>
              <a:t>num</a:t>
            </a:r>
            <a:r>
              <a:rPr lang="en-US" sz="2000" dirty="0" smtClean="0"/>
              <a:t>  has been declared inside the </a:t>
            </a:r>
            <a:r>
              <a:rPr lang="en-US" sz="2000" dirty="0" smtClean="0">
                <a:latin typeface="Courier New" pitchFamily="49" charset="0"/>
                <a:cs typeface="Courier New" pitchFamily="49" charset="0"/>
              </a:rPr>
              <a:t>for</a:t>
            </a:r>
            <a:r>
              <a:rPr lang="en-US" sz="2000" dirty="0" smtClean="0"/>
              <a:t> statement. </a:t>
            </a:r>
          </a:p>
          <a:p>
            <a:r>
              <a:rPr lang="en-US" sz="2000" dirty="0" smtClean="0"/>
              <a:t>This restricts the scope of the variable, </a:t>
            </a:r>
            <a:r>
              <a:rPr lang="en-US" sz="2000" b="1" dirty="0" smtClean="0">
                <a:latin typeface="Courier New" pitchFamily="49" charset="0"/>
                <a:cs typeface="Courier New" pitchFamily="49" charset="0"/>
              </a:rPr>
              <a:t>num</a:t>
            </a:r>
            <a:r>
              <a:rPr lang="en-US" sz="2000" dirty="0" smtClean="0"/>
              <a:t> to the </a:t>
            </a:r>
            <a:r>
              <a:rPr lang="en-US" sz="2000" dirty="0" smtClean="0">
                <a:latin typeface="Courier New" pitchFamily="49" charset="0"/>
                <a:cs typeface="Courier New" pitchFamily="49" charset="0"/>
              </a:rPr>
              <a:t>for</a:t>
            </a:r>
            <a:r>
              <a:rPr lang="en-US" sz="2000" dirty="0" smtClean="0">
                <a:cs typeface="Courier New" pitchFamily="49" charset="0"/>
              </a:rPr>
              <a:t> </a:t>
            </a:r>
            <a:r>
              <a:rPr lang="en-US" sz="2000" dirty="0" smtClean="0"/>
              <a:t>statement and completes when the loop terminates. </a:t>
            </a:r>
            <a:endParaRPr lang="en-US" sz="2000" dirty="0"/>
          </a:p>
        </p:txBody>
      </p:sp>
      <p:sp>
        <p:nvSpPr>
          <p:cNvPr id="3" name="Title 2"/>
          <p:cNvSpPr>
            <a:spLocks noGrp="1"/>
          </p:cNvSpPr>
          <p:nvPr>
            <p:ph type="title"/>
          </p:nvPr>
        </p:nvSpPr>
        <p:spPr>
          <a:xfrm>
            <a:off x="228600" y="152400"/>
            <a:ext cx="8915400" cy="411163"/>
          </a:xfrm>
        </p:spPr>
        <p:txBody>
          <a:bodyPr/>
          <a:lstStyle/>
          <a:p>
            <a:r>
              <a:rPr lang="en-US" dirty="0" smtClean="0"/>
              <a:t>Scope of Control Variable in ‘for’ Statement 2-2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24</a:t>
            </a:fld>
            <a:endParaRPr lang="en-US" dirty="0"/>
          </a:p>
        </p:txBody>
      </p:sp>
      <p:graphicFrame>
        <p:nvGraphicFramePr>
          <p:cNvPr id="6" name="Table 5"/>
          <p:cNvGraphicFramePr>
            <a:graphicFrameLocks noGrp="1"/>
          </p:cNvGraphicFramePr>
          <p:nvPr/>
        </p:nvGraphicFramePr>
        <p:xfrm>
          <a:off x="609600" y="914400"/>
          <a:ext cx="8229600" cy="1798320"/>
        </p:xfrm>
        <a:graphic>
          <a:graphicData uri="http://schemas.openxmlformats.org/drawingml/2006/table">
            <a:tbl>
              <a:tblPr firstRow="1" bandRow="1">
                <a:tableStyleId>{5C22544A-7EE6-4342-B048-85BDC9FD1C3A}</a:tableStyleId>
              </a:tblPr>
              <a:tblGrid>
                <a:gridCol w="8229600"/>
              </a:tblGrid>
              <a:tr h="1371600">
                <a:tc>
                  <a:txBody>
                    <a:bodyPr/>
                    <a:lstStyle/>
                    <a:p>
                      <a:r>
                        <a:rPr lang="pt-BR" sz="1400" b="0" kern="1200" baseline="0" dirty="0" smtClean="0">
                          <a:solidFill>
                            <a:schemeClr val="tx1">
                              <a:lumMod val="95000"/>
                              <a:lumOff val="5000"/>
                            </a:schemeClr>
                          </a:solidFill>
                          <a:latin typeface="Courier New" pitchFamily="49" charset="0"/>
                          <a:ea typeface="+mn-ea"/>
                          <a:cs typeface="Courier New" pitchFamily="49" charset="0"/>
                        </a:rPr>
                        <a:t>      for (int num = 1; num &lt;= 5; num++) {  </a:t>
                      </a:r>
                    </a:p>
                    <a:p>
                      <a:endParaRPr lang="pt-BR"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product = num * 10;;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System.out.printf(“\n % d * 10 = % d “, num, product); </a:t>
                      </a:r>
                    </a:p>
                    <a:p>
                      <a:endParaRPr lang="pt-BR"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the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smtClean="0"/>
              <a:t>Expressions:</a:t>
            </a:r>
          </a:p>
          <a:p>
            <a:pPr lvl="1"/>
            <a:r>
              <a:rPr lang="en-US" sz="2000" dirty="0" smtClean="0">
                <a:latin typeface="Calibri" pitchFamily="34" charset="0"/>
              </a:rPr>
              <a:t>The </a:t>
            </a:r>
            <a:r>
              <a:rPr lang="en-US" sz="2000" dirty="0" smtClean="0">
                <a:latin typeface="Courier New" pitchFamily="49" charset="0"/>
                <a:cs typeface="Courier New" pitchFamily="49" charset="0"/>
              </a:rPr>
              <a:t>for</a:t>
            </a:r>
            <a:r>
              <a:rPr lang="en-US" sz="2000" dirty="0" smtClean="0">
                <a:latin typeface="Calibri" pitchFamily="34" charset="0"/>
              </a:rPr>
              <a:t> statement can be extended by including more than one initialization or increment expressions.</a:t>
            </a:r>
          </a:p>
          <a:p>
            <a:pPr lvl="1"/>
            <a:r>
              <a:rPr lang="en-US" sz="2000" dirty="0" smtClean="0">
                <a:latin typeface="Calibri" pitchFamily="34" charset="0"/>
              </a:rPr>
              <a:t>Expressions are separated by using the ‘comma’ (</a:t>
            </a:r>
            <a:r>
              <a:rPr lang="en-US" sz="2000" dirty="0" smtClean="0">
                <a:latin typeface="Courier New" pitchFamily="49" charset="0"/>
                <a:cs typeface="Courier New" pitchFamily="49" charset="0"/>
              </a:rPr>
              <a:t>,</a:t>
            </a:r>
            <a:r>
              <a:rPr lang="en-US" sz="2000" dirty="0" smtClean="0">
                <a:latin typeface="Calibri" pitchFamily="34" charset="0"/>
              </a:rPr>
              <a:t>) operator.</a:t>
            </a:r>
          </a:p>
          <a:p>
            <a:pPr lvl="1"/>
            <a:r>
              <a:rPr lang="en-US" sz="2000" dirty="0" smtClean="0">
                <a:latin typeface="Calibri" pitchFamily="34" charset="0"/>
              </a:rPr>
              <a:t>Expressions are evaluated from left to right. </a:t>
            </a:r>
          </a:p>
          <a:p>
            <a:pPr lvl="1"/>
            <a:r>
              <a:rPr lang="en-US" sz="2000" dirty="0" smtClean="0">
                <a:latin typeface="Calibri" pitchFamily="34" charset="0"/>
              </a:rPr>
              <a:t>The order of the evaluation is important, if the value of the second expression depends on the newly calculated value. </a:t>
            </a:r>
          </a:p>
          <a:p>
            <a:r>
              <a:rPr lang="en-US" sz="2000" dirty="0" smtClean="0"/>
              <a:t>Following code snippet demonstrates the use of </a:t>
            </a:r>
            <a:r>
              <a:rPr lang="en-US" sz="2000" dirty="0" smtClean="0">
                <a:latin typeface="Courier New" pitchFamily="49" charset="0"/>
                <a:cs typeface="Courier New" pitchFamily="49" charset="0"/>
              </a:rPr>
              <a:t>for</a:t>
            </a:r>
            <a:r>
              <a:rPr lang="en-US" sz="2000" dirty="0" smtClean="0"/>
              <a:t> loop to print the addition table for two variables using the ‘comma’ operator:</a:t>
            </a:r>
            <a:endParaRPr lang="en-US" sz="2400" dirty="0">
              <a:latin typeface="Calibri" pitchFamily="34" charset="0"/>
            </a:endParaRPr>
          </a:p>
        </p:txBody>
      </p:sp>
      <p:sp>
        <p:nvSpPr>
          <p:cNvPr id="3" name="Title 2"/>
          <p:cNvSpPr>
            <a:spLocks noGrp="1"/>
          </p:cNvSpPr>
          <p:nvPr>
            <p:ph type="title"/>
          </p:nvPr>
        </p:nvSpPr>
        <p:spPr>
          <a:xfrm>
            <a:off x="228600" y="152400"/>
            <a:ext cx="8686800" cy="411163"/>
          </a:xfrm>
        </p:spPr>
        <p:txBody>
          <a:bodyPr/>
          <a:lstStyle/>
          <a:p>
            <a:r>
              <a:rPr lang="en-US" dirty="0" smtClean="0"/>
              <a:t>Use of Comma Operator in ‘for’ Statement 1-3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25</a:t>
            </a:fld>
            <a:endParaRPr lang="en-US" dirty="0"/>
          </a:p>
        </p:txBody>
      </p:sp>
      <p:graphicFrame>
        <p:nvGraphicFramePr>
          <p:cNvPr id="7" name="Table 6"/>
          <p:cNvGraphicFramePr>
            <a:graphicFrameLocks noGrp="1"/>
          </p:cNvGraphicFramePr>
          <p:nvPr/>
        </p:nvGraphicFramePr>
        <p:xfrm>
          <a:off x="533400" y="4267200"/>
          <a:ext cx="8229600" cy="1798320"/>
        </p:xfrm>
        <a:graphic>
          <a:graphicData uri="http://schemas.openxmlformats.org/drawingml/2006/table">
            <a:tbl>
              <a:tblPr firstRow="1" bandRow="1">
                <a:tableStyleId>{5C22544A-7EE6-4342-B048-85BDC9FD1C3A}</a:tableStyleId>
              </a:tblPr>
              <a:tblGrid>
                <a:gridCol w="8229600"/>
              </a:tblGrid>
              <a:tr h="1752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ForLoopWithComma</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a:t>
                      </a:r>
                      <a:r>
                        <a:rPr lang="en-US" sz="1400" b="0" kern="1200" baseline="0" dirty="0" smtClean="0">
                          <a:solidFill>
                            <a:schemeClr val="tx1">
                              <a:lumMod val="95000"/>
                              <a:lumOff val="5000"/>
                            </a:schemeClr>
                          </a:solidFill>
                          <a:latin typeface="Courier New" pitchFamily="49" charset="0"/>
                          <a:ea typeface="+mn-ea"/>
                          <a:cs typeface="Courier New" pitchFamily="49" charset="0"/>
                        </a:rPr>
                        <a:t>, j;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max = 10;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sz="2000" dirty="0" smtClean="0">
                <a:cs typeface="Courier New" pitchFamily="49" charset="0"/>
              </a:rPr>
              <a:t>Three integer variables </a:t>
            </a:r>
            <a:r>
              <a:rPr lang="en-US" sz="2000" b="1" dirty="0" err="1" smtClean="0">
                <a:latin typeface="Courier New" pitchFamily="49" charset="0"/>
                <a:cs typeface="Courier New" pitchFamily="49" charset="0"/>
              </a:rPr>
              <a:t>i</a:t>
            </a:r>
            <a:r>
              <a:rPr lang="en-US" sz="2000" dirty="0" smtClean="0">
                <a:cs typeface="Courier New" pitchFamily="49" charset="0"/>
              </a:rPr>
              <a:t>, </a:t>
            </a:r>
            <a:r>
              <a:rPr lang="en-US" sz="2000" b="1" dirty="0" smtClean="0">
                <a:latin typeface="Courier New" pitchFamily="49" charset="0"/>
                <a:cs typeface="Courier New" pitchFamily="49" charset="0"/>
              </a:rPr>
              <a:t>j</a:t>
            </a:r>
            <a:r>
              <a:rPr lang="en-US" sz="2000" dirty="0" smtClean="0">
                <a:cs typeface="Courier New" pitchFamily="49" charset="0"/>
              </a:rPr>
              <a:t>, and </a:t>
            </a:r>
            <a:r>
              <a:rPr lang="en-US" sz="2000" b="1" dirty="0" smtClean="0">
                <a:latin typeface="Courier New" pitchFamily="49" charset="0"/>
                <a:cs typeface="Courier New" pitchFamily="49" charset="0"/>
              </a:rPr>
              <a:t>max</a:t>
            </a:r>
            <a:r>
              <a:rPr lang="en-US" sz="2000" dirty="0" smtClean="0">
                <a:cs typeface="Courier New" pitchFamily="49" charset="0"/>
              </a:rPr>
              <a:t> are declared. </a:t>
            </a:r>
          </a:p>
          <a:p>
            <a:r>
              <a:rPr lang="en-US" sz="2000" dirty="0" smtClean="0">
                <a:cs typeface="Courier New" pitchFamily="49" charset="0"/>
              </a:rPr>
              <a:t>The variable </a:t>
            </a:r>
            <a:r>
              <a:rPr lang="en-US" sz="2000" b="1" dirty="0" smtClean="0">
                <a:latin typeface="Courier New" pitchFamily="49" charset="0"/>
                <a:cs typeface="Courier New" pitchFamily="49" charset="0"/>
              </a:rPr>
              <a:t>max</a:t>
            </a:r>
            <a:r>
              <a:rPr lang="en-US" sz="2000" dirty="0" smtClean="0">
                <a:cs typeface="Courier New" pitchFamily="49" charset="0"/>
              </a:rPr>
              <a:t> is assigned a value </a:t>
            </a:r>
            <a:r>
              <a:rPr lang="en-US" sz="2000" b="1" dirty="0" smtClean="0">
                <a:latin typeface="Courier New" pitchFamily="49" charset="0"/>
                <a:cs typeface="Courier New" pitchFamily="49" charset="0"/>
              </a:rPr>
              <a:t>10</a:t>
            </a:r>
            <a:r>
              <a:rPr lang="en-US" sz="2000" dirty="0" smtClean="0">
                <a:cs typeface="Courier New" pitchFamily="49" charset="0"/>
              </a:rPr>
              <a:t>. The </a:t>
            </a:r>
            <a:r>
              <a:rPr lang="en-US" sz="2000" b="1" dirty="0" err="1" smtClean="0">
                <a:latin typeface="Courier New" pitchFamily="49" charset="0"/>
                <a:cs typeface="Courier New" pitchFamily="49" charset="0"/>
              </a:rPr>
              <a:t>i</a:t>
            </a:r>
            <a:r>
              <a:rPr lang="en-US" sz="2000" dirty="0" smtClean="0">
                <a:cs typeface="Courier New" pitchFamily="49" charset="0"/>
              </a:rPr>
              <a:t> variable is assigned a value of </a:t>
            </a:r>
            <a:r>
              <a:rPr lang="en-US" sz="2000" b="1" dirty="0" smtClean="0">
                <a:latin typeface="Courier New" pitchFamily="49" charset="0"/>
                <a:cs typeface="Courier New" pitchFamily="49" charset="0"/>
              </a:rPr>
              <a:t>0</a:t>
            </a:r>
            <a:r>
              <a:rPr lang="en-US" sz="2000" dirty="0" smtClean="0">
                <a:cs typeface="Courier New" pitchFamily="49" charset="0"/>
              </a:rPr>
              <a:t> and </a:t>
            </a:r>
            <a:r>
              <a:rPr lang="en-US" sz="2000" b="1" dirty="0" smtClean="0">
                <a:latin typeface="Courier New" pitchFamily="49" charset="0"/>
                <a:cs typeface="Courier New" pitchFamily="49" charset="0"/>
              </a:rPr>
              <a:t>j</a:t>
            </a:r>
            <a:r>
              <a:rPr lang="en-US" sz="2000" dirty="0" smtClean="0">
                <a:cs typeface="Courier New" pitchFamily="49" charset="0"/>
              </a:rPr>
              <a:t> is assigned the value of </a:t>
            </a:r>
            <a:r>
              <a:rPr lang="en-US" sz="2000" b="1" dirty="0" smtClean="0">
                <a:latin typeface="Courier New" pitchFamily="49" charset="0"/>
                <a:cs typeface="Courier New" pitchFamily="49" charset="0"/>
              </a:rPr>
              <a:t>max</a:t>
            </a:r>
            <a:r>
              <a:rPr lang="en-US" sz="2000" dirty="0" smtClean="0">
                <a:cs typeface="Courier New" pitchFamily="49" charset="0"/>
              </a:rPr>
              <a:t>, that is, </a:t>
            </a:r>
            <a:r>
              <a:rPr lang="en-US" sz="2000" b="1" dirty="0" smtClean="0">
                <a:latin typeface="Courier New" pitchFamily="49" charset="0"/>
                <a:cs typeface="Courier New" pitchFamily="49" charset="0"/>
              </a:rPr>
              <a:t>10</a:t>
            </a:r>
            <a:r>
              <a:rPr lang="en-US" sz="2000" dirty="0" smtClean="0">
                <a:cs typeface="Courier New" pitchFamily="49" charset="0"/>
              </a:rPr>
              <a:t>. Thus, two parameters are initialized using a ‘comma’ operator. </a:t>
            </a:r>
          </a:p>
          <a:p>
            <a:r>
              <a:rPr lang="en-US" sz="2000" dirty="0" smtClean="0">
                <a:cs typeface="Courier New" pitchFamily="49" charset="0"/>
              </a:rPr>
              <a:t>The condition statement,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&lt;= max</a:t>
            </a:r>
            <a:r>
              <a:rPr lang="en-US" sz="2000" dirty="0" smtClean="0">
                <a:cs typeface="Courier New" pitchFamily="49" charset="0"/>
              </a:rPr>
              <a:t>, ensures that the </a:t>
            </a:r>
            <a:r>
              <a:rPr lang="en-US" sz="2000" dirty="0" smtClean="0">
                <a:latin typeface="Courier New" pitchFamily="49" charset="0"/>
                <a:cs typeface="Courier New" pitchFamily="49" charset="0"/>
              </a:rPr>
              <a:t>for</a:t>
            </a:r>
            <a:r>
              <a:rPr lang="en-US" sz="2000" dirty="0" smtClean="0">
                <a:cs typeface="Courier New" pitchFamily="49" charset="0"/>
              </a:rPr>
              <a:t> loop executes as long as </a:t>
            </a:r>
            <a:r>
              <a:rPr lang="en-US" sz="2000" b="1" dirty="0" err="1" smtClean="0">
                <a:latin typeface="Courier New" pitchFamily="49" charset="0"/>
                <a:cs typeface="Courier New" pitchFamily="49" charset="0"/>
              </a:rPr>
              <a:t>i</a:t>
            </a:r>
            <a:r>
              <a:rPr lang="en-US" sz="2000" dirty="0" smtClean="0">
                <a:cs typeface="Courier New" pitchFamily="49" charset="0"/>
              </a:rPr>
              <a:t> is less than or equal to </a:t>
            </a:r>
            <a:r>
              <a:rPr lang="en-US" sz="2000" b="1" dirty="0" smtClean="0">
                <a:latin typeface="Courier New" pitchFamily="49" charset="0"/>
                <a:cs typeface="Courier New" pitchFamily="49" charset="0"/>
              </a:rPr>
              <a:t>max</a:t>
            </a:r>
            <a:r>
              <a:rPr lang="en-US" sz="2000" dirty="0" smtClean="0">
                <a:cs typeface="Courier New" pitchFamily="49" charset="0"/>
              </a:rPr>
              <a:t> that is </a:t>
            </a:r>
            <a:r>
              <a:rPr lang="en-US" sz="2000" b="1" dirty="0" smtClean="0">
                <a:latin typeface="Courier New" pitchFamily="49" charset="0"/>
                <a:cs typeface="Courier New" pitchFamily="49" charset="0"/>
              </a:rPr>
              <a:t>10</a:t>
            </a:r>
            <a:r>
              <a:rPr lang="en-US" sz="2000" dirty="0" smtClean="0">
                <a:cs typeface="Courier New" pitchFamily="49" charset="0"/>
              </a:rPr>
              <a:t>. </a:t>
            </a:r>
          </a:p>
          <a:p>
            <a:r>
              <a:rPr lang="en-US" sz="2000" dirty="0" smtClean="0">
                <a:cs typeface="Courier New" pitchFamily="49" charset="0"/>
              </a:rPr>
              <a:t>Finally, the iteration expression again consists of two expressions,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r>
              <a:rPr lang="en-US" sz="2000" dirty="0" smtClean="0">
                <a:cs typeface="Courier New" pitchFamily="49" charset="0"/>
              </a:rPr>
              <a:t>, </a:t>
            </a:r>
            <a:r>
              <a:rPr lang="en-US" sz="2000" b="1" dirty="0" smtClean="0">
                <a:latin typeface="Courier New" pitchFamily="49" charset="0"/>
                <a:cs typeface="Courier New" pitchFamily="49" charset="0"/>
              </a:rPr>
              <a:t>j--</a:t>
            </a:r>
            <a:r>
              <a:rPr lang="en-US" sz="2000" dirty="0" smtClean="0">
                <a:cs typeface="Courier New" pitchFamily="49" charset="0"/>
              </a:rPr>
              <a:t>. </a:t>
            </a:r>
          </a:p>
          <a:p>
            <a:r>
              <a:rPr lang="en-US" sz="2000" dirty="0" smtClean="0">
                <a:cs typeface="Courier New" pitchFamily="49" charset="0"/>
              </a:rPr>
              <a:t>After each iteration, </a:t>
            </a:r>
            <a:r>
              <a:rPr lang="en-US" sz="2000" b="1" dirty="0" err="1" smtClean="0">
                <a:latin typeface="Courier New" pitchFamily="49" charset="0"/>
                <a:cs typeface="Courier New" pitchFamily="49" charset="0"/>
              </a:rPr>
              <a:t>i</a:t>
            </a:r>
            <a:r>
              <a:rPr lang="en-US" sz="2000" dirty="0" smtClean="0">
                <a:cs typeface="Courier New" pitchFamily="49" charset="0"/>
              </a:rPr>
              <a:t> is incremented by 1 and </a:t>
            </a:r>
            <a:r>
              <a:rPr lang="en-US" sz="2000" b="1" dirty="0" smtClean="0">
                <a:latin typeface="Courier New" pitchFamily="49" charset="0"/>
                <a:cs typeface="Courier New" pitchFamily="49" charset="0"/>
              </a:rPr>
              <a:t>j</a:t>
            </a:r>
            <a:r>
              <a:rPr lang="en-US" sz="2000" dirty="0" smtClean="0">
                <a:cs typeface="Courier New" pitchFamily="49" charset="0"/>
              </a:rPr>
              <a:t> is decremented by 1. </a:t>
            </a:r>
          </a:p>
          <a:p>
            <a:r>
              <a:rPr lang="en-US" sz="2000" dirty="0" smtClean="0">
                <a:cs typeface="Courier New" pitchFamily="49" charset="0"/>
              </a:rPr>
              <a:t>The sum of these two variables which is always equal to </a:t>
            </a:r>
            <a:r>
              <a:rPr lang="en-US" sz="2000" b="1" dirty="0" smtClean="0">
                <a:latin typeface="Courier New" pitchFamily="49" charset="0"/>
                <a:cs typeface="Courier New" pitchFamily="49" charset="0"/>
              </a:rPr>
              <a:t>max</a:t>
            </a:r>
            <a:r>
              <a:rPr lang="en-US" sz="2000" dirty="0" smtClean="0">
                <a:cs typeface="Courier New" pitchFamily="49" charset="0"/>
              </a:rPr>
              <a:t> is printed. </a:t>
            </a:r>
          </a:p>
          <a:p>
            <a:endParaRPr lang="en-US" dirty="0"/>
          </a:p>
        </p:txBody>
      </p:sp>
      <p:sp>
        <p:nvSpPr>
          <p:cNvPr id="3" name="Title 2"/>
          <p:cNvSpPr>
            <a:spLocks noGrp="1"/>
          </p:cNvSpPr>
          <p:nvPr>
            <p:ph type="title"/>
          </p:nvPr>
        </p:nvSpPr>
        <p:spPr>
          <a:xfrm>
            <a:off x="228600" y="152400"/>
            <a:ext cx="8534400" cy="411163"/>
          </a:xfrm>
        </p:spPr>
        <p:txBody>
          <a:bodyPr/>
          <a:lstStyle/>
          <a:p>
            <a:r>
              <a:rPr lang="en-US" sz="2800" dirty="0" smtClean="0"/>
              <a:t>Use of Comma Operator in ‘for’ Statement 2-3</a:t>
            </a:r>
            <a:endParaRPr lang="en-US" sz="2800"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26</a:t>
            </a:fld>
            <a:endParaRPr lang="en-US" dirty="0"/>
          </a:p>
        </p:txBody>
      </p:sp>
      <p:graphicFrame>
        <p:nvGraphicFramePr>
          <p:cNvPr id="7" name="Table 6"/>
          <p:cNvGraphicFramePr>
            <a:graphicFrameLocks noGrp="1"/>
          </p:cNvGraphicFramePr>
          <p:nvPr/>
        </p:nvGraphicFramePr>
        <p:xfrm>
          <a:off x="304800" y="914400"/>
          <a:ext cx="8229600" cy="2011680"/>
        </p:xfrm>
        <a:graphic>
          <a:graphicData uri="http://schemas.openxmlformats.org/drawingml/2006/table">
            <a:tbl>
              <a:tblPr firstRow="1" bandRow="1">
                <a:tableStyleId>{5C22544A-7EE6-4342-B048-85BDC9FD1C3A}</a:tableStyleId>
              </a:tblPr>
              <a:tblGrid>
                <a:gridCol w="8229600"/>
              </a:tblGrid>
              <a:tr h="1752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initialization and increment/decrement section includes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more than one variable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a:t>
                      </a:r>
                      <a:r>
                        <a:rPr lang="en-US" sz="1400" b="0" kern="1200" baseline="0" dirty="0" smtClean="0">
                          <a:solidFill>
                            <a:schemeClr val="tx1">
                              <a:lumMod val="95000"/>
                              <a:lumOff val="5000"/>
                            </a:schemeClr>
                          </a:solidFill>
                          <a:latin typeface="Courier New" pitchFamily="49" charset="0"/>
                          <a:ea typeface="+mn-ea"/>
                          <a:cs typeface="Courier New" pitchFamily="49" charset="0"/>
                        </a:rPr>
                        <a:t> = 0, j = max;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a:t>
                      </a:r>
                      <a:r>
                        <a:rPr lang="en-US" sz="1400" b="0" kern="1200" baseline="0" dirty="0" smtClean="0">
                          <a:solidFill>
                            <a:schemeClr val="tx1">
                              <a:lumMod val="95000"/>
                              <a:lumOff val="5000"/>
                            </a:schemeClr>
                          </a:solidFill>
                          <a:latin typeface="Courier New" pitchFamily="49" charset="0"/>
                          <a:ea typeface="+mn-ea"/>
                          <a:cs typeface="Courier New" pitchFamily="49" charset="0"/>
                        </a:rPr>
                        <a:t> &lt;= max;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a:t>
                      </a:r>
                      <a:r>
                        <a:rPr lang="en-US" sz="1400" b="0" kern="1200" baseline="0" dirty="0" smtClean="0">
                          <a:solidFill>
                            <a:schemeClr val="tx1">
                              <a:lumMod val="95000"/>
                              <a:lumOff val="5000"/>
                            </a:schemeClr>
                          </a:solidFill>
                          <a:latin typeface="Courier New" pitchFamily="49" charset="0"/>
                          <a:ea typeface="+mn-ea"/>
                          <a:cs typeface="Courier New" pitchFamily="49" charset="0"/>
                        </a:rPr>
                        <a:t>++, j--) { </a:t>
                      </a:r>
                    </a:p>
                    <a:p>
                      <a:r>
                        <a:rPr lang="nn-NO" sz="1400" b="0" kern="1200" baseline="0" dirty="0" smtClean="0">
                          <a:solidFill>
                            <a:schemeClr val="tx1">
                              <a:lumMod val="95000"/>
                              <a:lumOff val="5000"/>
                            </a:schemeClr>
                          </a:solidFill>
                          <a:latin typeface="Courier New" pitchFamily="49" charset="0"/>
                          <a:ea typeface="+mn-ea"/>
                          <a:cs typeface="Courier New" pitchFamily="49" charset="0"/>
                        </a:rPr>
                        <a:t>         System.out.printf(“\n%d + %d = %d”, i, j, i + j);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cs typeface="Courier New" pitchFamily="49" charset="0"/>
              </a:rPr>
              <a:t>Following figure shows the output of the code: </a:t>
            </a:r>
            <a:endParaRPr lang="en-US" sz="2000" dirty="0">
              <a:cs typeface="Courier New" pitchFamily="49" charset="0"/>
            </a:endParaRPr>
          </a:p>
        </p:txBody>
      </p:sp>
      <p:sp>
        <p:nvSpPr>
          <p:cNvPr id="3" name="Title 2"/>
          <p:cNvSpPr>
            <a:spLocks noGrp="1"/>
          </p:cNvSpPr>
          <p:nvPr>
            <p:ph type="title"/>
          </p:nvPr>
        </p:nvSpPr>
        <p:spPr>
          <a:xfrm>
            <a:off x="228600" y="152400"/>
            <a:ext cx="8458200" cy="411163"/>
          </a:xfrm>
        </p:spPr>
        <p:txBody>
          <a:bodyPr/>
          <a:lstStyle/>
          <a:p>
            <a:r>
              <a:rPr lang="en-US" dirty="0" smtClean="0"/>
              <a:t>Use of Comma Operator in ‘for’ Statement 3-3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27</a:t>
            </a:fld>
            <a:endParaRPr lang="en-US" dirty="0"/>
          </a:p>
        </p:txBody>
      </p:sp>
      <p:pic>
        <p:nvPicPr>
          <p:cNvPr id="6" name="Picture 5" descr="Figure 5.9.tif"/>
          <p:cNvPicPr>
            <a:picLocks noChangeAspect="1"/>
          </p:cNvPicPr>
          <p:nvPr/>
        </p:nvPicPr>
        <p:blipFill>
          <a:blip r:embed="rId2" cstate="print"/>
          <a:stretch>
            <a:fillRect/>
          </a:stretch>
        </p:blipFill>
        <p:spPr>
          <a:xfrm>
            <a:off x="685800" y="1447800"/>
            <a:ext cx="7401246" cy="3810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610600" cy="2362200"/>
          </a:xfrm>
        </p:spPr>
        <p:txBody>
          <a:bodyPr/>
          <a:lstStyle/>
          <a:p>
            <a:r>
              <a:rPr lang="en-US" sz="2000" dirty="0" smtClean="0"/>
              <a:t>The most common variation involves the conditional expression which can be: </a:t>
            </a:r>
          </a:p>
          <a:p>
            <a:pPr lvl="1"/>
            <a:r>
              <a:rPr lang="en-US" sz="2000" dirty="0" smtClean="0">
                <a:latin typeface="Calibri" pitchFamily="34" charset="0"/>
                <a:cs typeface="Calibri" pitchFamily="34" charset="0"/>
              </a:rPr>
              <a:t>Tested with the targeted values, but, it can also be used for testing </a:t>
            </a:r>
            <a:r>
              <a:rPr lang="en-US" sz="2000" dirty="0" err="1" smtClean="0">
                <a:latin typeface="Courier New" pitchFamily="49" charset="0"/>
                <a:cs typeface="Courier New" pitchFamily="49" charset="0"/>
              </a:rPr>
              <a:t>boolean</a:t>
            </a:r>
            <a:r>
              <a:rPr lang="en-US" sz="2000" dirty="0" smtClean="0">
                <a:latin typeface="Calibri" pitchFamily="34" charset="0"/>
                <a:cs typeface="Calibri" pitchFamily="34" charset="0"/>
              </a:rPr>
              <a:t> expressions. </a:t>
            </a:r>
          </a:p>
          <a:p>
            <a:r>
              <a:rPr lang="en-US" sz="2000" dirty="0" smtClean="0"/>
              <a:t>Alternatively, the initialization or the iteration section in the </a:t>
            </a:r>
            <a:r>
              <a:rPr lang="en-US" sz="2000" dirty="0" smtClean="0">
                <a:latin typeface="Courier New" pitchFamily="49" charset="0"/>
                <a:cs typeface="Courier New" pitchFamily="49" charset="0"/>
              </a:rPr>
              <a:t>for</a:t>
            </a:r>
            <a:r>
              <a:rPr lang="en-US" sz="2000" dirty="0" smtClean="0"/>
              <a:t> loop may be left empty, that is, they need not be present in the </a:t>
            </a:r>
            <a:r>
              <a:rPr lang="en-US" sz="2000" dirty="0" smtClean="0">
                <a:latin typeface="Courier New" pitchFamily="49" charset="0"/>
                <a:cs typeface="Courier New" pitchFamily="49" charset="0"/>
              </a:rPr>
              <a:t>for</a:t>
            </a:r>
            <a:r>
              <a:rPr lang="en-US" sz="2000" dirty="0" smtClean="0"/>
              <a:t> loop. </a:t>
            </a:r>
          </a:p>
          <a:p>
            <a:r>
              <a:rPr lang="en-US" sz="2000" dirty="0" smtClean="0"/>
              <a:t>Following code snippet demonstrates the use of </a:t>
            </a:r>
            <a:r>
              <a:rPr lang="en-US" sz="2000" dirty="0" smtClean="0">
                <a:latin typeface="Courier New" pitchFamily="49" charset="0"/>
                <a:cs typeface="Courier New" pitchFamily="49" charset="0"/>
              </a:rPr>
              <a:t>for</a:t>
            </a:r>
            <a:r>
              <a:rPr lang="en-US" sz="2000" dirty="0" smtClean="0"/>
              <a:t> loop without the initialization expression:</a:t>
            </a:r>
            <a:endParaRPr lang="en-US" sz="2000" dirty="0"/>
          </a:p>
        </p:txBody>
      </p:sp>
      <p:sp>
        <p:nvSpPr>
          <p:cNvPr id="3" name="Title 2"/>
          <p:cNvSpPr>
            <a:spLocks noGrp="1"/>
          </p:cNvSpPr>
          <p:nvPr>
            <p:ph type="title"/>
          </p:nvPr>
        </p:nvSpPr>
        <p:spPr/>
        <p:txBody>
          <a:bodyPr/>
          <a:lstStyle/>
          <a:p>
            <a:r>
              <a:rPr lang="en-US" sz="2800" dirty="0" smtClean="0"/>
              <a:t>Variation in ‘for’ Loop 1-2 </a:t>
            </a:r>
            <a:endParaRPr lang="en-US" sz="2800"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28</a:t>
            </a:fld>
            <a:endParaRPr lang="en-US" dirty="0"/>
          </a:p>
        </p:txBody>
      </p:sp>
      <p:graphicFrame>
        <p:nvGraphicFramePr>
          <p:cNvPr id="6" name="Table 5"/>
          <p:cNvGraphicFramePr>
            <a:graphicFrameLocks noGrp="1"/>
          </p:cNvGraphicFramePr>
          <p:nvPr/>
        </p:nvGraphicFramePr>
        <p:xfrm>
          <a:off x="685800" y="3429000"/>
          <a:ext cx="8229600" cy="2987040"/>
        </p:xfrm>
        <a:graphic>
          <a:graphicData uri="http://schemas.openxmlformats.org/drawingml/2006/table">
            <a:tbl>
              <a:tblPr firstRow="1" bandRow="1">
                <a:tableStyleId>{5C22544A-7EE6-4342-B048-85BDC9FD1C3A}</a:tableStyleId>
              </a:tblPr>
              <a:tblGrid>
                <a:gridCol w="8229600"/>
              </a:tblGrid>
              <a:tr h="1752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ForLoopWithNoInitialization</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Counter variable declared and initialized outside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num = 1; </a:t>
                      </a:r>
                      <a:r>
                        <a:rPr lang="en-US" sz="1800" b="1" kern="1200" baseline="0" dirty="0" smtClean="0">
                          <a:solidFill>
                            <a:schemeClr val="lt1"/>
                          </a:solidFill>
                          <a:latin typeface="+mn-lt"/>
                          <a:ea typeface="+mn-ea"/>
                          <a:cs typeface="+mn-cs"/>
                        </a:rPr>
                        <a:t>	</a:t>
                      </a:r>
                    </a:p>
                    <a:p>
                      <a:endParaRPr lang="en-US" sz="1800" b="1" kern="1200" baseline="0" dirty="0" smtClean="0">
                        <a:solidFill>
                          <a:schemeClr val="lt1"/>
                        </a:solidFill>
                        <a:latin typeface="+mn-lt"/>
                        <a:ea typeface="+mn-ea"/>
                        <a:cs typeface="+mn-cs"/>
                      </a:endParaRPr>
                    </a:p>
                    <a:p>
                      <a:pPr marL="0" indent="0"/>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pPr marL="0" indent="0"/>
                      <a:r>
                        <a:rPr lang="en-US" sz="1400" b="0" kern="1200" baseline="0" dirty="0" smtClean="0">
                          <a:solidFill>
                            <a:schemeClr val="tx1">
                              <a:lumMod val="95000"/>
                              <a:lumOff val="5000"/>
                            </a:schemeClr>
                          </a:solidFill>
                          <a:latin typeface="Courier New" pitchFamily="49" charset="0"/>
                          <a:ea typeface="+mn-ea"/>
                          <a:cs typeface="Courier New" pitchFamily="49" charset="0"/>
                        </a:rPr>
                        <a:t>   * Boolean variable initialized to false </a:t>
                      </a:r>
                    </a:p>
                    <a:p>
                      <a:pPr marL="0" indent="0"/>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boolean</a:t>
                      </a:r>
                      <a:r>
                        <a:rPr lang="en-US" sz="1400" b="0" kern="1200" baseline="0" dirty="0" smtClean="0">
                          <a:solidFill>
                            <a:schemeClr val="tx1">
                              <a:lumMod val="95000"/>
                              <a:lumOff val="5000"/>
                            </a:schemeClr>
                          </a:solidFill>
                          <a:latin typeface="Courier New" pitchFamily="49" charset="0"/>
                          <a:ea typeface="+mn-ea"/>
                          <a:cs typeface="Courier New" pitchFamily="49" charset="0"/>
                        </a:rPr>
                        <a:t> flag = false;</a:t>
                      </a:r>
                      <a:endParaRPr lang="en-US" sz="14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429000"/>
            <a:ext cx="8610600" cy="1066800"/>
          </a:xfrm>
        </p:spPr>
        <p:txBody>
          <a:bodyPr/>
          <a:lstStyle/>
          <a:p>
            <a:r>
              <a:rPr lang="en-US" sz="2000" dirty="0" smtClean="0"/>
              <a:t>The </a:t>
            </a:r>
            <a:r>
              <a:rPr lang="en-US" sz="2000" dirty="0" smtClean="0">
                <a:latin typeface="Courier New" pitchFamily="49" charset="0"/>
                <a:cs typeface="Courier New" pitchFamily="49" charset="0"/>
              </a:rPr>
              <a:t>for</a:t>
            </a:r>
            <a:r>
              <a:rPr lang="en-US" sz="2000" dirty="0" smtClean="0"/>
              <a:t> loop in the code continues to execute till the value of the variable </a:t>
            </a:r>
            <a:r>
              <a:rPr lang="en-US" sz="2000" b="1" dirty="0" smtClean="0">
                <a:latin typeface="Courier New" pitchFamily="49" charset="0"/>
                <a:cs typeface="Courier New" pitchFamily="49" charset="0"/>
              </a:rPr>
              <a:t>flag</a:t>
            </a:r>
            <a:r>
              <a:rPr lang="en-US" sz="2000" dirty="0" smtClean="0"/>
              <a:t> is set to </a:t>
            </a:r>
            <a:r>
              <a:rPr lang="en-US" sz="2000" dirty="0" smtClean="0">
                <a:latin typeface="Courier New" pitchFamily="49" charset="0"/>
                <a:cs typeface="Courier New" pitchFamily="49" charset="0"/>
              </a:rPr>
              <a:t>true</a:t>
            </a:r>
            <a:r>
              <a:rPr lang="en-US" sz="2000" dirty="0" smtClean="0"/>
              <a:t>.</a:t>
            </a:r>
          </a:p>
          <a:p>
            <a:r>
              <a:rPr lang="en-US" sz="2000" dirty="0" smtClean="0"/>
              <a:t>Following figure shows the output of the code:</a:t>
            </a:r>
          </a:p>
          <a:p>
            <a:pPr>
              <a:buNone/>
            </a:pPr>
            <a:endParaRPr lang="en-US" sz="2000" dirty="0"/>
          </a:p>
        </p:txBody>
      </p:sp>
      <p:sp>
        <p:nvSpPr>
          <p:cNvPr id="3" name="Title 2"/>
          <p:cNvSpPr>
            <a:spLocks noGrp="1"/>
          </p:cNvSpPr>
          <p:nvPr>
            <p:ph type="title"/>
          </p:nvPr>
        </p:nvSpPr>
        <p:spPr/>
        <p:txBody>
          <a:bodyPr/>
          <a:lstStyle/>
          <a:p>
            <a:r>
              <a:rPr lang="en-US" dirty="0" smtClean="0"/>
              <a:t>Variation in ‘for’ Loop 2-2 </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29</a:t>
            </a:fld>
            <a:endParaRPr lang="en-US" dirty="0"/>
          </a:p>
        </p:txBody>
      </p:sp>
      <p:graphicFrame>
        <p:nvGraphicFramePr>
          <p:cNvPr id="6" name="Table 5"/>
          <p:cNvGraphicFramePr>
            <a:graphicFrameLocks noGrp="1"/>
          </p:cNvGraphicFramePr>
          <p:nvPr/>
        </p:nvGraphicFramePr>
        <p:xfrm>
          <a:off x="304800" y="914400"/>
          <a:ext cx="8229600" cy="2438400"/>
        </p:xfrm>
        <a:graphic>
          <a:graphicData uri="http://schemas.openxmlformats.org/drawingml/2006/table">
            <a:tbl>
              <a:tblPr firstRow="1" bandRow="1">
                <a:tableStyleId>{5C22544A-7EE6-4342-B048-85BDC9FD1C3A}</a:tableStyleId>
              </a:tblPr>
              <a:tblGrid>
                <a:gridCol w="8229600"/>
              </a:tblGrid>
              <a:tr h="17526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for loop starts with num value 1 and continues till value of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flag is not true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 !flag; num++)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(“Value of num: “ + num);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if (num == 5)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flag = true;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400" b="1" kern="1200" baseline="0" dirty="0" smtClean="0">
                        <a:solidFill>
                          <a:schemeClr val="lt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pic>
        <p:nvPicPr>
          <p:cNvPr id="7" name="Picture 6" descr="Figure 5.10.tif"/>
          <p:cNvPicPr>
            <a:picLocks noChangeAspect="1"/>
          </p:cNvPicPr>
          <p:nvPr/>
        </p:nvPicPr>
        <p:blipFill>
          <a:blip r:embed="rId2" cstate="print"/>
          <a:stretch>
            <a:fillRect/>
          </a:stretch>
        </p:blipFill>
        <p:spPr>
          <a:xfrm>
            <a:off x="2463546" y="4572000"/>
            <a:ext cx="4394454" cy="19351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A computer program consists of a set of statements, which are usually executed sequentially. </a:t>
            </a:r>
          </a:p>
          <a:p>
            <a:r>
              <a:rPr lang="en-US" sz="2000" dirty="0" smtClean="0"/>
              <a:t>However, in certain situations, it is necessary to repeat certain steps to meet a specified condition. </a:t>
            </a:r>
          </a:p>
          <a:p>
            <a:r>
              <a:rPr lang="en-US" sz="2000" dirty="0" smtClean="0"/>
              <a:t>Following figure shows the program that displays the multiples of 10:</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same statement is repeating 5 times to display the multiple of 10 with 1, 2, 3, 4, and 5. </a:t>
            </a:r>
          </a:p>
          <a:p>
            <a:r>
              <a:rPr lang="en-US" sz="2000" dirty="0" smtClean="0"/>
              <a:t>Thus, a loop can be used in this situation. </a:t>
            </a:r>
          </a:p>
          <a:p>
            <a:endParaRPr lang="en-US" sz="2000" dirty="0" smtClean="0"/>
          </a:p>
          <a:p>
            <a:pPr>
              <a:buNone/>
            </a:pPr>
            <a:endParaRPr lang="en-US" sz="2000" dirty="0" smtClean="0"/>
          </a:p>
          <a:p>
            <a:pPr lvl="1">
              <a:buNone/>
            </a:pPr>
            <a:r>
              <a:rPr lang="en-US" sz="2000" dirty="0" smtClean="0"/>
              <a:t> </a:t>
            </a:r>
            <a:endParaRPr lang="en-US" sz="2000"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pic>
        <p:nvPicPr>
          <p:cNvPr id="6" name="Picture 5" descr="Figure 5.1.tif"/>
          <p:cNvPicPr>
            <a:picLocks noChangeAspect="1"/>
          </p:cNvPicPr>
          <p:nvPr/>
        </p:nvPicPr>
        <p:blipFill>
          <a:blip r:embed="rId2" cstate="print"/>
          <a:stretch>
            <a:fillRect/>
          </a:stretch>
        </p:blipFill>
        <p:spPr>
          <a:xfrm>
            <a:off x="1828800" y="2819400"/>
            <a:ext cx="4726848" cy="188456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If all the three expressions are left empty, then it will lead to an infinite loop.</a:t>
            </a:r>
          </a:p>
          <a:p>
            <a:r>
              <a:rPr lang="en-US" sz="2000" dirty="0" smtClean="0"/>
              <a:t>The infinite </a:t>
            </a:r>
            <a:r>
              <a:rPr lang="en-US" sz="2000" dirty="0" smtClean="0">
                <a:latin typeface="Courier New" pitchFamily="49" charset="0"/>
                <a:cs typeface="Courier New" pitchFamily="49" charset="0"/>
              </a:rPr>
              <a:t>for</a:t>
            </a:r>
            <a:r>
              <a:rPr lang="en-US" sz="2000" dirty="0" smtClean="0"/>
              <a:t> loop will run continuously because there is no terminating condition.</a:t>
            </a:r>
          </a:p>
          <a:p>
            <a:r>
              <a:rPr lang="en-US" sz="2000" dirty="0" smtClean="0"/>
              <a:t>Following code snippet demonstrates the code for the infinite </a:t>
            </a:r>
            <a:r>
              <a:rPr lang="en-US" sz="2000" dirty="0" smtClean="0">
                <a:latin typeface="Courier New" pitchFamily="49" charset="0"/>
                <a:cs typeface="Courier New" pitchFamily="49" charset="0"/>
              </a:rPr>
              <a:t>for</a:t>
            </a:r>
            <a:r>
              <a:rPr lang="en-US" sz="2000" dirty="0" smtClean="0"/>
              <a:t> loop:</a:t>
            </a:r>
          </a:p>
          <a:p>
            <a:endParaRPr lang="en-US" sz="2400" dirty="0" smtClean="0"/>
          </a:p>
          <a:p>
            <a:endParaRPr lang="en-US" sz="2400" dirty="0" smtClean="0"/>
          </a:p>
          <a:p>
            <a:endParaRPr lang="en-US" sz="2400" dirty="0" smtClean="0"/>
          </a:p>
          <a:p>
            <a:endParaRPr lang="en-US" sz="2400" dirty="0" smtClean="0"/>
          </a:p>
          <a:p>
            <a:r>
              <a:rPr lang="en-US" sz="2000" dirty="0" smtClean="0"/>
              <a:t>The code will print ‘</a:t>
            </a:r>
            <a:r>
              <a:rPr lang="en-US" sz="2000" dirty="0" smtClean="0">
                <a:latin typeface="Courier New" pitchFamily="49" charset="0"/>
                <a:cs typeface="Courier New" pitchFamily="49" charset="0"/>
              </a:rPr>
              <a:t>This will go on and on</a:t>
            </a:r>
            <a:r>
              <a:rPr lang="en-US" sz="2000" dirty="0" smtClean="0"/>
              <a:t>’ until the loop is terminated manually.</a:t>
            </a:r>
          </a:p>
          <a:p>
            <a:r>
              <a:rPr lang="en-US" sz="2000" dirty="0" smtClean="0"/>
              <a:t>Infinite loops make the program run indefinitely for a long time resulting in the consumption of all resources and stopping the system.</a:t>
            </a:r>
            <a:endParaRPr lang="en-US" sz="2000" dirty="0"/>
          </a:p>
        </p:txBody>
      </p:sp>
      <p:sp>
        <p:nvSpPr>
          <p:cNvPr id="3" name="Title 2"/>
          <p:cNvSpPr>
            <a:spLocks noGrp="1"/>
          </p:cNvSpPr>
          <p:nvPr>
            <p:ph type="title"/>
          </p:nvPr>
        </p:nvSpPr>
        <p:spPr/>
        <p:txBody>
          <a:bodyPr/>
          <a:lstStyle/>
          <a:p>
            <a:r>
              <a:rPr lang="en-US" dirty="0" smtClean="0"/>
              <a:t>Infinite ‘for’ Loop</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30</a:t>
            </a:fld>
            <a:endParaRPr lang="en-US" dirty="0"/>
          </a:p>
        </p:txBody>
      </p:sp>
      <p:graphicFrame>
        <p:nvGraphicFramePr>
          <p:cNvPr id="6" name="Table 5"/>
          <p:cNvGraphicFramePr>
            <a:graphicFrameLocks noGrp="1"/>
          </p:cNvGraphicFramePr>
          <p:nvPr/>
        </p:nvGraphicFramePr>
        <p:xfrm>
          <a:off x="609600" y="2438400"/>
          <a:ext cx="8229600" cy="144780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 ; )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(“This will go on and on”);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800" b="1" kern="1200" baseline="0" dirty="0" smtClean="0">
                          <a:solidFill>
                            <a:schemeClr val="lt1"/>
                          </a:solidFill>
                          <a:latin typeface="+mn-lt"/>
                          <a:ea typeface="+mn-ea"/>
                          <a:cs typeface="+mn-cs"/>
                        </a:rPr>
                        <a:t>	</a:t>
                      </a:r>
                      <a:endParaRPr lang="en-US" sz="1400" b="1" kern="1200" baseline="0" dirty="0" smtClean="0">
                        <a:solidFill>
                          <a:schemeClr val="lt1"/>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It is designed to retrieve or traverse through a collection of objects, such as an array.</a:t>
            </a:r>
          </a:p>
          <a:p>
            <a:r>
              <a:rPr lang="en-US" sz="2000" dirty="0" smtClean="0"/>
              <a:t>It is also used to iterate over the elements of the collection objects, such as </a:t>
            </a:r>
            <a:r>
              <a:rPr lang="en-US" sz="2000" dirty="0" err="1" smtClean="0">
                <a:latin typeface="Courier New" pitchFamily="49" charset="0"/>
                <a:cs typeface="Courier New" pitchFamily="49" charset="0"/>
              </a:rPr>
              <a:t>ArrayList</a:t>
            </a:r>
            <a:r>
              <a:rPr lang="en-US" sz="2000" dirty="0" smtClean="0"/>
              <a:t>, </a:t>
            </a:r>
            <a:r>
              <a:rPr lang="en-US" sz="2000" dirty="0" err="1" smtClean="0">
                <a:latin typeface="Courier New" pitchFamily="49" charset="0"/>
                <a:cs typeface="Courier New" pitchFamily="49" charset="0"/>
              </a:rPr>
              <a:t>LinkedList</a:t>
            </a:r>
            <a:r>
              <a:rPr lang="en-US" sz="2000" dirty="0" smtClean="0"/>
              <a:t>, </a:t>
            </a:r>
            <a:r>
              <a:rPr lang="en-US" sz="2000" dirty="0" err="1" smtClean="0">
                <a:latin typeface="Courier New" pitchFamily="49" charset="0"/>
                <a:cs typeface="Courier New" pitchFamily="49" charset="0"/>
              </a:rPr>
              <a:t>HashSet</a:t>
            </a:r>
            <a:r>
              <a:rPr lang="en-US" sz="2000" dirty="0" smtClean="0"/>
              <a:t>, and so on defined in the collection framework.</a:t>
            </a:r>
          </a:p>
          <a:p>
            <a:r>
              <a:rPr lang="en-US" sz="2000" dirty="0" smtClean="0"/>
              <a:t>It continues till all the elements from a collection are retrieved.</a:t>
            </a:r>
          </a:p>
          <a:p>
            <a:r>
              <a:rPr lang="en-US" sz="2000" dirty="0" smtClean="0"/>
              <a:t>The syntax for using the enhanced </a:t>
            </a:r>
            <a:r>
              <a:rPr lang="en-US" sz="2000" dirty="0" smtClean="0">
                <a:latin typeface="Courier New" pitchFamily="49" charset="0"/>
                <a:cs typeface="Courier New" pitchFamily="49" charset="0"/>
              </a:rPr>
              <a:t>for</a:t>
            </a:r>
            <a:r>
              <a:rPr lang="en-US" sz="2000" dirty="0" smtClean="0"/>
              <a:t> loop is as follows:</a:t>
            </a:r>
          </a:p>
          <a:p>
            <a:endParaRPr lang="en-US" sz="2400" dirty="0" smtClean="0"/>
          </a:p>
          <a:p>
            <a:endParaRPr lang="en-US" sz="2400" dirty="0" smtClean="0"/>
          </a:p>
          <a:p>
            <a:endParaRPr lang="en-US" sz="2400" dirty="0" smtClean="0"/>
          </a:p>
          <a:p>
            <a:pPr>
              <a:buNone/>
            </a:pPr>
            <a:endParaRPr lang="en-US" sz="2400" dirty="0" smtClean="0"/>
          </a:p>
          <a:p>
            <a:pPr>
              <a:buNone/>
            </a:pPr>
            <a:r>
              <a:rPr lang="en-US" sz="2400" dirty="0" smtClean="0"/>
              <a:t>	</a:t>
            </a:r>
            <a:r>
              <a:rPr lang="en-US" sz="2000" dirty="0" smtClean="0"/>
              <a:t>where, </a:t>
            </a:r>
          </a:p>
          <a:p>
            <a:pPr marL="571500">
              <a:buNone/>
            </a:pPr>
            <a:r>
              <a:rPr lang="en-US" sz="2000" dirty="0" smtClean="0"/>
              <a:t>	</a:t>
            </a:r>
            <a:r>
              <a:rPr lang="en-US" sz="2000" dirty="0" smtClean="0">
                <a:latin typeface="Courier New" pitchFamily="49" charset="0"/>
                <a:cs typeface="Courier New" pitchFamily="49" charset="0"/>
              </a:rPr>
              <a:t>type</a:t>
            </a:r>
            <a:r>
              <a:rPr lang="en-US" sz="2000" dirty="0" smtClean="0"/>
              <a:t>: Specifies the type of collection that is traversed. </a:t>
            </a:r>
          </a:p>
          <a:p>
            <a:pPr marL="571500">
              <a:buNone/>
            </a:pPr>
            <a:r>
              <a:rPr lang="en-US" sz="2000" dirty="0" smtClean="0"/>
              <a:t>	</a:t>
            </a:r>
            <a:r>
              <a:rPr lang="en-US" sz="2000" dirty="0" err="1" smtClean="0">
                <a:latin typeface="Courier New" pitchFamily="49" charset="0"/>
                <a:cs typeface="Courier New" pitchFamily="49" charset="0"/>
              </a:rPr>
              <a:t>var</a:t>
            </a:r>
            <a:r>
              <a:rPr lang="en-US" sz="2000" dirty="0" smtClean="0"/>
              <a:t>: Is an iteration variable that stores the elements from the collection. </a:t>
            </a:r>
          </a:p>
          <a:p>
            <a:endParaRPr lang="en-US" sz="2400" dirty="0"/>
          </a:p>
        </p:txBody>
      </p:sp>
      <p:sp>
        <p:nvSpPr>
          <p:cNvPr id="3" name="Title 2"/>
          <p:cNvSpPr>
            <a:spLocks noGrp="1"/>
          </p:cNvSpPr>
          <p:nvPr>
            <p:ph type="title"/>
          </p:nvPr>
        </p:nvSpPr>
        <p:spPr/>
        <p:txBody>
          <a:bodyPr/>
          <a:lstStyle/>
          <a:p>
            <a:r>
              <a:rPr lang="en-US" dirty="0" smtClean="0"/>
              <a:t>Enhanced ‘for’ Loop 1-2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31</a:t>
            </a:fld>
            <a:endParaRPr lang="en-US" dirty="0"/>
          </a:p>
        </p:txBody>
      </p:sp>
      <p:graphicFrame>
        <p:nvGraphicFramePr>
          <p:cNvPr id="6" name="Table 5"/>
          <p:cNvGraphicFramePr>
            <a:graphicFrameLocks noGrp="1"/>
          </p:cNvGraphicFramePr>
          <p:nvPr/>
        </p:nvGraphicFramePr>
        <p:xfrm>
          <a:off x="762000" y="3870960"/>
          <a:ext cx="7924800" cy="1158240"/>
        </p:xfrm>
        <a:graphic>
          <a:graphicData uri="http://schemas.openxmlformats.org/drawingml/2006/table">
            <a:tbl>
              <a:tblPr firstRow="1" bandRow="1">
                <a:tableStyleId>{5C22544A-7EE6-4342-B048-85BDC9FD1C3A}</a:tableStyleId>
              </a:tblPr>
              <a:tblGrid>
                <a:gridCol w="7924800"/>
              </a:tblGrid>
              <a:tr h="74676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for (type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var</a:t>
                      </a:r>
                      <a:r>
                        <a:rPr lang="en-US" sz="1400" b="0" kern="1200" baseline="0" dirty="0" smtClean="0">
                          <a:solidFill>
                            <a:schemeClr val="tx1">
                              <a:lumMod val="95000"/>
                              <a:lumOff val="5000"/>
                            </a:schemeClr>
                          </a:solidFill>
                          <a:latin typeface="Courier New" pitchFamily="49" charset="0"/>
                          <a:ea typeface="+mn-ea"/>
                          <a:cs typeface="Courier New" pitchFamily="49" charset="0"/>
                        </a:rPr>
                        <a:t>: collection)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block of statement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pSp>
        <p:nvGrpSpPr>
          <p:cNvPr id="7" name="Group 6"/>
          <p:cNvGrpSpPr/>
          <p:nvPr/>
        </p:nvGrpSpPr>
        <p:grpSpPr>
          <a:xfrm>
            <a:off x="762000" y="3398520"/>
            <a:ext cx="1295400" cy="381000"/>
            <a:chOff x="0" y="267999"/>
            <a:chExt cx="6096000" cy="936000"/>
          </a:xfrm>
          <a:solidFill>
            <a:schemeClr val="accent2"/>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Following table shows the method for retrieving elements from an array object using enhanced </a:t>
            </a:r>
            <a:r>
              <a:rPr lang="en-US" sz="2000" dirty="0" smtClean="0">
                <a:latin typeface="Courier New" pitchFamily="49" charset="0"/>
                <a:cs typeface="Courier New" pitchFamily="49" charset="0"/>
              </a:rPr>
              <a:t>for</a:t>
            </a:r>
            <a:r>
              <a:rPr lang="en-US" sz="2000" dirty="0" smtClean="0"/>
              <a:t> loop and its equivalent </a:t>
            </a:r>
            <a:r>
              <a:rPr lang="en-US" sz="2000" dirty="0" smtClean="0">
                <a:latin typeface="Courier New" pitchFamily="49" charset="0"/>
                <a:cs typeface="Courier New" pitchFamily="49" charset="0"/>
              </a:rPr>
              <a:t>for</a:t>
            </a:r>
            <a:r>
              <a:rPr lang="en-US" sz="2000" dirty="0" smtClean="0"/>
              <a:t> loop:</a:t>
            </a:r>
            <a:r>
              <a:rPr lang="en-US" sz="2400" b="1" dirty="0" smtClean="0"/>
              <a:t>	</a:t>
            </a:r>
          </a:p>
          <a:p>
            <a:endParaRPr lang="en-US" dirty="0"/>
          </a:p>
        </p:txBody>
      </p:sp>
      <p:sp>
        <p:nvSpPr>
          <p:cNvPr id="3" name="Title 2"/>
          <p:cNvSpPr>
            <a:spLocks noGrp="1"/>
          </p:cNvSpPr>
          <p:nvPr>
            <p:ph type="title"/>
          </p:nvPr>
        </p:nvSpPr>
        <p:spPr/>
        <p:txBody>
          <a:bodyPr/>
          <a:lstStyle/>
          <a:p>
            <a:r>
              <a:rPr lang="en-US" dirty="0" smtClean="0"/>
              <a:t>Enhanced ‘for’ Loop 2-2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32</a:t>
            </a:fld>
            <a:endParaRPr lang="en-US" dirty="0"/>
          </a:p>
        </p:txBody>
      </p:sp>
      <p:graphicFrame>
        <p:nvGraphicFramePr>
          <p:cNvPr id="6" name="Table 5"/>
          <p:cNvGraphicFramePr>
            <a:graphicFrameLocks noGrp="1"/>
          </p:cNvGraphicFramePr>
          <p:nvPr/>
        </p:nvGraphicFramePr>
        <p:xfrm>
          <a:off x="533400" y="1981200"/>
          <a:ext cx="8305800" cy="1950720"/>
        </p:xfrm>
        <a:graphic>
          <a:graphicData uri="http://schemas.openxmlformats.org/drawingml/2006/table">
            <a:tbl>
              <a:tblPr firstRow="1" bandRow="1">
                <a:tableStyleId>{912C8C85-51F0-491E-9774-3900AFEF0FD7}</a:tableStyleId>
              </a:tblPr>
              <a:tblGrid>
                <a:gridCol w="4724400"/>
                <a:gridCol w="3581400"/>
              </a:tblGrid>
              <a:tr h="381000">
                <a:tc>
                  <a:txBody>
                    <a:bodyPr/>
                    <a:lstStyle/>
                    <a:p>
                      <a:pPr algn="ctr"/>
                      <a:r>
                        <a:rPr lang="en-US" sz="2000" dirty="0" smtClean="0"/>
                        <a:t>for Loop</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2000" dirty="0" smtClean="0"/>
                        <a:t>Enhanced</a:t>
                      </a:r>
                      <a:r>
                        <a:rPr lang="en-US" sz="2000" baseline="0" dirty="0" smtClean="0"/>
                        <a:t> for Loop</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533400">
                <a:tc>
                  <a:txBody>
                    <a:bodyPr/>
                    <a:lstStyle/>
                    <a:p>
                      <a:r>
                        <a:rPr lang="en-US" sz="1600" kern="1200" baseline="0" dirty="0" smtClean="0">
                          <a:solidFill>
                            <a:schemeClr val="tx1"/>
                          </a:solidFill>
                          <a:latin typeface="Courier New" pitchFamily="49" charset="0"/>
                          <a:ea typeface="+mn-ea"/>
                          <a:cs typeface="Courier New" pitchFamily="49" charset="0"/>
                        </a:rPr>
                        <a:t>type </a:t>
                      </a:r>
                      <a:r>
                        <a:rPr lang="en-US" sz="1600" kern="1200" baseline="0" dirty="0" err="1" smtClean="0">
                          <a:solidFill>
                            <a:schemeClr val="tx1"/>
                          </a:solidFill>
                          <a:latin typeface="Courier New" pitchFamily="49" charset="0"/>
                          <a:ea typeface="+mn-ea"/>
                          <a:cs typeface="Courier New" pitchFamily="49" charset="0"/>
                        </a:rPr>
                        <a:t>var</a:t>
                      </a:r>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smtClean="0">
                          <a:solidFill>
                            <a:schemeClr val="tx1"/>
                          </a:solidFill>
                          <a:latin typeface="Courier New" pitchFamily="49" charset="0"/>
                          <a:ea typeface="+mn-ea"/>
                          <a:cs typeface="Courier New" pitchFamily="49" charset="0"/>
                        </a:rPr>
                        <a:t>for (</a:t>
                      </a:r>
                      <a:r>
                        <a:rPr lang="en-US" sz="1600" kern="1200" baseline="0" dirty="0" err="1" smtClean="0">
                          <a:solidFill>
                            <a:schemeClr val="tx1"/>
                          </a:solidFill>
                          <a:latin typeface="Courier New" pitchFamily="49" charset="0"/>
                          <a:ea typeface="+mn-ea"/>
                          <a:cs typeface="Courier New" pitchFamily="49" charset="0"/>
                        </a:rPr>
                        <a:t>int</a:t>
                      </a:r>
                      <a:r>
                        <a:rPr lang="en-US" sz="1600" kern="1200" baseline="0" dirty="0" smtClean="0">
                          <a:solidFill>
                            <a:schemeClr val="tx1"/>
                          </a:solidFill>
                          <a:latin typeface="Courier New" pitchFamily="49" charset="0"/>
                          <a:ea typeface="+mn-ea"/>
                          <a:cs typeface="Courier New" pitchFamily="49" charset="0"/>
                        </a:rPr>
                        <a:t> </a:t>
                      </a:r>
                      <a:r>
                        <a:rPr lang="en-US" sz="1600" kern="1200" baseline="0" dirty="0" err="1" smtClean="0">
                          <a:solidFill>
                            <a:schemeClr val="tx1"/>
                          </a:solidFill>
                          <a:latin typeface="Courier New" pitchFamily="49" charset="0"/>
                          <a:ea typeface="+mn-ea"/>
                          <a:cs typeface="Courier New" pitchFamily="49" charset="0"/>
                        </a:rPr>
                        <a:t>i</a:t>
                      </a:r>
                      <a:r>
                        <a:rPr lang="en-US" sz="1600" kern="1200" baseline="0" dirty="0" smtClean="0">
                          <a:solidFill>
                            <a:schemeClr val="tx1"/>
                          </a:solidFill>
                          <a:latin typeface="Courier New" pitchFamily="49" charset="0"/>
                          <a:ea typeface="+mn-ea"/>
                          <a:cs typeface="Courier New" pitchFamily="49" charset="0"/>
                        </a:rPr>
                        <a:t> = 0; </a:t>
                      </a:r>
                      <a:r>
                        <a:rPr lang="en-US" sz="1600" kern="1200" baseline="0" dirty="0" err="1" smtClean="0">
                          <a:solidFill>
                            <a:schemeClr val="tx1"/>
                          </a:solidFill>
                          <a:latin typeface="Courier New" pitchFamily="49" charset="0"/>
                          <a:ea typeface="+mn-ea"/>
                          <a:cs typeface="Courier New" pitchFamily="49" charset="0"/>
                        </a:rPr>
                        <a:t>i</a:t>
                      </a:r>
                      <a:r>
                        <a:rPr lang="en-US" sz="1600" kern="1200" baseline="0" dirty="0" smtClean="0">
                          <a:solidFill>
                            <a:schemeClr val="tx1"/>
                          </a:solidFill>
                          <a:latin typeface="Courier New" pitchFamily="49" charset="0"/>
                          <a:ea typeface="+mn-ea"/>
                          <a:cs typeface="Courier New" pitchFamily="49" charset="0"/>
                        </a:rPr>
                        <a:t> &lt; arr. length; </a:t>
                      </a:r>
                      <a:r>
                        <a:rPr lang="en-US" sz="1600" kern="1200" baseline="0" dirty="0" err="1" smtClean="0">
                          <a:solidFill>
                            <a:schemeClr val="tx1"/>
                          </a:solidFill>
                          <a:latin typeface="Courier New" pitchFamily="49" charset="0"/>
                          <a:ea typeface="+mn-ea"/>
                          <a:cs typeface="Courier New" pitchFamily="49" charset="0"/>
                        </a:rPr>
                        <a:t>i</a:t>
                      </a:r>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err="1" smtClean="0">
                          <a:solidFill>
                            <a:schemeClr val="tx1"/>
                          </a:solidFill>
                          <a:latin typeface="Courier New" pitchFamily="49" charset="0"/>
                          <a:ea typeface="+mn-ea"/>
                          <a:cs typeface="Courier New" pitchFamily="49" charset="0"/>
                        </a:rPr>
                        <a:t>var</a:t>
                      </a:r>
                      <a:r>
                        <a:rPr lang="en-US" sz="1600" kern="1200" baseline="0" dirty="0" smtClean="0">
                          <a:solidFill>
                            <a:schemeClr val="tx1"/>
                          </a:solidFill>
                          <a:latin typeface="Courier New" pitchFamily="49" charset="0"/>
                          <a:ea typeface="+mn-ea"/>
                          <a:cs typeface="Courier New" pitchFamily="49" charset="0"/>
                        </a:rPr>
                        <a:t> = </a:t>
                      </a:r>
                      <a:r>
                        <a:rPr lang="en-US" sz="1600" kern="1200" baseline="0" dirty="0" err="1" smtClean="0">
                          <a:solidFill>
                            <a:schemeClr val="tx1"/>
                          </a:solidFill>
                          <a:latin typeface="Courier New" pitchFamily="49" charset="0"/>
                          <a:ea typeface="+mn-ea"/>
                          <a:cs typeface="Courier New" pitchFamily="49" charset="0"/>
                        </a:rPr>
                        <a:t>arr</a:t>
                      </a:r>
                      <a:r>
                        <a:rPr lang="en-US" sz="1600" kern="1200" baseline="0" dirty="0" smtClean="0">
                          <a:solidFill>
                            <a:schemeClr val="tx1"/>
                          </a:solidFill>
                          <a:latin typeface="Courier New" pitchFamily="49" charset="0"/>
                          <a:ea typeface="+mn-ea"/>
                          <a:cs typeface="Courier New" pitchFamily="49" charset="0"/>
                        </a:rPr>
                        <a:t>[</a:t>
                      </a:r>
                      <a:r>
                        <a:rPr lang="en-US" sz="1600" kern="1200" baseline="0" dirty="0" err="1" smtClean="0">
                          <a:solidFill>
                            <a:schemeClr val="tx1"/>
                          </a:solidFill>
                          <a:latin typeface="Courier New" pitchFamily="49" charset="0"/>
                          <a:ea typeface="+mn-ea"/>
                          <a:cs typeface="Courier New" pitchFamily="49" charset="0"/>
                        </a:rPr>
                        <a:t>i</a:t>
                      </a:r>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smtClean="0">
                          <a:solidFill>
                            <a:schemeClr val="tx1"/>
                          </a:solidFill>
                          <a:latin typeface="Courier New" pitchFamily="49" charset="0"/>
                          <a:ea typeface="+mn-ea"/>
                          <a:cs typeface="Courier New" pitchFamily="49" charset="0"/>
                        </a:rPr>
                        <a:t>. . , </a:t>
                      </a:r>
                    </a:p>
                    <a:p>
                      <a:r>
                        <a:rPr lang="en-US" sz="1600" kern="1200" baseline="0" dirty="0" smtClean="0">
                          <a:solidFill>
                            <a:schemeClr val="tx1"/>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c>
                  <a:txBody>
                    <a:bodyPr/>
                    <a:lstStyle/>
                    <a:p>
                      <a:r>
                        <a:rPr lang="en-US" sz="1600" kern="1200" baseline="0" dirty="0" smtClean="0">
                          <a:solidFill>
                            <a:schemeClr val="tx1"/>
                          </a:solidFill>
                          <a:latin typeface="Courier New" pitchFamily="49" charset="0"/>
                          <a:ea typeface="+mn-ea"/>
                          <a:cs typeface="Courier New" pitchFamily="49" charset="0"/>
                        </a:rPr>
                        <a:t>for (type </a:t>
                      </a:r>
                      <a:r>
                        <a:rPr lang="en-US" sz="1600" kern="1200" baseline="0" dirty="0" err="1" smtClean="0">
                          <a:solidFill>
                            <a:schemeClr val="tx1"/>
                          </a:solidFill>
                          <a:latin typeface="Courier New" pitchFamily="49" charset="0"/>
                          <a:ea typeface="+mn-ea"/>
                          <a:cs typeface="Courier New" pitchFamily="49" charset="0"/>
                        </a:rPr>
                        <a:t>var</a:t>
                      </a:r>
                      <a:r>
                        <a:rPr lang="en-US" sz="1600" kern="1200" baseline="0" dirty="0" smtClean="0">
                          <a:solidFill>
                            <a:schemeClr val="tx1"/>
                          </a:solidFill>
                          <a:latin typeface="Courier New" pitchFamily="49" charset="0"/>
                          <a:ea typeface="+mn-ea"/>
                          <a:cs typeface="Courier New" pitchFamily="49" charset="0"/>
                        </a:rPr>
                        <a:t> : </a:t>
                      </a:r>
                      <a:r>
                        <a:rPr lang="en-US" sz="1600" kern="1200" baseline="0" dirty="0" err="1" smtClean="0">
                          <a:solidFill>
                            <a:schemeClr val="tx1"/>
                          </a:solidFill>
                          <a:latin typeface="Courier New" pitchFamily="49" charset="0"/>
                          <a:ea typeface="+mn-ea"/>
                          <a:cs typeface="Courier New" pitchFamily="49" charset="0"/>
                        </a:rPr>
                        <a:t>arr</a:t>
                      </a:r>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smtClean="0">
                          <a:solidFill>
                            <a:schemeClr val="tx1"/>
                          </a:solidFill>
                          <a:latin typeface="Courier New" pitchFamily="49" charset="0"/>
                          <a:ea typeface="+mn-ea"/>
                          <a:cs typeface="Courier New" pitchFamily="49" charset="0"/>
                        </a:rPr>
                        <a:t>{ </a:t>
                      </a:r>
                    </a:p>
                    <a:p>
                      <a:r>
                        <a:rPr lang="en-US" sz="1600" kern="1200" baseline="0" dirty="0" smtClean="0">
                          <a:solidFill>
                            <a:schemeClr val="tx1"/>
                          </a:solidFill>
                          <a:latin typeface="Courier New" pitchFamily="49" charset="0"/>
                          <a:ea typeface="+mn-ea"/>
                          <a:cs typeface="Courier New" pitchFamily="49" charset="0"/>
                        </a:rPr>
                        <a:t>. . . </a:t>
                      </a:r>
                    </a:p>
                    <a:p>
                      <a:r>
                        <a:rPr lang="en-US" sz="1600" kern="1200" baseline="0" dirty="0" smtClean="0">
                          <a:solidFill>
                            <a:schemeClr val="tx1"/>
                          </a:solidFill>
                          <a:latin typeface="Courier New" pitchFamily="49" charset="0"/>
                          <a:ea typeface="+mn-ea"/>
                          <a:cs typeface="Courier New" pitchFamily="49" charset="0"/>
                        </a:rPr>
                        <a:t>// Body of the loop </a:t>
                      </a:r>
                    </a:p>
                    <a:p>
                      <a:r>
                        <a:rPr lang="en-US" sz="1600" kern="1200" baseline="0" dirty="0" smtClean="0">
                          <a:solidFill>
                            <a:schemeClr val="tx1"/>
                          </a:solidFill>
                          <a:latin typeface="Courier New" pitchFamily="49" charset="0"/>
                          <a:ea typeface="+mn-ea"/>
                          <a:cs typeface="Courier New" pitchFamily="49" charset="0"/>
                        </a:rPr>
                        <a:t>. . . </a:t>
                      </a:r>
                    </a:p>
                    <a:p>
                      <a:r>
                        <a:rPr lang="en-US" sz="1600" kern="1200" baseline="0" dirty="0" smtClean="0">
                          <a:solidFill>
                            <a:schemeClr val="tx1"/>
                          </a:solidFill>
                          <a:latin typeface="Courier New" pitchFamily="49" charset="0"/>
                          <a:ea typeface="+mn-ea"/>
                          <a:cs typeface="Courier New" pitchFamily="49" charset="0"/>
                        </a:rPr>
                        <a:t>} </a:t>
                      </a:r>
                      <a:endParaRPr lang="en-US" sz="1600" baseline="0" dirty="0" smtClean="0">
                        <a:solidFill>
                          <a:srgbClr val="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The placing of a loop statement inside the body of another loop statement is called nesting of loops.</a:t>
            </a:r>
          </a:p>
          <a:p>
            <a:r>
              <a:rPr lang="en-US" sz="2000" dirty="0" smtClean="0"/>
              <a:t>There can be any number of combinations between the three types of loops. </a:t>
            </a:r>
          </a:p>
          <a:p>
            <a:r>
              <a:rPr lang="en-US" sz="2000" dirty="0" smtClean="0"/>
              <a:t>The most commonly nested loops are formed by </a:t>
            </a:r>
            <a:r>
              <a:rPr lang="en-US" sz="2000" dirty="0" smtClean="0">
                <a:latin typeface="Courier New" pitchFamily="49" charset="0"/>
                <a:cs typeface="Courier New" pitchFamily="49" charset="0"/>
              </a:rPr>
              <a:t>for</a:t>
            </a:r>
            <a:r>
              <a:rPr lang="en-US" sz="2000" dirty="0" smtClean="0"/>
              <a:t> statements which can be nested within another </a:t>
            </a:r>
            <a:r>
              <a:rPr lang="en-US" sz="2000" dirty="0" smtClean="0">
                <a:latin typeface="Courier New" pitchFamily="49" charset="0"/>
                <a:cs typeface="Courier New" pitchFamily="49" charset="0"/>
              </a:rPr>
              <a:t>for</a:t>
            </a:r>
            <a:r>
              <a:rPr lang="en-US" sz="2000" dirty="0" smtClean="0"/>
              <a:t> loop forming nested-for loop.</a:t>
            </a:r>
          </a:p>
          <a:p>
            <a:r>
              <a:rPr lang="en-US" sz="2000" dirty="0" smtClean="0"/>
              <a:t>Following code snippet demonstrates the use of a nested-for loop for displaying a pattern:</a:t>
            </a:r>
            <a:endParaRPr lang="en-US" sz="2000" dirty="0"/>
          </a:p>
        </p:txBody>
      </p:sp>
      <p:sp>
        <p:nvSpPr>
          <p:cNvPr id="3" name="Title 2"/>
          <p:cNvSpPr>
            <a:spLocks noGrp="1"/>
          </p:cNvSpPr>
          <p:nvPr>
            <p:ph type="title"/>
          </p:nvPr>
        </p:nvSpPr>
        <p:spPr/>
        <p:txBody>
          <a:bodyPr/>
          <a:lstStyle/>
          <a:p>
            <a:r>
              <a:rPr lang="en-US" dirty="0" smtClean="0"/>
              <a:t>Nested Loop 1-3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33</a:t>
            </a:fld>
            <a:endParaRPr lang="en-US" dirty="0"/>
          </a:p>
        </p:txBody>
      </p:sp>
      <p:graphicFrame>
        <p:nvGraphicFramePr>
          <p:cNvPr id="6" name="Table 5"/>
          <p:cNvGraphicFramePr>
            <a:graphicFrameLocks noGrp="1"/>
          </p:cNvGraphicFramePr>
          <p:nvPr/>
        </p:nvGraphicFramePr>
        <p:xfrm>
          <a:off x="609600" y="3429000"/>
          <a:ext cx="8229600" cy="292608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DisplayPattern</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row,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col</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The outer for loop executes 5 times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(row = 1; row &lt;= 5; row++) {	</a:t>
                      </a:r>
                    </a:p>
                    <a:p>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sz="2000" dirty="0" smtClean="0"/>
              <a:t>The outer for loop starts with the counter variable </a:t>
            </a:r>
            <a:r>
              <a:rPr lang="en-US" sz="2000" b="1" dirty="0" smtClean="0">
                <a:latin typeface="Courier New" pitchFamily="49" charset="0"/>
                <a:cs typeface="Courier New" pitchFamily="49" charset="0"/>
              </a:rPr>
              <a:t>row</a:t>
            </a:r>
            <a:r>
              <a:rPr lang="en-US" sz="2000" dirty="0" smtClean="0"/>
              <a:t> whose initial value is set to 1. </a:t>
            </a:r>
          </a:p>
          <a:p>
            <a:r>
              <a:rPr lang="en-US" sz="2000" dirty="0" smtClean="0"/>
              <a:t>As the condition, </a:t>
            </a:r>
            <a:r>
              <a:rPr lang="en-US" sz="2000" b="1" dirty="0" smtClean="0">
                <a:latin typeface="Courier New" pitchFamily="49" charset="0"/>
                <a:cs typeface="Courier New" pitchFamily="49" charset="0"/>
              </a:rPr>
              <a:t>row &lt; 5</a:t>
            </a:r>
            <a:r>
              <a:rPr lang="en-US" sz="2000" dirty="0" smtClean="0"/>
              <a:t> is evaluated to </a:t>
            </a:r>
            <a:r>
              <a:rPr lang="en-US" sz="2000" dirty="0" smtClean="0">
                <a:latin typeface="Courier New" pitchFamily="49" charset="0"/>
                <a:cs typeface="Courier New" pitchFamily="49" charset="0"/>
              </a:rPr>
              <a:t>true</a:t>
            </a:r>
            <a:r>
              <a:rPr lang="en-US" sz="2000" dirty="0" smtClean="0"/>
              <a:t>, the body of the outer for loop gets executed. </a:t>
            </a:r>
          </a:p>
          <a:p>
            <a:r>
              <a:rPr lang="en-US" sz="2000" dirty="0" smtClean="0"/>
              <a:t>The body contains an inner for loop which starts with the counter variable’s value </a:t>
            </a:r>
            <a:r>
              <a:rPr lang="en-US" sz="2000" b="1" dirty="0" err="1" smtClean="0">
                <a:latin typeface="Courier New" pitchFamily="49" charset="0"/>
                <a:cs typeface="Courier New" pitchFamily="49" charset="0"/>
              </a:rPr>
              <a:t>col</a:t>
            </a:r>
            <a:r>
              <a:rPr lang="en-US" sz="2000" dirty="0" smtClean="0"/>
              <a:t> set to 1. </a:t>
            </a:r>
          </a:p>
        </p:txBody>
      </p:sp>
      <p:sp>
        <p:nvSpPr>
          <p:cNvPr id="3" name="Title 2"/>
          <p:cNvSpPr>
            <a:spLocks noGrp="1"/>
          </p:cNvSpPr>
          <p:nvPr>
            <p:ph type="title"/>
          </p:nvPr>
        </p:nvSpPr>
        <p:spPr/>
        <p:txBody>
          <a:bodyPr/>
          <a:lstStyle/>
          <a:p>
            <a:r>
              <a:rPr lang="en-US" dirty="0" smtClean="0"/>
              <a:t>Nested Loop 2-3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34</a:t>
            </a:fld>
            <a:endParaRPr lang="en-US" dirty="0"/>
          </a:p>
        </p:txBody>
      </p:sp>
      <p:graphicFrame>
        <p:nvGraphicFramePr>
          <p:cNvPr id="6" name="Table 5"/>
          <p:cNvGraphicFramePr>
            <a:graphicFrameLocks noGrp="1"/>
          </p:cNvGraphicFramePr>
          <p:nvPr/>
        </p:nvGraphicFramePr>
        <p:xfrm>
          <a:off x="304800" y="914400"/>
          <a:ext cx="8229600" cy="265176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For each iteration, the inner for loop will execute from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col</a:t>
                      </a:r>
                      <a:r>
                        <a:rPr lang="en-US" sz="1400" b="0" kern="1200" baseline="0" dirty="0" smtClean="0">
                          <a:solidFill>
                            <a:schemeClr val="tx1">
                              <a:lumMod val="95000"/>
                              <a:lumOff val="5000"/>
                            </a:schemeClr>
                          </a:solidFill>
                          <a:latin typeface="Courier New" pitchFamily="49" charset="0"/>
                          <a:ea typeface="+mn-ea"/>
                          <a:cs typeface="Courier New" pitchFamily="49" charset="0"/>
                        </a:rPr>
                        <a:t> = 1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and will continue, till the value of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col</a:t>
                      </a:r>
                      <a:r>
                        <a:rPr lang="en-US" sz="1400" b="0" kern="1200" baseline="0" dirty="0" smtClean="0">
                          <a:solidFill>
                            <a:schemeClr val="tx1">
                              <a:lumMod val="95000"/>
                              <a:lumOff val="5000"/>
                            </a:schemeClr>
                          </a:solidFill>
                          <a:latin typeface="Courier New" pitchFamily="49" charset="0"/>
                          <a:ea typeface="+mn-ea"/>
                          <a:cs typeface="Courier New" pitchFamily="49" charset="0"/>
                        </a:rPr>
                        <a:t> is less than or equal to row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it-IT" sz="1400" b="0" kern="1200" baseline="0" dirty="0" smtClean="0">
                          <a:solidFill>
                            <a:schemeClr val="tx1">
                              <a:lumMod val="95000"/>
                              <a:lumOff val="5000"/>
                            </a:schemeClr>
                          </a:solidFill>
                          <a:latin typeface="Courier New" pitchFamily="49" charset="0"/>
                          <a:ea typeface="+mn-ea"/>
                          <a:cs typeface="Courier New" pitchFamily="49" charset="0"/>
                        </a:rPr>
                        <a:t>       for (col = 1; col &lt;= row; col++)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a:t>
                      </a:r>
                      <a:r>
                        <a:rPr lang="en-US" sz="1400" b="0" kern="1200" baseline="0" dirty="0" smtClean="0">
                          <a:solidFill>
                            <a:schemeClr val="tx1">
                              <a:lumMod val="95000"/>
                              <a:lumOff val="5000"/>
                            </a:schemeClr>
                          </a:solidFill>
                          <a:latin typeface="Courier New" pitchFamily="49" charset="0"/>
                          <a:ea typeface="+mn-ea"/>
                          <a:cs typeface="Courier New" pitchFamily="49" charset="0"/>
                        </a:rPr>
                        <a:t>(“ *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inner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outer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The iteration of the inner loop executes till the value of </a:t>
            </a:r>
            <a:r>
              <a:rPr lang="en-US" sz="2000" b="1" dirty="0" err="1" smtClean="0">
                <a:latin typeface="Courier New" pitchFamily="49" charset="0"/>
                <a:cs typeface="Courier New" pitchFamily="49" charset="0"/>
              </a:rPr>
              <a:t>col</a:t>
            </a:r>
            <a:r>
              <a:rPr lang="en-US" sz="2000" dirty="0" smtClean="0"/>
              <a:t> is less than or equal to the value of </a:t>
            </a:r>
            <a:r>
              <a:rPr lang="en-US" sz="2000" b="1" dirty="0" smtClean="0">
                <a:latin typeface="Courier New" pitchFamily="49" charset="0"/>
                <a:cs typeface="Courier New" pitchFamily="49" charset="0"/>
              </a:rPr>
              <a:t>row</a:t>
            </a:r>
            <a:r>
              <a:rPr lang="en-US" sz="2000" dirty="0" smtClean="0"/>
              <a:t> </a:t>
            </a:r>
            <a:r>
              <a:rPr lang="en-US" sz="2000" dirty="0" smtClean="0"/>
              <a:t>variable. </a:t>
            </a:r>
            <a:endParaRPr lang="en-US" sz="2000" dirty="0" smtClean="0"/>
          </a:p>
          <a:p>
            <a:r>
              <a:rPr lang="en-US" sz="2000" dirty="0" smtClean="0"/>
              <a:t>Once the value of </a:t>
            </a:r>
            <a:r>
              <a:rPr lang="en-US" sz="2000" b="1" dirty="0" err="1" smtClean="0">
                <a:latin typeface="Courier New" pitchFamily="49" charset="0"/>
                <a:cs typeface="Courier New" pitchFamily="49" charset="0"/>
              </a:rPr>
              <a:t>col</a:t>
            </a:r>
            <a:r>
              <a:rPr lang="en-US" sz="2000" dirty="0" smtClean="0"/>
              <a:t> is greater than </a:t>
            </a:r>
            <a:r>
              <a:rPr lang="en-US" sz="2000" b="1" dirty="0" smtClean="0">
                <a:latin typeface="Courier New" pitchFamily="49" charset="0"/>
                <a:cs typeface="Courier New" pitchFamily="49" charset="0"/>
              </a:rPr>
              <a:t>row</a:t>
            </a:r>
            <a:r>
              <a:rPr lang="en-US" sz="2000" dirty="0" smtClean="0"/>
              <a:t>, the inner </a:t>
            </a:r>
            <a:r>
              <a:rPr lang="en-US" sz="2000" dirty="0" smtClean="0">
                <a:latin typeface="Courier New" pitchFamily="49" charset="0"/>
                <a:cs typeface="Courier New" pitchFamily="49" charset="0"/>
              </a:rPr>
              <a:t>for</a:t>
            </a:r>
            <a:r>
              <a:rPr lang="en-US" sz="2000" dirty="0" smtClean="0"/>
              <a:t> loop terminates. </a:t>
            </a:r>
          </a:p>
          <a:p>
            <a:r>
              <a:rPr lang="en-US" sz="2000" dirty="0" smtClean="0"/>
              <a:t>For each iteration of the outer loop, the inner </a:t>
            </a:r>
            <a:r>
              <a:rPr lang="en-US" sz="2000" dirty="0" smtClean="0">
                <a:latin typeface="Courier New" pitchFamily="49" charset="0"/>
                <a:cs typeface="Courier New" pitchFamily="49" charset="0"/>
              </a:rPr>
              <a:t>for</a:t>
            </a:r>
            <a:r>
              <a:rPr lang="en-US" sz="2000" dirty="0" smtClean="0"/>
              <a:t> loop is reinitialized and continues till the condition evaluates to </a:t>
            </a:r>
            <a:r>
              <a:rPr lang="en-US" sz="2000" dirty="0" smtClean="0">
                <a:latin typeface="Courier New" pitchFamily="49" charset="0"/>
                <a:cs typeface="Courier New" pitchFamily="49" charset="0"/>
              </a:rPr>
              <a:t>false</a:t>
            </a:r>
            <a:r>
              <a:rPr lang="en-US" sz="2000" dirty="0" smtClean="0"/>
              <a:t>. </a:t>
            </a:r>
          </a:p>
          <a:p>
            <a:r>
              <a:rPr lang="en-US" sz="2000" dirty="0" smtClean="0"/>
              <a:t>Following figure shows the output of the code:</a:t>
            </a:r>
          </a:p>
          <a:p>
            <a:endParaRPr lang="en-US" sz="2000" dirty="0" smtClean="0"/>
          </a:p>
          <a:p>
            <a:endParaRPr lang="en-US" dirty="0"/>
          </a:p>
        </p:txBody>
      </p:sp>
      <p:sp>
        <p:nvSpPr>
          <p:cNvPr id="3" name="Title 2"/>
          <p:cNvSpPr>
            <a:spLocks noGrp="1"/>
          </p:cNvSpPr>
          <p:nvPr>
            <p:ph type="title"/>
          </p:nvPr>
        </p:nvSpPr>
        <p:spPr/>
        <p:txBody>
          <a:bodyPr/>
          <a:lstStyle/>
          <a:p>
            <a:r>
              <a:rPr lang="en-US" dirty="0" smtClean="0"/>
              <a:t>Nested Loop 3-3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35</a:t>
            </a:fld>
            <a:endParaRPr lang="en-US" dirty="0"/>
          </a:p>
        </p:txBody>
      </p:sp>
      <p:pic>
        <p:nvPicPr>
          <p:cNvPr id="6" name="Picture 5" descr="Figure 5.11.tif"/>
          <p:cNvPicPr>
            <a:picLocks noChangeAspect="1"/>
          </p:cNvPicPr>
          <p:nvPr/>
        </p:nvPicPr>
        <p:blipFill>
          <a:blip r:embed="rId2" cstate="print"/>
          <a:stretch>
            <a:fillRect/>
          </a:stretch>
        </p:blipFill>
        <p:spPr>
          <a:xfrm>
            <a:off x="761999" y="3124200"/>
            <a:ext cx="6638213" cy="2895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Following table lists the differences between </a:t>
            </a:r>
            <a:r>
              <a:rPr lang="en-US" sz="2000" dirty="0" smtClean="0">
                <a:latin typeface="Courier New" pitchFamily="49" charset="0"/>
                <a:cs typeface="Courier New" pitchFamily="49" charset="0"/>
              </a:rPr>
              <a:t>while</a:t>
            </a:r>
            <a:r>
              <a:rPr lang="en-US" sz="2000" dirty="0" smtClean="0"/>
              <a:t>/</a:t>
            </a:r>
            <a:r>
              <a:rPr lang="en-US" sz="2000" dirty="0" smtClean="0">
                <a:latin typeface="Courier New" pitchFamily="49" charset="0"/>
                <a:cs typeface="Courier New" pitchFamily="49" charset="0"/>
              </a:rPr>
              <a:t>for</a:t>
            </a:r>
            <a:r>
              <a:rPr lang="en-US" sz="2000" dirty="0" smtClean="0"/>
              <a:t> and </a:t>
            </a:r>
            <a:r>
              <a:rPr lang="en-US" sz="2000" dirty="0" smtClean="0">
                <a:latin typeface="Courier New" pitchFamily="49" charset="0"/>
                <a:cs typeface="Courier New" pitchFamily="49" charset="0"/>
              </a:rPr>
              <a:t>do-while</a:t>
            </a:r>
            <a:r>
              <a:rPr lang="en-US" sz="2000" dirty="0" smtClean="0"/>
              <a:t> loops:</a:t>
            </a:r>
          </a:p>
          <a:p>
            <a:pPr>
              <a:buNone/>
            </a:pPr>
            <a:r>
              <a:rPr lang="en-US" dirty="0" smtClean="0"/>
              <a:t> </a:t>
            </a:r>
            <a:endParaRPr lang="en-US" dirty="0"/>
          </a:p>
        </p:txBody>
      </p:sp>
      <p:sp>
        <p:nvSpPr>
          <p:cNvPr id="3" name="Title 2"/>
          <p:cNvSpPr>
            <a:spLocks noGrp="1"/>
          </p:cNvSpPr>
          <p:nvPr>
            <p:ph type="title"/>
          </p:nvPr>
        </p:nvSpPr>
        <p:spPr/>
        <p:txBody>
          <a:bodyPr/>
          <a:lstStyle/>
          <a:p>
            <a:r>
              <a:rPr lang="en-US" dirty="0" smtClean="0"/>
              <a:t>Comparison of Loops </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36</a:t>
            </a:fld>
            <a:endParaRPr lang="en-US" dirty="0"/>
          </a:p>
        </p:txBody>
      </p:sp>
      <p:graphicFrame>
        <p:nvGraphicFramePr>
          <p:cNvPr id="6" name="Table 5"/>
          <p:cNvGraphicFramePr>
            <a:graphicFrameLocks noGrp="1"/>
          </p:cNvGraphicFramePr>
          <p:nvPr/>
        </p:nvGraphicFramePr>
        <p:xfrm>
          <a:off x="762000" y="1828800"/>
          <a:ext cx="7848600" cy="2590800"/>
        </p:xfrm>
        <a:graphic>
          <a:graphicData uri="http://schemas.openxmlformats.org/drawingml/2006/table">
            <a:tbl>
              <a:tblPr firstRow="1" bandRow="1">
                <a:tableStyleId>{912C8C85-51F0-491E-9774-3900AFEF0FD7}</a:tableStyleId>
              </a:tblPr>
              <a:tblGrid>
                <a:gridCol w="3600276"/>
                <a:gridCol w="4248324"/>
              </a:tblGrid>
              <a:tr h="518160">
                <a:tc>
                  <a:txBody>
                    <a:bodyPr/>
                    <a:lstStyle/>
                    <a:p>
                      <a:pPr algn="ctr"/>
                      <a:r>
                        <a:rPr lang="en-US" sz="2400" b="1" kern="1200" baseline="0" dirty="0" smtClean="0">
                          <a:solidFill>
                            <a:schemeClr val="bg1"/>
                          </a:solidFill>
                          <a:latin typeface="+mn-lt"/>
                          <a:ea typeface="+mn-ea"/>
                          <a:cs typeface="+mn-cs"/>
                        </a:rPr>
                        <a:t>while/for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US" sz="2400" b="1" kern="1200" baseline="0" dirty="0" smtClean="0">
                          <a:solidFill>
                            <a:schemeClr val="bg1"/>
                          </a:solidFill>
                          <a:latin typeface="+mn-lt"/>
                          <a:ea typeface="+mn-ea"/>
                          <a:cs typeface="+mn-cs"/>
                        </a:rPr>
                        <a:t>do-while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1036320">
                <a:tc>
                  <a:txBody>
                    <a:bodyPr/>
                    <a:lstStyle/>
                    <a:p>
                      <a:r>
                        <a:rPr lang="en-US" sz="1800" kern="1200" baseline="0" dirty="0" smtClean="0">
                          <a:solidFill>
                            <a:schemeClr val="tx1"/>
                          </a:solidFill>
                          <a:latin typeface="+mn-lt"/>
                          <a:ea typeface="+mn-ea"/>
                          <a:cs typeface="+mn-cs"/>
                        </a:rPr>
                        <a:t>Loop is pre-tested. The condition is checked before the statements within the loop are executed.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c>
                  <a:txBody>
                    <a:bodyPr/>
                    <a:lstStyle/>
                    <a:p>
                      <a:r>
                        <a:rPr lang="en-US" sz="1800" kern="1200" baseline="0" dirty="0" smtClean="0">
                          <a:solidFill>
                            <a:schemeClr val="tx1"/>
                          </a:solidFill>
                          <a:latin typeface="+mn-lt"/>
                          <a:ea typeface="+mn-ea"/>
                          <a:cs typeface="+mn-cs"/>
                        </a:rPr>
                        <a:t>Loop is post-tested. The condition is checked after the statements within the loop are executed.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r>
              <a:tr h="1036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The loop does not get executed if the condition is not satisfied at the beginning.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The loop gets executed at least once even if the condition is not satisfied at the beginning.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1D3"/>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Jump Statements</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37</a:t>
            </a:fld>
            <a:endParaRPr lang="en-US" dirty="0"/>
          </a:p>
        </p:txBody>
      </p:sp>
      <p:sp>
        <p:nvSpPr>
          <p:cNvPr id="6" name="Rounded Rectangle 5"/>
          <p:cNvSpPr/>
          <p:nvPr/>
        </p:nvSpPr>
        <p:spPr>
          <a:xfrm>
            <a:off x="609600" y="1371600"/>
            <a:ext cx="8077200" cy="2286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smtClean="0">
                <a:latin typeface="Calibri" pitchFamily="34" charset="0"/>
                <a:cs typeface="Calibri" pitchFamily="34" charset="0"/>
              </a:rPr>
              <a:t>Java provides two keywords: </a:t>
            </a:r>
            <a:r>
              <a:rPr lang="en-US" sz="2400" dirty="0" smtClean="0">
                <a:latin typeface="Courier New" pitchFamily="49" charset="0"/>
                <a:cs typeface="Courier New" pitchFamily="49" charset="0"/>
              </a:rPr>
              <a:t>break </a:t>
            </a:r>
            <a:r>
              <a:rPr lang="en-US" sz="2400" b="1" dirty="0" smtClean="0">
                <a:latin typeface="Calibri" pitchFamily="34" charset="0"/>
                <a:cs typeface="Calibri" pitchFamily="34" charset="0"/>
              </a:rPr>
              <a:t>and </a:t>
            </a:r>
            <a:r>
              <a:rPr lang="en-US" sz="2400" dirty="0" smtClean="0">
                <a:latin typeface="Courier New" pitchFamily="49" charset="0"/>
                <a:cs typeface="Courier New" pitchFamily="49" charset="0"/>
              </a:rPr>
              <a:t>continue</a:t>
            </a:r>
            <a:r>
              <a:rPr lang="en-US" sz="2400" b="1" dirty="0" smtClean="0">
                <a:latin typeface="Calibri" pitchFamily="34" charset="0"/>
                <a:cs typeface="Calibri" pitchFamily="34" charset="0"/>
              </a:rPr>
              <a:t> that </a:t>
            </a:r>
          </a:p>
          <a:p>
            <a:r>
              <a:rPr lang="en-US" sz="2400" b="1" dirty="0" smtClean="0">
                <a:latin typeface="Calibri" pitchFamily="34" charset="0"/>
                <a:cs typeface="Calibri" pitchFamily="34" charset="0"/>
              </a:rPr>
              <a:t>are used within loops to change the flow of control based on </a:t>
            </a:r>
          </a:p>
          <a:p>
            <a:r>
              <a:rPr lang="en-US" sz="2400" b="1" dirty="0" smtClean="0">
                <a:latin typeface="Calibri" pitchFamily="34" charset="0"/>
                <a:cs typeface="Calibri" pitchFamily="34" charset="0"/>
              </a:rPr>
              <a:t>conditions. </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It can be used to terminate a </a:t>
            </a:r>
            <a:r>
              <a:rPr lang="en-US" sz="2000" dirty="0" smtClean="0">
                <a:latin typeface="Courier New" pitchFamily="49" charset="0"/>
                <a:cs typeface="Courier New" pitchFamily="49" charset="0"/>
              </a:rPr>
              <a:t>case</a:t>
            </a:r>
            <a:r>
              <a:rPr lang="en-US" sz="2000" dirty="0" smtClean="0"/>
              <a:t> in the </a:t>
            </a:r>
            <a:r>
              <a:rPr lang="en-US" sz="2000" dirty="0" smtClean="0">
                <a:latin typeface="Courier New" pitchFamily="49" charset="0"/>
                <a:cs typeface="Courier New" pitchFamily="49" charset="0"/>
              </a:rPr>
              <a:t>switch</a:t>
            </a:r>
            <a:r>
              <a:rPr lang="en-US" sz="2000" dirty="0" smtClean="0"/>
              <a:t> statement. </a:t>
            </a:r>
          </a:p>
          <a:p>
            <a:r>
              <a:rPr lang="en-US" sz="2000" dirty="0" smtClean="0"/>
              <a:t>It forces immediate termination of a loop, bypassing the loop’s normal conditional test. </a:t>
            </a:r>
          </a:p>
          <a:p>
            <a:r>
              <a:rPr lang="en-US" sz="2000" dirty="0" smtClean="0"/>
              <a:t>When the </a:t>
            </a:r>
            <a:r>
              <a:rPr lang="en-US" sz="2000" dirty="0" smtClean="0">
                <a:latin typeface="Courier New" pitchFamily="49" charset="0"/>
                <a:cs typeface="Courier New" pitchFamily="49" charset="0"/>
              </a:rPr>
              <a:t>break</a:t>
            </a:r>
            <a:r>
              <a:rPr lang="en-US" sz="2000" dirty="0" smtClean="0"/>
              <a:t> statement is encountered inside a loop, the loop is immediately terminated and the program control is passed to the statement following the loop. </a:t>
            </a:r>
          </a:p>
          <a:p>
            <a:r>
              <a:rPr lang="en-US" sz="2000" dirty="0" smtClean="0"/>
              <a:t>If used within a set of nested loops, the </a:t>
            </a:r>
            <a:r>
              <a:rPr lang="en-US" sz="2000" dirty="0" smtClean="0">
                <a:latin typeface="Courier New" pitchFamily="49" charset="0"/>
                <a:cs typeface="Courier New" pitchFamily="49" charset="0"/>
              </a:rPr>
              <a:t>break</a:t>
            </a:r>
            <a:r>
              <a:rPr lang="en-US" sz="2000" dirty="0" smtClean="0">
                <a:cs typeface="Courier New" pitchFamily="49" charset="0"/>
              </a:rPr>
              <a:t> </a:t>
            </a:r>
            <a:r>
              <a:rPr lang="en-US" sz="2000" dirty="0" smtClean="0"/>
              <a:t>statement will terminate the innermost loop.</a:t>
            </a:r>
          </a:p>
          <a:p>
            <a:r>
              <a:rPr lang="en-US" sz="2000" dirty="0" smtClean="0"/>
              <a:t>Following code snippet demonstrates the use of </a:t>
            </a:r>
            <a:r>
              <a:rPr lang="en-US" sz="2000" dirty="0" smtClean="0">
                <a:latin typeface="Courier New" pitchFamily="49" charset="0"/>
                <a:cs typeface="Courier New" pitchFamily="49" charset="0"/>
              </a:rPr>
              <a:t>break</a:t>
            </a:r>
            <a:r>
              <a:rPr lang="en-US" sz="2000" dirty="0" smtClean="0">
                <a:cs typeface="Calibri" pitchFamily="34" charset="0"/>
              </a:rPr>
              <a:t> </a:t>
            </a:r>
            <a:r>
              <a:rPr lang="en-US" sz="2000" dirty="0" smtClean="0"/>
              <a:t>statement: </a:t>
            </a:r>
          </a:p>
          <a:p>
            <a:endParaRPr lang="en-US" sz="2000" dirty="0"/>
          </a:p>
        </p:txBody>
      </p:sp>
      <p:sp>
        <p:nvSpPr>
          <p:cNvPr id="3" name="Title 2"/>
          <p:cNvSpPr>
            <a:spLocks noGrp="1"/>
          </p:cNvSpPr>
          <p:nvPr>
            <p:ph type="title"/>
          </p:nvPr>
        </p:nvSpPr>
        <p:spPr/>
        <p:txBody>
          <a:bodyPr/>
          <a:lstStyle/>
          <a:p>
            <a:r>
              <a:rPr lang="en-US" dirty="0" smtClean="0"/>
              <a:t>‘break’ Statement 1-3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38</a:t>
            </a:fld>
            <a:endParaRPr lang="en-US" dirty="0"/>
          </a:p>
        </p:txBody>
      </p:sp>
      <p:graphicFrame>
        <p:nvGraphicFramePr>
          <p:cNvPr id="6" name="Table 5"/>
          <p:cNvGraphicFramePr>
            <a:graphicFrameLocks noGrp="1"/>
          </p:cNvGraphicFramePr>
          <p:nvPr/>
        </p:nvGraphicFramePr>
        <p:xfrm>
          <a:off x="609600" y="4038600"/>
          <a:ext cx="8229600" cy="207264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AcceptNumbers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r>
                      <a:br>
                        <a:rPr lang="en-US" sz="1400" b="0" kern="1200" baseline="0" dirty="0" smtClean="0">
                          <a:solidFill>
                            <a:schemeClr val="tx1">
                              <a:lumMod val="95000"/>
                              <a:lumOff val="5000"/>
                            </a:schemeClr>
                          </a:solidFill>
                          <a:latin typeface="Courier New" pitchFamily="49" charset="0"/>
                          <a:ea typeface="+mn-ea"/>
                          <a:cs typeface="Courier New" pitchFamily="49" charset="0"/>
                        </a:rPr>
                      </a:b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number;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variable is a counter variable 	</a:t>
                      </a:r>
                    </a:p>
                    <a:p>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sz="2000" dirty="0" smtClean="0"/>
              <a:t>In the code, the user is prompted to enter a number, and this is stored in the variable, </a:t>
            </a:r>
            <a:r>
              <a:rPr lang="en-US" sz="2000" b="1" dirty="0" smtClean="0">
                <a:latin typeface="Courier New" pitchFamily="49" charset="0"/>
                <a:cs typeface="Courier New" pitchFamily="49" charset="0"/>
              </a:rPr>
              <a:t>number</a:t>
            </a:r>
            <a:r>
              <a:rPr lang="en-US" sz="2000" dirty="0" smtClean="0"/>
              <a:t>. </a:t>
            </a:r>
          </a:p>
          <a:p>
            <a:r>
              <a:rPr lang="en-US" sz="2000" dirty="0" smtClean="0"/>
              <a:t>However, if the user enters the number </a:t>
            </a:r>
            <a:r>
              <a:rPr lang="en-US" sz="2000" dirty="0" smtClean="0">
                <a:latin typeface="Courier New" pitchFamily="49" charset="0"/>
                <a:cs typeface="Courier New" pitchFamily="49" charset="0"/>
              </a:rPr>
              <a:t>zero</a:t>
            </a:r>
            <a:r>
              <a:rPr lang="en-US" sz="2000" dirty="0" smtClean="0"/>
              <a:t>, the loop terminates and the control is passed to the next statement after the loop.</a:t>
            </a:r>
            <a:endParaRPr lang="en-US" sz="2000" dirty="0"/>
          </a:p>
        </p:txBody>
      </p:sp>
      <p:sp>
        <p:nvSpPr>
          <p:cNvPr id="3" name="Title 2"/>
          <p:cNvSpPr>
            <a:spLocks noGrp="1"/>
          </p:cNvSpPr>
          <p:nvPr>
            <p:ph type="title"/>
          </p:nvPr>
        </p:nvSpPr>
        <p:spPr/>
        <p:txBody>
          <a:bodyPr/>
          <a:lstStyle/>
          <a:p>
            <a:r>
              <a:rPr lang="en-US" dirty="0" smtClean="0"/>
              <a:t>‘break’ Statement 2-3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39</a:t>
            </a:fld>
            <a:endParaRPr lang="en-US" dirty="0"/>
          </a:p>
        </p:txBody>
      </p:sp>
      <p:graphicFrame>
        <p:nvGraphicFramePr>
          <p:cNvPr id="6" name="Table 5"/>
          <p:cNvGraphicFramePr>
            <a:graphicFrameLocks noGrp="1"/>
          </p:cNvGraphicFramePr>
          <p:nvPr/>
        </p:nvGraphicFramePr>
        <p:xfrm>
          <a:off x="304800" y="914400"/>
          <a:ext cx="8229600" cy="286512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for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1, number = 0;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&lt;= 10;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Scanner class is used to accept data from the keyboard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Scanner input = new Scanner(</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System.in</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(“Enter a number: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number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input.nextInt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if (number == 0)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break statement terminates the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break;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if statement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for statement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The loop statements supported by Java programming language are as follows:</a:t>
            </a:r>
            <a:endParaRPr lang="en-US" sz="2000" dirty="0"/>
          </a:p>
        </p:txBody>
      </p:sp>
      <p:sp>
        <p:nvSpPr>
          <p:cNvPr id="4" name="Title 3"/>
          <p:cNvSpPr>
            <a:spLocks noGrp="1"/>
          </p:cNvSpPr>
          <p:nvPr>
            <p:ph type="title"/>
          </p:nvPr>
        </p:nvSpPr>
        <p:spPr/>
        <p:txBody>
          <a:bodyPr/>
          <a:lstStyle/>
          <a:p>
            <a:r>
              <a:rPr lang="en-US" dirty="0" smtClean="0"/>
              <a:t>Looping Statements </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graphicFrame>
        <p:nvGraphicFramePr>
          <p:cNvPr id="6" name="Diagram 5"/>
          <p:cNvGraphicFramePr/>
          <p:nvPr/>
        </p:nvGraphicFramePr>
        <p:xfrm>
          <a:off x="5181600" y="1676400"/>
          <a:ext cx="35814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381000" y="1752600"/>
          <a:ext cx="47244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Following figure shows the output of the code:</a:t>
            </a:r>
            <a:endParaRPr lang="en-US" sz="2000" dirty="0"/>
          </a:p>
        </p:txBody>
      </p:sp>
      <p:sp>
        <p:nvSpPr>
          <p:cNvPr id="3" name="Title 2"/>
          <p:cNvSpPr>
            <a:spLocks noGrp="1"/>
          </p:cNvSpPr>
          <p:nvPr>
            <p:ph type="title"/>
          </p:nvPr>
        </p:nvSpPr>
        <p:spPr/>
        <p:txBody>
          <a:bodyPr/>
          <a:lstStyle/>
          <a:p>
            <a:r>
              <a:rPr lang="en-US" dirty="0" smtClean="0"/>
              <a:t>‘break’ Statement 3-3</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40</a:t>
            </a:fld>
            <a:endParaRPr lang="en-US" dirty="0"/>
          </a:p>
        </p:txBody>
      </p:sp>
      <p:pic>
        <p:nvPicPr>
          <p:cNvPr id="6" name="Picture 5" descr="Figure 5.12.tif"/>
          <p:cNvPicPr>
            <a:picLocks noChangeAspect="1"/>
          </p:cNvPicPr>
          <p:nvPr/>
        </p:nvPicPr>
        <p:blipFill>
          <a:blip r:embed="rId2" cstate="print"/>
          <a:stretch>
            <a:fillRect/>
          </a:stretch>
        </p:blipFill>
        <p:spPr>
          <a:xfrm>
            <a:off x="762000" y="1447800"/>
            <a:ext cx="5958840" cy="336804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It skips statements within a loop and proceeds to the next iteration of the loop.</a:t>
            </a:r>
          </a:p>
          <a:p>
            <a:r>
              <a:rPr lang="en-US" sz="2000" dirty="0" smtClean="0"/>
              <a:t>In </a:t>
            </a:r>
            <a:r>
              <a:rPr lang="en-US" sz="2000" dirty="0" smtClean="0">
                <a:latin typeface="Courier New" pitchFamily="49" charset="0"/>
                <a:cs typeface="Courier New" pitchFamily="49" charset="0"/>
              </a:rPr>
              <a:t>while</a:t>
            </a:r>
            <a:r>
              <a:rPr lang="en-US" sz="2000" dirty="0" smtClean="0"/>
              <a:t> and </a:t>
            </a:r>
            <a:r>
              <a:rPr lang="en-US" sz="2000" dirty="0" smtClean="0">
                <a:latin typeface="Courier New" pitchFamily="49" charset="0"/>
                <a:cs typeface="Courier New" pitchFamily="49" charset="0"/>
              </a:rPr>
              <a:t>do-while</a:t>
            </a:r>
            <a:r>
              <a:rPr lang="en-US" sz="2000" dirty="0" smtClean="0"/>
              <a:t> loops, a </a:t>
            </a:r>
            <a:r>
              <a:rPr lang="en-US" sz="2000" dirty="0" smtClean="0">
                <a:latin typeface="Courier New" pitchFamily="49" charset="0"/>
                <a:cs typeface="Courier New" pitchFamily="49" charset="0"/>
              </a:rPr>
              <a:t>continue</a:t>
            </a:r>
            <a:r>
              <a:rPr lang="en-US" sz="2000" dirty="0" smtClean="0"/>
              <a:t> statement transfers the control to the conditional expression which controls the loop. </a:t>
            </a:r>
          </a:p>
          <a:p>
            <a:r>
              <a:rPr lang="en-US" sz="2000" dirty="0" smtClean="0"/>
              <a:t>Following code snippet demonstrates the code that uses </a:t>
            </a:r>
            <a:r>
              <a:rPr lang="en-US" sz="2000" dirty="0" smtClean="0">
                <a:latin typeface="Courier New" pitchFamily="49" charset="0"/>
                <a:cs typeface="Courier New" pitchFamily="49" charset="0"/>
              </a:rPr>
              <a:t>continue</a:t>
            </a:r>
            <a:r>
              <a:rPr lang="en-US" sz="2000" dirty="0" smtClean="0"/>
              <a:t> statement in printing the square and cube root of a number:  </a:t>
            </a:r>
            <a:endParaRPr lang="en-US" sz="2000" dirty="0"/>
          </a:p>
        </p:txBody>
      </p:sp>
      <p:sp>
        <p:nvSpPr>
          <p:cNvPr id="3" name="Title 2"/>
          <p:cNvSpPr>
            <a:spLocks noGrp="1"/>
          </p:cNvSpPr>
          <p:nvPr>
            <p:ph type="title"/>
          </p:nvPr>
        </p:nvSpPr>
        <p:spPr/>
        <p:txBody>
          <a:bodyPr/>
          <a:lstStyle/>
          <a:p>
            <a:r>
              <a:rPr lang="en-US" dirty="0" smtClean="0"/>
              <a:t>‘continue’ Statement 1-2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41</a:t>
            </a:fld>
            <a:endParaRPr lang="en-US" dirty="0"/>
          </a:p>
        </p:txBody>
      </p:sp>
      <p:graphicFrame>
        <p:nvGraphicFramePr>
          <p:cNvPr id="6" name="Table 5"/>
          <p:cNvGraphicFramePr>
            <a:graphicFrameLocks noGrp="1"/>
          </p:cNvGraphicFramePr>
          <p:nvPr/>
        </p:nvGraphicFramePr>
        <p:xfrm>
          <a:off x="609600" y="3048000"/>
          <a:ext cx="8229600" cy="307848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NumberRoot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square, cube;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Loop continues till the remainder of the division is 0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1;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&lt; 300;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if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3 == 0)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continue;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90800"/>
            <a:ext cx="8610600" cy="2743200"/>
          </a:xfrm>
        </p:spPr>
        <p:txBody>
          <a:bodyPr/>
          <a:lstStyle/>
          <a:p>
            <a:r>
              <a:rPr lang="en-US" sz="1800" dirty="0" smtClean="0"/>
              <a:t>The code declares a variable </a:t>
            </a:r>
            <a:r>
              <a:rPr lang="en-US" sz="1800" b="1" dirty="0" err="1" smtClean="0">
                <a:latin typeface="Courier New" pitchFamily="49" charset="0"/>
                <a:cs typeface="Courier New" pitchFamily="49" charset="0"/>
              </a:rPr>
              <a:t>cnt</a:t>
            </a:r>
            <a:r>
              <a:rPr lang="en-US" sz="1800" dirty="0" smtClean="0"/>
              <a:t> and uses the </a:t>
            </a:r>
            <a:r>
              <a:rPr lang="en-US" sz="1800" dirty="0" smtClean="0">
                <a:latin typeface="Courier New" pitchFamily="49" charset="0"/>
                <a:cs typeface="Courier New" pitchFamily="49" charset="0"/>
              </a:rPr>
              <a:t>for</a:t>
            </a:r>
            <a:r>
              <a:rPr lang="en-US" sz="1800" dirty="0" smtClean="0"/>
              <a:t> statement which contains the initialization, termination, and increment expression. </a:t>
            </a:r>
          </a:p>
          <a:p>
            <a:r>
              <a:rPr lang="en-US" sz="1800" dirty="0" smtClean="0"/>
              <a:t>The value of </a:t>
            </a:r>
            <a:r>
              <a:rPr lang="en-US" sz="1800" b="1" dirty="0" err="1" smtClean="0">
                <a:latin typeface="Courier New" pitchFamily="49" charset="0"/>
                <a:cs typeface="Courier New" pitchFamily="49" charset="0"/>
              </a:rPr>
              <a:t>cnt</a:t>
            </a:r>
            <a:r>
              <a:rPr lang="en-US" sz="1800" dirty="0" smtClean="0"/>
              <a:t> is divided by 3 and the remainder is checked.</a:t>
            </a:r>
          </a:p>
          <a:p>
            <a:r>
              <a:rPr lang="en-US" sz="1800" dirty="0" smtClean="0"/>
              <a:t>If the remainder is 0, the </a:t>
            </a:r>
            <a:r>
              <a:rPr lang="en-US" sz="1800" dirty="0" smtClean="0">
                <a:latin typeface="Courier New" pitchFamily="49" charset="0"/>
                <a:cs typeface="Courier New" pitchFamily="49" charset="0"/>
              </a:rPr>
              <a:t>continue</a:t>
            </a:r>
            <a:r>
              <a:rPr lang="en-US" sz="1800" dirty="0" smtClean="0"/>
              <a:t> statement is used to skip the rest of the statements in the body of the loop. </a:t>
            </a:r>
          </a:p>
          <a:p>
            <a:r>
              <a:rPr lang="en-US" sz="1800" dirty="0" smtClean="0"/>
              <a:t>If remainder is not 0, the </a:t>
            </a:r>
            <a:r>
              <a:rPr lang="en-US" sz="1800" dirty="0" smtClean="0">
                <a:latin typeface="Courier New" pitchFamily="49" charset="0"/>
                <a:cs typeface="Courier New" pitchFamily="49" charset="0"/>
              </a:rPr>
              <a:t>if</a:t>
            </a:r>
            <a:r>
              <a:rPr lang="en-US" sz="1800" dirty="0" smtClean="0"/>
              <a:t> statement evaluates to </a:t>
            </a:r>
            <a:r>
              <a:rPr lang="en-US" sz="1800" dirty="0" smtClean="0">
                <a:latin typeface="Courier New" pitchFamily="49" charset="0"/>
                <a:cs typeface="Courier New" pitchFamily="49" charset="0"/>
              </a:rPr>
              <a:t>false</a:t>
            </a:r>
            <a:r>
              <a:rPr lang="en-US" sz="1800" dirty="0" smtClean="0"/>
              <a:t>, and the square and cube of </a:t>
            </a:r>
            <a:r>
              <a:rPr lang="en-US" sz="1800" b="1" dirty="0" err="1" smtClean="0">
                <a:latin typeface="Courier New" pitchFamily="49" charset="0"/>
                <a:cs typeface="Courier New" pitchFamily="49" charset="0"/>
              </a:rPr>
              <a:t>cnt</a:t>
            </a:r>
            <a:r>
              <a:rPr lang="en-US" sz="1800" dirty="0" smtClean="0"/>
              <a:t> is calculated and displayed. </a:t>
            </a:r>
          </a:p>
          <a:p>
            <a:r>
              <a:rPr lang="en-US" sz="1800" dirty="0" smtClean="0"/>
              <a:t>Following figure shows the output of the code:</a:t>
            </a:r>
          </a:p>
          <a:p>
            <a:pPr>
              <a:buNone/>
            </a:pPr>
            <a:endParaRPr lang="en-US" sz="2000" dirty="0"/>
          </a:p>
        </p:txBody>
      </p:sp>
      <p:sp>
        <p:nvSpPr>
          <p:cNvPr id="3" name="Title 2"/>
          <p:cNvSpPr>
            <a:spLocks noGrp="1"/>
          </p:cNvSpPr>
          <p:nvPr>
            <p:ph type="title"/>
          </p:nvPr>
        </p:nvSpPr>
        <p:spPr/>
        <p:txBody>
          <a:bodyPr/>
          <a:lstStyle/>
          <a:p>
            <a:r>
              <a:rPr lang="en-US" dirty="0" smtClean="0"/>
              <a:t>‘continue’ Statement 2-2</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42</a:t>
            </a:fld>
            <a:endParaRPr lang="en-US" dirty="0"/>
          </a:p>
        </p:txBody>
      </p:sp>
      <p:graphicFrame>
        <p:nvGraphicFramePr>
          <p:cNvPr id="8" name="Table 7"/>
          <p:cNvGraphicFramePr>
            <a:graphicFrameLocks noGrp="1"/>
          </p:cNvGraphicFramePr>
          <p:nvPr/>
        </p:nvGraphicFramePr>
        <p:xfrm>
          <a:off x="304800" y="914400"/>
          <a:ext cx="8229600" cy="158496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square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cube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System.out.printf</a:t>
                      </a:r>
                      <a:r>
                        <a:rPr lang="en-US" sz="1400" b="0" kern="1200" baseline="0" dirty="0" smtClean="0">
                          <a:solidFill>
                            <a:schemeClr val="tx1">
                              <a:lumMod val="95000"/>
                              <a:lumOff val="5000"/>
                            </a:schemeClr>
                          </a:solidFill>
                          <a:latin typeface="Courier New" pitchFamily="49" charset="0"/>
                          <a:ea typeface="+mn-ea"/>
                          <a:cs typeface="Courier New" pitchFamily="49" charset="0"/>
                        </a:rPr>
                        <a:t>(“\</a:t>
                      </a:r>
                      <a:r>
                        <a:rPr lang="en-US" sz="1400" b="0" kern="1200" baseline="0" dirty="0" err="1" smtClean="0">
                          <a:solidFill>
                            <a:schemeClr val="tx1">
                              <a:lumMod val="95000"/>
                              <a:lumOff val="5000"/>
                            </a:schemeClr>
                          </a:solidFill>
                          <a:latin typeface="Courier New" pitchFamily="49" charset="0"/>
                          <a:ea typeface="+mn-ea"/>
                          <a:cs typeface="Courier New" pitchFamily="49" charset="0"/>
                        </a:rPr>
                        <a:t>nSquare</a:t>
                      </a:r>
                      <a:r>
                        <a:rPr lang="en-US" sz="1400" b="0" kern="1200" baseline="0" dirty="0" smtClean="0">
                          <a:solidFill>
                            <a:schemeClr val="tx1">
                              <a:lumMod val="95000"/>
                              <a:lumOff val="5000"/>
                            </a:schemeClr>
                          </a:solidFill>
                          <a:latin typeface="Courier New" pitchFamily="49" charset="0"/>
                          <a:ea typeface="+mn-ea"/>
                          <a:cs typeface="Courier New" pitchFamily="49" charset="0"/>
                        </a:rPr>
                        <a:t> of %d is %d and Cube is %d”,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cnt</a:t>
                      </a:r>
                      <a:r>
                        <a:rPr lang="en-US" sz="1400" b="0" kern="1200" baseline="0" dirty="0" smtClean="0">
                          <a:solidFill>
                            <a:schemeClr val="tx1">
                              <a:lumMod val="95000"/>
                              <a:lumOff val="5000"/>
                            </a:schemeClr>
                          </a:solidFill>
                          <a:latin typeface="Courier New" pitchFamily="49" charset="0"/>
                          <a:ea typeface="+mn-ea"/>
                          <a:cs typeface="Courier New" pitchFamily="49" charset="0"/>
                        </a:rPr>
                        <a:t>, square, cube);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the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pic>
        <p:nvPicPr>
          <p:cNvPr id="9" name="Picture 8" descr="Figure 5.13.tif"/>
          <p:cNvPicPr>
            <a:picLocks noChangeAspect="1"/>
          </p:cNvPicPr>
          <p:nvPr/>
        </p:nvPicPr>
        <p:blipFill>
          <a:blip r:embed="rId2" cstate="print"/>
          <a:stretch>
            <a:fillRect/>
          </a:stretch>
        </p:blipFill>
        <p:spPr>
          <a:xfrm>
            <a:off x="5132155" y="4495800"/>
            <a:ext cx="3392424" cy="2057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Java defines an expanded form of </a:t>
            </a:r>
            <a:r>
              <a:rPr lang="en-US" sz="2000" dirty="0" smtClean="0">
                <a:latin typeface="Courier New" pitchFamily="49" charset="0"/>
                <a:cs typeface="Courier New" pitchFamily="49" charset="0"/>
              </a:rPr>
              <a:t>break</a:t>
            </a:r>
            <a:r>
              <a:rPr lang="en-US" sz="2000" dirty="0" smtClean="0"/>
              <a:t> and </a:t>
            </a:r>
            <a:r>
              <a:rPr lang="en-US" sz="2000" dirty="0" smtClean="0">
                <a:latin typeface="Courier New" pitchFamily="49" charset="0"/>
                <a:cs typeface="Courier New" pitchFamily="49" charset="0"/>
              </a:rPr>
              <a:t>continue</a:t>
            </a:r>
            <a:r>
              <a:rPr lang="en-US" sz="2000" dirty="0" smtClean="0"/>
              <a:t> statements referred to as labeled statements.</a:t>
            </a:r>
          </a:p>
          <a:p>
            <a:r>
              <a:rPr lang="en-US" sz="2000" b="1" dirty="0" smtClean="0"/>
              <a:t>Labeled Statements</a:t>
            </a:r>
            <a:r>
              <a:rPr lang="en-US" sz="2000" dirty="0" smtClean="0"/>
              <a:t>:</a:t>
            </a:r>
          </a:p>
          <a:p>
            <a:pPr lvl="1"/>
            <a:r>
              <a:rPr lang="en-US" sz="1800" dirty="0" smtClean="0">
                <a:latin typeface="Calibri" pitchFamily="34" charset="0"/>
                <a:cs typeface="Calibri" pitchFamily="34" charset="0"/>
              </a:rPr>
              <a:t>Are expanded forms that can be used within any block that must be part of a loop or a switch statement. </a:t>
            </a:r>
          </a:p>
          <a:p>
            <a:pPr lvl="1"/>
            <a:r>
              <a:rPr lang="en-US" sz="1800" dirty="0" smtClean="0">
                <a:latin typeface="Calibri" pitchFamily="34" charset="0"/>
                <a:cs typeface="Calibri" pitchFamily="34" charset="0"/>
              </a:rPr>
              <a:t>Can be used to precisely specify the point from which the execution should resume. </a:t>
            </a:r>
          </a:p>
          <a:p>
            <a:pPr lvl="1"/>
            <a:r>
              <a:rPr lang="en-US" sz="1800" dirty="0" smtClean="0">
                <a:latin typeface="Calibri" pitchFamily="34" charset="0"/>
                <a:cs typeface="Calibri" pitchFamily="34" charset="0"/>
              </a:rPr>
              <a:t>Can be used to exit from a set of nested blocks.</a:t>
            </a:r>
          </a:p>
          <a:p>
            <a:r>
              <a:rPr lang="en-US" sz="2000" dirty="0" smtClean="0"/>
              <a:t>The syntax to declare the labeled </a:t>
            </a:r>
            <a:r>
              <a:rPr lang="en-US" sz="2000" dirty="0" smtClean="0">
                <a:latin typeface="Courier New" pitchFamily="49" charset="0"/>
                <a:cs typeface="Courier New" pitchFamily="49" charset="0"/>
              </a:rPr>
              <a:t>break</a:t>
            </a:r>
            <a:r>
              <a:rPr lang="en-US" sz="2000" dirty="0" smtClean="0"/>
              <a:t> statement is as follows:</a:t>
            </a:r>
          </a:p>
          <a:p>
            <a:endParaRPr lang="en-US" sz="2400" dirty="0" smtClean="0"/>
          </a:p>
          <a:p>
            <a:endParaRPr lang="en-US" sz="2400" dirty="0" smtClean="0"/>
          </a:p>
          <a:p>
            <a:pPr>
              <a:buNone/>
            </a:pPr>
            <a:r>
              <a:rPr lang="en-US" sz="2400" dirty="0" smtClean="0"/>
              <a:t>	w</a:t>
            </a:r>
            <a:r>
              <a:rPr lang="en-US" sz="2000" dirty="0" smtClean="0"/>
              <a:t>here, </a:t>
            </a:r>
          </a:p>
          <a:p>
            <a:pPr marL="571500">
              <a:buNone/>
            </a:pPr>
            <a:r>
              <a:rPr lang="en-US" sz="2000" dirty="0" smtClean="0"/>
              <a:t>	</a:t>
            </a:r>
            <a:r>
              <a:rPr lang="en-US" sz="2000" dirty="0" smtClean="0">
                <a:latin typeface="Courier New" pitchFamily="49" charset="0"/>
                <a:cs typeface="Courier New" pitchFamily="49" charset="0"/>
              </a:rPr>
              <a:t>label</a:t>
            </a:r>
            <a:r>
              <a:rPr lang="en-US" sz="2000" dirty="0" smtClean="0"/>
              <a:t>: Is an identifier specified to put a name to a block. It can be any valid Java identifier followed by a colon.</a:t>
            </a:r>
            <a:endParaRPr lang="en-US" sz="2000" dirty="0"/>
          </a:p>
        </p:txBody>
      </p:sp>
      <p:sp>
        <p:nvSpPr>
          <p:cNvPr id="3" name="Title 2"/>
          <p:cNvSpPr>
            <a:spLocks noGrp="1"/>
          </p:cNvSpPr>
          <p:nvPr>
            <p:ph type="title"/>
          </p:nvPr>
        </p:nvSpPr>
        <p:spPr/>
        <p:txBody>
          <a:bodyPr/>
          <a:lstStyle/>
          <a:p>
            <a:r>
              <a:rPr lang="en-US" dirty="0" smtClean="0"/>
              <a:t>Labeled Statements 1-5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43</a:t>
            </a:fld>
            <a:endParaRPr lang="en-US" dirty="0"/>
          </a:p>
        </p:txBody>
      </p:sp>
      <p:graphicFrame>
        <p:nvGraphicFramePr>
          <p:cNvPr id="6" name="Table 5"/>
          <p:cNvGraphicFramePr>
            <a:graphicFrameLocks noGrp="1"/>
          </p:cNvGraphicFramePr>
          <p:nvPr/>
        </p:nvGraphicFramePr>
        <p:xfrm>
          <a:off x="685800" y="4419600"/>
          <a:ext cx="7924800" cy="381000"/>
        </p:xfrm>
        <a:graphic>
          <a:graphicData uri="http://schemas.openxmlformats.org/drawingml/2006/table">
            <a:tbl>
              <a:tblPr firstRow="1" bandRow="1">
                <a:tableStyleId>{5C22544A-7EE6-4342-B048-85BDC9FD1C3A}</a:tableStyleId>
              </a:tblPr>
              <a:tblGrid>
                <a:gridCol w="7924800"/>
              </a:tblGrid>
              <a:tr h="381000">
                <a:tc>
                  <a:txBody>
                    <a:bodyPr/>
                    <a:lstStyle/>
                    <a:p>
                      <a:r>
                        <a:rPr lang="en-US" sz="1800" b="0" kern="1200" baseline="0" dirty="0" smtClean="0">
                          <a:solidFill>
                            <a:schemeClr val="tx1">
                              <a:lumMod val="95000"/>
                              <a:lumOff val="5000"/>
                            </a:schemeClr>
                          </a:solidFill>
                          <a:latin typeface="Courier New" pitchFamily="49" charset="0"/>
                          <a:ea typeface="+mn-ea"/>
                          <a:cs typeface="Courier New" pitchFamily="49" charset="0"/>
                        </a:rPr>
                        <a:t>break label; </a:t>
                      </a:r>
                      <a:endParaRPr lang="en-US" sz="2000" b="0" kern="1200" baseline="0" dirty="0" smtClean="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pSp>
        <p:nvGrpSpPr>
          <p:cNvPr id="7" name="Group 6"/>
          <p:cNvGrpSpPr/>
          <p:nvPr/>
        </p:nvGrpSpPr>
        <p:grpSpPr>
          <a:xfrm>
            <a:off x="685800" y="3977640"/>
            <a:ext cx="1295400" cy="381000"/>
            <a:chOff x="0" y="267999"/>
            <a:chExt cx="6096000" cy="936000"/>
          </a:xfrm>
          <a:solidFill>
            <a:schemeClr val="accent2"/>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Following code snippet demonstrates the use of labeled </a:t>
            </a:r>
            <a:r>
              <a:rPr lang="en-US" sz="2000" dirty="0" smtClean="0">
                <a:latin typeface="Courier New" pitchFamily="49" charset="0"/>
                <a:cs typeface="Courier New" pitchFamily="49" charset="0"/>
              </a:rPr>
              <a:t>break</a:t>
            </a:r>
            <a:r>
              <a:rPr lang="en-US" sz="2000" dirty="0" smtClean="0"/>
              <a:t> statement:</a:t>
            </a:r>
          </a:p>
          <a:p>
            <a:pPr>
              <a:buNone/>
            </a:pPr>
            <a:endParaRPr lang="en-US" sz="2400" dirty="0"/>
          </a:p>
        </p:txBody>
      </p:sp>
      <p:sp>
        <p:nvSpPr>
          <p:cNvPr id="3" name="Title 2"/>
          <p:cNvSpPr>
            <a:spLocks noGrp="1"/>
          </p:cNvSpPr>
          <p:nvPr>
            <p:ph type="title"/>
          </p:nvPr>
        </p:nvSpPr>
        <p:spPr/>
        <p:txBody>
          <a:bodyPr/>
          <a:lstStyle/>
          <a:p>
            <a:r>
              <a:rPr lang="en-US" dirty="0" smtClean="0"/>
              <a:t>Labeled Statements 2-5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44</a:t>
            </a:fld>
            <a:endParaRPr lang="en-US" dirty="0"/>
          </a:p>
        </p:txBody>
      </p:sp>
      <p:graphicFrame>
        <p:nvGraphicFramePr>
          <p:cNvPr id="6" name="Table 5"/>
          <p:cNvGraphicFramePr>
            <a:graphicFrameLocks noGrp="1"/>
          </p:cNvGraphicFramePr>
          <p:nvPr/>
        </p:nvGraphicFramePr>
        <p:xfrm>
          <a:off x="609600" y="1600200"/>
          <a:ext cx="8229600" cy="414528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TestLabeledBreak</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i;</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outer: </a:t>
                      </a:r>
                    </a:p>
                    <a:p>
                      <a:r>
                        <a:rPr lang="nn-NO" sz="1400" b="0" kern="1200" baseline="0" dirty="0" smtClean="0">
                          <a:solidFill>
                            <a:schemeClr val="tx1">
                              <a:lumMod val="95000"/>
                              <a:lumOff val="5000"/>
                            </a:schemeClr>
                          </a:solidFill>
                          <a:latin typeface="Courier New" pitchFamily="49" charset="0"/>
                          <a:ea typeface="+mn-ea"/>
                          <a:cs typeface="Courier New" pitchFamily="49" charset="0"/>
                        </a:rPr>
                        <a:t>    for (i = 0; i &lt; 5; i++)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if (i == 2)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(“Hello”);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Break out of outer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break outer;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(“This is the outer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(“Good - Bye”);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a:t>
                      </a:r>
                      <a:r>
                        <a:rPr lang="en-US" sz="1400" b="1" kern="1200" baseline="0" dirty="0" smtClean="0">
                          <a:solidFill>
                            <a:schemeClr val="lt1"/>
                          </a:solidFill>
                          <a:latin typeface="+mn-lt"/>
                          <a:ea typeface="+mn-ea"/>
                          <a:cs typeface="+mn-cs"/>
                        </a:rPr>
                        <a:t> </a:t>
                      </a:r>
                      <a:endParaRPr lang="en-US" sz="1800" b="1" kern="1200" baseline="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 the code, the loop will execute for five times.</a:t>
            </a:r>
          </a:p>
          <a:p>
            <a:r>
              <a:rPr lang="en-US" sz="2000" dirty="0" smtClean="0"/>
              <a:t>The first two times it displays the sentence ‘</a:t>
            </a:r>
            <a:r>
              <a:rPr lang="en-US" sz="2000" dirty="0" smtClean="0">
                <a:latin typeface="Courier New" pitchFamily="49" charset="0"/>
                <a:cs typeface="Courier New" pitchFamily="49" charset="0"/>
              </a:rPr>
              <a:t>This is the outer loop</a:t>
            </a:r>
            <a:r>
              <a:rPr lang="en-US" sz="2000" dirty="0" smtClean="0"/>
              <a:t>’. </a:t>
            </a:r>
          </a:p>
          <a:p>
            <a:r>
              <a:rPr lang="en-US" sz="2000" dirty="0" smtClean="0"/>
              <a:t>In the third round of iteration the value of </a:t>
            </a:r>
            <a:r>
              <a:rPr lang="en-US" sz="2000" b="1" dirty="0" smtClean="0">
                <a:latin typeface="Courier New" pitchFamily="49" charset="0"/>
                <a:cs typeface="Courier New" pitchFamily="49" charset="0"/>
              </a:rPr>
              <a:t>i</a:t>
            </a:r>
            <a:r>
              <a:rPr lang="en-US" sz="2000" dirty="0" smtClean="0"/>
              <a:t> is set to 2 and prints ‘</a:t>
            </a:r>
            <a:r>
              <a:rPr lang="en-US" sz="2000" dirty="0" smtClean="0">
                <a:latin typeface="Courier New" pitchFamily="49" charset="0"/>
                <a:cs typeface="Courier New" pitchFamily="49" charset="0"/>
              </a:rPr>
              <a:t>Hello</a:t>
            </a:r>
            <a:r>
              <a:rPr lang="en-US" sz="2000" dirty="0" smtClean="0"/>
              <a:t>’.</a:t>
            </a:r>
          </a:p>
          <a:p>
            <a:r>
              <a:rPr lang="en-US" sz="2000" dirty="0" smtClean="0"/>
              <a:t>Next, the </a:t>
            </a:r>
            <a:r>
              <a:rPr lang="en-US" sz="2000" dirty="0" smtClean="0">
                <a:latin typeface="Courier New" pitchFamily="49" charset="0"/>
                <a:cs typeface="Courier New" pitchFamily="49" charset="0"/>
              </a:rPr>
              <a:t>break</a:t>
            </a:r>
            <a:r>
              <a:rPr lang="en-US" sz="2000" dirty="0" smtClean="0"/>
              <a:t> statement is encountered and the control passes to the label named </a:t>
            </a:r>
            <a:r>
              <a:rPr lang="en-US" sz="2000" b="1" dirty="0" smtClean="0">
                <a:latin typeface="Courier New" pitchFamily="49" charset="0"/>
                <a:cs typeface="Courier New" pitchFamily="49" charset="0"/>
              </a:rPr>
              <a:t>outer:</a:t>
            </a:r>
            <a:r>
              <a:rPr lang="en-US" sz="2000" dirty="0" smtClean="0"/>
              <a:t>. </a:t>
            </a:r>
          </a:p>
          <a:p>
            <a:r>
              <a:rPr lang="en-US" sz="2000" dirty="0" smtClean="0"/>
              <a:t>Thus, the loop terminates and the last statement is printed.</a:t>
            </a:r>
          </a:p>
          <a:p>
            <a:r>
              <a:rPr lang="en-US" sz="2000" dirty="0" smtClean="0"/>
              <a:t>Following figure shows the output of the code:</a:t>
            </a:r>
          </a:p>
          <a:p>
            <a:pPr>
              <a:buNone/>
            </a:pPr>
            <a:endParaRPr lang="en-US" sz="2400" dirty="0"/>
          </a:p>
        </p:txBody>
      </p:sp>
      <p:sp>
        <p:nvSpPr>
          <p:cNvPr id="3" name="Title 2"/>
          <p:cNvSpPr>
            <a:spLocks noGrp="1"/>
          </p:cNvSpPr>
          <p:nvPr>
            <p:ph type="title"/>
          </p:nvPr>
        </p:nvSpPr>
        <p:spPr/>
        <p:txBody>
          <a:bodyPr/>
          <a:lstStyle/>
          <a:p>
            <a:r>
              <a:rPr lang="en-US" dirty="0" smtClean="0"/>
              <a:t>Labeled Statements 3-5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45</a:t>
            </a:fld>
            <a:endParaRPr lang="en-US" dirty="0"/>
          </a:p>
        </p:txBody>
      </p:sp>
      <p:pic>
        <p:nvPicPr>
          <p:cNvPr id="7" name="Picture 6" descr="Figure 5.14.tif"/>
          <p:cNvPicPr>
            <a:picLocks noChangeAspect="1"/>
          </p:cNvPicPr>
          <p:nvPr/>
        </p:nvPicPr>
        <p:blipFill>
          <a:blip r:embed="rId2" cstate="print"/>
          <a:stretch>
            <a:fillRect/>
          </a:stretch>
        </p:blipFill>
        <p:spPr>
          <a:xfrm>
            <a:off x="609600" y="3581400"/>
            <a:ext cx="5253012" cy="175564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Labeled </a:t>
            </a:r>
            <a:r>
              <a:rPr lang="en-US" sz="2000" dirty="0" smtClean="0">
                <a:latin typeface="Courier New" pitchFamily="49" charset="0"/>
                <a:cs typeface="Courier New" pitchFamily="49" charset="0"/>
              </a:rPr>
              <a:t>continue</a:t>
            </a:r>
            <a:r>
              <a:rPr lang="en-US" sz="2000" b="1" dirty="0" smtClean="0"/>
              <a:t> Statement</a:t>
            </a:r>
            <a:r>
              <a:rPr lang="en-US" sz="2000" dirty="0" smtClean="0"/>
              <a:t>:</a:t>
            </a:r>
          </a:p>
          <a:p>
            <a:pPr lvl="1"/>
            <a:r>
              <a:rPr lang="en-US" sz="2000" dirty="0" smtClean="0">
                <a:latin typeface="Calibri" pitchFamily="34" charset="0"/>
              </a:rPr>
              <a:t>Similar to labeled </a:t>
            </a:r>
            <a:r>
              <a:rPr lang="en-US" sz="2000" dirty="0" smtClean="0">
                <a:latin typeface="Courier New" pitchFamily="49" charset="0"/>
                <a:cs typeface="Courier New" pitchFamily="49" charset="0"/>
              </a:rPr>
              <a:t>break</a:t>
            </a:r>
            <a:r>
              <a:rPr lang="en-US" sz="2000" dirty="0" smtClean="0">
                <a:latin typeface="Calibri" pitchFamily="34" charset="0"/>
              </a:rPr>
              <a:t> statement, you can specify a label to enclose a loop that continues with the next iteration of the loop.</a:t>
            </a:r>
          </a:p>
          <a:p>
            <a:pPr lvl="1"/>
            <a:r>
              <a:rPr lang="en-US" sz="2000" dirty="0" smtClean="0">
                <a:latin typeface="Calibri" pitchFamily="34" charset="0"/>
              </a:rPr>
              <a:t>This is done using labeled </a:t>
            </a:r>
            <a:r>
              <a:rPr lang="en-US" sz="2000" dirty="0" smtClean="0">
                <a:latin typeface="Courier New" pitchFamily="49" charset="0"/>
                <a:cs typeface="Courier New" pitchFamily="49" charset="0"/>
              </a:rPr>
              <a:t>continue</a:t>
            </a:r>
            <a:r>
              <a:rPr lang="en-US" sz="2000" dirty="0" smtClean="0">
                <a:latin typeface="Calibri" pitchFamily="34" charset="0"/>
              </a:rPr>
              <a:t> statement.</a:t>
            </a:r>
          </a:p>
          <a:p>
            <a:r>
              <a:rPr lang="en-US" sz="2000" dirty="0" smtClean="0"/>
              <a:t>Following code snippet demonstrates the use of labeled </a:t>
            </a:r>
            <a:r>
              <a:rPr lang="en-US" sz="2000" dirty="0" smtClean="0">
                <a:latin typeface="Courier New" pitchFamily="49" charset="0"/>
                <a:cs typeface="Courier New" pitchFamily="49" charset="0"/>
              </a:rPr>
              <a:t>continue</a:t>
            </a:r>
            <a:r>
              <a:rPr lang="en-US" sz="2000" dirty="0" smtClean="0"/>
              <a:t> statement:</a:t>
            </a:r>
          </a:p>
        </p:txBody>
      </p:sp>
      <p:sp>
        <p:nvSpPr>
          <p:cNvPr id="3" name="Title 2"/>
          <p:cNvSpPr>
            <a:spLocks noGrp="1"/>
          </p:cNvSpPr>
          <p:nvPr>
            <p:ph type="title"/>
          </p:nvPr>
        </p:nvSpPr>
        <p:spPr/>
        <p:txBody>
          <a:bodyPr/>
          <a:lstStyle/>
          <a:p>
            <a:r>
              <a:rPr lang="en-US" dirty="0" smtClean="0"/>
              <a:t>Labeled Statements 4-5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46</a:t>
            </a:fld>
            <a:endParaRPr lang="en-US" dirty="0"/>
          </a:p>
        </p:txBody>
      </p:sp>
      <p:graphicFrame>
        <p:nvGraphicFramePr>
          <p:cNvPr id="6" name="Table 5"/>
          <p:cNvGraphicFramePr>
            <a:graphicFrameLocks noGrp="1"/>
          </p:cNvGraphicFramePr>
          <p:nvPr/>
        </p:nvGraphicFramePr>
        <p:xfrm>
          <a:off x="685800" y="3108960"/>
          <a:ext cx="8229600" cy="329184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NumberPyramid</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outer: </a:t>
                      </a:r>
                    </a:p>
                    <a:p>
                      <a:r>
                        <a:rPr lang="nn-NO" sz="1400" b="0" kern="1200" baseline="0" dirty="0" smtClean="0">
                          <a:solidFill>
                            <a:schemeClr val="tx1">
                              <a:lumMod val="95000"/>
                              <a:lumOff val="5000"/>
                            </a:schemeClr>
                          </a:solidFill>
                          <a:latin typeface="Courier New" pitchFamily="49" charset="0"/>
                          <a:ea typeface="+mn-ea"/>
                          <a:cs typeface="Courier New" pitchFamily="49" charset="0"/>
                        </a:rPr>
                        <a:t>    for (int i = 1; i &lt; 5; i++)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for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400" b="0" kern="1200" baseline="0" dirty="0" smtClean="0">
                          <a:solidFill>
                            <a:schemeClr val="tx1">
                              <a:lumMod val="95000"/>
                              <a:lumOff val="5000"/>
                            </a:schemeClr>
                          </a:solidFill>
                          <a:latin typeface="Courier New" pitchFamily="49" charset="0"/>
                          <a:ea typeface="+mn-ea"/>
                          <a:cs typeface="Courier New" pitchFamily="49" charset="0"/>
                        </a:rPr>
                        <a:t> j = 1; j &lt; 5; j++)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if (j &gt; i)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Terminates the loop counting j and continues the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next iteration of the loop counting I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continue outer;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if statement 	</a:t>
                      </a:r>
                      <a:endParaRPr lang="en-US" sz="1800" b="0" kern="1200" baseline="0" dirty="0" smtClean="0">
                        <a:solidFill>
                          <a:schemeClr val="tx1">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10600" cy="5257800"/>
          </a:xfrm>
        </p:spPr>
        <p:txBody>
          <a:bodyPr/>
          <a:lstStyle/>
          <a:p>
            <a:endParaRPr lang="en-US" dirty="0" smtClean="0"/>
          </a:p>
          <a:p>
            <a:endParaRPr lang="en-US" dirty="0" smtClean="0"/>
          </a:p>
          <a:p>
            <a:endParaRPr lang="en-US" dirty="0" smtClean="0"/>
          </a:p>
          <a:p>
            <a:r>
              <a:rPr lang="en-US" sz="2000" dirty="0" smtClean="0"/>
              <a:t>Following figure shows the output of the code:</a:t>
            </a:r>
            <a:endParaRPr lang="en-US" sz="2000" dirty="0"/>
          </a:p>
        </p:txBody>
      </p:sp>
      <p:sp>
        <p:nvSpPr>
          <p:cNvPr id="3" name="Title 2"/>
          <p:cNvSpPr>
            <a:spLocks noGrp="1"/>
          </p:cNvSpPr>
          <p:nvPr>
            <p:ph type="title"/>
          </p:nvPr>
        </p:nvSpPr>
        <p:spPr/>
        <p:txBody>
          <a:bodyPr/>
          <a:lstStyle/>
          <a:p>
            <a:r>
              <a:rPr lang="en-US" dirty="0" smtClean="0"/>
              <a:t>Labeled Statements 5-5</a:t>
            </a:r>
            <a:endParaRPr lang="en-US" dirty="0"/>
          </a:p>
        </p:txBody>
      </p:sp>
      <p:sp>
        <p:nvSpPr>
          <p:cNvPr id="4" name="Footer Placeholder 3"/>
          <p:cNvSpPr>
            <a:spLocks noGrp="1"/>
          </p:cNvSpPr>
          <p:nvPr>
            <p:ph type="ftr" sz="quarter" idx="3"/>
          </p:nvPr>
        </p:nvSpPr>
        <p:spPr/>
        <p:txBody>
          <a:bodyPr/>
          <a:lstStyle/>
          <a:p>
            <a:pPr>
              <a:defRPr/>
            </a:pPr>
            <a:r>
              <a:rPr lang="en-US" smtClean="0"/>
              <a:t>© Aptech Ltd.                                                                                 Looping Constructs/Session 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47</a:t>
            </a:fld>
            <a:endParaRPr lang="en-US" dirty="0"/>
          </a:p>
        </p:txBody>
      </p:sp>
      <p:graphicFrame>
        <p:nvGraphicFramePr>
          <p:cNvPr id="6" name="Table 5"/>
          <p:cNvGraphicFramePr>
            <a:graphicFrameLocks noGrp="1"/>
          </p:cNvGraphicFramePr>
          <p:nvPr/>
        </p:nvGraphicFramePr>
        <p:xfrm>
          <a:off x="304800" y="914400"/>
          <a:ext cx="8229600" cy="1645920"/>
        </p:xfrm>
        <a:graphic>
          <a:graphicData uri="http://schemas.openxmlformats.org/drawingml/2006/table">
            <a:tbl>
              <a:tblPr firstRow="1" bandRow="1">
                <a:tableStyleId>{5C22544A-7EE6-4342-B048-85BDC9FD1C3A}</a:tableStyleId>
              </a:tblPr>
              <a:tblGrid>
                <a:gridCol w="8229600"/>
              </a:tblGrid>
              <a:tr h="14478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a:t>
                      </a:r>
                      <a:r>
                        <a:rPr lang="en-US" sz="1400" b="0" kern="1200" baseline="0" dirty="0" smtClean="0">
                          <a:solidFill>
                            <a:schemeClr val="tx1">
                              <a:lumMod val="95000"/>
                              <a:lumOff val="5000"/>
                            </a:schemeClr>
                          </a:solidFill>
                          <a:latin typeface="Courier New" pitchFamily="49" charset="0"/>
                          <a:ea typeface="+mn-ea"/>
                          <a:cs typeface="Courier New" pitchFamily="49" charset="0"/>
                        </a:rPr>
                        <a:t>(j);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End of inner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a:t>
                      </a:r>
                      <a:r>
                        <a:rPr lang="en-US" sz="1400" b="0" kern="1200" baseline="0" dirty="0" err="1" smtClean="0">
                          <a:solidFill>
                            <a:schemeClr val="tx1">
                              <a:lumMod val="95000"/>
                              <a:lumOff val="5000"/>
                            </a:schemeClr>
                          </a:solidFill>
                          <a:latin typeface="Courier New" pitchFamily="49" charset="0"/>
                          <a:ea typeface="+mn-ea"/>
                          <a:cs typeface="Courier New" pitchFamily="49" charset="0"/>
                        </a:rPr>
                        <a:t>nThis</a:t>
                      </a:r>
                      <a:r>
                        <a:rPr lang="en-US" sz="1400" b="0" kern="1200" baseline="0" dirty="0" smtClean="0">
                          <a:solidFill>
                            <a:schemeClr val="tx1">
                              <a:lumMod val="95000"/>
                              <a:lumOff val="5000"/>
                            </a:schemeClr>
                          </a:solidFill>
                          <a:latin typeface="Courier New" pitchFamily="49" charset="0"/>
                          <a:ea typeface="+mn-ea"/>
                          <a:cs typeface="Courier New" pitchFamily="49" charset="0"/>
                        </a:rPr>
                        <a:t> is the outer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//End of outer for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(“Good-Bye”);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800" b="1" kern="1200" baseline="0" dirty="0" smtClean="0">
                          <a:solidFill>
                            <a:schemeClr val="lt1"/>
                          </a:solidFill>
                          <a:latin typeface="+mn-lt"/>
                          <a:ea typeface="+mn-ea"/>
                          <a:cs typeface="+mn-cs"/>
                        </a:rPr>
                        <a:t>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a:t>
                      </a:r>
                      <a:endParaRPr lang="en-US" sz="1800" b="0" kern="1200" baseline="0" dirty="0" smtClean="0">
                        <a:solidFill>
                          <a:schemeClr val="tx1">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pic>
        <p:nvPicPr>
          <p:cNvPr id="7" name="Picture 6" descr="Figure 5.15.tif"/>
          <p:cNvPicPr>
            <a:picLocks noChangeAspect="1"/>
          </p:cNvPicPr>
          <p:nvPr/>
        </p:nvPicPr>
        <p:blipFill>
          <a:blip r:embed="rId2" cstate="print"/>
          <a:stretch>
            <a:fillRect/>
          </a:stretch>
        </p:blipFill>
        <p:spPr>
          <a:xfrm>
            <a:off x="685800" y="3352800"/>
            <a:ext cx="5919464" cy="25146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Loops enable programmers to develop concise programs, which otherwise would require thousands of lines of program statements. </a:t>
            </a:r>
          </a:p>
          <a:p>
            <a:r>
              <a:rPr lang="en-US" sz="2000" dirty="0" smtClean="0"/>
              <a:t>The loop statements supported by Java are namely, while, do-while, and for. </a:t>
            </a:r>
          </a:p>
          <a:p>
            <a:r>
              <a:rPr lang="en-US" sz="2000" dirty="0" smtClean="0"/>
              <a:t>The while loop is used to execute a statement or a block of statements until the specified condition is true. </a:t>
            </a:r>
          </a:p>
          <a:p>
            <a:r>
              <a:rPr lang="en-US" sz="2000" dirty="0" smtClean="0"/>
              <a:t>The do-while statement checks for condition at the end of the loop rather than at the beginning to ensure that the loop is executed at least once. </a:t>
            </a:r>
          </a:p>
          <a:p>
            <a:r>
              <a:rPr lang="en-US" sz="2000" dirty="0" smtClean="0"/>
              <a:t>The for loop is especially used when the user knows the number of times the statements need to be executed in the code block of the loop. The three parts of for statement are initialization, condition, increment/decrement. </a:t>
            </a:r>
          </a:p>
          <a:p>
            <a:r>
              <a:rPr lang="en-US" sz="2000" dirty="0" smtClean="0"/>
              <a:t>The placing of a loop in the body of another loop is called nesting. </a:t>
            </a:r>
          </a:p>
          <a:p>
            <a:r>
              <a:rPr lang="en-US" sz="2000" dirty="0" smtClean="0"/>
              <a:t>Java provides two keywords namely, break and continue that serve diverse purposes. However, both are used with loops to change the flow of control. </a:t>
            </a:r>
            <a:endParaRPr lang="en-US" sz="2000"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a:xfrm>
            <a:off x="304800" y="914400"/>
            <a:ext cx="8610600" cy="5715000"/>
          </a:xfrm>
        </p:spPr>
        <p:txBody>
          <a:bodyPr/>
          <a:lstStyle/>
          <a:p>
            <a:r>
              <a:rPr lang="en-US" sz="2000" dirty="0" smtClean="0"/>
              <a:t>It is the most fundamental looping statement in Java. </a:t>
            </a:r>
          </a:p>
          <a:p>
            <a:r>
              <a:rPr lang="en-US" sz="2000" dirty="0" smtClean="0"/>
              <a:t>It executes a statement or a block of statements until the specified condition is </a:t>
            </a:r>
            <a:r>
              <a:rPr lang="en-US" sz="2000" dirty="0" smtClean="0">
                <a:latin typeface="Courier New" pitchFamily="49" charset="0"/>
                <a:cs typeface="Courier New" pitchFamily="49" charset="0"/>
              </a:rPr>
              <a:t>true</a:t>
            </a:r>
            <a:r>
              <a:rPr lang="en-US" sz="2000" dirty="0" smtClean="0"/>
              <a:t>.</a:t>
            </a:r>
          </a:p>
          <a:p>
            <a:r>
              <a:rPr lang="en-US" sz="2000" dirty="0" smtClean="0"/>
              <a:t>It is used when the number of times the block has to be executed is not known.  </a:t>
            </a:r>
          </a:p>
          <a:p>
            <a:r>
              <a:rPr lang="en-US" sz="2000" dirty="0" smtClean="0"/>
              <a:t>The syntax to use the </a:t>
            </a:r>
            <a:r>
              <a:rPr lang="en-US" sz="2000" dirty="0" smtClean="0">
                <a:latin typeface="Courier New" pitchFamily="49" charset="0"/>
                <a:cs typeface="Courier New" pitchFamily="49" charset="0"/>
              </a:rPr>
              <a:t>while</a:t>
            </a:r>
            <a:r>
              <a:rPr lang="en-US" sz="2000" dirty="0" smtClean="0"/>
              <a:t> statement is as follows: </a:t>
            </a:r>
          </a:p>
          <a:p>
            <a:endParaRPr lang="en-US" sz="2400" dirty="0" smtClean="0"/>
          </a:p>
          <a:p>
            <a:endParaRPr lang="en-US" sz="2400" dirty="0" smtClean="0"/>
          </a:p>
          <a:p>
            <a:endParaRPr lang="en-US" sz="2400" dirty="0" smtClean="0"/>
          </a:p>
          <a:p>
            <a:endParaRPr lang="en-US" sz="2400" dirty="0" smtClean="0"/>
          </a:p>
          <a:p>
            <a:pPr>
              <a:buNone/>
            </a:pPr>
            <a:r>
              <a:rPr lang="en-US" sz="2400" dirty="0" smtClean="0"/>
              <a:t>	</a:t>
            </a:r>
            <a:r>
              <a:rPr lang="en-US" sz="2000" dirty="0" smtClean="0"/>
              <a:t>where,</a:t>
            </a:r>
          </a:p>
          <a:p>
            <a:r>
              <a:rPr lang="en-US" sz="1800" dirty="0" smtClean="0">
                <a:latin typeface="Courier New" pitchFamily="49" charset="0"/>
                <a:cs typeface="Courier New" pitchFamily="49" charset="0"/>
              </a:rPr>
              <a:t>expression</a:t>
            </a:r>
            <a:r>
              <a:rPr lang="en-US" sz="1800" dirty="0" smtClean="0"/>
              <a:t>: Is a conditional expression which must return a </a:t>
            </a:r>
            <a:r>
              <a:rPr lang="en-US" sz="1800" dirty="0" err="1" smtClean="0"/>
              <a:t>boolean</a:t>
            </a:r>
            <a:r>
              <a:rPr lang="en-US" sz="1800" dirty="0" smtClean="0"/>
              <a:t> value, that is, </a:t>
            </a:r>
            <a:r>
              <a:rPr lang="en-US" sz="1800" dirty="0" smtClean="0">
                <a:latin typeface="Courier New" pitchFamily="49" charset="0"/>
                <a:cs typeface="Courier New" pitchFamily="49" charset="0"/>
              </a:rPr>
              <a:t>true</a:t>
            </a:r>
            <a:r>
              <a:rPr lang="en-US" sz="1800" dirty="0" smtClean="0"/>
              <a:t> or </a:t>
            </a:r>
            <a:r>
              <a:rPr lang="en-US" sz="1800" dirty="0" smtClean="0">
                <a:latin typeface="Courier New" pitchFamily="49" charset="0"/>
                <a:cs typeface="Courier New" pitchFamily="49" charset="0"/>
              </a:rPr>
              <a:t>false</a:t>
            </a:r>
            <a:r>
              <a:rPr lang="en-US" sz="1800" dirty="0" smtClean="0"/>
              <a:t>. </a:t>
            </a:r>
          </a:p>
          <a:p>
            <a:r>
              <a:rPr lang="en-US" sz="1800" dirty="0" smtClean="0"/>
              <a:t>The use of curly braces (</a:t>
            </a:r>
            <a:r>
              <a:rPr lang="en-US" sz="1800" dirty="0" smtClean="0">
                <a:latin typeface="Courier New" pitchFamily="49" charset="0"/>
                <a:cs typeface="Courier New" pitchFamily="49" charset="0"/>
              </a:rPr>
              <a:t>{}</a:t>
            </a:r>
            <a:r>
              <a:rPr lang="en-US" sz="1800" dirty="0" smtClean="0"/>
              <a:t>) is optional and can be avoided, if there is only a single statement within the body of the loop. However, providing statements within the curly braces increases the readability of the code. </a:t>
            </a:r>
          </a:p>
          <a:p>
            <a:pPr>
              <a:buNone/>
            </a:pPr>
            <a:endParaRPr lang="en-US" sz="2400" dirty="0"/>
          </a:p>
        </p:txBody>
      </p:sp>
      <p:sp>
        <p:nvSpPr>
          <p:cNvPr id="4" name="Title 3"/>
          <p:cNvSpPr>
            <a:spLocks noGrp="1"/>
          </p:cNvSpPr>
          <p:nvPr>
            <p:ph type="title"/>
          </p:nvPr>
        </p:nvSpPr>
        <p:spPr/>
        <p:txBody>
          <a:bodyPr/>
          <a:lstStyle/>
          <a:p>
            <a:r>
              <a:rPr lang="en-US" dirty="0" smtClean="0"/>
              <a:t>‘while’ Statement 1-5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graphicFrame>
        <p:nvGraphicFramePr>
          <p:cNvPr id="6" name="Table 5"/>
          <p:cNvGraphicFramePr>
            <a:graphicFrameLocks noGrp="1"/>
          </p:cNvGraphicFramePr>
          <p:nvPr/>
        </p:nvGraphicFramePr>
        <p:xfrm>
          <a:off x="685800" y="3611880"/>
          <a:ext cx="7924800" cy="1188720"/>
        </p:xfrm>
        <a:graphic>
          <a:graphicData uri="http://schemas.openxmlformats.org/drawingml/2006/table">
            <a:tbl>
              <a:tblPr firstRow="1" bandRow="1">
                <a:tableStyleId>{5C22544A-7EE6-4342-B048-85BDC9FD1C3A}</a:tableStyleId>
              </a:tblPr>
              <a:tblGrid>
                <a:gridCol w="7924800"/>
              </a:tblGrid>
              <a:tr h="381000">
                <a:tc>
                  <a:txBody>
                    <a:bodyPr/>
                    <a:lstStyle/>
                    <a:p>
                      <a:r>
                        <a:rPr lang="en-US" sz="1800" b="0" kern="1200" baseline="0" dirty="0" smtClean="0">
                          <a:solidFill>
                            <a:schemeClr val="tx1">
                              <a:lumMod val="95000"/>
                              <a:lumOff val="5000"/>
                            </a:schemeClr>
                          </a:solidFill>
                          <a:latin typeface="Courier New" pitchFamily="49" charset="0"/>
                          <a:ea typeface="+mn-ea"/>
                          <a:cs typeface="Courier New" pitchFamily="49" charset="0"/>
                        </a:rPr>
                        <a:t>while (expression) {</a:t>
                      </a:r>
                    </a:p>
                    <a:p>
                      <a:r>
                        <a:rPr lang="en-US" sz="1800" b="0" kern="1200" baseline="0" dirty="0" smtClean="0">
                          <a:solidFill>
                            <a:schemeClr val="tx1">
                              <a:lumMod val="95000"/>
                              <a:lumOff val="5000"/>
                            </a:schemeClr>
                          </a:solidFill>
                          <a:latin typeface="Courier New" pitchFamily="49" charset="0"/>
                          <a:ea typeface="+mn-ea"/>
                          <a:cs typeface="Courier New" pitchFamily="49" charset="0"/>
                        </a:rPr>
                        <a:t> </a:t>
                      </a:r>
                    </a:p>
                    <a:p>
                      <a:r>
                        <a:rPr lang="en-US" sz="1800" b="0" kern="1200" baseline="0" dirty="0" smtClean="0">
                          <a:solidFill>
                            <a:schemeClr val="tx1">
                              <a:lumMod val="95000"/>
                              <a:lumOff val="5000"/>
                            </a:schemeClr>
                          </a:solidFill>
                          <a:latin typeface="Courier New" pitchFamily="49" charset="0"/>
                          <a:ea typeface="+mn-ea"/>
                          <a:cs typeface="Courier New" pitchFamily="49" charset="0"/>
                        </a:rPr>
                        <a:t>    // one or more statements </a:t>
                      </a:r>
                    </a:p>
                    <a:p>
                      <a:r>
                        <a:rPr lang="en-US" sz="1800" b="0" kern="1200" baseline="0" dirty="0" smtClean="0">
                          <a:solidFill>
                            <a:schemeClr val="tx1">
                              <a:lumMod val="95000"/>
                              <a:lumOff val="5000"/>
                            </a:schemeClr>
                          </a:solidFill>
                          <a:latin typeface="Courier New" pitchFamily="49" charset="0"/>
                          <a:ea typeface="+mn-ea"/>
                          <a:cs typeface="Courier New" pitchFamily="49" charset="0"/>
                        </a:rPr>
                        <a:t>}</a:t>
                      </a:r>
                      <a:endParaRPr lang="en-US" sz="2000" b="0" kern="1200" baseline="0" dirty="0" smtClean="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pSp>
        <p:nvGrpSpPr>
          <p:cNvPr id="7" name="Group 6"/>
          <p:cNvGrpSpPr/>
          <p:nvPr/>
        </p:nvGrpSpPr>
        <p:grpSpPr>
          <a:xfrm>
            <a:off x="685800" y="3124200"/>
            <a:ext cx="1295400" cy="381000"/>
            <a:chOff x="0" y="267999"/>
            <a:chExt cx="6096000" cy="936000"/>
          </a:xfrm>
          <a:solidFill>
            <a:schemeClr val="accent2"/>
          </a:solidFill>
          <a:scene3d>
            <a:camera prst="orthographicFront"/>
            <a:lightRig rig="threePt" dir="t">
              <a:rot lat="0" lon="0" rev="7500000"/>
            </a:lightRig>
          </a:scene3d>
        </p:grpSpPr>
        <p:sp>
          <p:nvSpPr>
            <p:cNvPr id="8" name="Rounded Rectangle 7"/>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smtClean="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Following figure shows the flow of execution of </a:t>
            </a:r>
            <a:r>
              <a:rPr lang="en-US" sz="2000" dirty="0" smtClean="0">
                <a:latin typeface="Courier New" pitchFamily="49" charset="0"/>
                <a:cs typeface="Courier New" pitchFamily="49" charset="0"/>
              </a:rPr>
              <a:t>while</a:t>
            </a:r>
            <a:r>
              <a:rPr lang="en-US" sz="2000" dirty="0" smtClean="0"/>
              <a:t> loop:</a:t>
            </a:r>
          </a:p>
          <a:p>
            <a:endParaRPr lang="en-US" dirty="0"/>
          </a:p>
        </p:txBody>
      </p:sp>
      <p:sp>
        <p:nvSpPr>
          <p:cNvPr id="4" name="Title 3"/>
          <p:cNvSpPr>
            <a:spLocks noGrp="1"/>
          </p:cNvSpPr>
          <p:nvPr>
            <p:ph type="title"/>
          </p:nvPr>
        </p:nvSpPr>
        <p:spPr/>
        <p:txBody>
          <a:bodyPr/>
          <a:lstStyle/>
          <a:p>
            <a:r>
              <a:rPr lang="en-US" dirty="0" smtClean="0"/>
              <a:t>‘while’ Statement 2-5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pic>
        <p:nvPicPr>
          <p:cNvPr id="6" name="Picture 5" descr="Figure 5.2.tif"/>
          <p:cNvPicPr>
            <a:picLocks noChangeAspect="1"/>
          </p:cNvPicPr>
          <p:nvPr/>
        </p:nvPicPr>
        <p:blipFill>
          <a:blip r:embed="rId2" cstate="print"/>
          <a:stretch>
            <a:fillRect/>
          </a:stretch>
        </p:blipFill>
        <p:spPr>
          <a:xfrm>
            <a:off x="5715000" y="1600200"/>
            <a:ext cx="3134482" cy="3810000"/>
          </a:xfrm>
          <a:prstGeom prst="rect">
            <a:avLst/>
          </a:prstGeom>
        </p:spPr>
      </p:pic>
      <p:graphicFrame>
        <p:nvGraphicFramePr>
          <p:cNvPr id="7" name="Content Placeholder 5"/>
          <p:cNvGraphicFramePr>
            <a:graphicFrameLocks/>
          </p:cNvGraphicFramePr>
          <p:nvPr/>
        </p:nvGraphicFramePr>
        <p:xfrm>
          <a:off x="304800" y="1524000"/>
          <a:ext cx="457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Following code snippet demonstrates the code that displays multiples of 10 using the </a:t>
            </a:r>
            <a:r>
              <a:rPr lang="en-US" sz="2000" dirty="0" smtClean="0">
                <a:latin typeface="Courier New" pitchFamily="49" charset="0"/>
                <a:cs typeface="Courier New" pitchFamily="49" charset="0"/>
              </a:rPr>
              <a:t>while</a:t>
            </a:r>
            <a:r>
              <a:rPr lang="en-US" sz="2000" dirty="0" smtClean="0"/>
              <a:t> loop:</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marL="342900" lvl="1" indent="-342900">
              <a:buClr>
                <a:srgbClr val="973735"/>
              </a:buClr>
              <a:buFont typeface="Wingdings" pitchFamily="2" charset="2"/>
              <a:buChar char="u"/>
            </a:pPr>
            <a:endParaRPr lang="en-US" sz="2000" dirty="0" smtClean="0"/>
          </a:p>
          <a:p>
            <a:pPr marL="342900" lvl="1" indent="-342900">
              <a:buClr>
                <a:srgbClr val="973735"/>
              </a:buClr>
              <a:buFont typeface="Wingdings" pitchFamily="2" charset="2"/>
              <a:buChar char="u"/>
            </a:pPr>
            <a:r>
              <a:rPr lang="en-US" sz="2000" dirty="0" smtClean="0"/>
              <a:t>An integer variable, </a:t>
            </a:r>
            <a:r>
              <a:rPr lang="en-US" sz="2000" b="1" dirty="0" smtClean="0">
                <a:latin typeface="Courier New" pitchFamily="49" charset="0"/>
                <a:cs typeface="Courier New" pitchFamily="49" charset="0"/>
              </a:rPr>
              <a:t>num</a:t>
            </a:r>
            <a:r>
              <a:rPr lang="en-US" sz="2000" dirty="0" smtClean="0"/>
              <a:t> is declared to store a number and is initialized to 1.</a:t>
            </a:r>
          </a:p>
          <a:p>
            <a:pPr marL="342900" lvl="1" indent="-342900">
              <a:buClr>
                <a:srgbClr val="973735"/>
              </a:buClr>
              <a:buFont typeface="Wingdings" pitchFamily="2" charset="2"/>
              <a:buChar char="u"/>
            </a:pPr>
            <a:r>
              <a:rPr lang="en-US" sz="2000" dirty="0" smtClean="0"/>
              <a:t>It is used in the </a:t>
            </a:r>
            <a:r>
              <a:rPr lang="en-US" sz="2000" dirty="0" smtClean="0">
                <a:latin typeface="Courier New" pitchFamily="49" charset="0"/>
                <a:cs typeface="Courier New" pitchFamily="49" charset="0"/>
              </a:rPr>
              <a:t>while</a:t>
            </a:r>
            <a:r>
              <a:rPr lang="en-US" sz="2000" dirty="0" smtClean="0"/>
              <a:t> loop to start multiplication from 1. </a:t>
            </a:r>
          </a:p>
          <a:p>
            <a:endParaRPr lang="en-US" sz="2400" dirty="0" smtClean="0"/>
          </a:p>
          <a:p>
            <a:pPr>
              <a:buNone/>
            </a:pPr>
            <a:r>
              <a:rPr lang="en-US" sz="2400" dirty="0" smtClean="0"/>
              <a:t> </a:t>
            </a:r>
            <a:endParaRPr lang="en-US" sz="2400" dirty="0"/>
          </a:p>
        </p:txBody>
      </p:sp>
      <p:sp>
        <p:nvSpPr>
          <p:cNvPr id="4" name="Title 3"/>
          <p:cNvSpPr>
            <a:spLocks noGrp="1"/>
          </p:cNvSpPr>
          <p:nvPr>
            <p:ph type="title"/>
          </p:nvPr>
        </p:nvSpPr>
        <p:spPr/>
        <p:txBody>
          <a:bodyPr/>
          <a:lstStyle/>
          <a:p>
            <a:r>
              <a:rPr lang="en-US" dirty="0" smtClean="0"/>
              <a:t>‘while’ Statement 3-5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graphicFrame>
        <p:nvGraphicFramePr>
          <p:cNvPr id="6" name="Table 5"/>
          <p:cNvGraphicFramePr>
            <a:graphicFrameLocks noGrp="1"/>
          </p:cNvGraphicFramePr>
          <p:nvPr/>
        </p:nvGraphicFramePr>
        <p:xfrm>
          <a:off x="685800" y="1828800"/>
          <a:ext cx="7924800" cy="2529840"/>
        </p:xfrm>
        <a:graphic>
          <a:graphicData uri="http://schemas.openxmlformats.org/drawingml/2006/table">
            <a:tbl>
              <a:tblPr firstRow="1" bandRow="1">
                <a:tableStyleId>{5C22544A-7EE6-4342-B048-85BDC9FD1C3A}</a:tableStyleId>
              </a:tblPr>
              <a:tblGrid>
                <a:gridCol w="7924800"/>
              </a:tblGrid>
              <a:tr h="1981200">
                <a:tc>
                  <a:txBody>
                    <a:bodyPr/>
                    <a:lstStyle/>
                    <a:p>
                      <a:r>
                        <a:rPr lang="en-US" sz="1600" b="0" kern="1200" baseline="0" dirty="0" smtClean="0">
                          <a:solidFill>
                            <a:schemeClr val="tx1">
                              <a:lumMod val="95000"/>
                              <a:lumOff val="5000"/>
                            </a:schemeClr>
                          </a:solidFill>
                          <a:latin typeface="Courier New" pitchFamily="49" charset="0"/>
                          <a:ea typeface="+mn-ea"/>
                          <a:cs typeface="Courier New" pitchFamily="49" charset="0"/>
                        </a:rPr>
                        <a:t>public class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PrintMultiplesWithWhileLoop</a:t>
                      </a:r>
                      <a:r>
                        <a:rPr lang="en-US" sz="16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param</a:t>
                      </a:r>
                      <a:r>
                        <a:rPr lang="en-US" sz="1600" b="0" kern="1200" baseline="0" dirty="0" smtClean="0">
                          <a:solidFill>
                            <a:schemeClr val="tx1">
                              <a:lumMod val="95000"/>
                              <a:lumOff val="5000"/>
                            </a:schemeClr>
                          </a:solidFill>
                          <a:latin typeface="Courier New" pitchFamily="49" charset="0"/>
                          <a:ea typeface="+mn-ea"/>
                          <a:cs typeface="Courier New" pitchFamily="49" charset="0"/>
                        </a:rPr>
                        <a:t>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600" b="0" kern="1200" baseline="0" dirty="0" smtClean="0">
                          <a:solidFill>
                            <a:schemeClr val="tx1">
                              <a:lumMod val="95000"/>
                              <a:lumOff val="5000"/>
                            </a:schemeClr>
                          </a:solidFill>
                          <a:latin typeface="Courier New" pitchFamily="49" charset="0"/>
                          <a:ea typeface="+mn-ea"/>
                          <a:cs typeface="Courier New" pitchFamily="49" charset="0"/>
                        </a:rPr>
                        <a:t> the command line arguments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public static void main(String[]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args</a:t>
                      </a:r>
                      <a:r>
                        <a:rPr lang="en-US" sz="16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 Variable, num acts as a counter variable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600" b="0" kern="1200" baseline="0" dirty="0" smtClean="0">
                          <a:solidFill>
                            <a:schemeClr val="tx1">
                              <a:lumMod val="95000"/>
                              <a:lumOff val="5000"/>
                            </a:schemeClr>
                          </a:solidFill>
                          <a:latin typeface="Courier New" pitchFamily="49" charset="0"/>
                          <a:ea typeface="+mn-ea"/>
                          <a:cs typeface="Courier New" pitchFamily="49" charset="0"/>
                        </a:rPr>
                        <a:t> num = 1;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 Variable, product will store the result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a:t>
                      </a:r>
                      <a:r>
                        <a:rPr lang="en-US" sz="1600" b="0" kern="1200" baseline="0" dirty="0" err="1" smtClean="0">
                          <a:solidFill>
                            <a:schemeClr val="tx1">
                              <a:lumMod val="95000"/>
                              <a:lumOff val="5000"/>
                            </a:schemeClr>
                          </a:solidFill>
                          <a:latin typeface="Courier New" pitchFamily="49" charset="0"/>
                          <a:ea typeface="+mn-ea"/>
                          <a:cs typeface="Courier New" pitchFamily="49" charset="0"/>
                        </a:rPr>
                        <a:t>int</a:t>
                      </a:r>
                      <a:r>
                        <a:rPr lang="en-US" sz="1600" b="0" kern="1200" baseline="0" dirty="0" smtClean="0">
                          <a:solidFill>
                            <a:schemeClr val="tx1">
                              <a:lumMod val="95000"/>
                              <a:lumOff val="5000"/>
                            </a:schemeClr>
                          </a:solidFill>
                          <a:latin typeface="Courier New" pitchFamily="49" charset="0"/>
                          <a:ea typeface="+mn-ea"/>
                          <a:cs typeface="Courier New" pitchFamily="49" charset="0"/>
                        </a:rPr>
                        <a:t> product = 0;    </a:t>
                      </a:r>
                    </a:p>
                    <a:p>
                      <a:r>
                        <a:rPr lang="en-US" sz="1600" b="0" kern="1200" baseline="0" dirty="0" smtClean="0">
                          <a:solidFill>
                            <a:schemeClr val="tx1">
                              <a:lumMod val="95000"/>
                              <a:lumOff val="5000"/>
                            </a:schemeClr>
                          </a:solidFill>
                          <a:latin typeface="Courier New" pitchFamily="49" charset="0"/>
                          <a:ea typeface="+mn-ea"/>
                          <a:cs typeface="Courier New" pitchFamily="49" charset="0"/>
                        </a:rPr>
                        <a:t>      </a:t>
                      </a:r>
                      <a:endParaRPr lang="en-US" sz="1600" b="0" dirty="0">
                        <a:solidFill>
                          <a:schemeClr val="tx1">
                            <a:lumMod val="95000"/>
                            <a:lumOff val="5000"/>
                          </a:schemeClr>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7" name="Rectangle 6"/>
          <p:cNvSpPr/>
          <p:nvPr/>
        </p:nvSpPr>
        <p:spPr>
          <a:xfrm>
            <a:off x="1600200" y="3276600"/>
            <a:ext cx="1676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a:xfrm>
            <a:off x="304800" y="838200"/>
            <a:ext cx="8610600" cy="5257800"/>
          </a:xfrm>
        </p:spPr>
        <p:txBody>
          <a:bodyPr/>
          <a:lstStyle/>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r>
              <a:rPr lang="en-US" sz="1800" dirty="0" smtClean="0"/>
              <a:t>The conditional expression:</a:t>
            </a:r>
          </a:p>
          <a:p>
            <a:pPr lvl="1"/>
            <a:r>
              <a:rPr lang="en-US" sz="1600" b="1" dirty="0" smtClean="0">
                <a:latin typeface="Courier New" pitchFamily="49" charset="0"/>
                <a:cs typeface="Courier New" pitchFamily="49" charset="0"/>
              </a:rPr>
              <a:t>num &lt;= 5 is </a:t>
            </a:r>
            <a:r>
              <a:rPr lang="en-US" sz="1600" dirty="0" smtClean="0"/>
              <a:t>evaluated at the beginning of the while loop. The loop is executed only if the conditional expression evaluates to </a:t>
            </a:r>
            <a:r>
              <a:rPr lang="en-US" sz="1600" dirty="0" smtClean="0">
                <a:latin typeface="Courier New" pitchFamily="49" charset="0"/>
                <a:cs typeface="Courier New" pitchFamily="49" charset="0"/>
              </a:rPr>
              <a:t>true</a:t>
            </a:r>
            <a:r>
              <a:rPr lang="en-US" sz="1600" dirty="0" smtClean="0"/>
              <a:t>.</a:t>
            </a:r>
          </a:p>
          <a:p>
            <a:pPr lvl="1"/>
            <a:r>
              <a:rPr lang="en-US" sz="1600" dirty="0" smtClean="0"/>
              <a:t>In this case, as the value in the variable, </a:t>
            </a:r>
            <a:r>
              <a:rPr lang="en-US" sz="1600" b="1" dirty="0" smtClean="0">
                <a:latin typeface="Courier New" pitchFamily="49" charset="0"/>
                <a:cs typeface="Courier New" pitchFamily="49" charset="0"/>
              </a:rPr>
              <a:t>num</a:t>
            </a:r>
            <a:r>
              <a:rPr lang="en-US" sz="1600" dirty="0" smtClean="0"/>
              <a:t> is less than 5, hence, the statements present in the body of the loop is executed. </a:t>
            </a:r>
          </a:p>
          <a:p>
            <a:r>
              <a:rPr lang="en-US" sz="1800" dirty="0" smtClean="0"/>
              <a:t>The first statement within the body of the loop calculates the product by multiplying </a:t>
            </a:r>
            <a:r>
              <a:rPr lang="en-US" sz="1800" b="1" dirty="0" smtClean="0">
                <a:latin typeface="Courier New" pitchFamily="49" charset="0"/>
                <a:cs typeface="Courier New" pitchFamily="49" charset="0"/>
              </a:rPr>
              <a:t>num</a:t>
            </a:r>
            <a:r>
              <a:rPr lang="en-US" sz="1800" dirty="0" smtClean="0"/>
              <a:t> with 10. </a:t>
            </a:r>
          </a:p>
          <a:p>
            <a:r>
              <a:rPr lang="en-US" sz="1800" dirty="0" smtClean="0"/>
              <a:t>The  next statement prints this value. </a:t>
            </a:r>
          </a:p>
          <a:p>
            <a:r>
              <a:rPr lang="en-US" sz="1800" dirty="0" smtClean="0"/>
              <a:t>The last statement </a:t>
            </a:r>
            <a:r>
              <a:rPr lang="en-US" sz="1800" b="1" dirty="0" smtClean="0">
                <a:latin typeface="Courier New" pitchFamily="49" charset="0"/>
                <a:cs typeface="Courier New" pitchFamily="49" charset="0"/>
              </a:rPr>
              <a:t>num++</a:t>
            </a:r>
            <a:r>
              <a:rPr lang="en-US" sz="1800" dirty="0" smtClean="0"/>
              <a:t> increments the value of </a:t>
            </a:r>
            <a:r>
              <a:rPr lang="en-US" sz="1800" b="1" dirty="0" smtClean="0">
                <a:latin typeface="Courier New" pitchFamily="49" charset="0"/>
                <a:cs typeface="Courier New" pitchFamily="49" charset="0"/>
              </a:rPr>
              <a:t>num</a:t>
            </a:r>
            <a:r>
              <a:rPr lang="en-US" sz="1800" dirty="0" smtClean="0"/>
              <a:t> by 1. </a:t>
            </a:r>
          </a:p>
          <a:p>
            <a:r>
              <a:rPr lang="en-US" sz="1800" dirty="0" smtClean="0"/>
              <a:t>The execution of the loop stops when condition becomes </a:t>
            </a:r>
            <a:r>
              <a:rPr lang="en-US" sz="1800" dirty="0" smtClean="0">
                <a:latin typeface="Courier New" pitchFamily="49" charset="0"/>
                <a:cs typeface="Courier New" pitchFamily="49" charset="0"/>
              </a:rPr>
              <a:t>false</a:t>
            </a:r>
            <a:r>
              <a:rPr lang="en-US" sz="1800" dirty="0" smtClean="0"/>
              <a:t>, that is, when the value of </a:t>
            </a:r>
            <a:r>
              <a:rPr lang="en-US" sz="1800" b="1" dirty="0" smtClean="0">
                <a:latin typeface="Courier New" pitchFamily="49" charset="0"/>
                <a:cs typeface="Courier New" pitchFamily="49" charset="0"/>
              </a:rPr>
              <a:t>num</a:t>
            </a:r>
            <a:r>
              <a:rPr lang="en-US" sz="1800" dirty="0" smtClean="0"/>
              <a:t> reaches 6.</a:t>
            </a:r>
          </a:p>
          <a:p>
            <a:endParaRPr lang="en-US" sz="1600" dirty="0"/>
          </a:p>
        </p:txBody>
      </p:sp>
      <p:sp>
        <p:nvSpPr>
          <p:cNvPr id="4" name="Title 3"/>
          <p:cNvSpPr>
            <a:spLocks noGrp="1"/>
          </p:cNvSpPr>
          <p:nvPr>
            <p:ph type="title"/>
          </p:nvPr>
        </p:nvSpPr>
        <p:spPr/>
        <p:txBody>
          <a:bodyPr/>
          <a:lstStyle/>
          <a:p>
            <a:r>
              <a:rPr lang="en-US" dirty="0" smtClean="0"/>
              <a:t>‘while’ Statement 4-5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graphicFrame>
        <p:nvGraphicFramePr>
          <p:cNvPr id="6" name="Table 5"/>
          <p:cNvGraphicFramePr>
            <a:graphicFrameLocks noGrp="1"/>
          </p:cNvGraphicFramePr>
          <p:nvPr/>
        </p:nvGraphicFramePr>
        <p:xfrm>
          <a:off x="609600" y="914400"/>
          <a:ext cx="7924800" cy="2438400"/>
        </p:xfrm>
        <a:graphic>
          <a:graphicData uri="http://schemas.openxmlformats.org/drawingml/2006/table">
            <a:tbl>
              <a:tblPr firstRow="1" bandRow="1">
                <a:tableStyleId>{5C22544A-7EE6-4342-B048-85BDC9FD1C3A}</a:tableStyleId>
              </a:tblPr>
              <a:tblGrid>
                <a:gridCol w="7924800"/>
              </a:tblGrid>
              <a:tr h="1981200">
                <a:tc>
                  <a:txBody>
                    <a:bodyPr/>
                    <a:lstStyle/>
                    <a:p>
                      <a:r>
                        <a:rPr lang="en-US" sz="1400" b="0" kern="1200" baseline="0" dirty="0" smtClean="0">
                          <a:solidFill>
                            <a:schemeClr val="tx1">
                              <a:lumMod val="95000"/>
                              <a:lumOff val="5000"/>
                            </a:schemeClr>
                          </a:solidFill>
                          <a:latin typeface="Courier New" pitchFamily="49" charset="0"/>
                          <a:ea typeface="+mn-ea"/>
                          <a:cs typeface="Courier New" pitchFamily="49" charset="0"/>
                        </a:rPr>
                        <a:t>    // Tests the condition at the beginning of the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while (num &lt;= 5)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product = num * 10;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System.out.printf(“\n %d * 10 = %d”, num, product); </a:t>
                      </a:r>
                    </a:p>
                    <a:p>
                      <a:r>
                        <a:rPr lang="pt-BR" sz="1400" b="0" kern="1200" baseline="0" dirty="0" smtClean="0">
                          <a:solidFill>
                            <a:schemeClr val="tx1">
                              <a:lumMod val="95000"/>
                              <a:lumOff val="5000"/>
                            </a:schemeClr>
                          </a:solidFill>
                          <a:latin typeface="Courier New" pitchFamily="49" charset="0"/>
                          <a:ea typeface="+mn-ea"/>
                          <a:cs typeface="Courier New" pitchFamily="49" charset="0"/>
                        </a:rPr>
                        <a:t>          num++; // Equivalent to n = n + 1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 Moves the control back to the while statement 	</a:t>
                      </a:r>
                    </a:p>
                    <a:p>
                      <a:endParaRPr lang="en-US" sz="1400" b="0" kern="1200" baseline="0" dirty="0" smtClean="0">
                        <a:solidFill>
                          <a:schemeClr val="tx1">
                            <a:lumMod val="95000"/>
                            <a:lumOff val="5000"/>
                          </a:schemeClr>
                        </a:solidFill>
                        <a:latin typeface="Courier New" pitchFamily="49" charset="0"/>
                        <a:ea typeface="+mn-ea"/>
                        <a:cs typeface="Courier New" pitchFamily="49" charset="0"/>
                      </a:endParaRPr>
                    </a:p>
                    <a:p>
                      <a:r>
                        <a:rPr lang="en-US" sz="1400" b="0" kern="1200" baseline="0" dirty="0" smtClean="0">
                          <a:solidFill>
                            <a:schemeClr val="tx1">
                              <a:lumMod val="95000"/>
                              <a:lumOff val="5000"/>
                            </a:schemeClr>
                          </a:solidFill>
                          <a:latin typeface="Courier New" pitchFamily="49" charset="0"/>
                          <a:ea typeface="+mn-ea"/>
                          <a:cs typeface="Courier New" pitchFamily="49" charset="0"/>
                        </a:rPr>
                        <a:t>   // Statement gets printed on loop termination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r>
                        <a:rPr lang="en-US" sz="1400" b="0" kern="1200" baseline="0" dirty="0" err="1" smtClean="0">
                          <a:solidFill>
                            <a:schemeClr val="tx1">
                              <a:lumMod val="95000"/>
                              <a:lumOff val="5000"/>
                            </a:schemeClr>
                          </a:solidFill>
                          <a:latin typeface="Courier New" pitchFamily="49" charset="0"/>
                          <a:ea typeface="+mn-ea"/>
                          <a:cs typeface="Courier New" pitchFamily="49" charset="0"/>
                        </a:rPr>
                        <a:t>System.out.println</a:t>
                      </a:r>
                      <a:r>
                        <a:rPr lang="en-US" sz="1400" b="0" kern="1200" baseline="0" dirty="0" smtClean="0">
                          <a:solidFill>
                            <a:schemeClr val="tx1">
                              <a:lumMod val="95000"/>
                              <a:lumOff val="5000"/>
                            </a:schemeClr>
                          </a:solidFill>
                          <a:latin typeface="Courier New" pitchFamily="49" charset="0"/>
                          <a:ea typeface="+mn-ea"/>
                          <a:cs typeface="Courier New" pitchFamily="49" charset="0"/>
                        </a:rPr>
                        <a:t>(“\n Outside the Loop”);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 </a:t>
                      </a:r>
                    </a:p>
                    <a:p>
                      <a:r>
                        <a:rPr lang="en-US" sz="1400" b="0" kern="1200" baseline="0" dirty="0" smtClean="0">
                          <a:solidFill>
                            <a:schemeClr val="tx1">
                              <a:lumMod val="95000"/>
                              <a:lumOff val="5000"/>
                            </a:schemeClr>
                          </a:solidFill>
                          <a:latin typeface="Courier New" pitchFamily="49" charset="0"/>
                          <a:ea typeface="+mn-ea"/>
                          <a:cs typeface="Courier New" pitchFamily="49" charset="0"/>
                        </a:rPr>
                        <a:t>} 	     </a:t>
                      </a:r>
                      <a:endParaRPr lang="en-US" sz="1400" b="0" dirty="0">
                        <a:solidFill>
                          <a:schemeClr val="tx1">
                            <a:lumMod val="95000"/>
                            <a:lumOff val="5000"/>
                          </a:schemeClr>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9" name="Rectangle 8"/>
          <p:cNvSpPr/>
          <p:nvPr/>
        </p:nvSpPr>
        <p:spPr>
          <a:xfrm>
            <a:off x="1219200" y="1143000"/>
            <a:ext cx="6096000"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 Aptech Ltd.                                                                                 Looping Constructs/Session 5</a:t>
            </a:r>
            <a:endParaRPr lang="en-US" dirty="0"/>
          </a:p>
        </p:txBody>
      </p:sp>
      <p:sp>
        <p:nvSpPr>
          <p:cNvPr id="3" name="Content Placeholder 2"/>
          <p:cNvSpPr>
            <a:spLocks noGrp="1"/>
          </p:cNvSpPr>
          <p:nvPr>
            <p:ph idx="1"/>
          </p:nvPr>
        </p:nvSpPr>
        <p:spPr/>
        <p:txBody>
          <a:bodyPr/>
          <a:lstStyle/>
          <a:p>
            <a:r>
              <a:rPr lang="en-US" sz="2000" dirty="0" smtClean="0"/>
              <a:t>Finally, the statement, ‘</a:t>
            </a:r>
            <a:r>
              <a:rPr lang="en-US" sz="2000" b="1" dirty="0" smtClean="0">
                <a:latin typeface="Courier New" pitchFamily="49" charset="0"/>
                <a:cs typeface="Courier New" pitchFamily="49" charset="0"/>
              </a:rPr>
              <a:t>Outside the Loop</a:t>
            </a:r>
            <a:r>
              <a:rPr lang="en-US" sz="2000" dirty="0" smtClean="0"/>
              <a:t>’ is displayed.</a:t>
            </a:r>
          </a:p>
          <a:p>
            <a:r>
              <a:rPr lang="en-US" sz="2000" dirty="0" smtClean="0"/>
              <a:t>Following figure shows the output of the code:</a:t>
            </a:r>
            <a:endParaRPr lang="en-US" sz="2000" dirty="0"/>
          </a:p>
        </p:txBody>
      </p:sp>
      <p:sp>
        <p:nvSpPr>
          <p:cNvPr id="4" name="Title 3"/>
          <p:cNvSpPr>
            <a:spLocks noGrp="1"/>
          </p:cNvSpPr>
          <p:nvPr>
            <p:ph type="title"/>
          </p:nvPr>
        </p:nvSpPr>
        <p:spPr/>
        <p:txBody>
          <a:bodyPr/>
          <a:lstStyle/>
          <a:p>
            <a:r>
              <a:rPr lang="en-US" dirty="0" smtClean="0"/>
              <a:t>‘while’ Statement 5-5</a:t>
            </a:r>
            <a:endParaRPr lang="en-US"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pic>
        <p:nvPicPr>
          <p:cNvPr id="7" name="Picture 6" descr="Figure 5.3.tif"/>
          <p:cNvPicPr>
            <a:picLocks noChangeAspect="1"/>
          </p:cNvPicPr>
          <p:nvPr/>
        </p:nvPicPr>
        <p:blipFill>
          <a:blip r:embed="rId2" cstate="print"/>
          <a:stretch>
            <a:fillRect/>
          </a:stretch>
        </p:blipFill>
        <p:spPr>
          <a:xfrm>
            <a:off x="685800" y="1981199"/>
            <a:ext cx="6248400" cy="338928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7407</TotalTime>
  <Words>4826</Words>
  <Application>Microsoft Office PowerPoint</Application>
  <PresentationFormat>On-screen Show (4:3)</PresentationFormat>
  <Paragraphs>733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3_Office Theme</vt:lpstr>
      <vt:lpstr>Slide 1</vt:lpstr>
      <vt:lpstr>Objectives </vt:lpstr>
      <vt:lpstr>Introduction</vt:lpstr>
      <vt:lpstr>Looping Statements </vt:lpstr>
      <vt:lpstr>‘while’ Statement 1-5</vt:lpstr>
      <vt:lpstr>‘while’ Statement 2-5</vt:lpstr>
      <vt:lpstr>‘while’ Statement 3-5</vt:lpstr>
      <vt:lpstr>‘while’ Statement 4-5</vt:lpstr>
      <vt:lpstr>‘while’ Statement 5-5</vt:lpstr>
      <vt:lpstr>Null Statement in Loops 1-2</vt:lpstr>
      <vt:lpstr>Null Statement in Loops 2-2</vt:lpstr>
      <vt:lpstr>Rules for Using ‘while’ Loop</vt:lpstr>
      <vt:lpstr>Infinite Loop</vt:lpstr>
      <vt:lpstr>‘do-while’ Statement 1-4</vt:lpstr>
      <vt:lpstr>‘do-while’ Statement 2-4</vt:lpstr>
      <vt:lpstr>‘do-while’ Statement 3-4</vt:lpstr>
      <vt:lpstr>‘do-while’ Statement 4-4</vt:lpstr>
      <vt:lpstr>‘for’ Statement 1-5</vt:lpstr>
      <vt:lpstr>‘for’ Statement 2-5</vt:lpstr>
      <vt:lpstr>‘for’ Statement 3-5</vt:lpstr>
      <vt:lpstr>‘for’ Statement 4-5</vt:lpstr>
      <vt:lpstr>‘for’ Statement 5-5</vt:lpstr>
      <vt:lpstr>Scope of Control Variable in ‘for’ Statement 1-2</vt:lpstr>
      <vt:lpstr>Scope of Control Variable in ‘for’ Statement 2-2</vt:lpstr>
      <vt:lpstr>Use of Comma Operator in ‘for’ Statement 1-3</vt:lpstr>
      <vt:lpstr>Use of Comma Operator in ‘for’ Statement 2-3</vt:lpstr>
      <vt:lpstr>Use of Comma Operator in ‘for’ Statement 3-3</vt:lpstr>
      <vt:lpstr>Variation in ‘for’ Loop 1-2 </vt:lpstr>
      <vt:lpstr>Variation in ‘for’ Loop 2-2 </vt:lpstr>
      <vt:lpstr>Infinite ‘for’ Loop</vt:lpstr>
      <vt:lpstr>Enhanced ‘for’ Loop 1-2</vt:lpstr>
      <vt:lpstr>Enhanced ‘for’ Loop 2-2</vt:lpstr>
      <vt:lpstr>Nested Loop 1-3</vt:lpstr>
      <vt:lpstr>Nested Loop 2-3</vt:lpstr>
      <vt:lpstr>Nested Loop 3-3</vt:lpstr>
      <vt:lpstr>Comparison of Loops </vt:lpstr>
      <vt:lpstr>Jump Statements</vt:lpstr>
      <vt:lpstr>‘break’ Statement 1-3</vt:lpstr>
      <vt:lpstr>‘break’ Statement 2-3</vt:lpstr>
      <vt:lpstr>‘break’ Statement 3-3</vt:lpstr>
      <vt:lpstr>‘continue’ Statement 1-2</vt:lpstr>
      <vt:lpstr>‘continue’ Statement 2-2</vt:lpstr>
      <vt:lpstr>Labeled Statements 1-5</vt:lpstr>
      <vt:lpstr>Labeled Statements 2-5</vt:lpstr>
      <vt:lpstr>Labeled Statements 3-5</vt:lpstr>
      <vt:lpstr>Labeled Statements 4-5</vt:lpstr>
      <vt:lpstr>Labeled Statements 5-5</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Debjani Deb</dc:creator>
  <cp:lastModifiedBy>dhrutis</cp:lastModifiedBy>
  <cp:revision>844</cp:revision>
  <dcterms:created xsi:type="dcterms:W3CDTF">2006-08-16T00:00:00Z</dcterms:created>
  <dcterms:modified xsi:type="dcterms:W3CDTF">2013-04-19T10:45:08Z</dcterms:modified>
</cp:coreProperties>
</file>