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commentAuthors.xml" ContentType="application/vnd.openxmlformats-officedocument.presentationml.commentAuthors+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Default Extension="png" ContentType="image/png"/>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tiff" ContentType="image/tiff"/>
  <Override PartName="/ppt/diagrams/layout2.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1"/>
  </p:sldMasterIdLst>
  <p:notesMasterIdLst>
    <p:notesMasterId r:id="rId48"/>
  </p:notesMasterIdLst>
  <p:handoutMasterIdLst>
    <p:handoutMasterId r:id="rId49"/>
  </p:handoutMasterIdLst>
  <p:sldIdLst>
    <p:sldId id="312" r:id="rId2"/>
    <p:sldId id="323" r:id="rId3"/>
    <p:sldId id="324" r:id="rId4"/>
    <p:sldId id="389" r:id="rId5"/>
    <p:sldId id="390" r:id="rId6"/>
    <p:sldId id="391" r:id="rId7"/>
    <p:sldId id="392" r:id="rId8"/>
    <p:sldId id="393" r:id="rId9"/>
    <p:sldId id="394" r:id="rId10"/>
    <p:sldId id="395" r:id="rId11"/>
    <p:sldId id="396" r:id="rId12"/>
    <p:sldId id="397" r:id="rId13"/>
    <p:sldId id="398" r:id="rId14"/>
    <p:sldId id="399" r:id="rId15"/>
    <p:sldId id="400" r:id="rId16"/>
    <p:sldId id="401" r:id="rId17"/>
    <p:sldId id="402" r:id="rId18"/>
    <p:sldId id="403" r:id="rId19"/>
    <p:sldId id="404" r:id="rId20"/>
    <p:sldId id="405" r:id="rId21"/>
    <p:sldId id="406" r:id="rId22"/>
    <p:sldId id="407" r:id="rId23"/>
    <p:sldId id="408" r:id="rId24"/>
    <p:sldId id="409" r:id="rId25"/>
    <p:sldId id="410" r:id="rId26"/>
    <p:sldId id="411" r:id="rId27"/>
    <p:sldId id="412" r:id="rId28"/>
    <p:sldId id="413" r:id="rId29"/>
    <p:sldId id="414" r:id="rId30"/>
    <p:sldId id="415" r:id="rId31"/>
    <p:sldId id="416" r:id="rId32"/>
    <p:sldId id="417" r:id="rId33"/>
    <p:sldId id="418" r:id="rId34"/>
    <p:sldId id="419" r:id="rId35"/>
    <p:sldId id="420" r:id="rId36"/>
    <p:sldId id="421" r:id="rId37"/>
    <p:sldId id="422" r:id="rId38"/>
    <p:sldId id="423" r:id="rId39"/>
    <p:sldId id="424" r:id="rId40"/>
    <p:sldId id="425" r:id="rId41"/>
    <p:sldId id="426" r:id="rId42"/>
    <p:sldId id="427" r:id="rId43"/>
    <p:sldId id="428" r:id="rId44"/>
    <p:sldId id="429" r:id="rId45"/>
    <p:sldId id="430" r:id="rId46"/>
    <p:sldId id="387" r:id="rId47"/>
  </p:sldIdLst>
  <p:sldSz cx="9144000" cy="6858000" type="screen4x3"/>
  <p:notesSz cx="6858000" cy="9144000"/>
  <p:defaultTextStyle>
    <a:defPPr>
      <a:defRPr lang="en-US"/>
    </a:defPPr>
    <a:lvl1pPr algn="l" rtl="0" fontAlgn="base">
      <a:lnSpc>
        <a:spcPct val="70000"/>
      </a:lnSpc>
      <a:spcBef>
        <a:spcPct val="50000"/>
      </a:spcBef>
      <a:spcAft>
        <a:spcPct val="0"/>
      </a:spcAft>
      <a:defRPr sz="1400" kern="1200">
        <a:solidFill>
          <a:schemeClr val="tx1"/>
        </a:solidFill>
        <a:latin typeface="Courier New" pitchFamily="49" charset="0"/>
        <a:ea typeface="+mn-ea"/>
        <a:cs typeface="+mn-cs"/>
      </a:defRPr>
    </a:lvl1pPr>
    <a:lvl2pPr marL="4572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2pPr>
    <a:lvl3pPr marL="9144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3pPr>
    <a:lvl4pPr marL="13716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4pPr>
    <a:lvl5pPr marL="18288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5pPr>
    <a:lvl6pPr marL="2286000" algn="l" defTabSz="914400" rtl="0" eaLnBrk="1" latinLnBrk="0" hangingPunct="1">
      <a:defRPr sz="1400" kern="1200">
        <a:solidFill>
          <a:schemeClr val="tx1"/>
        </a:solidFill>
        <a:latin typeface="Courier New" pitchFamily="49" charset="0"/>
        <a:ea typeface="+mn-ea"/>
        <a:cs typeface="+mn-cs"/>
      </a:defRPr>
    </a:lvl6pPr>
    <a:lvl7pPr marL="2743200" algn="l" defTabSz="914400" rtl="0" eaLnBrk="1" latinLnBrk="0" hangingPunct="1">
      <a:defRPr sz="1400" kern="1200">
        <a:solidFill>
          <a:schemeClr val="tx1"/>
        </a:solidFill>
        <a:latin typeface="Courier New" pitchFamily="49" charset="0"/>
        <a:ea typeface="+mn-ea"/>
        <a:cs typeface="+mn-cs"/>
      </a:defRPr>
    </a:lvl7pPr>
    <a:lvl8pPr marL="3200400" algn="l" defTabSz="914400" rtl="0" eaLnBrk="1" latinLnBrk="0" hangingPunct="1">
      <a:defRPr sz="1400" kern="1200">
        <a:solidFill>
          <a:schemeClr val="tx1"/>
        </a:solidFill>
        <a:latin typeface="Courier New" pitchFamily="49" charset="0"/>
        <a:ea typeface="+mn-ea"/>
        <a:cs typeface="+mn-cs"/>
      </a:defRPr>
    </a:lvl8pPr>
    <a:lvl9pPr marL="3657600" algn="l" defTabSz="914400" rtl="0" eaLnBrk="1" latinLnBrk="0" hangingPunct="1">
      <a:defRPr sz="1400" kern="1200">
        <a:solidFill>
          <a:schemeClr val="tx1"/>
        </a:solidFill>
        <a:latin typeface="Courier New" pitchFamily="49"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ebjani Deb" initials="DD" lastIdx="4" clrIdx="0"/>
  <p:cmAuthor id="1" name="dhrutis" initials="d" lastIdx="3"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82302E"/>
    <a:srgbClr val="990000"/>
    <a:srgbClr val="85312F"/>
    <a:srgbClr val="E6FEFD"/>
    <a:srgbClr val="000099"/>
    <a:srgbClr val="FFC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88" autoAdjust="0"/>
    <p:restoredTop sz="94728" autoAdjust="0"/>
  </p:normalViewPr>
  <p:slideViewPr>
    <p:cSldViewPr>
      <p:cViewPr>
        <p:scale>
          <a:sx n="75" d="100"/>
          <a:sy n="75" d="100"/>
        </p:scale>
        <p:origin x="-426" y="2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046"/>
    </p:cViewPr>
  </p:sorterViewPr>
  <p:notesViewPr>
    <p:cSldViewPr>
      <p:cViewPr varScale="1">
        <p:scale>
          <a:sx n="66" d="100"/>
          <a:sy n="66" d="100"/>
        </p:scale>
        <p:origin x="-3300" y="-11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C6A721-0D40-49DF-9896-538D015E2C22}" type="doc">
      <dgm:prSet loTypeId="urn:microsoft.com/office/officeart/2005/8/layout/list1" loCatId="list" qsTypeId="urn:microsoft.com/office/officeart/2005/8/quickstyle/simple1" qsCatId="simple" csTypeId="urn:microsoft.com/office/officeart/2005/8/colors/colorful3" csCatId="colorful" phldr="1"/>
      <dgm:spPr/>
      <dgm:t>
        <a:bodyPr/>
        <a:lstStyle/>
        <a:p>
          <a:endParaRPr lang="en-IN"/>
        </a:p>
      </dgm:t>
    </dgm:pt>
    <dgm:pt modelId="{8A9CBDE3-943D-44B1-AA3B-2C775C191735}">
      <dgm:prSet phldrT="[Text]" custT="1"/>
      <dgm:spPr/>
      <dgm:t>
        <a:bodyPr/>
        <a:lstStyle/>
        <a:p>
          <a:r>
            <a:rPr lang="en-US" sz="1400" b="1" dirty="0" smtClean="0">
              <a:latin typeface="Calibri" pitchFamily="34" charset="0"/>
              <a:cs typeface="Calibri" pitchFamily="34" charset="0"/>
            </a:rPr>
            <a:t>The class that is derived from another class is called a subclass, derived class, child class, or extended class. </a:t>
          </a:r>
          <a:endParaRPr lang="en-IN" sz="1400" b="1" dirty="0">
            <a:latin typeface="Calibri" pitchFamily="34" charset="0"/>
            <a:cs typeface="Calibri" pitchFamily="34" charset="0"/>
          </a:endParaRPr>
        </a:p>
      </dgm:t>
    </dgm:pt>
    <dgm:pt modelId="{47F20488-F57B-4EAA-AC28-0E61598F5785}" type="parTrans" cxnId="{3C413642-3007-4C9A-A71A-5BF29F80749E}">
      <dgm:prSet/>
      <dgm:spPr/>
      <dgm:t>
        <a:bodyPr/>
        <a:lstStyle/>
        <a:p>
          <a:endParaRPr lang="en-IN"/>
        </a:p>
      </dgm:t>
    </dgm:pt>
    <dgm:pt modelId="{4BE0501D-50E8-49B5-950C-96E7596EBD91}" type="sibTrans" cxnId="{3C413642-3007-4C9A-A71A-5BF29F80749E}">
      <dgm:prSet/>
      <dgm:spPr/>
      <dgm:t>
        <a:bodyPr/>
        <a:lstStyle/>
        <a:p>
          <a:endParaRPr lang="en-IN"/>
        </a:p>
      </dgm:t>
    </dgm:pt>
    <dgm:pt modelId="{0B2AD9EF-F3ED-4D54-857D-CC1F43F8AFD6}">
      <dgm:prSet phldrT="[Text]" custT="1"/>
      <dgm:spPr/>
      <dgm:t>
        <a:bodyPr/>
        <a:lstStyle/>
        <a:p>
          <a:r>
            <a:rPr lang="en-US" sz="1400" b="1" dirty="0" smtClean="0">
              <a:latin typeface="Calibri" pitchFamily="34" charset="0"/>
              <a:cs typeface="Calibri" pitchFamily="34" charset="0"/>
            </a:rPr>
            <a:t>The class from which the subclass is derived is called a super class, base class, or parent class.</a:t>
          </a:r>
          <a:endParaRPr lang="en-IN" sz="1400" b="1" dirty="0" smtClean="0">
            <a:latin typeface="Calibri" pitchFamily="34" charset="0"/>
            <a:cs typeface="Calibri" pitchFamily="34" charset="0"/>
          </a:endParaRPr>
        </a:p>
      </dgm:t>
    </dgm:pt>
    <dgm:pt modelId="{B75A5741-41EB-4D30-B3D7-C02723BCF508}" type="parTrans" cxnId="{4226712F-F6F9-49E6-ABA8-AA8379CE0241}">
      <dgm:prSet/>
      <dgm:spPr/>
      <dgm:t>
        <a:bodyPr/>
        <a:lstStyle/>
        <a:p>
          <a:endParaRPr lang="en-IN"/>
        </a:p>
      </dgm:t>
    </dgm:pt>
    <dgm:pt modelId="{5413F2E3-6E5C-4C54-83C2-8648AA013DB4}" type="sibTrans" cxnId="{4226712F-F6F9-49E6-ABA8-AA8379CE0241}">
      <dgm:prSet/>
      <dgm:spPr/>
      <dgm:t>
        <a:bodyPr/>
        <a:lstStyle/>
        <a:p>
          <a:endParaRPr lang="en-IN"/>
        </a:p>
      </dgm:t>
    </dgm:pt>
    <dgm:pt modelId="{6CBA835F-12DC-4712-8CC3-59D46C8B909D}">
      <dgm:prSet phldrT="[Text]" custT="1"/>
      <dgm:spPr/>
      <dgm:t>
        <a:bodyPr/>
        <a:lstStyle/>
        <a:p>
          <a:r>
            <a:rPr lang="en-US" sz="1400" b="1" dirty="0" smtClean="0">
              <a:latin typeface="Calibri" pitchFamily="34" charset="0"/>
              <a:cs typeface="Calibri" pitchFamily="34" charset="0"/>
            </a:rPr>
            <a:t>The derived class can reuse the fields and methods of the existing class without having to </a:t>
          </a:r>
          <a:br>
            <a:rPr lang="en-US" sz="1400" b="1" dirty="0" smtClean="0">
              <a:latin typeface="Calibri" pitchFamily="34" charset="0"/>
              <a:cs typeface="Calibri" pitchFamily="34" charset="0"/>
            </a:rPr>
          </a:br>
          <a:r>
            <a:rPr lang="en-US" sz="1400" b="1" dirty="0" smtClean="0">
              <a:latin typeface="Calibri" pitchFamily="34" charset="0"/>
              <a:cs typeface="Calibri" pitchFamily="34" charset="0"/>
            </a:rPr>
            <a:t>re-write or debug the code again.</a:t>
          </a:r>
          <a:endParaRPr lang="en-IN" sz="1400" b="1" dirty="0" smtClean="0">
            <a:latin typeface="Calibri" pitchFamily="34" charset="0"/>
            <a:cs typeface="Calibri" pitchFamily="34" charset="0"/>
          </a:endParaRPr>
        </a:p>
      </dgm:t>
    </dgm:pt>
    <dgm:pt modelId="{6BC3A7CD-31A8-4CDA-A927-28A8212EC4E4}" type="parTrans" cxnId="{AF4FE0CC-4A16-4351-9BA4-623F7DAA21B1}">
      <dgm:prSet/>
      <dgm:spPr/>
      <dgm:t>
        <a:bodyPr/>
        <a:lstStyle/>
        <a:p>
          <a:endParaRPr lang="en-IN"/>
        </a:p>
      </dgm:t>
    </dgm:pt>
    <dgm:pt modelId="{36D8DAD5-7FF5-44FB-9E8E-0695D9463A88}" type="sibTrans" cxnId="{AF4FE0CC-4A16-4351-9BA4-623F7DAA21B1}">
      <dgm:prSet/>
      <dgm:spPr/>
      <dgm:t>
        <a:bodyPr/>
        <a:lstStyle/>
        <a:p>
          <a:endParaRPr lang="en-IN"/>
        </a:p>
      </dgm:t>
    </dgm:pt>
    <dgm:pt modelId="{C3FD1DAA-D759-4DF4-B5BA-9D424BEB5D09}">
      <dgm:prSet phldrT="[Text]" custT="1"/>
      <dgm:spPr/>
      <dgm:t>
        <a:bodyPr/>
        <a:lstStyle/>
        <a:p>
          <a:r>
            <a:rPr lang="en-US" sz="1400" b="1" dirty="0" smtClean="0">
              <a:latin typeface="Calibri" pitchFamily="34" charset="0"/>
              <a:cs typeface="Calibri" pitchFamily="34" charset="0"/>
            </a:rPr>
            <a:t>A subclass inherits all the members such as fields, nested classes, and methods from its super class except those with </a:t>
          </a:r>
          <a:r>
            <a:rPr lang="en-US" sz="1400" b="0" dirty="0" smtClean="0">
              <a:latin typeface="Courier New" pitchFamily="49" charset="0"/>
              <a:cs typeface="Courier New" pitchFamily="49" charset="0"/>
            </a:rPr>
            <a:t>private</a:t>
          </a:r>
          <a:r>
            <a:rPr lang="en-US" sz="1400" b="1" dirty="0" smtClean="0">
              <a:latin typeface="Calibri" pitchFamily="34" charset="0"/>
              <a:cs typeface="Calibri" pitchFamily="34" charset="0"/>
            </a:rPr>
            <a:t> access </a:t>
          </a:r>
          <a:r>
            <a:rPr lang="en-US" sz="1400" b="1" dirty="0" err="1" smtClean="0">
              <a:latin typeface="Calibri" pitchFamily="34" charset="0"/>
              <a:cs typeface="Calibri" pitchFamily="34" charset="0"/>
            </a:rPr>
            <a:t>specifier</a:t>
          </a:r>
          <a:r>
            <a:rPr lang="en-US" sz="1400" b="1" dirty="0" smtClean="0">
              <a:latin typeface="Calibri" pitchFamily="34" charset="0"/>
              <a:cs typeface="Calibri" pitchFamily="34" charset="0"/>
            </a:rPr>
            <a:t>. </a:t>
          </a:r>
          <a:endParaRPr lang="en-IN" sz="1400" b="1" dirty="0" smtClean="0">
            <a:latin typeface="Calibri" pitchFamily="34" charset="0"/>
            <a:cs typeface="Calibri" pitchFamily="34" charset="0"/>
          </a:endParaRPr>
        </a:p>
      </dgm:t>
    </dgm:pt>
    <dgm:pt modelId="{739B48BB-EA32-4B94-8968-4AB4F63C4A11}" type="parTrans" cxnId="{48CA3C44-3B5E-423A-ADB8-2D83B1A40E99}">
      <dgm:prSet/>
      <dgm:spPr/>
      <dgm:t>
        <a:bodyPr/>
        <a:lstStyle/>
        <a:p>
          <a:endParaRPr lang="en-IN"/>
        </a:p>
      </dgm:t>
    </dgm:pt>
    <dgm:pt modelId="{BBC7983B-202B-44AA-A561-C0CDE901E1BB}" type="sibTrans" cxnId="{48CA3C44-3B5E-423A-ADB8-2D83B1A40E99}">
      <dgm:prSet/>
      <dgm:spPr/>
      <dgm:t>
        <a:bodyPr/>
        <a:lstStyle/>
        <a:p>
          <a:endParaRPr lang="en-IN"/>
        </a:p>
      </dgm:t>
    </dgm:pt>
    <dgm:pt modelId="{33A22C7F-AEA6-424A-BFF0-DBC2C563A596}">
      <dgm:prSet phldrT="[Text]" custT="1"/>
      <dgm:spPr/>
      <dgm:t>
        <a:bodyPr/>
        <a:lstStyle/>
        <a:p>
          <a:r>
            <a:rPr lang="en-US" sz="1400" b="1" dirty="0" smtClean="0">
              <a:latin typeface="Calibri" pitchFamily="34" charset="0"/>
              <a:cs typeface="Calibri" pitchFamily="34" charset="0"/>
            </a:rPr>
            <a:t>Constructors of a class are not considered as members of a class and are not inherited by subclasses. </a:t>
          </a:r>
          <a:endParaRPr lang="en-IN" sz="1400" b="1" dirty="0" smtClean="0">
            <a:latin typeface="Calibri" pitchFamily="34" charset="0"/>
            <a:cs typeface="Calibri" pitchFamily="34" charset="0"/>
          </a:endParaRPr>
        </a:p>
      </dgm:t>
    </dgm:pt>
    <dgm:pt modelId="{DA92FABD-F4AA-4657-BECD-471930D84129}" type="parTrans" cxnId="{D69F63E3-B46D-4EED-8253-43CA7142BAA2}">
      <dgm:prSet/>
      <dgm:spPr/>
      <dgm:t>
        <a:bodyPr/>
        <a:lstStyle/>
        <a:p>
          <a:endParaRPr lang="en-IN"/>
        </a:p>
      </dgm:t>
    </dgm:pt>
    <dgm:pt modelId="{3F53E2C0-02D2-4633-AFDE-FA6CAE5E5891}" type="sibTrans" cxnId="{D69F63E3-B46D-4EED-8253-43CA7142BAA2}">
      <dgm:prSet/>
      <dgm:spPr/>
      <dgm:t>
        <a:bodyPr/>
        <a:lstStyle/>
        <a:p>
          <a:endParaRPr lang="en-IN"/>
        </a:p>
      </dgm:t>
    </dgm:pt>
    <dgm:pt modelId="{2513C0BE-0F08-427A-894F-D8D0DAE39201}">
      <dgm:prSet phldrT="[Text]" custT="1"/>
      <dgm:spPr/>
      <dgm:t>
        <a:bodyPr/>
        <a:lstStyle/>
        <a:p>
          <a:r>
            <a:rPr lang="en-US" sz="1400" b="1" dirty="0" smtClean="0">
              <a:latin typeface="Calibri" pitchFamily="34" charset="0"/>
              <a:cs typeface="Calibri" pitchFamily="34" charset="0"/>
            </a:rPr>
            <a:t>The child class can invoke the constructor of the super class from its own constructor.</a:t>
          </a:r>
          <a:endParaRPr lang="en-IN" sz="1400" b="1" dirty="0" smtClean="0">
            <a:latin typeface="Calibri" pitchFamily="34" charset="0"/>
            <a:cs typeface="Calibri" pitchFamily="34" charset="0"/>
          </a:endParaRPr>
        </a:p>
      </dgm:t>
    </dgm:pt>
    <dgm:pt modelId="{476ED7CD-5505-4BA0-BBFC-E6FB32D28B79}" type="parTrans" cxnId="{4F5E8BC1-88B4-486A-8B29-BCF4576CC1C5}">
      <dgm:prSet/>
      <dgm:spPr/>
      <dgm:t>
        <a:bodyPr/>
        <a:lstStyle/>
        <a:p>
          <a:endParaRPr lang="en-US"/>
        </a:p>
      </dgm:t>
    </dgm:pt>
    <dgm:pt modelId="{40189F2B-9A0C-4A03-8950-A05BE4FD45C1}" type="sibTrans" cxnId="{4F5E8BC1-88B4-486A-8B29-BCF4576CC1C5}">
      <dgm:prSet/>
      <dgm:spPr/>
      <dgm:t>
        <a:bodyPr/>
        <a:lstStyle/>
        <a:p>
          <a:endParaRPr lang="en-US"/>
        </a:p>
      </dgm:t>
    </dgm:pt>
    <dgm:pt modelId="{EC471EF8-76B0-4C3D-BC11-2A3009A65052}">
      <dgm:prSet phldrT="[Text]" custT="1"/>
      <dgm:spPr/>
      <dgm:t>
        <a:bodyPr/>
        <a:lstStyle/>
        <a:p>
          <a:r>
            <a:rPr lang="en-US" sz="1400" b="1" dirty="0" smtClean="0">
              <a:latin typeface="Calibri" pitchFamily="34" charset="0"/>
              <a:cs typeface="Calibri" pitchFamily="34" charset="0"/>
            </a:rPr>
            <a:t>Members having default accessibility in the super class are not inherited by subclasses of other packages. </a:t>
          </a:r>
          <a:endParaRPr lang="en-IN" sz="1400" b="1" dirty="0" smtClean="0">
            <a:latin typeface="Calibri" pitchFamily="34" charset="0"/>
            <a:cs typeface="Calibri" pitchFamily="34" charset="0"/>
          </a:endParaRPr>
        </a:p>
      </dgm:t>
    </dgm:pt>
    <dgm:pt modelId="{35902282-A2C9-4A7E-A652-1D6F793EC7A7}" type="parTrans" cxnId="{4A38FA1D-E08C-45D3-8E21-8DE271E586C2}">
      <dgm:prSet/>
      <dgm:spPr/>
      <dgm:t>
        <a:bodyPr/>
        <a:lstStyle/>
        <a:p>
          <a:endParaRPr lang="en-US"/>
        </a:p>
      </dgm:t>
    </dgm:pt>
    <dgm:pt modelId="{4D3D8621-7576-44D3-8022-968AEE40842E}" type="sibTrans" cxnId="{4A38FA1D-E08C-45D3-8E21-8DE271E586C2}">
      <dgm:prSet/>
      <dgm:spPr/>
      <dgm:t>
        <a:bodyPr/>
        <a:lstStyle/>
        <a:p>
          <a:endParaRPr lang="en-US"/>
        </a:p>
      </dgm:t>
    </dgm:pt>
    <dgm:pt modelId="{522BD193-8EEC-449E-A41F-A69AB075908F}">
      <dgm:prSet phldrT="[Text]" custT="1"/>
      <dgm:spPr/>
      <dgm:t>
        <a:bodyPr/>
        <a:lstStyle/>
        <a:p>
          <a:r>
            <a:rPr lang="en-US" sz="1400" b="1" dirty="0" smtClean="0">
              <a:latin typeface="Calibri" pitchFamily="34" charset="0"/>
              <a:cs typeface="Calibri" pitchFamily="34" charset="0"/>
            </a:rPr>
            <a:t>The subclass will have its own specific characteristics along with those inherited from the super class.</a:t>
          </a:r>
          <a:endParaRPr lang="en-IN" sz="1400" b="1" dirty="0" smtClean="0">
            <a:latin typeface="Calibri" pitchFamily="34" charset="0"/>
            <a:cs typeface="Calibri" pitchFamily="34" charset="0"/>
          </a:endParaRPr>
        </a:p>
      </dgm:t>
    </dgm:pt>
    <dgm:pt modelId="{B45E4FA7-6433-4312-8602-059D55421E04}" type="parTrans" cxnId="{6D2CD05F-6BBC-47AE-B28A-366F811FADAE}">
      <dgm:prSet/>
      <dgm:spPr/>
      <dgm:t>
        <a:bodyPr/>
        <a:lstStyle/>
        <a:p>
          <a:endParaRPr lang="en-US"/>
        </a:p>
      </dgm:t>
    </dgm:pt>
    <dgm:pt modelId="{1DA85DBA-B9F2-4640-BAA1-2990DFE2CA67}" type="sibTrans" cxnId="{6D2CD05F-6BBC-47AE-B28A-366F811FADAE}">
      <dgm:prSet/>
      <dgm:spPr/>
      <dgm:t>
        <a:bodyPr/>
        <a:lstStyle/>
        <a:p>
          <a:endParaRPr lang="en-US"/>
        </a:p>
      </dgm:t>
    </dgm:pt>
    <dgm:pt modelId="{726BFED6-59D2-4F7E-90B2-0814C54F0E71}" type="pres">
      <dgm:prSet presAssocID="{77C6A721-0D40-49DF-9896-538D015E2C22}" presName="linear" presStyleCnt="0">
        <dgm:presLayoutVars>
          <dgm:dir/>
          <dgm:animLvl val="lvl"/>
          <dgm:resizeHandles val="exact"/>
        </dgm:presLayoutVars>
      </dgm:prSet>
      <dgm:spPr/>
      <dgm:t>
        <a:bodyPr/>
        <a:lstStyle/>
        <a:p>
          <a:endParaRPr lang="en-IN"/>
        </a:p>
      </dgm:t>
    </dgm:pt>
    <dgm:pt modelId="{9825C2F4-6259-4087-975F-D7E57656305B}" type="pres">
      <dgm:prSet presAssocID="{8A9CBDE3-943D-44B1-AA3B-2C775C191735}" presName="parentLin" presStyleCnt="0"/>
      <dgm:spPr/>
      <dgm:t>
        <a:bodyPr/>
        <a:lstStyle/>
        <a:p>
          <a:endParaRPr lang="en-IN"/>
        </a:p>
      </dgm:t>
    </dgm:pt>
    <dgm:pt modelId="{8AFF8CDB-0AF9-4EA6-BECC-E63ACC5B5E29}" type="pres">
      <dgm:prSet presAssocID="{8A9CBDE3-943D-44B1-AA3B-2C775C191735}" presName="parentLeftMargin" presStyleLbl="node1" presStyleIdx="0" presStyleCnt="8"/>
      <dgm:spPr/>
      <dgm:t>
        <a:bodyPr/>
        <a:lstStyle/>
        <a:p>
          <a:endParaRPr lang="en-IN"/>
        </a:p>
      </dgm:t>
    </dgm:pt>
    <dgm:pt modelId="{944BAB04-7C51-4F32-B3D9-6B3BFE861060}" type="pres">
      <dgm:prSet presAssocID="{8A9CBDE3-943D-44B1-AA3B-2C775C191735}" presName="parentText" presStyleLbl="node1" presStyleIdx="0" presStyleCnt="8" custScaleX="129950">
        <dgm:presLayoutVars>
          <dgm:chMax val="0"/>
          <dgm:bulletEnabled val="1"/>
        </dgm:presLayoutVars>
      </dgm:prSet>
      <dgm:spPr/>
      <dgm:t>
        <a:bodyPr/>
        <a:lstStyle/>
        <a:p>
          <a:endParaRPr lang="en-IN"/>
        </a:p>
      </dgm:t>
    </dgm:pt>
    <dgm:pt modelId="{0B92971E-CD3F-40AB-A72B-D3F249C8A999}" type="pres">
      <dgm:prSet presAssocID="{8A9CBDE3-943D-44B1-AA3B-2C775C191735}" presName="negativeSpace" presStyleCnt="0"/>
      <dgm:spPr/>
      <dgm:t>
        <a:bodyPr/>
        <a:lstStyle/>
        <a:p>
          <a:endParaRPr lang="en-IN"/>
        </a:p>
      </dgm:t>
    </dgm:pt>
    <dgm:pt modelId="{A3794F34-CF38-4878-8BA7-B0E44BC4E8BE}" type="pres">
      <dgm:prSet presAssocID="{8A9CBDE3-943D-44B1-AA3B-2C775C191735}" presName="childText" presStyleLbl="conFgAcc1" presStyleIdx="0" presStyleCnt="8">
        <dgm:presLayoutVars>
          <dgm:bulletEnabled val="1"/>
        </dgm:presLayoutVars>
      </dgm:prSet>
      <dgm:spPr/>
      <dgm:t>
        <a:bodyPr/>
        <a:lstStyle/>
        <a:p>
          <a:endParaRPr lang="en-IN"/>
        </a:p>
      </dgm:t>
    </dgm:pt>
    <dgm:pt modelId="{F2E948CE-AB6E-441B-9C84-EB73198946D1}" type="pres">
      <dgm:prSet presAssocID="{4BE0501D-50E8-49B5-950C-96E7596EBD91}" presName="spaceBetweenRectangles" presStyleCnt="0"/>
      <dgm:spPr/>
      <dgm:t>
        <a:bodyPr/>
        <a:lstStyle/>
        <a:p>
          <a:endParaRPr lang="en-IN"/>
        </a:p>
      </dgm:t>
    </dgm:pt>
    <dgm:pt modelId="{29C14D80-9378-4DBC-8F98-7A1924A78E08}" type="pres">
      <dgm:prSet presAssocID="{0B2AD9EF-F3ED-4D54-857D-CC1F43F8AFD6}" presName="parentLin" presStyleCnt="0"/>
      <dgm:spPr/>
      <dgm:t>
        <a:bodyPr/>
        <a:lstStyle/>
        <a:p>
          <a:endParaRPr lang="en-IN"/>
        </a:p>
      </dgm:t>
    </dgm:pt>
    <dgm:pt modelId="{DD0F1857-B597-431D-9A0F-C159A0C4F7FE}" type="pres">
      <dgm:prSet presAssocID="{0B2AD9EF-F3ED-4D54-857D-CC1F43F8AFD6}" presName="parentLeftMargin" presStyleLbl="node1" presStyleIdx="0" presStyleCnt="8"/>
      <dgm:spPr/>
      <dgm:t>
        <a:bodyPr/>
        <a:lstStyle/>
        <a:p>
          <a:endParaRPr lang="en-IN"/>
        </a:p>
      </dgm:t>
    </dgm:pt>
    <dgm:pt modelId="{0BC5C34C-6965-41B3-8AB2-EFFE6BA44191}" type="pres">
      <dgm:prSet presAssocID="{0B2AD9EF-F3ED-4D54-857D-CC1F43F8AFD6}" presName="parentText" presStyleLbl="node1" presStyleIdx="1" presStyleCnt="8" custScaleX="129950">
        <dgm:presLayoutVars>
          <dgm:chMax val="0"/>
          <dgm:bulletEnabled val="1"/>
        </dgm:presLayoutVars>
      </dgm:prSet>
      <dgm:spPr/>
      <dgm:t>
        <a:bodyPr/>
        <a:lstStyle/>
        <a:p>
          <a:endParaRPr lang="en-IN"/>
        </a:p>
      </dgm:t>
    </dgm:pt>
    <dgm:pt modelId="{CA2529F1-05C9-4708-AE54-66005BE69934}" type="pres">
      <dgm:prSet presAssocID="{0B2AD9EF-F3ED-4D54-857D-CC1F43F8AFD6}" presName="negativeSpace" presStyleCnt="0"/>
      <dgm:spPr/>
      <dgm:t>
        <a:bodyPr/>
        <a:lstStyle/>
        <a:p>
          <a:endParaRPr lang="en-IN"/>
        </a:p>
      </dgm:t>
    </dgm:pt>
    <dgm:pt modelId="{B6BC36D8-D5B0-4749-B56F-AC6C50C43627}" type="pres">
      <dgm:prSet presAssocID="{0B2AD9EF-F3ED-4D54-857D-CC1F43F8AFD6}" presName="childText" presStyleLbl="conFgAcc1" presStyleIdx="1" presStyleCnt="8">
        <dgm:presLayoutVars>
          <dgm:bulletEnabled val="1"/>
        </dgm:presLayoutVars>
      </dgm:prSet>
      <dgm:spPr/>
      <dgm:t>
        <a:bodyPr/>
        <a:lstStyle/>
        <a:p>
          <a:endParaRPr lang="en-IN"/>
        </a:p>
      </dgm:t>
    </dgm:pt>
    <dgm:pt modelId="{F8592033-9728-426D-B657-EA746F5D2E7F}" type="pres">
      <dgm:prSet presAssocID="{5413F2E3-6E5C-4C54-83C2-8648AA013DB4}" presName="spaceBetweenRectangles" presStyleCnt="0"/>
      <dgm:spPr/>
      <dgm:t>
        <a:bodyPr/>
        <a:lstStyle/>
        <a:p>
          <a:endParaRPr lang="en-IN"/>
        </a:p>
      </dgm:t>
    </dgm:pt>
    <dgm:pt modelId="{31C34959-0A23-4DA3-BCF2-F8D1D918B54E}" type="pres">
      <dgm:prSet presAssocID="{6CBA835F-12DC-4712-8CC3-59D46C8B909D}" presName="parentLin" presStyleCnt="0"/>
      <dgm:spPr/>
      <dgm:t>
        <a:bodyPr/>
        <a:lstStyle/>
        <a:p>
          <a:endParaRPr lang="en-IN"/>
        </a:p>
      </dgm:t>
    </dgm:pt>
    <dgm:pt modelId="{EA9570EB-7D53-4F83-BD89-18364F7966D1}" type="pres">
      <dgm:prSet presAssocID="{6CBA835F-12DC-4712-8CC3-59D46C8B909D}" presName="parentLeftMargin" presStyleLbl="node1" presStyleIdx="1" presStyleCnt="8"/>
      <dgm:spPr/>
      <dgm:t>
        <a:bodyPr/>
        <a:lstStyle/>
        <a:p>
          <a:endParaRPr lang="en-IN"/>
        </a:p>
      </dgm:t>
    </dgm:pt>
    <dgm:pt modelId="{DB92616B-573E-402D-8DA0-86C7108371DC}" type="pres">
      <dgm:prSet presAssocID="{6CBA835F-12DC-4712-8CC3-59D46C8B909D}" presName="parentText" presStyleLbl="node1" presStyleIdx="2" presStyleCnt="8" custScaleX="129101">
        <dgm:presLayoutVars>
          <dgm:chMax val="0"/>
          <dgm:bulletEnabled val="1"/>
        </dgm:presLayoutVars>
      </dgm:prSet>
      <dgm:spPr/>
      <dgm:t>
        <a:bodyPr/>
        <a:lstStyle/>
        <a:p>
          <a:endParaRPr lang="en-IN"/>
        </a:p>
      </dgm:t>
    </dgm:pt>
    <dgm:pt modelId="{84A3CF46-AA02-40BD-B79D-3D93C13365F9}" type="pres">
      <dgm:prSet presAssocID="{6CBA835F-12DC-4712-8CC3-59D46C8B909D}" presName="negativeSpace" presStyleCnt="0"/>
      <dgm:spPr/>
      <dgm:t>
        <a:bodyPr/>
        <a:lstStyle/>
        <a:p>
          <a:endParaRPr lang="en-IN"/>
        </a:p>
      </dgm:t>
    </dgm:pt>
    <dgm:pt modelId="{6C460B2E-B41F-4BE1-B515-98B1032B3945}" type="pres">
      <dgm:prSet presAssocID="{6CBA835F-12DC-4712-8CC3-59D46C8B909D}" presName="childText" presStyleLbl="conFgAcc1" presStyleIdx="2" presStyleCnt="8">
        <dgm:presLayoutVars>
          <dgm:bulletEnabled val="1"/>
        </dgm:presLayoutVars>
      </dgm:prSet>
      <dgm:spPr/>
      <dgm:t>
        <a:bodyPr/>
        <a:lstStyle/>
        <a:p>
          <a:endParaRPr lang="en-IN"/>
        </a:p>
      </dgm:t>
    </dgm:pt>
    <dgm:pt modelId="{CA3E6B5C-D625-4994-B867-064668612417}" type="pres">
      <dgm:prSet presAssocID="{36D8DAD5-7FF5-44FB-9E8E-0695D9463A88}" presName="spaceBetweenRectangles" presStyleCnt="0"/>
      <dgm:spPr/>
      <dgm:t>
        <a:bodyPr/>
        <a:lstStyle/>
        <a:p>
          <a:endParaRPr lang="en-IN"/>
        </a:p>
      </dgm:t>
    </dgm:pt>
    <dgm:pt modelId="{8FC9DA99-1060-49F0-BF5F-5A7B28180259}" type="pres">
      <dgm:prSet presAssocID="{C3FD1DAA-D759-4DF4-B5BA-9D424BEB5D09}" presName="parentLin" presStyleCnt="0"/>
      <dgm:spPr/>
      <dgm:t>
        <a:bodyPr/>
        <a:lstStyle/>
        <a:p>
          <a:endParaRPr lang="en-IN"/>
        </a:p>
      </dgm:t>
    </dgm:pt>
    <dgm:pt modelId="{65F75A86-541A-418C-83C1-2705EEE4A673}" type="pres">
      <dgm:prSet presAssocID="{C3FD1DAA-D759-4DF4-B5BA-9D424BEB5D09}" presName="parentLeftMargin" presStyleLbl="node1" presStyleIdx="2" presStyleCnt="8"/>
      <dgm:spPr/>
      <dgm:t>
        <a:bodyPr/>
        <a:lstStyle/>
        <a:p>
          <a:endParaRPr lang="en-IN"/>
        </a:p>
      </dgm:t>
    </dgm:pt>
    <dgm:pt modelId="{FD1A25B7-8790-4764-8CEA-2354BABEF059}" type="pres">
      <dgm:prSet presAssocID="{C3FD1DAA-D759-4DF4-B5BA-9D424BEB5D09}" presName="parentText" presStyleLbl="node1" presStyleIdx="3" presStyleCnt="8" custScaleX="129101">
        <dgm:presLayoutVars>
          <dgm:chMax val="0"/>
          <dgm:bulletEnabled val="1"/>
        </dgm:presLayoutVars>
      </dgm:prSet>
      <dgm:spPr/>
      <dgm:t>
        <a:bodyPr/>
        <a:lstStyle/>
        <a:p>
          <a:endParaRPr lang="en-IN"/>
        </a:p>
      </dgm:t>
    </dgm:pt>
    <dgm:pt modelId="{AFB33ED3-08DF-4003-B66D-825EA38BC2D0}" type="pres">
      <dgm:prSet presAssocID="{C3FD1DAA-D759-4DF4-B5BA-9D424BEB5D09}" presName="negativeSpace" presStyleCnt="0"/>
      <dgm:spPr/>
      <dgm:t>
        <a:bodyPr/>
        <a:lstStyle/>
        <a:p>
          <a:endParaRPr lang="en-IN"/>
        </a:p>
      </dgm:t>
    </dgm:pt>
    <dgm:pt modelId="{DD042242-238F-4E32-8D4E-C4192F8A9F0B}" type="pres">
      <dgm:prSet presAssocID="{C3FD1DAA-D759-4DF4-B5BA-9D424BEB5D09}" presName="childText" presStyleLbl="conFgAcc1" presStyleIdx="3" presStyleCnt="8">
        <dgm:presLayoutVars>
          <dgm:bulletEnabled val="1"/>
        </dgm:presLayoutVars>
      </dgm:prSet>
      <dgm:spPr/>
      <dgm:t>
        <a:bodyPr/>
        <a:lstStyle/>
        <a:p>
          <a:endParaRPr lang="en-IN"/>
        </a:p>
      </dgm:t>
    </dgm:pt>
    <dgm:pt modelId="{D84BF2DA-5DAD-4173-8684-0E3E26373331}" type="pres">
      <dgm:prSet presAssocID="{BBC7983B-202B-44AA-A561-C0CDE901E1BB}" presName="spaceBetweenRectangles" presStyleCnt="0"/>
      <dgm:spPr/>
    </dgm:pt>
    <dgm:pt modelId="{3A7F8BD2-64E2-4FD3-B77A-70D4AB53642F}" type="pres">
      <dgm:prSet presAssocID="{33A22C7F-AEA6-424A-BFF0-DBC2C563A596}" presName="parentLin" presStyleCnt="0"/>
      <dgm:spPr/>
    </dgm:pt>
    <dgm:pt modelId="{76B142A9-C225-46F9-A59F-8AD8C90AB86A}" type="pres">
      <dgm:prSet presAssocID="{33A22C7F-AEA6-424A-BFF0-DBC2C563A596}" presName="parentLeftMargin" presStyleLbl="node1" presStyleIdx="3" presStyleCnt="8"/>
      <dgm:spPr/>
      <dgm:t>
        <a:bodyPr/>
        <a:lstStyle/>
        <a:p>
          <a:endParaRPr lang="en-IN"/>
        </a:p>
      </dgm:t>
    </dgm:pt>
    <dgm:pt modelId="{02EDC5DB-D559-4FAB-83D6-E1DCCEB577D6}" type="pres">
      <dgm:prSet presAssocID="{33A22C7F-AEA6-424A-BFF0-DBC2C563A596}" presName="parentText" presStyleLbl="node1" presStyleIdx="4" presStyleCnt="8" custScaleX="129101">
        <dgm:presLayoutVars>
          <dgm:chMax val="0"/>
          <dgm:bulletEnabled val="1"/>
        </dgm:presLayoutVars>
      </dgm:prSet>
      <dgm:spPr/>
      <dgm:t>
        <a:bodyPr/>
        <a:lstStyle/>
        <a:p>
          <a:endParaRPr lang="en-IN"/>
        </a:p>
      </dgm:t>
    </dgm:pt>
    <dgm:pt modelId="{9AD7034B-FF72-4D95-A544-0686F7BA6D30}" type="pres">
      <dgm:prSet presAssocID="{33A22C7F-AEA6-424A-BFF0-DBC2C563A596}" presName="negativeSpace" presStyleCnt="0"/>
      <dgm:spPr/>
    </dgm:pt>
    <dgm:pt modelId="{05BB580B-4C2B-45AB-B4B7-B915CC849745}" type="pres">
      <dgm:prSet presAssocID="{33A22C7F-AEA6-424A-BFF0-DBC2C563A596}" presName="childText" presStyleLbl="conFgAcc1" presStyleIdx="4" presStyleCnt="8">
        <dgm:presLayoutVars>
          <dgm:bulletEnabled val="1"/>
        </dgm:presLayoutVars>
      </dgm:prSet>
      <dgm:spPr/>
    </dgm:pt>
    <dgm:pt modelId="{DD81BAA5-8F01-457C-844F-B7025AF4A6E8}" type="pres">
      <dgm:prSet presAssocID="{3F53E2C0-02D2-4633-AFDE-FA6CAE5E5891}" presName="spaceBetweenRectangles" presStyleCnt="0"/>
      <dgm:spPr/>
    </dgm:pt>
    <dgm:pt modelId="{F8017AA0-6886-449F-9DB7-8498F212B0BE}" type="pres">
      <dgm:prSet presAssocID="{2513C0BE-0F08-427A-894F-D8D0DAE39201}" presName="parentLin" presStyleCnt="0"/>
      <dgm:spPr/>
    </dgm:pt>
    <dgm:pt modelId="{1EFDA583-081A-417A-B610-15D5369094BD}" type="pres">
      <dgm:prSet presAssocID="{2513C0BE-0F08-427A-894F-D8D0DAE39201}" presName="parentLeftMargin" presStyleLbl="node1" presStyleIdx="4" presStyleCnt="8"/>
      <dgm:spPr/>
      <dgm:t>
        <a:bodyPr/>
        <a:lstStyle/>
        <a:p>
          <a:endParaRPr lang="en-US"/>
        </a:p>
      </dgm:t>
    </dgm:pt>
    <dgm:pt modelId="{3B91BE2F-641C-4421-8C04-238C3E0AA553}" type="pres">
      <dgm:prSet presAssocID="{2513C0BE-0F08-427A-894F-D8D0DAE39201}" presName="parentText" presStyleLbl="node1" presStyleIdx="5" presStyleCnt="8" custScaleX="129172">
        <dgm:presLayoutVars>
          <dgm:chMax val="0"/>
          <dgm:bulletEnabled val="1"/>
        </dgm:presLayoutVars>
      </dgm:prSet>
      <dgm:spPr/>
      <dgm:t>
        <a:bodyPr/>
        <a:lstStyle/>
        <a:p>
          <a:endParaRPr lang="en-US"/>
        </a:p>
      </dgm:t>
    </dgm:pt>
    <dgm:pt modelId="{851CB5DC-463B-4D61-8845-9936C27782E0}" type="pres">
      <dgm:prSet presAssocID="{2513C0BE-0F08-427A-894F-D8D0DAE39201}" presName="negativeSpace" presStyleCnt="0"/>
      <dgm:spPr/>
    </dgm:pt>
    <dgm:pt modelId="{C9484F81-B1E7-468F-BE79-127234E583B3}" type="pres">
      <dgm:prSet presAssocID="{2513C0BE-0F08-427A-894F-D8D0DAE39201}" presName="childText" presStyleLbl="conFgAcc1" presStyleIdx="5" presStyleCnt="8">
        <dgm:presLayoutVars>
          <dgm:bulletEnabled val="1"/>
        </dgm:presLayoutVars>
      </dgm:prSet>
      <dgm:spPr/>
    </dgm:pt>
    <dgm:pt modelId="{84853B69-7591-4294-821D-96D5AFAD4D38}" type="pres">
      <dgm:prSet presAssocID="{40189F2B-9A0C-4A03-8950-A05BE4FD45C1}" presName="spaceBetweenRectangles" presStyleCnt="0"/>
      <dgm:spPr/>
    </dgm:pt>
    <dgm:pt modelId="{03981B24-6531-4575-80A8-356ECEC93764}" type="pres">
      <dgm:prSet presAssocID="{EC471EF8-76B0-4C3D-BC11-2A3009A65052}" presName="parentLin" presStyleCnt="0"/>
      <dgm:spPr/>
    </dgm:pt>
    <dgm:pt modelId="{EA7D95D9-9FF2-495F-A16D-07299478BF7C}" type="pres">
      <dgm:prSet presAssocID="{EC471EF8-76B0-4C3D-BC11-2A3009A65052}" presName="parentLeftMargin" presStyleLbl="node1" presStyleIdx="5" presStyleCnt="8"/>
      <dgm:spPr/>
      <dgm:t>
        <a:bodyPr/>
        <a:lstStyle/>
        <a:p>
          <a:endParaRPr lang="en-US"/>
        </a:p>
      </dgm:t>
    </dgm:pt>
    <dgm:pt modelId="{3D771F7B-CAA6-48DC-9BF7-FB985C94BAAF}" type="pres">
      <dgm:prSet presAssocID="{EC471EF8-76B0-4C3D-BC11-2A3009A65052}" presName="parentText" presStyleLbl="node1" presStyleIdx="6" presStyleCnt="8" custScaleX="129101">
        <dgm:presLayoutVars>
          <dgm:chMax val="0"/>
          <dgm:bulletEnabled val="1"/>
        </dgm:presLayoutVars>
      </dgm:prSet>
      <dgm:spPr/>
      <dgm:t>
        <a:bodyPr/>
        <a:lstStyle/>
        <a:p>
          <a:endParaRPr lang="en-US"/>
        </a:p>
      </dgm:t>
    </dgm:pt>
    <dgm:pt modelId="{9A4370EB-A85B-4E0C-8060-3652C0D69588}" type="pres">
      <dgm:prSet presAssocID="{EC471EF8-76B0-4C3D-BC11-2A3009A65052}" presName="negativeSpace" presStyleCnt="0"/>
      <dgm:spPr/>
    </dgm:pt>
    <dgm:pt modelId="{254D0CE6-B7D5-493E-96AB-C8824882C451}" type="pres">
      <dgm:prSet presAssocID="{EC471EF8-76B0-4C3D-BC11-2A3009A65052}" presName="childText" presStyleLbl="conFgAcc1" presStyleIdx="6" presStyleCnt="8">
        <dgm:presLayoutVars>
          <dgm:bulletEnabled val="1"/>
        </dgm:presLayoutVars>
      </dgm:prSet>
      <dgm:spPr/>
    </dgm:pt>
    <dgm:pt modelId="{50E44E61-EF09-4C32-922B-A09507A4B77F}" type="pres">
      <dgm:prSet presAssocID="{4D3D8621-7576-44D3-8022-968AEE40842E}" presName="spaceBetweenRectangles" presStyleCnt="0"/>
      <dgm:spPr/>
    </dgm:pt>
    <dgm:pt modelId="{722B4DBE-F27E-4B7D-8435-8132E3152C6C}" type="pres">
      <dgm:prSet presAssocID="{522BD193-8EEC-449E-A41F-A69AB075908F}" presName="parentLin" presStyleCnt="0"/>
      <dgm:spPr/>
    </dgm:pt>
    <dgm:pt modelId="{4062B70E-B0B6-4605-9B1F-668B26D6C7DE}" type="pres">
      <dgm:prSet presAssocID="{522BD193-8EEC-449E-A41F-A69AB075908F}" presName="parentLeftMargin" presStyleLbl="node1" presStyleIdx="6" presStyleCnt="8"/>
      <dgm:spPr/>
      <dgm:t>
        <a:bodyPr/>
        <a:lstStyle/>
        <a:p>
          <a:endParaRPr lang="en-US"/>
        </a:p>
      </dgm:t>
    </dgm:pt>
    <dgm:pt modelId="{6A950970-5D8C-42AC-AAFB-4F7A6FCC3D65}" type="pres">
      <dgm:prSet presAssocID="{522BD193-8EEC-449E-A41F-A69AB075908F}" presName="parentText" presStyleLbl="node1" presStyleIdx="7" presStyleCnt="8" custScaleX="129101">
        <dgm:presLayoutVars>
          <dgm:chMax val="0"/>
          <dgm:bulletEnabled val="1"/>
        </dgm:presLayoutVars>
      </dgm:prSet>
      <dgm:spPr/>
      <dgm:t>
        <a:bodyPr/>
        <a:lstStyle/>
        <a:p>
          <a:endParaRPr lang="en-US"/>
        </a:p>
      </dgm:t>
    </dgm:pt>
    <dgm:pt modelId="{476CCC7E-BDF7-4E08-83A7-0BD17201F089}" type="pres">
      <dgm:prSet presAssocID="{522BD193-8EEC-449E-A41F-A69AB075908F}" presName="negativeSpace" presStyleCnt="0"/>
      <dgm:spPr/>
    </dgm:pt>
    <dgm:pt modelId="{27F4DB03-8ED8-4457-BB83-FE0097012F55}" type="pres">
      <dgm:prSet presAssocID="{522BD193-8EEC-449E-A41F-A69AB075908F}" presName="childText" presStyleLbl="conFgAcc1" presStyleIdx="7" presStyleCnt="8">
        <dgm:presLayoutVars>
          <dgm:bulletEnabled val="1"/>
        </dgm:presLayoutVars>
      </dgm:prSet>
      <dgm:spPr/>
    </dgm:pt>
  </dgm:ptLst>
  <dgm:cxnLst>
    <dgm:cxn modelId="{D4090114-D2BF-467F-BE30-8F761A74C6EA}" type="presOf" srcId="{2513C0BE-0F08-427A-894F-D8D0DAE39201}" destId="{3B91BE2F-641C-4421-8C04-238C3E0AA553}" srcOrd="1" destOrd="0" presId="urn:microsoft.com/office/officeart/2005/8/layout/list1"/>
    <dgm:cxn modelId="{64F1F1CD-5816-4C99-AF53-8729290EA88B}" type="presOf" srcId="{EC471EF8-76B0-4C3D-BC11-2A3009A65052}" destId="{EA7D95D9-9FF2-495F-A16D-07299478BF7C}" srcOrd="0" destOrd="0" presId="urn:microsoft.com/office/officeart/2005/8/layout/list1"/>
    <dgm:cxn modelId="{2A5BAD5A-2EF7-4EF5-B5BD-1CC4C90523BD}" type="presOf" srcId="{522BD193-8EEC-449E-A41F-A69AB075908F}" destId="{4062B70E-B0B6-4605-9B1F-668B26D6C7DE}" srcOrd="0" destOrd="0" presId="urn:microsoft.com/office/officeart/2005/8/layout/list1"/>
    <dgm:cxn modelId="{4A70C1F0-6F70-4EEF-9280-EA9A723B3D61}" type="presOf" srcId="{EC471EF8-76B0-4C3D-BC11-2A3009A65052}" destId="{3D771F7B-CAA6-48DC-9BF7-FB985C94BAAF}" srcOrd="1" destOrd="0" presId="urn:microsoft.com/office/officeart/2005/8/layout/list1"/>
    <dgm:cxn modelId="{DCB6DBDF-D94C-420B-8931-70B5AB039F95}" type="presOf" srcId="{0B2AD9EF-F3ED-4D54-857D-CC1F43F8AFD6}" destId="{0BC5C34C-6965-41B3-8AB2-EFFE6BA44191}" srcOrd="1" destOrd="0" presId="urn:microsoft.com/office/officeart/2005/8/layout/list1"/>
    <dgm:cxn modelId="{3C413642-3007-4C9A-A71A-5BF29F80749E}" srcId="{77C6A721-0D40-49DF-9896-538D015E2C22}" destId="{8A9CBDE3-943D-44B1-AA3B-2C775C191735}" srcOrd="0" destOrd="0" parTransId="{47F20488-F57B-4EAA-AC28-0E61598F5785}" sibTransId="{4BE0501D-50E8-49B5-950C-96E7596EBD91}"/>
    <dgm:cxn modelId="{A1DDE4A1-C989-4764-A315-6B65759C23A7}" type="presOf" srcId="{33A22C7F-AEA6-424A-BFF0-DBC2C563A596}" destId="{02EDC5DB-D559-4FAB-83D6-E1DCCEB577D6}" srcOrd="1" destOrd="0" presId="urn:microsoft.com/office/officeart/2005/8/layout/list1"/>
    <dgm:cxn modelId="{4A38FA1D-E08C-45D3-8E21-8DE271E586C2}" srcId="{77C6A721-0D40-49DF-9896-538D015E2C22}" destId="{EC471EF8-76B0-4C3D-BC11-2A3009A65052}" srcOrd="6" destOrd="0" parTransId="{35902282-A2C9-4A7E-A652-1D6F793EC7A7}" sibTransId="{4D3D8621-7576-44D3-8022-968AEE40842E}"/>
    <dgm:cxn modelId="{CECF1367-E63E-4775-943E-134B0762C629}" type="presOf" srcId="{2513C0BE-0F08-427A-894F-D8D0DAE39201}" destId="{1EFDA583-081A-417A-B610-15D5369094BD}" srcOrd="0" destOrd="0" presId="urn:microsoft.com/office/officeart/2005/8/layout/list1"/>
    <dgm:cxn modelId="{D69F63E3-B46D-4EED-8253-43CA7142BAA2}" srcId="{77C6A721-0D40-49DF-9896-538D015E2C22}" destId="{33A22C7F-AEA6-424A-BFF0-DBC2C563A596}" srcOrd="4" destOrd="0" parTransId="{DA92FABD-F4AA-4657-BECD-471930D84129}" sibTransId="{3F53E2C0-02D2-4633-AFDE-FA6CAE5E5891}"/>
    <dgm:cxn modelId="{FC0A6418-51E2-44F0-840B-5BDE4A8C2D4E}" type="presOf" srcId="{8A9CBDE3-943D-44B1-AA3B-2C775C191735}" destId="{944BAB04-7C51-4F32-B3D9-6B3BFE861060}" srcOrd="1" destOrd="0" presId="urn:microsoft.com/office/officeart/2005/8/layout/list1"/>
    <dgm:cxn modelId="{4F5E8BC1-88B4-486A-8B29-BCF4576CC1C5}" srcId="{77C6A721-0D40-49DF-9896-538D015E2C22}" destId="{2513C0BE-0F08-427A-894F-D8D0DAE39201}" srcOrd="5" destOrd="0" parTransId="{476ED7CD-5505-4BA0-BBFC-E6FB32D28B79}" sibTransId="{40189F2B-9A0C-4A03-8950-A05BE4FD45C1}"/>
    <dgm:cxn modelId="{AF4FE0CC-4A16-4351-9BA4-623F7DAA21B1}" srcId="{77C6A721-0D40-49DF-9896-538D015E2C22}" destId="{6CBA835F-12DC-4712-8CC3-59D46C8B909D}" srcOrd="2" destOrd="0" parTransId="{6BC3A7CD-31A8-4CDA-A927-28A8212EC4E4}" sibTransId="{36D8DAD5-7FF5-44FB-9E8E-0695D9463A88}"/>
    <dgm:cxn modelId="{1BE8A395-750E-4BCF-899D-1FA9009F7358}" type="presOf" srcId="{C3FD1DAA-D759-4DF4-B5BA-9D424BEB5D09}" destId="{FD1A25B7-8790-4764-8CEA-2354BABEF059}" srcOrd="1" destOrd="0" presId="urn:microsoft.com/office/officeart/2005/8/layout/list1"/>
    <dgm:cxn modelId="{541AD747-63DC-4EF5-A63B-F26AD8F43233}" type="presOf" srcId="{77C6A721-0D40-49DF-9896-538D015E2C22}" destId="{726BFED6-59D2-4F7E-90B2-0814C54F0E71}" srcOrd="0" destOrd="0" presId="urn:microsoft.com/office/officeart/2005/8/layout/list1"/>
    <dgm:cxn modelId="{230BFD32-EFE9-479B-8BBA-7262C6510BD1}" type="presOf" srcId="{6CBA835F-12DC-4712-8CC3-59D46C8B909D}" destId="{EA9570EB-7D53-4F83-BD89-18364F7966D1}" srcOrd="0" destOrd="0" presId="urn:microsoft.com/office/officeart/2005/8/layout/list1"/>
    <dgm:cxn modelId="{0C2342E2-E1DB-4823-BB62-23D199980EF6}" type="presOf" srcId="{C3FD1DAA-D759-4DF4-B5BA-9D424BEB5D09}" destId="{65F75A86-541A-418C-83C1-2705EEE4A673}" srcOrd="0" destOrd="0" presId="urn:microsoft.com/office/officeart/2005/8/layout/list1"/>
    <dgm:cxn modelId="{A00C448A-67B2-4E9B-80C4-56230CB58434}" type="presOf" srcId="{6CBA835F-12DC-4712-8CC3-59D46C8B909D}" destId="{DB92616B-573E-402D-8DA0-86C7108371DC}" srcOrd="1" destOrd="0" presId="urn:microsoft.com/office/officeart/2005/8/layout/list1"/>
    <dgm:cxn modelId="{6DA87AE2-FDEE-4857-BC82-181B793F0554}" type="presOf" srcId="{33A22C7F-AEA6-424A-BFF0-DBC2C563A596}" destId="{76B142A9-C225-46F9-A59F-8AD8C90AB86A}" srcOrd="0" destOrd="0" presId="urn:microsoft.com/office/officeart/2005/8/layout/list1"/>
    <dgm:cxn modelId="{48CA3C44-3B5E-423A-ADB8-2D83B1A40E99}" srcId="{77C6A721-0D40-49DF-9896-538D015E2C22}" destId="{C3FD1DAA-D759-4DF4-B5BA-9D424BEB5D09}" srcOrd="3" destOrd="0" parTransId="{739B48BB-EA32-4B94-8968-4AB4F63C4A11}" sibTransId="{BBC7983B-202B-44AA-A561-C0CDE901E1BB}"/>
    <dgm:cxn modelId="{4226712F-F6F9-49E6-ABA8-AA8379CE0241}" srcId="{77C6A721-0D40-49DF-9896-538D015E2C22}" destId="{0B2AD9EF-F3ED-4D54-857D-CC1F43F8AFD6}" srcOrd="1" destOrd="0" parTransId="{B75A5741-41EB-4D30-B3D7-C02723BCF508}" sibTransId="{5413F2E3-6E5C-4C54-83C2-8648AA013DB4}"/>
    <dgm:cxn modelId="{244109A4-5055-4C6B-B782-F3DC737C0064}" type="presOf" srcId="{8A9CBDE3-943D-44B1-AA3B-2C775C191735}" destId="{8AFF8CDB-0AF9-4EA6-BECC-E63ACC5B5E29}" srcOrd="0" destOrd="0" presId="urn:microsoft.com/office/officeart/2005/8/layout/list1"/>
    <dgm:cxn modelId="{DE1DD08B-C1FF-48CD-9AB1-9174A7FFD068}" type="presOf" srcId="{0B2AD9EF-F3ED-4D54-857D-CC1F43F8AFD6}" destId="{DD0F1857-B597-431D-9A0F-C159A0C4F7FE}" srcOrd="0" destOrd="0" presId="urn:microsoft.com/office/officeart/2005/8/layout/list1"/>
    <dgm:cxn modelId="{6D2CD05F-6BBC-47AE-B28A-366F811FADAE}" srcId="{77C6A721-0D40-49DF-9896-538D015E2C22}" destId="{522BD193-8EEC-449E-A41F-A69AB075908F}" srcOrd="7" destOrd="0" parTransId="{B45E4FA7-6433-4312-8602-059D55421E04}" sibTransId="{1DA85DBA-B9F2-4640-BAA1-2990DFE2CA67}"/>
    <dgm:cxn modelId="{FEBA3F47-BFDD-47C7-BE41-FF28AF1E8603}" type="presOf" srcId="{522BD193-8EEC-449E-A41F-A69AB075908F}" destId="{6A950970-5D8C-42AC-AAFB-4F7A6FCC3D65}" srcOrd="1" destOrd="0" presId="urn:microsoft.com/office/officeart/2005/8/layout/list1"/>
    <dgm:cxn modelId="{6F802CAC-E603-4D30-BE16-B3E7B2FBB1EC}" type="presParOf" srcId="{726BFED6-59D2-4F7E-90B2-0814C54F0E71}" destId="{9825C2F4-6259-4087-975F-D7E57656305B}" srcOrd="0" destOrd="0" presId="urn:microsoft.com/office/officeart/2005/8/layout/list1"/>
    <dgm:cxn modelId="{9A1F7B61-41C2-4CE0-82BE-51CCF0EAAA9A}" type="presParOf" srcId="{9825C2F4-6259-4087-975F-D7E57656305B}" destId="{8AFF8CDB-0AF9-4EA6-BECC-E63ACC5B5E29}" srcOrd="0" destOrd="0" presId="urn:microsoft.com/office/officeart/2005/8/layout/list1"/>
    <dgm:cxn modelId="{75F88028-BB97-4DA8-AD73-D8D44B82503B}" type="presParOf" srcId="{9825C2F4-6259-4087-975F-D7E57656305B}" destId="{944BAB04-7C51-4F32-B3D9-6B3BFE861060}" srcOrd="1" destOrd="0" presId="urn:microsoft.com/office/officeart/2005/8/layout/list1"/>
    <dgm:cxn modelId="{23280B1D-8B4A-420D-982E-720BC3EAAD4F}" type="presParOf" srcId="{726BFED6-59D2-4F7E-90B2-0814C54F0E71}" destId="{0B92971E-CD3F-40AB-A72B-D3F249C8A999}" srcOrd="1" destOrd="0" presId="urn:microsoft.com/office/officeart/2005/8/layout/list1"/>
    <dgm:cxn modelId="{10AC079E-EC2F-4BF8-979C-BA06BFBBF16A}" type="presParOf" srcId="{726BFED6-59D2-4F7E-90B2-0814C54F0E71}" destId="{A3794F34-CF38-4878-8BA7-B0E44BC4E8BE}" srcOrd="2" destOrd="0" presId="urn:microsoft.com/office/officeart/2005/8/layout/list1"/>
    <dgm:cxn modelId="{BEA8DBED-2469-40E1-BFD3-7CD589A32860}" type="presParOf" srcId="{726BFED6-59D2-4F7E-90B2-0814C54F0E71}" destId="{F2E948CE-AB6E-441B-9C84-EB73198946D1}" srcOrd="3" destOrd="0" presId="urn:microsoft.com/office/officeart/2005/8/layout/list1"/>
    <dgm:cxn modelId="{696B811D-CB46-4601-A4BD-3783AA9991D3}" type="presParOf" srcId="{726BFED6-59D2-4F7E-90B2-0814C54F0E71}" destId="{29C14D80-9378-4DBC-8F98-7A1924A78E08}" srcOrd="4" destOrd="0" presId="urn:microsoft.com/office/officeart/2005/8/layout/list1"/>
    <dgm:cxn modelId="{F1CCFC81-8677-4B04-98C0-E269872C64E5}" type="presParOf" srcId="{29C14D80-9378-4DBC-8F98-7A1924A78E08}" destId="{DD0F1857-B597-431D-9A0F-C159A0C4F7FE}" srcOrd="0" destOrd="0" presId="urn:microsoft.com/office/officeart/2005/8/layout/list1"/>
    <dgm:cxn modelId="{4C2019ED-84FF-49D5-8BD4-1D8345403B0F}" type="presParOf" srcId="{29C14D80-9378-4DBC-8F98-7A1924A78E08}" destId="{0BC5C34C-6965-41B3-8AB2-EFFE6BA44191}" srcOrd="1" destOrd="0" presId="urn:microsoft.com/office/officeart/2005/8/layout/list1"/>
    <dgm:cxn modelId="{8298AC7D-B451-41EA-B721-97306E68D265}" type="presParOf" srcId="{726BFED6-59D2-4F7E-90B2-0814C54F0E71}" destId="{CA2529F1-05C9-4708-AE54-66005BE69934}" srcOrd="5" destOrd="0" presId="urn:microsoft.com/office/officeart/2005/8/layout/list1"/>
    <dgm:cxn modelId="{16FC8057-8A8A-42BA-9770-2D0A80940330}" type="presParOf" srcId="{726BFED6-59D2-4F7E-90B2-0814C54F0E71}" destId="{B6BC36D8-D5B0-4749-B56F-AC6C50C43627}" srcOrd="6" destOrd="0" presId="urn:microsoft.com/office/officeart/2005/8/layout/list1"/>
    <dgm:cxn modelId="{FA1D5B39-537A-453F-8AFD-E1B002B8AF62}" type="presParOf" srcId="{726BFED6-59D2-4F7E-90B2-0814C54F0E71}" destId="{F8592033-9728-426D-B657-EA746F5D2E7F}" srcOrd="7" destOrd="0" presId="urn:microsoft.com/office/officeart/2005/8/layout/list1"/>
    <dgm:cxn modelId="{8388A509-4626-4366-9A57-026EFC835336}" type="presParOf" srcId="{726BFED6-59D2-4F7E-90B2-0814C54F0E71}" destId="{31C34959-0A23-4DA3-BCF2-F8D1D918B54E}" srcOrd="8" destOrd="0" presId="urn:microsoft.com/office/officeart/2005/8/layout/list1"/>
    <dgm:cxn modelId="{734BF6BD-4887-4E59-94F2-6C4F235B852B}" type="presParOf" srcId="{31C34959-0A23-4DA3-BCF2-F8D1D918B54E}" destId="{EA9570EB-7D53-4F83-BD89-18364F7966D1}" srcOrd="0" destOrd="0" presId="urn:microsoft.com/office/officeart/2005/8/layout/list1"/>
    <dgm:cxn modelId="{7E990F43-783E-4238-B32F-7B1808FC4F19}" type="presParOf" srcId="{31C34959-0A23-4DA3-BCF2-F8D1D918B54E}" destId="{DB92616B-573E-402D-8DA0-86C7108371DC}" srcOrd="1" destOrd="0" presId="urn:microsoft.com/office/officeart/2005/8/layout/list1"/>
    <dgm:cxn modelId="{319C85CB-1157-4839-B292-47A46187F66D}" type="presParOf" srcId="{726BFED6-59D2-4F7E-90B2-0814C54F0E71}" destId="{84A3CF46-AA02-40BD-B79D-3D93C13365F9}" srcOrd="9" destOrd="0" presId="urn:microsoft.com/office/officeart/2005/8/layout/list1"/>
    <dgm:cxn modelId="{A4350788-886A-4417-9923-4C82961CFA2A}" type="presParOf" srcId="{726BFED6-59D2-4F7E-90B2-0814C54F0E71}" destId="{6C460B2E-B41F-4BE1-B515-98B1032B3945}" srcOrd="10" destOrd="0" presId="urn:microsoft.com/office/officeart/2005/8/layout/list1"/>
    <dgm:cxn modelId="{B8946964-F03B-4BB3-9A31-223C142BA328}" type="presParOf" srcId="{726BFED6-59D2-4F7E-90B2-0814C54F0E71}" destId="{CA3E6B5C-D625-4994-B867-064668612417}" srcOrd="11" destOrd="0" presId="urn:microsoft.com/office/officeart/2005/8/layout/list1"/>
    <dgm:cxn modelId="{15B185F1-477B-4353-A652-A37E4E92DC75}" type="presParOf" srcId="{726BFED6-59D2-4F7E-90B2-0814C54F0E71}" destId="{8FC9DA99-1060-49F0-BF5F-5A7B28180259}" srcOrd="12" destOrd="0" presId="urn:microsoft.com/office/officeart/2005/8/layout/list1"/>
    <dgm:cxn modelId="{A87C9DAC-C7E3-457E-A9DC-C00AB7550530}" type="presParOf" srcId="{8FC9DA99-1060-49F0-BF5F-5A7B28180259}" destId="{65F75A86-541A-418C-83C1-2705EEE4A673}" srcOrd="0" destOrd="0" presId="urn:microsoft.com/office/officeart/2005/8/layout/list1"/>
    <dgm:cxn modelId="{76EB5A14-6D4D-4B4A-AE12-54FE625CDF4E}" type="presParOf" srcId="{8FC9DA99-1060-49F0-BF5F-5A7B28180259}" destId="{FD1A25B7-8790-4764-8CEA-2354BABEF059}" srcOrd="1" destOrd="0" presId="urn:microsoft.com/office/officeart/2005/8/layout/list1"/>
    <dgm:cxn modelId="{ECBF906F-4799-45A2-B52F-1E142CED74E9}" type="presParOf" srcId="{726BFED6-59D2-4F7E-90B2-0814C54F0E71}" destId="{AFB33ED3-08DF-4003-B66D-825EA38BC2D0}" srcOrd="13" destOrd="0" presId="urn:microsoft.com/office/officeart/2005/8/layout/list1"/>
    <dgm:cxn modelId="{F5389F80-8B8C-40B8-90E4-23917C33A1FF}" type="presParOf" srcId="{726BFED6-59D2-4F7E-90B2-0814C54F0E71}" destId="{DD042242-238F-4E32-8D4E-C4192F8A9F0B}" srcOrd="14" destOrd="0" presId="urn:microsoft.com/office/officeart/2005/8/layout/list1"/>
    <dgm:cxn modelId="{51E58084-E269-4D1F-B461-E0919D859CF2}" type="presParOf" srcId="{726BFED6-59D2-4F7E-90B2-0814C54F0E71}" destId="{D84BF2DA-5DAD-4173-8684-0E3E26373331}" srcOrd="15" destOrd="0" presId="urn:microsoft.com/office/officeart/2005/8/layout/list1"/>
    <dgm:cxn modelId="{640F3812-A7BC-4C9B-8F0B-EAB74F8A41E3}" type="presParOf" srcId="{726BFED6-59D2-4F7E-90B2-0814C54F0E71}" destId="{3A7F8BD2-64E2-4FD3-B77A-70D4AB53642F}" srcOrd="16" destOrd="0" presId="urn:microsoft.com/office/officeart/2005/8/layout/list1"/>
    <dgm:cxn modelId="{3A1EA4D7-AB4F-422C-A506-489B9C93612A}" type="presParOf" srcId="{3A7F8BD2-64E2-4FD3-B77A-70D4AB53642F}" destId="{76B142A9-C225-46F9-A59F-8AD8C90AB86A}" srcOrd="0" destOrd="0" presId="urn:microsoft.com/office/officeart/2005/8/layout/list1"/>
    <dgm:cxn modelId="{5E3D7EFF-C599-4339-92BF-8EB13ECC0C94}" type="presParOf" srcId="{3A7F8BD2-64E2-4FD3-B77A-70D4AB53642F}" destId="{02EDC5DB-D559-4FAB-83D6-E1DCCEB577D6}" srcOrd="1" destOrd="0" presId="urn:microsoft.com/office/officeart/2005/8/layout/list1"/>
    <dgm:cxn modelId="{1033EBD2-80A1-4F55-AF7F-D81FF69939D9}" type="presParOf" srcId="{726BFED6-59D2-4F7E-90B2-0814C54F0E71}" destId="{9AD7034B-FF72-4D95-A544-0686F7BA6D30}" srcOrd="17" destOrd="0" presId="urn:microsoft.com/office/officeart/2005/8/layout/list1"/>
    <dgm:cxn modelId="{092E4FEC-54E6-4115-8F8C-B960BE807891}" type="presParOf" srcId="{726BFED6-59D2-4F7E-90B2-0814C54F0E71}" destId="{05BB580B-4C2B-45AB-B4B7-B915CC849745}" srcOrd="18" destOrd="0" presId="urn:microsoft.com/office/officeart/2005/8/layout/list1"/>
    <dgm:cxn modelId="{0329AAAE-5210-43AA-B8B5-75E15413F623}" type="presParOf" srcId="{726BFED6-59D2-4F7E-90B2-0814C54F0E71}" destId="{DD81BAA5-8F01-457C-844F-B7025AF4A6E8}" srcOrd="19" destOrd="0" presId="urn:microsoft.com/office/officeart/2005/8/layout/list1"/>
    <dgm:cxn modelId="{E7B2BAEA-DC7C-4E03-B3C6-E632913C0F3B}" type="presParOf" srcId="{726BFED6-59D2-4F7E-90B2-0814C54F0E71}" destId="{F8017AA0-6886-449F-9DB7-8498F212B0BE}" srcOrd="20" destOrd="0" presId="urn:microsoft.com/office/officeart/2005/8/layout/list1"/>
    <dgm:cxn modelId="{6317564A-6FDC-4503-9840-FB166DCFB4F3}" type="presParOf" srcId="{F8017AA0-6886-449F-9DB7-8498F212B0BE}" destId="{1EFDA583-081A-417A-B610-15D5369094BD}" srcOrd="0" destOrd="0" presId="urn:microsoft.com/office/officeart/2005/8/layout/list1"/>
    <dgm:cxn modelId="{BB400E1C-8AD6-4D27-9ED7-7B1036372306}" type="presParOf" srcId="{F8017AA0-6886-449F-9DB7-8498F212B0BE}" destId="{3B91BE2F-641C-4421-8C04-238C3E0AA553}" srcOrd="1" destOrd="0" presId="urn:microsoft.com/office/officeart/2005/8/layout/list1"/>
    <dgm:cxn modelId="{EFFEAE07-151A-40A2-8F58-4631692F5955}" type="presParOf" srcId="{726BFED6-59D2-4F7E-90B2-0814C54F0E71}" destId="{851CB5DC-463B-4D61-8845-9936C27782E0}" srcOrd="21" destOrd="0" presId="urn:microsoft.com/office/officeart/2005/8/layout/list1"/>
    <dgm:cxn modelId="{055C28C6-FAF6-4CCE-8606-C30AEC122F7E}" type="presParOf" srcId="{726BFED6-59D2-4F7E-90B2-0814C54F0E71}" destId="{C9484F81-B1E7-468F-BE79-127234E583B3}" srcOrd="22" destOrd="0" presId="urn:microsoft.com/office/officeart/2005/8/layout/list1"/>
    <dgm:cxn modelId="{45132C15-C6DD-420B-A2D6-50A81F3575F8}" type="presParOf" srcId="{726BFED6-59D2-4F7E-90B2-0814C54F0E71}" destId="{84853B69-7591-4294-821D-96D5AFAD4D38}" srcOrd="23" destOrd="0" presId="urn:microsoft.com/office/officeart/2005/8/layout/list1"/>
    <dgm:cxn modelId="{DA759790-B7AE-497B-A078-0E9A316C022B}" type="presParOf" srcId="{726BFED6-59D2-4F7E-90B2-0814C54F0E71}" destId="{03981B24-6531-4575-80A8-356ECEC93764}" srcOrd="24" destOrd="0" presId="urn:microsoft.com/office/officeart/2005/8/layout/list1"/>
    <dgm:cxn modelId="{892A705E-6ED0-45DA-91C3-DE8F29CF2533}" type="presParOf" srcId="{03981B24-6531-4575-80A8-356ECEC93764}" destId="{EA7D95D9-9FF2-495F-A16D-07299478BF7C}" srcOrd="0" destOrd="0" presId="urn:microsoft.com/office/officeart/2005/8/layout/list1"/>
    <dgm:cxn modelId="{7194B255-7EA1-401E-9787-BDCC1BFDEDB1}" type="presParOf" srcId="{03981B24-6531-4575-80A8-356ECEC93764}" destId="{3D771F7B-CAA6-48DC-9BF7-FB985C94BAAF}" srcOrd="1" destOrd="0" presId="urn:microsoft.com/office/officeart/2005/8/layout/list1"/>
    <dgm:cxn modelId="{AB222D16-F847-42C6-A8DD-583B398F4F51}" type="presParOf" srcId="{726BFED6-59D2-4F7E-90B2-0814C54F0E71}" destId="{9A4370EB-A85B-4E0C-8060-3652C0D69588}" srcOrd="25" destOrd="0" presId="urn:microsoft.com/office/officeart/2005/8/layout/list1"/>
    <dgm:cxn modelId="{BBFB4719-B336-40E6-BC2C-6F42C621E012}" type="presParOf" srcId="{726BFED6-59D2-4F7E-90B2-0814C54F0E71}" destId="{254D0CE6-B7D5-493E-96AB-C8824882C451}" srcOrd="26" destOrd="0" presId="urn:microsoft.com/office/officeart/2005/8/layout/list1"/>
    <dgm:cxn modelId="{24C53872-98D8-460F-B412-DD2B9AD3C2FF}" type="presParOf" srcId="{726BFED6-59D2-4F7E-90B2-0814C54F0E71}" destId="{50E44E61-EF09-4C32-922B-A09507A4B77F}" srcOrd="27" destOrd="0" presId="urn:microsoft.com/office/officeart/2005/8/layout/list1"/>
    <dgm:cxn modelId="{161A93A4-3AE8-49C1-89F1-499096A2A111}" type="presParOf" srcId="{726BFED6-59D2-4F7E-90B2-0814C54F0E71}" destId="{722B4DBE-F27E-4B7D-8435-8132E3152C6C}" srcOrd="28" destOrd="0" presId="urn:microsoft.com/office/officeart/2005/8/layout/list1"/>
    <dgm:cxn modelId="{156756CF-6BE0-4873-BB85-27979E8D793F}" type="presParOf" srcId="{722B4DBE-F27E-4B7D-8435-8132E3152C6C}" destId="{4062B70E-B0B6-4605-9B1F-668B26D6C7DE}" srcOrd="0" destOrd="0" presId="urn:microsoft.com/office/officeart/2005/8/layout/list1"/>
    <dgm:cxn modelId="{A9971B06-568E-45A3-8C58-56128D5F9AF5}" type="presParOf" srcId="{722B4DBE-F27E-4B7D-8435-8132E3152C6C}" destId="{6A950970-5D8C-42AC-AAFB-4F7A6FCC3D65}" srcOrd="1" destOrd="0" presId="urn:microsoft.com/office/officeart/2005/8/layout/list1"/>
    <dgm:cxn modelId="{92B0175C-84CD-40A7-9CDB-0570825F5E37}" type="presParOf" srcId="{726BFED6-59D2-4F7E-90B2-0814C54F0E71}" destId="{476CCC7E-BDF7-4E08-83A7-0BD17201F089}" srcOrd="29" destOrd="0" presId="urn:microsoft.com/office/officeart/2005/8/layout/list1"/>
    <dgm:cxn modelId="{5CB4B8ED-8A08-4E21-97D2-4530BC6BC569}" type="presParOf" srcId="{726BFED6-59D2-4F7E-90B2-0814C54F0E71}" destId="{27F4DB03-8ED8-4457-BB83-FE0097012F55}" srcOrd="30"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8D10AA-68BB-432D-B6BE-19D43E6FBBE8}" type="doc">
      <dgm:prSet loTypeId="urn:microsoft.com/office/officeart/2005/8/layout/cycle4" loCatId="cycle" qsTypeId="urn:microsoft.com/office/officeart/2005/8/quickstyle/simple5" qsCatId="simple" csTypeId="urn:microsoft.com/office/officeart/2005/8/colors/colorful1" csCatId="colorful" phldr="1"/>
      <dgm:spPr/>
      <dgm:t>
        <a:bodyPr/>
        <a:lstStyle/>
        <a:p>
          <a:endParaRPr lang="en-US"/>
        </a:p>
      </dgm:t>
    </dgm:pt>
    <dgm:pt modelId="{72551AE8-3279-4930-ACD7-3BFD1C862DE7}">
      <dgm:prSet phldrT="[Text]" custT="1"/>
      <dgm:spPr/>
      <dgm:t>
        <a:bodyPr/>
        <a:lstStyle/>
        <a:p>
          <a:r>
            <a:rPr lang="en-US" sz="1400" b="1" dirty="0" smtClean="0">
              <a:latin typeface="Calibri" pitchFamily="34" charset="0"/>
              <a:cs typeface="Calibri" pitchFamily="34" charset="0"/>
            </a:rPr>
            <a:t>Single Inheritance</a:t>
          </a:r>
          <a:endParaRPr lang="en-US" sz="1400" b="1" dirty="0">
            <a:latin typeface="Calibri" pitchFamily="34" charset="0"/>
            <a:cs typeface="Calibri" pitchFamily="34" charset="0"/>
          </a:endParaRPr>
        </a:p>
      </dgm:t>
    </dgm:pt>
    <dgm:pt modelId="{E0B0BEA4-742F-4F56-8BB7-2296E335CEF2}" type="parTrans" cxnId="{C4F16BF4-638A-45D7-AFFC-844FD50CB7C3}">
      <dgm:prSet/>
      <dgm:spPr/>
      <dgm:t>
        <a:bodyPr/>
        <a:lstStyle/>
        <a:p>
          <a:endParaRPr lang="en-US"/>
        </a:p>
      </dgm:t>
    </dgm:pt>
    <dgm:pt modelId="{C53ADF2A-FE0A-42DC-AD9D-30A85104632B}" type="sibTrans" cxnId="{C4F16BF4-638A-45D7-AFFC-844FD50CB7C3}">
      <dgm:prSet/>
      <dgm:spPr/>
      <dgm:t>
        <a:bodyPr/>
        <a:lstStyle/>
        <a:p>
          <a:endParaRPr lang="en-US"/>
        </a:p>
      </dgm:t>
    </dgm:pt>
    <dgm:pt modelId="{B10C4B2F-F93E-4411-87CF-ECA071DF74DB}">
      <dgm:prSet phldrT="[Text]" custT="1"/>
      <dgm:spPr/>
      <dgm:t>
        <a:bodyPr lIns="0" tIns="0" rIns="0" bIns="0"/>
        <a:lstStyle/>
        <a:p>
          <a:r>
            <a:rPr lang="en-US" sz="1400" dirty="0" smtClean="0">
              <a:latin typeface="Calibri" pitchFamily="34" charset="0"/>
              <a:cs typeface="Calibri" pitchFamily="34" charset="0"/>
            </a:rPr>
            <a:t>A child class inherits from one and only one parent class</a:t>
          </a:r>
          <a:endParaRPr lang="en-US" sz="1400" dirty="0">
            <a:latin typeface="Calibri" pitchFamily="34" charset="0"/>
            <a:cs typeface="Calibri" pitchFamily="34" charset="0"/>
          </a:endParaRPr>
        </a:p>
      </dgm:t>
    </dgm:pt>
    <dgm:pt modelId="{7EEEB5C0-2B9F-45EC-BBFC-20DE19FEC9ED}" type="parTrans" cxnId="{2B7E64E4-B62B-489F-BA2B-F80EE554AD6E}">
      <dgm:prSet/>
      <dgm:spPr/>
      <dgm:t>
        <a:bodyPr/>
        <a:lstStyle/>
        <a:p>
          <a:endParaRPr lang="en-US"/>
        </a:p>
      </dgm:t>
    </dgm:pt>
    <dgm:pt modelId="{9EE3CDD3-D04B-43F0-86D7-9895193FACDF}" type="sibTrans" cxnId="{2B7E64E4-B62B-489F-BA2B-F80EE554AD6E}">
      <dgm:prSet/>
      <dgm:spPr/>
      <dgm:t>
        <a:bodyPr/>
        <a:lstStyle/>
        <a:p>
          <a:endParaRPr lang="en-US"/>
        </a:p>
      </dgm:t>
    </dgm:pt>
    <dgm:pt modelId="{37568774-5311-44C3-8F81-9D70E2685B36}">
      <dgm:prSet phldrT="[Text]" custT="1"/>
      <dgm:spPr/>
      <dgm:t>
        <a:bodyPr/>
        <a:lstStyle/>
        <a:p>
          <a:r>
            <a:rPr lang="en-US" sz="1400" b="1" dirty="0" smtClean="0">
              <a:latin typeface="Calibri" pitchFamily="34" charset="0"/>
              <a:cs typeface="Calibri" pitchFamily="34" charset="0"/>
            </a:rPr>
            <a:t>Multilevel Inheritance</a:t>
          </a:r>
          <a:endParaRPr lang="en-US" sz="1400" b="1" dirty="0">
            <a:latin typeface="Calibri" pitchFamily="34" charset="0"/>
            <a:cs typeface="Calibri" pitchFamily="34" charset="0"/>
          </a:endParaRPr>
        </a:p>
      </dgm:t>
    </dgm:pt>
    <dgm:pt modelId="{08734D15-2B74-4405-BAC7-D6F3E139B86C}" type="parTrans" cxnId="{1433D3CF-856A-4D0B-970E-ED0F97B02168}">
      <dgm:prSet/>
      <dgm:spPr/>
      <dgm:t>
        <a:bodyPr/>
        <a:lstStyle/>
        <a:p>
          <a:endParaRPr lang="en-US"/>
        </a:p>
      </dgm:t>
    </dgm:pt>
    <dgm:pt modelId="{E5C6BBA4-309C-42CC-A78E-2ACE2E46FF59}" type="sibTrans" cxnId="{1433D3CF-856A-4D0B-970E-ED0F97B02168}">
      <dgm:prSet/>
      <dgm:spPr/>
      <dgm:t>
        <a:bodyPr/>
        <a:lstStyle/>
        <a:p>
          <a:endParaRPr lang="en-US"/>
        </a:p>
      </dgm:t>
    </dgm:pt>
    <dgm:pt modelId="{9140E559-4C77-424B-8C2D-EC3EBADD763C}">
      <dgm:prSet phldrT="[Text]" custT="1"/>
      <dgm:spPr/>
      <dgm:t>
        <a:bodyPr lIns="0" tIns="0" rIns="0" bIns="0"/>
        <a:lstStyle/>
        <a:p>
          <a:r>
            <a:rPr lang="en-US" sz="1400" dirty="0" smtClean="0">
              <a:latin typeface="Calibri" pitchFamily="34" charset="0"/>
              <a:cs typeface="Calibri" pitchFamily="34" charset="0"/>
            </a:rPr>
            <a:t>A child class derives from a parent that itself is a child of another class</a:t>
          </a:r>
          <a:endParaRPr lang="en-US" sz="1400" dirty="0">
            <a:latin typeface="Calibri" pitchFamily="34" charset="0"/>
            <a:cs typeface="Calibri" pitchFamily="34" charset="0"/>
          </a:endParaRPr>
        </a:p>
      </dgm:t>
    </dgm:pt>
    <dgm:pt modelId="{47359603-3963-46E4-A0B9-F497373C7C52}" type="parTrans" cxnId="{CFBC236C-53B2-45E4-97C4-5E464F4B516A}">
      <dgm:prSet/>
      <dgm:spPr/>
      <dgm:t>
        <a:bodyPr/>
        <a:lstStyle/>
        <a:p>
          <a:endParaRPr lang="en-US"/>
        </a:p>
      </dgm:t>
    </dgm:pt>
    <dgm:pt modelId="{7CB8422C-40E6-47DD-B0FC-6AD0ECCA0209}" type="sibTrans" cxnId="{CFBC236C-53B2-45E4-97C4-5E464F4B516A}">
      <dgm:prSet/>
      <dgm:spPr/>
      <dgm:t>
        <a:bodyPr/>
        <a:lstStyle/>
        <a:p>
          <a:endParaRPr lang="en-US"/>
        </a:p>
      </dgm:t>
    </dgm:pt>
    <dgm:pt modelId="{3D4439BB-CA48-4876-A64A-CA8AE0FA2FBC}">
      <dgm:prSet phldrT="[Text]" custT="1"/>
      <dgm:spPr/>
      <dgm:t>
        <a:bodyPr/>
        <a:lstStyle/>
        <a:p>
          <a:r>
            <a:rPr lang="en-US" sz="1400" b="1" dirty="0" smtClean="0">
              <a:latin typeface="Calibri" pitchFamily="34" charset="0"/>
              <a:cs typeface="Calibri" pitchFamily="34" charset="0"/>
            </a:rPr>
            <a:t>Multiple Inheritance</a:t>
          </a:r>
          <a:endParaRPr lang="en-US" sz="1400" b="1" dirty="0">
            <a:latin typeface="Calibri" pitchFamily="34" charset="0"/>
            <a:cs typeface="Calibri" pitchFamily="34" charset="0"/>
          </a:endParaRPr>
        </a:p>
      </dgm:t>
    </dgm:pt>
    <dgm:pt modelId="{6846D56F-187F-4117-A189-11B6126DE046}" type="parTrans" cxnId="{84C92AD1-2AFD-474D-BB84-2DFD44A08E12}">
      <dgm:prSet/>
      <dgm:spPr/>
      <dgm:t>
        <a:bodyPr/>
        <a:lstStyle/>
        <a:p>
          <a:endParaRPr lang="en-US"/>
        </a:p>
      </dgm:t>
    </dgm:pt>
    <dgm:pt modelId="{4F50E7DE-BE99-461E-8180-80E78C8AE9F2}" type="sibTrans" cxnId="{84C92AD1-2AFD-474D-BB84-2DFD44A08E12}">
      <dgm:prSet/>
      <dgm:spPr/>
      <dgm:t>
        <a:bodyPr/>
        <a:lstStyle/>
        <a:p>
          <a:endParaRPr lang="en-US"/>
        </a:p>
      </dgm:t>
    </dgm:pt>
    <dgm:pt modelId="{63217E54-3BF1-4A83-8137-B9D1C2FE6B35}">
      <dgm:prSet phldrT="[Text]" custT="1"/>
      <dgm:spPr/>
      <dgm:t>
        <a:bodyPr lIns="0" tIns="0" rIns="0" bIns="0"/>
        <a:lstStyle/>
        <a:p>
          <a:r>
            <a:rPr lang="en-US" sz="1400" dirty="0" smtClean="0">
              <a:latin typeface="Calibri" pitchFamily="34" charset="0"/>
              <a:cs typeface="Calibri" pitchFamily="34" charset="0"/>
            </a:rPr>
            <a:t>A child class derives from more than one parent class</a:t>
          </a:r>
          <a:endParaRPr lang="en-US" sz="1400" dirty="0">
            <a:latin typeface="Calibri" pitchFamily="34" charset="0"/>
            <a:cs typeface="Calibri" pitchFamily="34" charset="0"/>
          </a:endParaRPr>
        </a:p>
      </dgm:t>
    </dgm:pt>
    <dgm:pt modelId="{2F1AD005-3E88-4EFD-93CE-03997FCADB79}" type="parTrans" cxnId="{2A4F8D84-F1A9-4B04-B741-09C2E067D941}">
      <dgm:prSet/>
      <dgm:spPr/>
      <dgm:t>
        <a:bodyPr/>
        <a:lstStyle/>
        <a:p>
          <a:endParaRPr lang="en-US"/>
        </a:p>
      </dgm:t>
    </dgm:pt>
    <dgm:pt modelId="{07D371CF-377D-4E58-8792-66067FC1C28B}" type="sibTrans" cxnId="{2A4F8D84-F1A9-4B04-B741-09C2E067D941}">
      <dgm:prSet/>
      <dgm:spPr/>
      <dgm:t>
        <a:bodyPr/>
        <a:lstStyle/>
        <a:p>
          <a:endParaRPr lang="en-US"/>
        </a:p>
      </dgm:t>
    </dgm:pt>
    <dgm:pt modelId="{2B6B843F-0883-4302-90FD-9F3CD8266305}">
      <dgm:prSet phldrT="[Text]" custT="1"/>
      <dgm:spPr/>
      <dgm:t>
        <a:bodyPr/>
        <a:lstStyle/>
        <a:p>
          <a:r>
            <a:rPr lang="en-US" sz="1400" b="1" dirty="0" smtClean="0">
              <a:latin typeface="Calibri" pitchFamily="34" charset="0"/>
              <a:cs typeface="Calibri" pitchFamily="34" charset="0"/>
            </a:rPr>
            <a:t>Hierarchical Inheritance</a:t>
          </a:r>
          <a:endParaRPr lang="en-US" sz="1400" b="1" dirty="0">
            <a:latin typeface="Calibri" pitchFamily="34" charset="0"/>
            <a:cs typeface="Calibri" pitchFamily="34" charset="0"/>
          </a:endParaRPr>
        </a:p>
      </dgm:t>
    </dgm:pt>
    <dgm:pt modelId="{44A754AE-56EF-409C-B816-8728FA364E53}" type="parTrans" cxnId="{5FD1B618-CE34-4E7C-9EAD-BED3003A254E}">
      <dgm:prSet/>
      <dgm:spPr/>
      <dgm:t>
        <a:bodyPr/>
        <a:lstStyle/>
        <a:p>
          <a:endParaRPr lang="en-US"/>
        </a:p>
      </dgm:t>
    </dgm:pt>
    <dgm:pt modelId="{0565F80B-03B9-4641-BE2B-5B9086A33953}" type="sibTrans" cxnId="{5FD1B618-CE34-4E7C-9EAD-BED3003A254E}">
      <dgm:prSet/>
      <dgm:spPr/>
      <dgm:t>
        <a:bodyPr/>
        <a:lstStyle/>
        <a:p>
          <a:endParaRPr lang="en-US"/>
        </a:p>
      </dgm:t>
    </dgm:pt>
    <dgm:pt modelId="{A63E1216-3AE5-4B14-97BA-B1C60966F5E7}">
      <dgm:prSet phldrT="[Text]" custT="1"/>
      <dgm:spPr/>
      <dgm:t>
        <a:bodyPr lIns="0" tIns="0" rIns="0" bIns="0"/>
        <a:lstStyle/>
        <a:p>
          <a:r>
            <a:rPr lang="en-US" sz="1400" dirty="0" smtClean="0">
              <a:latin typeface="Calibri" pitchFamily="34" charset="0"/>
              <a:cs typeface="Calibri" pitchFamily="34" charset="0"/>
            </a:rPr>
            <a:t>A parent class has more than one child classes at different levels</a:t>
          </a:r>
          <a:endParaRPr lang="en-US" sz="1400" dirty="0">
            <a:latin typeface="Calibri" pitchFamily="34" charset="0"/>
            <a:cs typeface="Calibri" pitchFamily="34" charset="0"/>
          </a:endParaRPr>
        </a:p>
      </dgm:t>
    </dgm:pt>
    <dgm:pt modelId="{F0FD7E93-3586-42D9-8B87-E68C556C7BB8}" type="parTrans" cxnId="{CA7794B0-5CE4-46AA-B7FB-C4E10B00B5B4}">
      <dgm:prSet/>
      <dgm:spPr/>
      <dgm:t>
        <a:bodyPr/>
        <a:lstStyle/>
        <a:p>
          <a:endParaRPr lang="en-US"/>
        </a:p>
      </dgm:t>
    </dgm:pt>
    <dgm:pt modelId="{3E41AE0C-58FB-4750-A4BA-D6444CF91F1F}" type="sibTrans" cxnId="{CA7794B0-5CE4-46AA-B7FB-C4E10B00B5B4}">
      <dgm:prSet/>
      <dgm:spPr/>
      <dgm:t>
        <a:bodyPr/>
        <a:lstStyle/>
        <a:p>
          <a:endParaRPr lang="en-US"/>
        </a:p>
      </dgm:t>
    </dgm:pt>
    <dgm:pt modelId="{BE1D9233-B93E-49FD-978F-3ADC84F28FC3}" type="pres">
      <dgm:prSet presAssocID="{F78D10AA-68BB-432D-B6BE-19D43E6FBBE8}" presName="cycleMatrixDiagram" presStyleCnt="0">
        <dgm:presLayoutVars>
          <dgm:chMax val="1"/>
          <dgm:dir/>
          <dgm:animLvl val="lvl"/>
          <dgm:resizeHandles val="exact"/>
        </dgm:presLayoutVars>
      </dgm:prSet>
      <dgm:spPr/>
      <dgm:t>
        <a:bodyPr/>
        <a:lstStyle/>
        <a:p>
          <a:endParaRPr lang="en-US"/>
        </a:p>
      </dgm:t>
    </dgm:pt>
    <dgm:pt modelId="{1EB2F423-A6E3-45A8-8027-B13FD492BDF2}" type="pres">
      <dgm:prSet presAssocID="{F78D10AA-68BB-432D-B6BE-19D43E6FBBE8}" presName="children" presStyleCnt="0"/>
      <dgm:spPr/>
    </dgm:pt>
    <dgm:pt modelId="{00D373EA-A60B-44A0-9DFE-1DB126751120}" type="pres">
      <dgm:prSet presAssocID="{F78D10AA-68BB-432D-B6BE-19D43E6FBBE8}" presName="child1group" presStyleCnt="0"/>
      <dgm:spPr/>
    </dgm:pt>
    <dgm:pt modelId="{1103AD5A-7DCF-456C-8B2F-E51B8BD4991C}" type="pres">
      <dgm:prSet presAssocID="{F78D10AA-68BB-432D-B6BE-19D43E6FBBE8}" presName="child1" presStyleLbl="bgAcc1" presStyleIdx="0" presStyleCnt="4" custLinFactNeighborX="2530" custLinFactNeighborY="63671"/>
      <dgm:spPr/>
      <dgm:t>
        <a:bodyPr/>
        <a:lstStyle/>
        <a:p>
          <a:endParaRPr lang="en-US"/>
        </a:p>
      </dgm:t>
    </dgm:pt>
    <dgm:pt modelId="{098CB2BF-4580-4905-A133-75736CEE1BAC}" type="pres">
      <dgm:prSet presAssocID="{F78D10AA-68BB-432D-B6BE-19D43E6FBBE8}" presName="child1Text" presStyleLbl="bgAcc1" presStyleIdx="0" presStyleCnt="4">
        <dgm:presLayoutVars>
          <dgm:bulletEnabled val="1"/>
        </dgm:presLayoutVars>
      </dgm:prSet>
      <dgm:spPr/>
      <dgm:t>
        <a:bodyPr/>
        <a:lstStyle/>
        <a:p>
          <a:endParaRPr lang="en-US"/>
        </a:p>
      </dgm:t>
    </dgm:pt>
    <dgm:pt modelId="{D36A6BD3-8E1B-4518-BF34-C78F019FBFBE}" type="pres">
      <dgm:prSet presAssocID="{F78D10AA-68BB-432D-B6BE-19D43E6FBBE8}" presName="child2group" presStyleCnt="0"/>
      <dgm:spPr/>
    </dgm:pt>
    <dgm:pt modelId="{FEF157DA-E66B-4299-86E8-CD4BD17B6859}" type="pres">
      <dgm:prSet presAssocID="{F78D10AA-68BB-432D-B6BE-19D43E6FBBE8}" presName="child2" presStyleLbl="bgAcc1" presStyleIdx="1" presStyleCnt="4" custLinFactNeighborX="1265" custLinFactNeighborY="63671"/>
      <dgm:spPr/>
      <dgm:t>
        <a:bodyPr/>
        <a:lstStyle/>
        <a:p>
          <a:endParaRPr lang="en-US"/>
        </a:p>
      </dgm:t>
    </dgm:pt>
    <dgm:pt modelId="{E3F7B1E1-00BD-43A4-BC99-D03B1F0BD9F1}" type="pres">
      <dgm:prSet presAssocID="{F78D10AA-68BB-432D-B6BE-19D43E6FBBE8}" presName="child2Text" presStyleLbl="bgAcc1" presStyleIdx="1" presStyleCnt="4">
        <dgm:presLayoutVars>
          <dgm:bulletEnabled val="1"/>
        </dgm:presLayoutVars>
      </dgm:prSet>
      <dgm:spPr/>
      <dgm:t>
        <a:bodyPr/>
        <a:lstStyle/>
        <a:p>
          <a:endParaRPr lang="en-US"/>
        </a:p>
      </dgm:t>
    </dgm:pt>
    <dgm:pt modelId="{237D7DD1-F217-4ECB-98B4-616595E83DBA}" type="pres">
      <dgm:prSet presAssocID="{F78D10AA-68BB-432D-B6BE-19D43E6FBBE8}" presName="child3group" presStyleCnt="0"/>
      <dgm:spPr/>
    </dgm:pt>
    <dgm:pt modelId="{27047954-D7A6-4437-A4A8-1769FC8FEC58}" type="pres">
      <dgm:prSet presAssocID="{F78D10AA-68BB-432D-B6BE-19D43E6FBBE8}" presName="child3" presStyleLbl="bgAcc1" presStyleIdx="2" presStyleCnt="4" custLinFactNeighborX="5061"/>
      <dgm:spPr/>
      <dgm:t>
        <a:bodyPr/>
        <a:lstStyle/>
        <a:p>
          <a:endParaRPr lang="en-US"/>
        </a:p>
      </dgm:t>
    </dgm:pt>
    <dgm:pt modelId="{EDBF8563-0C8C-411C-8E7C-507983E2B5A6}" type="pres">
      <dgm:prSet presAssocID="{F78D10AA-68BB-432D-B6BE-19D43E6FBBE8}" presName="child3Text" presStyleLbl="bgAcc1" presStyleIdx="2" presStyleCnt="4">
        <dgm:presLayoutVars>
          <dgm:bulletEnabled val="1"/>
        </dgm:presLayoutVars>
      </dgm:prSet>
      <dgm:spPr/>
      <dgm:t>
        <a:bodyPr/>
        <a:lstStyle/>
        <a:p>
          <a:endParaRPr lang="en-US"/>
        </a:p>
      </dgm:t>
    </dgm:pt>
    <dgm:pt modelId="{4CD7ED75-0C88-428C-BE76-871F6D3EFD97}" type="pres">
      <dgm:prSet presAssocID="{F78D10AA-68BB-432D-B6BE-19D43E6FBBE8}" presName="child4group" presStyleCnt="0"/>
      <dgm:spPr/>
    </dgm:pt>
    <dgm:pt modelId="{532A646B-C4C6-4151-85BE-D8BB6C4BFC60}" type="pres">
      <dgm:prSet presAssocID="{F78D10AA-68BB-432D-B6BE-19D43E6FBBE8}" presName="child4" presStyleLbl="bgAcc1" presStyleIdx="3" presStyleCnt="4" custLinFactNeighborX="1265" custLinFactNeighborY="1953"/>
      <dgm:spPr/>
      <dgm:t>
        <a:bodyPr/>
        <a:lstStyle/>
        <a:p>
          <a:endParaRPr lang="en-US"/>
        </a:p>
      </dgm:t>
    </dgm:pt>
    <dgm:pt modelId="{9863074F-ABD5-425B-915A-7D4EE9CD21AE}" type="pres">
      <dgm:prSet presAssocID="{F78D10AA-68BB-432D-B6BE-19D43E6FBBE8}" presName="child4Text" presStyleLbl="bgAcc1" presStyleIdx="3" presStyleCnt="4">
        <dgm:presLayoutVars>
          <dgm:bulletEnabled val="1"/>
        </dgm:presLayoutVars>
      </dgm:prSet>
      <dgm:spPr/>
      <dgm:t>
        <a:bodyPr/>
        <a:lstStyle/>
        <a:p>
          <a:endParaRPr lang="en-US"/>
        </a:p>
      </dgm:t>
    </dgm:pt>
    <dgm:pt modelId="{BDE2C809-B86D-4475-80BA-98DD07A4466B}" type="pres">
      <dgm:prSet presAssocID="{F78D10AA-68BB-432D-B6BE-19D43E6FBBE8}" presName="childPlaceholder" presStyleCnt="0"/>
      <dgm:spPr/>
    </dgm:pt>
    <dgm:pt modelId="{4A3CFAF8-F5C1-4405-AF68-11E3C6809C85}" type="pres">
      <dgm:prSet presAssocID="{F78D10AA-68BB-432D-B6BE-19D43E6FBBE8}" presName="circle" presStyleCnt="0"/>
      <dgm:spPr/>
    </dgm:pt>
    <dgm:pt modelId="{E9260928-F750-434C-BF22-102C8907D90D}" type="pres">
      <dgm:prSet presAssocID="{F78D10AA-68BB-432D-B6BE-19D43E6FBBE8}" presName="quadrant1" presStyleLbl="node1" presStyleIdx="0" presStyleCnt="4" custScaleX="85912" custScaleY="77252" custLinFactNeighborX="6466" custLinFactNeighborY="40819">
        <dgm:presLayoutVars>
          <dgm:chMax val="1"/>
          <dgm:bulletEnabled val="1"/>
        </dgm:presLayoutVars>
      </dgm:prSet>
      <dgm:spPr/>
      <dgm:t>
        <a:bodyPr/>
        <a:lstStyle/>
        <a:p>
          <a:endParaRPr lang="en-US"/>
        </a:p>
      </dgm:t>
    </dgm:pt>
    <dgm:pt modelId="{15764A65-FCB9-4801-8C39-13FE4C88DD65}" type="pres">
      <dgm:prSet presAssocID="{F78D10AA-68BB-432D-B6BE-19D43E6FBBE8}" presName="quadrant2" presStyleLbl="node1" presStyleIdx="1" presStyleCnt="4" custScaleX="85912" custScaleY="77252" custLinFactNeighborX="-7910" custLinFactNeighborY="40819">
        <dgm:presLayoutVars>
          <dgm:chMax val="1"/>
          <dgm:bulletEnabled val="1"/>
        </dgm:presLayoutVars>
      </dgm:prSet>
      <dgm:spPr/>
      <dgm:t>
        <a:bodyPr/>
        <a:lstStyle/>
        <a:p>
          <a:endParaRPr lang="en-US"/>
        </a:p>
      </dgm:t>
    </dgm:pt>
    <dgm:pt modelId="{3E770E50-D02C-4B3D-9836-BD3A2B1E4C22}" type="pres">
      <dgm:prSet presAssocID="{F78D10AA-68BB-432D-B6BE-19D43E6FBBE8}" presName="quadrant3" presStyleLbl="node1" presStyleIdx="2" presStyleCnt="4" custScaleX="87299" custScaleY="68591" custLinFactNeighborX="-7911" custLinFactNeighborY="14144">
        <dgm:presLayoutVars>
          <dgm:chMax val="1"/>
          <dgm:bulletEnabled val="1"/>
        </dgm:presLayoutVars>
      </dgm:prSet>
      <dgm:spPr/>
      <dgm:t>
        <a:bodyPr/>
        <a:lstStyle/>
        <a:p>
          <a:endParaRPr lang="en-US"/>
        </a:p>
      </dgm:t>
    </dgm:pt>
    <dgm:pt modelId="{DFFA0ABB-E05E-4567-8B38-6A3D384FE150}" type="pres">
      <dgm:prSet presAssocID="{F78D10AA-68BB-432D-B6BE-19D43E6FBBE8}" presName="quadrant4" presStyleLbl="node1" presStyleIdx="3" presStyleCnt="4" custScaleX="87299" custScaleY="68591" custLinFactNeighborX="5773" custLinFactNeighborY="14144">
        <dgm:presLayoutVars>
          <dgm:chMax val="1"/>
          <dgm:bulletEnabled val="1"/>
        </dgm:presLayoutVars>
      </dgm:prSet>
      <dgm:spPr/>
      <dgm:t>
        <a:bodyPr/>
        <a:lstStyle/>
        <a:p>
          <a:endParaRPr lang="en-US"/>
        </a:p>
      </dgm:t>
    </dgm:pt>
    <dgm:pt modelId="{679CFE23-AA27-4D37-9C95-E77220B821ED}" type="pres">
      <dgm:prSet presAssocID="{F78D10AA-68BB-432D-B6BE-19D43E6FBBE8}" presName="quadrantPlaceholder" presStyleCnt="0"/>
      <dgm:spPr/>
    </dgm:pt>
    <dgm:pt modelId="{F2E2B061-6E37-45A5-A491-C71D01F58158}" type="pres">
      <dgm:prSet presAssocID="{F78D10AA-68BB-432D-B6BE-19D43E6FBBE8}" presName="center1" presStyleLbl="fgShp" presStyleIdx="0" presStyleCnt="2" custLinFactY="7692" custLinFactNeighborY="100000"/>
      <dgm:spPr>
        <a:prstGeom prst="blockArc">
          <a:avLst/>
        </a:prstGeom>
      </dgm:spPr>
    </dgm:pt>
    <dgm:pt modelId="{80643658-0A99-40E7-BF6F-6E9DECCCF159}" type="pres">
      <dgm:prSet presAssocID="{F78D10AA-68BB-432D-B6BE-19D43E6FBBE8}" presName="center2" presStyleLbl="fgShp" presStyleIdx="1" presStyleCnt="2" custLinFactNeighborY="83654"/>
      <dgm:spPr>
        <a:prstGeom prst="blockArc">
          <a:avLst/>
        </a:prstGeom>
      </dgm:spPr>
    </dgm:pt>
  </dgm:ptLst>
  <dgm:cxnLst>
    <dgm:cxn modelId="{A3193DE5-4453-4450-9AEE-169524AAB209}" type="presOf" srcId="{72551AE8-3279-4930-ACD7-3BFD1C862DE7}" destId="{E9260928-F750-434C-BF22-102C8907D90D}" srcOrd="0" destOrd="0" presId="urn:microsoft.com/office/officeart/2005/8/layout/cycle4"/>
    <dgm:cxn modelId="{2B7E64E4-B62B-489F-BA2B-F80EE554AD6E}" srcId="{72551AE8-3279-4930-ACD7-3BFD1C862DE7}" destId="{B10C4B2F-F93E-4411-87CF-ECA071DF74DB}" srcOrd="0" destOrd="0" parTransId="{7EEEB5C0-2B9F-45EC-BBFC-20DE19FEC9ED}" sibTransId="{9EE3CDD3-D04B-43F0-86D7-9895193FACDF}"/>
    <dgm:cxn modelId="{84C92AD1-2AFD-474D-BB84-2DFD44A08E12}" srcId="{F78D10AA-68BB-432D-B6BE-19D43E6FBBE8}" destId="{3D4439BB-CA48-4876-A64A-CA8AE0FA2FBC}" srcOrd="2" destOrd="0" parTransId="{6846D56F-187F-4117-A189-11B6126DE046}" sibTransId="{4F50E7DE-BE99-461E-8180-80E78C8AE9F2}"/>
    <dgm:cxn modelId="{75874BF2-C00E-410A-A2FF-901C4E8888E2}" type="presOf" srcId="{9140E559-4C77-424B-8C2D-EC3EBADD763C}" destId="{E3F7B1E1-00BD-43A4-BC99-D03B1F0BD9F1}" srcOrd="1" destOrd="0" presId="urn:microsoft.com/office/officeart/2005/8/layout/cycle4"/>
    <dgm:cxn modelId="{FD72C5D9-E952-4D97-996B-0E262A7B78DD}" type="presOf" srcId="{9140E559-4C77-424B-8C2D-EC3EBADD763C}" destId="{FEF157DA-E66B-4299-86E8-CD4BD17B6859}" srcOrd="0" destOrd="0" presId="urn:microsoft.com/office/officeart/2005/8/layout/cycle4"/>
    <dgm:cxn modelId="{1F2F4E3A-7743-473A-A107-FEF832BBFFC3}" type="presOf" srcId="{B10C4B2F-F93E-4411-87CF-ECA071DF74DB}" destId="{1103AD5A-7DCF-456C-8B2F-E51B8BD4991C}" srcOrd="0" destOrd="0" presId="urn:microsoft.com/office/officeart/2005/8/layout/cycle4"/>
    <dgm:cxn modelId="{C6B1E4C0-A536-4416-A773-9B356E1074EC}" type="presOf" srcId="{2B6B843F-0883-4302-90FD-9F3CD8266305}" destId="{DFFA0ABB-E05E-4567-8B38-6A3D384FE150}" srcOrd="0" destOrd="0" presId="urn:microsoft.com/office/officeart/2005/8/layout/cycle4"/>
    <dgm:cxn modelId="{1162836E-FC5C-40A4-9B4C-1BECFA0A7B69}" type="presOf" srcId="{F78D10AA-68BB-432D-B6BE-19D43E6FBBE8}" destId="{BE1D9233-B93E-49FD-978F-3ADC84F28FC3}" srcOrd="0" destOrd="0" presId="urn:microsoft.com/office/officeart/2005/8/layout/cycle4"/>
    <dgm:cxn modelId="{1A4DF7A9-92FB-46A4-AE8A-B1967EE60BD1}" type="presOf" srcId="{A63E1216-3AE5-4B14-97BA-B1C60966F5E7}" destId="{532A646B-C4C6-4151-85BE-D8BB6C4BFC60}" srcOrd="0" destOrd="0" presId="urn:microsoft.com/office/officeart/2005/8/layout/cycle4"/>
    <dgm:cxn modelId="{C4F16BF4-638A-45D7-AFFC-844FD50CB7C3}" srcId="{F78D10AA-68BB-432D-B6BE-19D43E6FBBE8}" destId="{72551AE8-3279-4930-ACD7-3BFD1C862DE7}" srcOrd="0" destOrd="0" parTransId="{E0B0BEA4-742F-4F56-8BB7-2296E335CEF2}" sibTransId="{C53ADF2A-FE0A-42DC-AD9D-30A85104632B}"/>
    <dgm:cxn modelId="{3A2AAA4D-2245-4F5B-B626-CE006144C6C2}" type="presOf" srcId="{3D4439BB-CA48-4876-A64A-CA8AE0FA2FBC}" destId="{3E770E50-D02C-4B3D-9836-BD3A2B1E4C22}" srcOrd="0" destOrd="0" presId="urn:microsoft.com/office/officeart/2005/8/layout/cycle4"/>
    <dgm:cxn modelId="{CA7794B0-5CE4-46AA-B7FB-C4E10B00B5B4}" srcId="{2B6B843F-0883-4302-90FD-9F3CD8266305}" destId="{A63E1216-3AE5-4B14-97BA-B1C60966F5E7}" srcOrd="0" destOrd="0" parTransId="{F0FD7E93-3586-42D9-8B87-E68C556C7BB8}" sibTransId="{3E41AE0C-58FB-4750-A4BA-D6444CF91F1F}"/>
    <dgm:cxn modelId="{CFBC236C-53B2-45E4-97C4-5E464F4B516A}" srcId="{37568774-5311-44C3-8F81-9D70E2685B36}" destId="{9140E559-4C77-424B-8C2D-EC3EBADD763C}" srcOrd="0" destOrd="0" parTransId="{47359603-3963-46E4-A0B9-F497373C7C52}" sibTransId="{7CB8422C-40E6-47DD-B0FC-6AD0ECCA0209}"/>
    <dgm:cxn modelId="{D2234634-305F-4FB9-AF96-371DC41B596C}" type="presOf" srcId="{A63E1216-3AE5-4B14-97BA-B1C60966F5E7}" destId="{9863074F-ABD5-425B-915A-7D4EE9CD21AE}" srcOrd="1" destOrd="0" presId="urn:microsoft.com/office/officeart/2005/8/layout/cycle4"/>
    <dgm:cxn modelId="{2A4F8D84-F1A9-4B04-B741-09C2E067D941}" srcId="{3D4439BB-CA48-4876-A64A-CA8AE0FA2FBC}" destId="{63217E54-3BF1-4A83-8137-B9D1C2FE6B35}" srcOrd="0" destOrd="0" parTransId="{2F1AD005-3E88-4EFD-93CE-03997FCADB79}" sibTransId="{07D371CF-377D-4E58-8792-66067FC1C28B}"/>
    <dgm:cxn modelId="{1433D3CF-856A-4D0B-970E-ED0F97B02168}" srcId="{F78D10AA-68BB-432D-B6BE-19D43E6FBBE8}" destId="{37568774-5311-44C3-8F81-9D70E2685B36}" srcOrd="1" destOrd="0" parTransId="{08734D15-2B74-4405-BAC7-D6F3E139B86C}" sibTransId="{E5C6BBA4-309C-42CC-A78E-2ACE2E46FF59}"/>
    <dgm:cxn modelId="{4650A504-567F-4F58-B303-8A069B78513C}" type="presOf" srcId="{B10C4B2F-F93E-4411-87CF-ECA071DF74DB}" destId="{098CB2BF-4580-4905-A133-75736CEE1BAC}" srcOrd="1" destOrd="0" presId="urn:microsoft.com/office/officeart/2005/8/layout/cycle4"/>
    <dgm:cxn modelId="{88792235-1EDA-4E95-ADA9-0E4DFD8C9142}" type="presOf" srcId="{37568774-5311-44C3-8F81-9D70E2685B36}" destId="{15764A65-FCB9-4801-8C39-13FE4C88DD65}" srcOrd="0" destOrd="0" presId="urn:microsoft.com/office/officeart/2005/8/layout/cycle4"/>
    <dgm:cxn modelId="{5FD1B618-CE34-4E7C-9EAD-BED3003A254E}" srcId="{F78D10AA-68BB-432D-B6BE-19D43E6FBBE8}" destId="{2B6B843F-0883-4302-90FD-9F3CD8266305}" srcOrd="3" destOrd="0" parTransId="{44A754AE-56EF-409C-B816-8728FA364E53}" sibTransId="{0565F80B-03B9-4641-BE2B-5B9086A33953}"/>
    <dgm:cxn modelId="{E32E832F-E971-433B-AD2D-ADBCC7E15E3E}" type="presOf" srcId="{63217E54-3BF1-4A83-8137-B9D1C2FE6B35}" destId="{27047954-D7A6-4437-A4A8-1769FC8FEC58}" srcOrd="0" destOrd="0" presId="urn:microsoft.com/office/officeart/2005/8/layout/cycle4"/>
    <dgm:cxn modelId="{266D9A95-78E5-40D0-901E-069138D8BA79}" type="presOf" srcId="{63217E54-3BF1-4A83-8137-B9D1C2FE6B35}" destId="{EDBF8563-0C8C-411C-8E7C-507983E2B5A6}" srcOrd="1" destOrd="0" presId="urn:microsoft.com/office/officeart/2005/8/layout/cycle4"/>
    <dgm:cxn modelId="{FBDBBE14-9B23-46F3-A333-BFC50AF9033B}" type="presParOf" srcId="{BE1D9233-B93E-49FD-978F-3ADC84F28FC3}" destId="{1EB2F423-A6E3-45A8-8027-B13FD492BDF2}" srcOrd="0" destOrd="0" presId="urn:microsoft.com/office/officeart/2005/8/layout/cycle4"/>
    <dgm:cxn modelId="{F1062B15-9309-48A7-A097-D9098286A959}" type="presParOf" srcId="{1EB2F423-A6E3-45A8-8027-B13FD492BDF2}" destId="{00D373EA-A60B-44A0-9DFE-1DB126751120}" srcOrd="0" destOrd="0" presId="urn:microsoft.com/office/officeart/2005/8/layout/cycle4"/>
    <dgm:cxn modelId="{1FF1B454-E150-4A66-8768-9B8A2006C1C5}" type="presParOf" srcId="{00D373EA-A60B-44A0-9DFE-1DB126751120}" destId="{1103AD5A-7DCF-456C-8B2F-E51B8BD4991C}" srcOrd="0" destOrd="0" presId="urn:microsoft.com/office/officeart/2005/8/layout/cycle4"/>
    <dgm:cxn modelId="{66B52948-F103-4C79-9E9F-6BED7348C17F}" type="presParOf" srcId="{00D373EA-A60B-44A0-9DFE-1DB126751120}" destId="{098CB2BF-4580-4905-A133-75736CEE1BAC}" srcOrd="1" destOrd="0" presId="urn:microsoft.com/office/officeart/2005/8/layout/cycle4"/>
    <dgm:cxn modelId="{BD57EA3E-7059-4E3D-8116-23E72365B8C2}" type="presParOf" srcId="{1EB2F423-A6E3-45A8-8027-B13FD492BDF2}" destId="{D36A6BD3-8E1B-4518-BF34-C78F019FBFBE}" srcOrd="1" destOrd="0" presId="urn:microsoft.com/office/officeart/2005/8/layout/cycle4"/>
    <dgm:cxn modelId="{87899B14-6B3F-4D4E-BED0-C1144B767CD0}" type="presParOf" srcId="{D36A6BD3-8E1B-4518-BF34-C78F019FBFBE}" destId="{FEF157DA-E66B-4299-86E8-CD4BD17B6859}" srcOrd="0" destOrd="0" presId="urn:microsoft.com/office/officeart/2005/8/layout/cycle4"/>
    <dgm:cxn modelId="{1637E6DE-486C-47BA-AF0C-4D93DF0F1FC9}" type="presParOf" srcId="{D36A6BD3-8E1B-4518-BF34-C78F019FBFBE}" destId="{E3F7B1E1-00BD-43A4-BC99-D03B1F0BD9F1}" srcOrd="1" destOrd="0" presId="urn:microsoft.com/office/officeart/2005/8/layout/cycle4"/>
    <dgm:cxn modelId="{A22FFA49-E7E7-48B2-A9FE-AD06F086A812}" type="presParOf" srcId="{1EB2F423-A6E3-45A8-8027-B13FD492BDF2}" destId="{237D7DD1-F217-4ECB-98B4-616595E83DBA}" srcOrd="2" destOrd="0" presId="urn:microsoft.com/office/officeart/2005/8/layout/cycle4"/>
    <dgm:cxn modelId="{FA4F8C11-6F95-4E4A-99C6-51A15C991CD5}" type="presParOf" srcId="{237D7DD1-F217-4ECB-98B4-616595E83DBA}" destId="{27047954-D7A6-4437-A4A8-1769FC8FEC58}" srcOrd="0" destOrd="0" presId="urn:microsoft.com/office/officeart/2005/8/layout/cycle4"/>
    <dgm:cxn modelId="{6C00E90E-BF03-4F10-B459-809B3A4FC958}" type="presParOf" srcId="{237D7DD1-F217-4ECB-98B4-616595E83DBA}" destId="{EDBF8563-0C8C-411C-8E7C-507983E2B5A6}" srcOrd="1" destOrd="0" presId="urn:microsoft.com/office/officeart/2005/8/layout/cycle4"/>
    <dgm:cxn modelId="{8E0215F1-E3A0-4B76-9E6B-E6BC79A86C3F}" type="presParOf" srcId="{1EB2F423-A6E3-45A8-8027-B13FD492BDF2}" destId="{4CD7ED75-0C88-428C-BE76-871F6D3EFD97}" srcOrd="3" destOrd="0" presId="urn:microsoft.com/office/officeart/2005/8/layout/cycle4"/>
    <dgm:cxn modelId="{83526DA1-FA7C-40AF-85F6-4E8E5A6C8530}" type="presParOf" srcId="{4CD7ED75-0C88-428C-BE76-871F6D3EFD97}" destId="{532A646B-C4C6-4151-85BE-D8BB6C4BFC60}" srcOrd="0" destOrd="0" presId="urn:microsoft.com/office/officeart/2005/8/layout/cycle4"/>
    <dgm:cxn modelId="{1FBA07D6-9194-4046-9C69-80EB2D4AA041}" type="presParOf" srcId="{4CD7ED75-0C88-428C-BE76-871F6D3EFD97}" destId="{9863074F-ABD5-425B-915A-7D4EE9CD21AE}" srcOrd="1" destOrd="0" presId="urn:microsoft.com/office/officeart/2005/8/layout/cycle4"/>
    <dgm:cxn modelId="{8A59AA3D-6753-476C-98B0-0CADBBEBA172}" type="presParOf" srcId="{1EB2F423-A6E3-45A8-8027-B13FD492BDF2}" destId="{BDE2C809-B86D-4475-80BA-98DD07A4466B}" srcOrd="4" destOrd="0" presId="urn:microsoft.com/office/officeart/2005/8/layout/cycle4"/>
    <dgm:cxn modelId="{8A141169-D638-4152-86F4-3E817B4540CB}" type="presParOf" srcId="{BE1D9233-B93E-49FD-978F-3ADC84F28FC3}" destId="{4A3CFAF8-F5C1-4405-AF68-11E3C6809C85}" srcOrd="1" destOrd="0" presId="urn:microsoft.com/office/officeart/2005/8/layout/cycle4"/>
    <dgm:cxn modelId="{5DA1337E-4AC7-474A-8EAF-9386E6353ED0}" type="presParOf" srcId="{4A3CFAF8-F5C1-4405-AF68-11E3C6809C85}" destId="{E9260928-F750-434C-BF22-102C8907D90D}" srcOrd="0" destOrd="0" presId="urn:microsoft.com/office/officeart/2005/8/layout/cycle4"/>
    <dgm:cxn modelId="{B1A27609-BC3F-4F72-8B71-CC2E7F3517E6}" type="presParOf" srcId="{4A3CFAF8-F5C1-4405-AF68-11E3C6809C85}" destId="{15764A65-FCB9-4801-8C39-13FE4C88DD65}" srcOrd="1" destOrd="0" presId="urn:microsoft.com/office/officeart/2005/8/layout/cycle4"/>
    <dgm:cxn modelId="{C65E9CCB-A89F-4F7F-A0C1-7B5C62648441}" type="presParOf" srcId="{4A3CFAF8-F5C1-4405-AF68-11E3C6809C85}" destId="{3E770E50-D02C-4B3D-9836-BD3A2B1E4C22}" srcOrd="2" destOrd="0" presId="urn:microsoft.com/office/officeart/2005/8/layout/cycle4"/>
    <dgm:cxn modelId="{9E59ED50-4D07-4B76-8E96-2479B45B3719}" type="presParOf" srcId="{4A3CFAF8-F5C1-4405-AF68-11E3C6809C85}" destId="{DFFA0ABB-E05E-4567-8B38-6A3D384FE150}" srcOrd="3" destOrd="0" presId="urn:microsoft.com/office/officeart/2005/8/layout/cycle4"/>
    <dgm:cxn modelId="{8C11646A-BE2E-42C4-9BE5-5994E50B0BB6}" type="presParOf" srcId="{4A3CFAF8-F5C1-4405-AF68-11E3C6809C85}" destId="{679CFE23-AA27-4D37-9C95-E77220B821ED}" srcOrd="4" destOrd="0" presId="urn:microsoft.com/office/officeart/2005/8/layout/cycle4"/>
    <dgm:cxn modelId="{0BA0079F-CE1C-4747-9155-872741BD3F1A}" type="presParOf" srcId="{BE1D9233-B93E-49FD-978F-3ADC84F28FC3}" destId="{F2E2B061-6E37-45A5-A491-C71D01F58158}" srcOrd="2" destOrd="0" presId="urn:microsoft.com/office/officeart/2005/8/layout/cycle4"/>
    <dgm:cxn modelId="{955BBD36-7446-4892-B87D-B69B2E71997A}" type="presParOf" srcId="{BE1D9233-B93E-49FD-978F-3ADC84F28FC3}" destId="{80643658-0A99-40E7-BF6F-6E9DECCCF159}" srcOrd="3" destOrd="0" presId="urn:microsoft.com/office/officeart/2005/8/layout/cycle4"/>
  </dgm:cxnLst>
  <dgm:bg>
    <a:effectLst>
      <a:innerShdw blurRad="63500" dist="50800" dir="13500000">
        <a:prstClr val="black">
          <a:alpha val="50000"/>
        </a:prstClr>
      </a:innerShdw>
    </a:effect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7C6A721-0D40-49DF-9896-538D015E2C22}"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lang="en-IN"/>
        </a:p>
      </dgm:t>
    </dgm:pt>
    <dgm:pt modelId="{8A9CBDE3-943D-44B1-AA3B-2C775C191735}">
      <dgm:prSet phldrT="[Text]" custT="1"/>
      <dgm:spPr/>
      <dgm:t>
        <a:bodyPr/>
        <a:lstStyle/>
        <a:p>
          <a:r>
            <a:rPr lang="en-US" sz="1600" b="1" dirty="0" smtClean="0">
              <a:latin typeface="Calibri" pitchFamily="34" charset="0"/>
              <a:cs typeface="Calibri" pitchFamily="34" charset="0"/>
            </a:rPr>
            <a:t>The word polymorph is a combination of two words namely, ‘poly’ which means ‘many’ and ‘morph’ which means ‘forms’.</a:t>
          </a:r>
          <a:endParaRPr lang="en-IN" sz="1600" b="0" dirty="0">
            <a:latin typeface="Courier New" pitchFamily="49" charset="0"/>
            <a:cs typeface="Courier New" pitchFamily="49" charset="0"/>
          </a:endParaRPr>
        </a:p>
      </dgm:t>
    </dgm:pt>
    <dgm:pt modelId="{47F20488-F57B-4EAA-AC28-0E61598F5785}" type="parTrans" cxnId="{3C413642-3007-4C9A-A71A-5BF29F80749E}">
      <dgm:prSet/>
      <dgm:spPr/>
      <dgm:t>
        <a:bodyPr/>
        <a:lstStyle/>
        <a:p>
          <a:endParaRPr lang="en-IN"/>
        </a:p>
      </dgm:t>
    </dgm:pt>
    <dgm:pt modelId="{4BE0501D-50E8-49B5-950C-96E7596EBD91}" type="sibTrans" cxnId="{3C413642-3007-4C9A-A71A-5BF29F80749E}">
      <dgm:prSet/>
      <dgm:spPr/>
      <dgm:t>
        <a:bodyPr/>
        <a:lstStyle/>
        <a:p>
          <a:endParaRPr lang="en-IN"/>
        </a:p>
      </dgm:t>
    </dgm:pt>
    <dgm:pt modelId="{0B2AD9EF-F3ED-4D54-857D-CC1F43F8AFD6}">
      <dgm:prSet phldrT="[Text]" custT="1"/>
      <dgm:spPr/>
      <dgm:t>
        <a:bodyPr/>
        <a:lstStyle/>
        <a:p>
          <a:r>
            <a:rPr lang="en-US" sz="1600" b="1" dirty="0" smtClean="0">
              <a:latin typeface="Calibri" pitchFamily="34" charset="0"/>
              <a:cs typeface="Calibri" pitchFamily="34" charset="0"/>
            </a:rPr>
            <a:t>Thus, polymorph refers to an object that can have many different forms. </a:t>
          </a:r>
          <a:endParaRPr lang="en-IN" sz="1600" b="1" dirty="0">
            <a:latin typeface="Calibri" pitchFamily="34" charset="0"/>
            <a:cs typeface="Calibri" pitchFamily="34" charset="0"/>
          </a:endParaRPr>
        </a:p>
      </dgm:t>
    </dgm:pt>
    <dgm:pt modelId="{B75A5741-41EB-4D30-B3D7-C02723BCF508}" type="parTrans" cxnId="{4226712F-F6F9-49E6-ABA8-AA8379CE0241}">
      <dgm:prSet/>
      <dgm:spPr/>
      <dgm:t>
        <a:bodyPr/>
        <a:lstStyle/>
        <a:p>
          <a:endParaRPr lang="en-IN"/>
        </a:p>
      </dgm:t>
    </dgm:pt>
    <dgm:pt modelId="{5413F2E3-6E5C-4C54-83C2-8648AA013DB4}" type="sibTrans" cxnId="{4226712F-F6F9-49E6-ABA8-AA8379CE0241}">
      <dgm:prSet/>
      <dgm:spPr/>
      <dgm:t>
        <a:bodyPr/>
        <a:lstStyle/>
        <a:p>
          <a:endParaRPr lang="en-IN"/>
        </a:p>
      </dgm:t>
    </dgm:pt>
    <dgm:pt modelId="{AD0CB96D-8460-42C3-BC1C-1246C2849F34}">
      <dgm:prSet phldrT="[Text]" custT="1"/>
      <dgm:spPr/>
      <dgm:t>
        <a:bodyPr/>
        <a:lstStyle/>
        <a:p>
          <a:r>
            <a:rPr lang="en-US" sz="1600" b="1" dirty="0" smtClean="0">
              <a:latin typeface="Calibri" pitchFamily="34" charset="0"/>
              <a:cs typeface="Calibri" pitchFamily="34" charset="0"/>
            </a:rPr>
            <a:t>This principle can also be applied to subclasses of a class that can define their own specific behaviors as well as derive some of the similar functionality of the super class. </a:t>
          </a:r>
          <a:endParaRPr lang="en-IN" sz="1600" b="1" dirty="0">
            <a:latin typeface="Calibri" pitchFamily="34" charset="0"/>
            <a:cs typeface="Calibri" pitchFamily="34" charset="0"/>
          </a:endParaRPr>
        </a:p>
      </dgm:t>
    </dgm:pt>
    <dgm:pt modelId="{077E3DFD-EFEC-4A05-B5B7-FB51B309DD08}" type="parTrans" cxnId="{C2289124-3547-42FC-BCE1-C358F36FB41A}">
      <dgm:prSet/>
      <dgm:spPr/>
      <dgm:t>
        <a:bodyPr/>
        <a:lstStyle/>
        <a:p>
          <a:endParaRPr lang="en-US"/>
        </a:p>
      </dgm:t>
    </dgm:pt>
    <dgm:pt modelId="{C3B27376-31A7-4E35-942B-4E7DE4257FEC}" type="sibTrans" cxnId="{C2289124-3547-42FC-BCE1-C358F36FB41A}">
      <dgm:prSet/>
      <dgm:spPr/>
      <dgm:t>
        <a:bodyPr/>
        <a:lstStyle/>
        <a:p>
          <a:endParaRPr lang="en-US"/>
        </a:p>
      </dgm:t>
    </dgm:pt>
    <dgm:pt modelId="{3ECEB196-B3EE-4ED8-8EA2-CC55A4895DF4}">
      <dgm:prSet phldrT="[Text]" custT="1"/>
      <dgm:spPr/>
      <dgm:t>
        <a:bodyPr/>
        <a:lstStyle/>
        <a:p>
          <a:r>
            <a:rPr lang="en-US" sz="1600" b="1" dirty="0" smtClean="0">
              <a:latin typeface="Calibri" pitchFamily="34" charset="0"/>
              <a:cs typeface="Calibri" pitchFamily="34" charset="0"/>
            </a:rPr>
            <a:t>The concept of method overriding is an example of polymorphism in object-oriented programming in which the same method behaves in a different manner in super class and in subclass.</a:t>
          </a:r>
          <a:endParaRPr lang="en-IN" sz="1600" b="1" dirty="0">
            <a:latin typeface="Calibri" pitchFamily="34" charset="0"/>
            <a:cs typeface="Calibri" pitchFamily="34" charset="0"/>
          </a:endParaRPr>
        </a:p>
      </dgm:t>
    </dgm:pt>
    <dgm:pt modelId="{00AEBADC-2DE5-408C-9E9D-B2F74A07183F}" type="parTrans" cxnId="{47B8F019-B7D6-409C-9470-BA7C6C06037B}">
      <dgm:prSet/>
      <dgm:spPr/>
      <dgm:t>
        <a:bodyPr/>
        <a:lstStyle/>
        <a:p>
          <a:endParaRPr lang="en-US"/>
        </a:p>
      </dgm:t>
    </dgm:pt>
    <dgm:pt modelId="{220C7071-501B-44B4-846A-D8C32B1D11BA}" type="sibTrans" cxnId="{47B8F019-B7D6-409C-9470-BA7C6C06037B}">
      <dgm:prSet/>
      <dgm:spPr/>
      <dgm:t>
        <a:bodyPr/>
        <a:lstStyle/>
        <a:p>
          <a:endParaRPr lang="en-US"/>
        </a:p>
      </dgm:t>
    </dgm:pt>
    <dgm:pt modelId="{726BFED6-59D2-4F7E-90B2-0814C54F0E71}" type="pres">
      <dgm:prSet presAssocID="{77C6A721-0D40-49DF-9896-538D015E2C22}" presName="linear" presStyleCnt="0">
        <dgm:presLayoutVars>
          <dgm:dir/>
          <dgm:animLvl val="lvl"/>
          <dgm:resizeHandles val="exact"/>
        </dgm:presLayoutVars>
      </dgm:prSet>
      <dgm:spPr/>
      <dgm:t>
        <a:bodyPr/>
        <a:lstStyle/>
        <a:p>
          <a:endParaRPr lang="en-IN"/>
        </a:p>
      </dgm:t>
    </dgm:pt>
    <dgm:pt modelId="{9825C2F4-6259-4087-975F-D7E57656305B}" type="pres">
      <dgm:prSet presAssocID="{8A9CBDE3-943D-44B1-AA3B-2C775C191735}" presName="parentLin" presStyleCnt="0"/>
      <dgm:spPr/>
    </dgm:pt>
    <dgm:pt modelId="{8AFF8CDB-0AF9-4EA6-BECC-E63ACC5B5E29}" type="pres">
      <dgm:prSet presAssocID="{8A9CBDE3-943D-44B1-AA3B-2C775C191735}" presName="parentLeftMargin" presStyleLbl="node1" presStyleIdx="0" presStyleCnt="4"/>
      <dgm:spPr/>
      <dgm:t>
        <a:bodyPr/>
        <a:lstStyle/>
        <a:p>
          <a:endParaRPr lang="en-IN"/>
        </a:p>
      </dgm:t>
    </dgm:pt>
    <dgm:pt modelId="{944BAB04-7C51-4F32-B3D9-6B3BFE861060}" type="pres">
      <dgm:prSet presAssocID="{8A9CBDE3-943D-44B1-AA3B-2C775C191735}" presName="parentText" presStyleLbl="node1" presStyleIdx="0" presStyleCnt="4" custScaleX="125606">
        <dgm:presLayoutVars>
          <dgm:chMax val="0"/>
          <dgm:bulletEnabled val="1"/>
        </dgm:presLayoutVars>
      </dgm:prSet>
      <dgm:spPr/>
      <dgm:t>
        <a:bodyPr/>
        <a:lstStyle/>
        <a:p>
          <a:endParaRPr lang="en-IN"/>
        </a:p>
      </dgm:t>
    </dgm:pt>
    <dgm:pt modelId="{0B92971E-CD3F-40AB-A72B-D3F249C8A999}" type="pres">
      <dgm:prSet presAssocID="{8A9CBDE3-943D-44B1-AA3B-2C775C191735}" presName="negativeSpace" presStyleCnt="0"/>
      <dgm:spPr/>
    </dgm:pt>
    <dgm:pt modelId="{A3794F34-CF38-4878-8BA7-B0E44BC4E8BE}" type="pres">
      <dgm:prSet presAssocID="{8A9CBDE3-943D-44B1-AA3B-2C775C191735}" presName="childText" presStyleLbl="conFgAcc1" presStyleIdx="0" presStyleCnt="4">
        <dgm:presLayoutVars>
          <dgm:bulletEnabled val="1"/>
        </dgm:presLayoutVars>
      </dgm:prSet>
      <dgm:spPr/>
    </dgm:pt>
    <dgm:pt modelId="{F2E948CE-AB6E-441B-9C84-EB73198946D1}" type="pres">
      <dgm:prSet presAssocID="{4BE0501D-50E8-49B5-950C-96E7596EBD91}" presName="spaceBetweenRectangles" presStyleCnt="0"/>
      <dgm:spPr/>
    </dgm:pt>
    <dgm:pt modelId="{29C14D80-9378-4DBC-8F98-7A1924A78E08}" type="pres">
      <dgm:prSet presAssocID="{0B2AD9EF-F3ED-4D54-857D-CC1F43F8AFD6}" presName="parentLin" presStyleCnt="0"/>
      <dgm:spPr/>
    </dgm:pt>
    <dgm:pt modelId="{DD0F1857-B597-431D-9A0F-C159A0C4F7FE}" type="pres">
      <dgm:prSet presAssocID="{0B2AD9EF-F3ED-4D54-857D-CC1F43F8AFD6}" presName="parentLeftMargin" presStyleLbl="node1" presStyleIdx="0" presStyleCnt="4"/>
      <dgm:spPr/>
      <dgm:t>
        <a:bodyPr/>
        <a:lstStyle/>
        <a:p>
          <a:endParaRPr lang="en-IN"/>
        </a:p>
      </dgm:t>
    </dgm:pt>
    <dgm:pt modelId="{0BC5C34C-6965-41B3-8AB2-EFFE6BA44191}" type="pres">
      <dgm:prSet presAssocID="{0B2AD9EF-F3ED-4D54-857D-CC1F43F8AFD6}" presName="parentText" presStyleLbl="node1" presStyleIdx="1" presStyleCnt="4" custScaleX="125606">
        <dgm:presLayoutVars>
          <dgm:chMax val="0"/>
          <dgm:bulletEnabled val="1"/>
        </dgm:presLayoutVars>
      </dgm:prSet>
      <dgm:spPr/>
      <dgm:t>
        <a:bodyPr/>
        <a:lstStyle/>
        <a:p>
          <a:endParaRPr lang="en-IN"/>
        </a:p>
      </dgm:t>
    </dgm:pt>
    <dgm:pt modelId="{CA2529F1-05C9-4708-AE54-66005BE69934}" type="pres">
      <dgm:prSet presAssocID="{0B2AD9EF-F3ED-4D54-857D-CC1F43F8AFD6}" presName="negativeSpace" presStyleCnt="0"/>
      <dgm:spPr/>
    </dgm:pt>
    <dgm:pt modelId="{B6BC36D8-D5B0-4749-B56F-AC6C50C43627}" type="pres">
      <dgm:prSet presAssocID="{0B2AD9EF-F3ED-4D54-857D-CC1F43F8AFD6}" presName="childText" presStyleLbl="conFgAcc1" presStyleIdx="1" presStyleCnt="4">
        <dgm:presLayoutVars>
          <dgm:bulletEnabled val="1"/>
        </dgm:presLayoutVars>
      </dgm:prSet>
      <dgm:spPr/>
    </dgm:pt>
    <dgm:pt modelId="{8DA75932-32EB-4786-A23B-8FDBDF8022A3}" type="pres">
      <dgm:prSet presAssocID="{5413F2E3-6E5C-4C54-83C2-8648AA013DB4}" presName="spaceBetweenRectangles" presStyleCnt="0"/>
      <dgm:spPr/>
    </dgm:pt>
    <dgm:pt modelId="{48BB8D59-B28B-4F82-9B54-A34EB917E140}" type="pres">
      <dgm:prSet presAssocID="{AD0CB96D-8460-42C3-BC1C-1246C2849F34}" presName="parentLin" presStyleCnt="0"/>
      <dgm:spPr/>
    </dgm:pt>
    <dgm:pt modelId="{E945AA2B-D73F-4235-8098-FE003E21FBC4}" type="pres">
      <dgm:prSet presAssocID="{AD0CB96D-8460-42C3-BC1C-1246C2849F34}" presName="parentLeftMargin" presStyleLbl="node1" presStyleIdx="1" presStyleCnt="4"/>
      <dgm:spPr/>
      <dgm:t>
        <a:bodyPr/>
        <a:lstStyle/>
        <a:p>
          <a:endParaRPr lang="en-US"/>
        </a:p>
      </dgm:t>
    </dgm:pt>
    <dgm:pt modelId="{0C4E7657-F1D4-444C-925D-DDD192BB0AF9}" type="pres">
      <dgm:prSet presAssocID="{AD0CB96D-8460-42C3-BC1C-1246C2849F34}" presName="parentText" presStyleLbl="node1" presStyleIdx="2" presStyleCnt="4" custScaleX="126455">
        <dgm:presLayoutVars>
          <dgm:chMax val="0"/>
          <dgm:bulletEnabled val="1"/>
        </dgm:presLayoutVars>
      </dgm:prSet>
      <dgm:spPr/>
      <dgm:t>
        <a:bodyPr/>
        <a:lstStyle/>
        <a:p>
          <a:endParaRPr lang="en-US"/>
        </a:p>
      </dgm:t>
    </dgm:pt>
    <dgm:pt modelId="{2CB4B629-877A-42E6-B789-B7430471122D}" type="pres">
      <dgm:prSet presAssocID="{AD0CB96D-8460-42C3-BC1C-1246C2849F34}" presName="negativeSpace" presStyleCnt="0"/>
      <dgm:spPr/>
    </dgm:pt>
    <dgm:pt modelId="{6B7FC83E-AAA0-4E98-B6F0-3DADF22DFFA4}" type="pres">
      <dgm:prSet presAssocID="{AD0CB96D-8460-42C3-BC1C-1246C2849F34}" presName="childText" presStyleLbl="conFgAcc1" presStyleIdx="2" presStyleCnt="4">
        <dgm:presLayoutVars>
          <dgm:bulletEnabled val="1"/>
        </dgm:presLayoutVars>
      </dgm:prSet>
      <dgm:spPr/>
    </dgm:pt>
    <dgm:pt modelId="{109C0BB5-DDFD-470B-858F-1C1FE3696233}" type="pres">
      <dgm:prSet presAssocID="{C3B27376-31A7-4E35-942B-4E7DE4257FEC}" presName="spaceBetweenRectangles" presStyleCnt="0"/>
      <dgm:spPr/>
    </dgm:pt>
    <dgm:pt modelId="{B0DBDEE3-0112-4419-A249-13ED07C93D7A}" type="pres">
      <dgm:prSet presAssocID="{3ECEB196-B3EE-4ED8-8EA2-CC55A4895DF4}" presName="parentLin" presStyleCnt="0"/>
      <dgm:spPr/>
    </dgm:pt>
    <dgm:pt modelId="{D3F42797-A970-4FC7-94B4-54172CA173D5}" type="pres">
      <dgm:prSet presAssocID="{3ECEB196-B3EE-4ED8-8EA2-CC55A4895DF4}" presName="parentLeftMargin" presStyleLbl="node1" presStyleIdx="2" presStyleCnt="4"/>
      <dgm:spPr/>
      <dgm:t>
        <a:bodyPr/>
        <a:lstStyle/>
        <a:p>
          <a:endParaRPr lang="en-US"/>
        </a:p>
      </dgm:t>
    </dgm:pt>
    <dgm:pt modelId="{E5F85C00-CD18-4F4D-A7D6-C6B11CC0C2D2}" type="pres">
      <dgm:prSet presAssocID="{3ECEB196-B3EE-4ED8-8EA2-CC55A4895DF4}" presName="parentText" presStyleLbl="node1" presStyleIdx="3" presStyleCnt="4" custScaleX="126455">
        <dgm:presLayoutVars>
          <dgm:chMax val="0"/>
          <dgm:bulletEnabled val="1"/>
        </dgm:presLayoutVars>
      </dgm:prSet>
      <dgm:spPr/>
      <dgm:t>
        <a:bodyPr/>
        <a:lstStyle/>
        <a:p>
          <a:endParaRPr lang="en-US"/>
        </a:p>
      </dgm:t>
    </dgm:pt>
    <dgm:pt modelId="{0EA69F76-22AD-4DAD-B097-69D91B21B6A4}" type="pres">
      <dgm:prSet presAssocID="{3ECEB196-B3EE-4ED8-8EA2-CC55A4895DF4}" presName="negativeSpace" presStyleCnt="0"/>
      <dgm:spPr/>
    </dgm:pt>
    <dgm:pt modelId="{455C8E9D-E612-497B-9ACA-9A41638927E4}" type="pres">
      <dgm:prSet presAssocID="{3ECEB196-B3EE-4ED8-8EA2-CC55A4895DF4}" presName="childText" presStyleLbl="conFgAcc1" presStyleIdx="3" presStyleCnt="4">
        <dgm:presLayoutVars>
          <dgm:bulletEnabled val="1"/>
        </dgm:presLayoutVars>
      </dgm:prSet>
      <dgm:spPr/>
    </dgm:pt>
  </dgm:ptLst>
  <dgm:cxnLst>
    <dgm:cxn modelId="{1157208F-DF24-4E86-9375-858F8D012853}" type="presOf" srcId="{77C6A721-0D40-49DF-9896-538D015E2C22}" destId="{726BFED6-59D2-4F7E-90B2-0814C54F0E71}" srcOrd="0" destOrd="0" presId="urn:microsoft.com/office/officeart/2005/8/layout/list1"/>
    <dgm:cxn modelId="{428A211E-ECD4-42FC-AB15-4996C9C6C64B}" type="presOf" srcId="{3ECEB196-B3EE-4ED8-8EA2-CC55A4895DF4}" destId="{E5F85C00-CD18-4F4D-A7D6-C6B11CC0C2D2}" srcOrd="1" destOrd="0" presId="urn:microsoft.com/office/officeart/2005/8/layout/list1"/>
    <dgm:cxn modelId="{4226712F-F6F9-49E6-ABA8-AA8379CE0241}" srcId="{77C6A721-0D40-49DF-9896-538D015E2C22}" destId="{0B2AD9EF-F3ED-4D54-857D-CC1F43F8AFD6}" srcOrd="1" destOrd="0" parTransId="{B75A5741-41EB-4D30-B3D7-C02723BCF508}" sibTransId="{5413F2E3-6E5C-4C54-83C2-8648AA013DB4}"/>
    <dgm:cxn modelId="{73C53BB6-0EF2-4259-9F48-7FB75D42DCDE}" type="presOf" srcId="{3ECEB196-B3EE-4ED8-8EA2-CC55A4895DF4}" destId="{D3F42797-A970-4FC7-94B4-54172CA173D5}" srcOrd="0" destOrd="0" presId="urn:microsoft.com/office/officeart/2005/8/layout/list1"/>
    <dgm:cxn modelId="{64614A1C-26B6-4BE6-9BD4-6829C97B6CEF}" type="presOf" srcId="{8A9CBDE3-943D-44B1-AA3B-2C775C191735}" destId="{944BAB04-7C51-4F32-B3D9-6B3BFE861060}" srcOrd="1" destOrd="0" presId="urn:microsoft.com/office/officeart/2005/8/layout/list1"/>
    <dgm:cxn modelId="{3BBD57FF-A49C-4096-9BB5-FB87310CF61D}" type="presOf" srcId="{0B2AD9EF-F3ED-4D54-857D-CC1F43F8AFD6}" destId="{DD0F1857-B597-431D-9A0F-C159A0C4F7FE}" srcOrd="0" destOrd="0" presId="urn:microsoft.com/office/officeart/2005/8/layout/list1"/>
    <dgm:cxn modelId="{C2289124-3547-42FC-BCE1-C358F36FB41A}" srcId="{77C6A721-0D40-49DF-9896-538D015E2C22}" destId="{AD0CB96D-8460-42C3-BC1C-1246C2849F34}" srcOrd="2" destOrd="0" parTransId="{077E3DFD-EFEC-4A05-B5B7-FB51B309DD08}" sibTransId="{C3B27376-31A7-4E35-942B-4E7DE4257FEC}"/>
    <dgm:cxn modelId="{C1226EE1-53BB-4F28-A3B4-209CE690BDB1}" type="presOf" srcId="{8A9CBDE3-943D-44B1-AA3B-2C775C191735}" destId="{8AFF8CDB-0AF9-4EA6-BECC-E63ACC5B5E29}" srcOrd="0" destOrd="0" presId="urn:microsoft.com/office/officeart/2005/8/layout/list1"/>
    <dgm:cxn modelId="{47B8F019-B7D6-409C-9470-BA7C6C06037B}" srcId="{77C6A721-0D40-49DF-9896-538D015E2C22}" destId="{3ECEB196-B3EE-4ED8-8EA2-CC55A4895DF4}" srcOrd="3" destOrd="0" parTransId="{00AEBADC-2DE5-408C-9E9D-B2F74A07183F}" sibTransId="{220C7071-501B-44B4-846A-D8C32B1D11BA}"/>
    <dgm:cxn modelId="{5B3F61EE-FAF9-4E61-BC4D-A198A3BFC389}" type="presOf" srcId="{AD0CB96D-8460-42C3-BC1C-1246C2849F34}" destId="{0C4E7657-F1D4-444C-925D-DDD192BB0AF9}" srcOrd="1" destOrd="0" presId="urn:microsoft.com/office/officeart/2005/8/layout/list1"/>
    <dgm:cxn modelId="{3C413642-3007-4C9A-A71A-5BF29F80749E}" srcId="{77C6A721-0D40-49DF-9896-538D015E2C22}" destId="{8A9CBDE3-943D-44B1-AA3B-2C775C191735}" srcOrd="0" destOrd="0" parTransId="{47F20488-F57B-4EAA-AC28-0E61598F5785}" sibTransId="{4BE0501D-50E8-49B5-950C-96E7596EBD91}"/>
    <dgm:cxn modelId="{7E637ADF-9D20-4BFC-8785-7EF863D3D3FD}" type="presOf" srcId="{0B2AD9EF-F3ED-4D54-857D-CC1F43F8AFD6}" destId="{0BC5C34C-6965-41B3-8AB2-EFFE6BA44191}" srcOrd="1" destOrd="0" presId="urn:microsoft.com/office/officeart/2005/8/layout/list1"/>
    <dgm:cxn modelId="{CCBF36B1-DBF0-4912-B87C-8D67C11F221F}" type="presOf" srcId="{AD0CB96D-8460-42C3-BC1C-1246C2849F34}" destId="{E945AA2B-D73F-4235-8098-FE003E21FBC4}" srcOrd="0" destOrd="0" presId="urn:microsoft.com/office/officeart/2005/8/layout/list1"/>
    <dgm:cxn modelId="{C91222E2-5334-47D6-9510-D81D7FC68B8F}" type="presParOf" srcId="{726BFED6-59D2-4F7E-90B2-0814C54F0E71}" destId="{9825C2F4-6259-4087-975F-D7E57656305B}" srcOrd="0" destOrd="0" presId="urn:microsoft.com/office/officeart/2005/8/layout/list1"/>
    <dgm:cxn modelId="{DD2FD8A7-9072-40C0-96D4-70B8BE9E7D5D}" type="presParOf" srcId="{9825C2F4-6259-4087-975F-D7E57656305B}" destId="{8AFF8CDB-0AF9-4EA6-BECC-E63ACC5B5E29}" srcOrd="0" destOrd="0" presId="urn:microsoft.com/office/officeart/2005/8/layout/list1"/>
    <dgm:cxn modelId="{52381E21-0381-42D3-A818-07D10DCB4C01}" type="presParOf" srcId="{9825C2F4-6259-4087-975F-D7E57656305B}" destId="{944BAB04-7C51-4F32-B3D9-6B3BFE861060}" srcOrd="1" destOrd="0" presId="urn:microsoft.com/office/officeart/2005/8/layout/list1"/>
    <dgm:cxn modelId="{087109EA-586C-4042-B5A9-3A42CE6FC0AE}" type="presParOf" srcId="{726BFED6-59D2-4F7E-90B2-0814C54F0E71}" destId="{0B92971E-CD3F-40AB-A72B-D3F249C8A999}" srcOrd="1" destOrd="0" presId="urn:microsoft.com/office/officeart/2005/8/layout/list1"/>
    <dgm:cxn modelId="{8C57C2E3-D7B0-443F-85DD-D8B1A912C528}" type="presParOf" srcId="{726BFED6-59D2-4F7E-90B2-0814C54F0E71}" destId="{A3794F34-CF38-4878-8BA7-B0E44BC4E8BE}" srcOrd="2" destOrd="0" presId="urn:microsoft.com/office/officeart/2005/8/layout/list1"/>
    <dgm:cxn modelId="{B9DC810C-065B-4A04-9476-71F80E429C7F}" type="presParOf" srcId="{726BFED6-59D2-4F7E-90B2-0814C54F0E71}" destId="{F2E948CE-AB6E-441B-9C84-EB73198946D1}" srcOrd="3" destOrd="0" presId="urn:microsoft.com/office/officeart/2005/8/layout/list1"/>
    <dgm:cxn modelId="{2E781A66-D44B-4A72-8F75-4B60FC6AFCD1}" type="presParOf" srcId="{726BFED6-59D2-4F7E-90B2-0814C54F0E71}" destId="{29C14D80-9378-4DBC-8F98-7A1924A78E08}" srcOrd="4" destOrd="0" presId="urn:microsoft.com/office/officeart/2005/8/layout/list1"/>
    <dgm:cxn modelId="{33F30671-A7A9-4B5E-8E4C-2C4A1A7D934A}" type="presParOf" srcId="{29C14D80-9378-4DBC-8F98-7A1924A78E08}" destId="{DD0F1857-B597-431D-9A0F-C159A0C4F7FE}" srcOrd="0" destOrd="0" presId="urn:microsoft.com/office/officeart/2005/8/layout/list1"/>
    <dgm:cxn modelId="{CB80C96A-AAAE-462F-8F2E-BE2053AC1A78}" type="presParOf" srcId="{29C14D80-9378-4DBC-8F98-7A1924A78E08}" destId="{0BC5C34C-6965-41B3-8AB2-EFFE6BA44191}" srcOrd="1" destOrd="0" presId="urn:microsoft.com/office/officeart/2005/8/layout/list1"/>
    <dgm:cxn modelId="{80D8F97A-CDDC-424A-B97A-E17BD9B30F2D}" type="presParOf" srcId="{726BFED6-59D2-4F7E-90B2-0814C54F0E71}" destId="{CA2529F1-05C9-4708-AE54-66005BE69934}" srcOrd="5" destOrd="0" presId="urn:microsoft.com/office/officeart/2005/8/layout/list1"/>
    <dgm:cxn modelId="{542DD5ED-7F94-4021-A32C-45CEB8FA0E2C}" type="presParOf" srcId="{726BFED6-59D2-4F7E-90B2-0814C54F0E71}" destId="{B6BC36D8-D5B0-4749-B56F-AC6C50C43627}" srcOrd="6" destOrd="0" presId="urn:microsoft.com/office/officeart/2005/8/layout/list1"/>
    <dgm:cxn modelId="{62B44D7E-93D4-47AF-B48E-39E63E5207DA}" type="presParOf" srcId="{726BFED6-59D2-4F7E-90B2-0814C54F0E71}" destId="{8DA75932-32EB-4786-A23B-8FDBDF8022A3}" srcOrd="7" destOrd="0" presId="urn:microsoft.com/office/officeart/2005/8/layout/list1"/>
    <dgm:cxn modelId="{A1EB71FF-EDD5-4401-8177-F96E9857EEE5}" type="presParOf" srcId="{726BFED6-59D2-4F7E-90B2-0814C54F0E71}" destId="{48BB8D59-B28B-4F82-9B54-A34EB917E140}" srcOrd="8" destOrd="0" presId="urn:microsoft.com/office/officeart/2005/8/layout/list1"/>
    <dgm:cxn modelId="{6DF3A08E-CC21-4AB1-A74D-55031947927F}" type="presParOf" srcId="{48BB8D59-B28B-4F82-9B54-A34EB917E140}" destId="{E945AA2B-D73F-4235-8098-FE003E21FBC4}" srcOrd="0" destOrd="0" presId="urn:microsoft.com/office/officeart/2005/8/layout/list1"/>
    <dgm:cxn modelId="{2D552E80-BC03-4592-AB15-F71A8495C9DF}" type="presParOf" srcId="{48BB8D59-B28B-4F82-9B54-A34EB917E140}" destId="{0C4E7657-F1D4-444C-925D-DDD192BB0AF9}" srcOrd="1" destOrd="0" presId="urn:microsoft.com/office/officeart/2005/8/layout/list1"/>
    <dgm:cxn modelId="{126E36C9-E9E3-4580-83F4-CC7F77E661AC}" type="presParOf" srcId="{726BFED6-59D2-4F7E-90B2-0814C54F0E71}" destId="{2CB4B629-877A-42E6-B789-B7430471122D}" srcOrd="9" destOrd="0" presId="urn:microsoft.com/office/officeart/2005/8/layout/list1"/>
    <dgm:cxn modelId="{FF55894F-314C-455C-9C23-AD1D4D0202BC}" type="presParOf" srcId="{726BFED6-59D2-4F7E-90B2-0814C54F0E71}" destId="{6B7FC83E-AAA0-4E98-B6F0-3DADF22DFFA4}" srcOrd="10" destOrd="0" presId="urn:microsoft.com/office/officeart/2005/8/layout/list1"/>
    <dgm:cxn modelId="{DF58E6CA-B19F-4307-94F5-A76ADAFEAFF7}" type="presParOf" srcId="{726BFED6-59D2-4F7E-90B2-0814C54F0E71}" destId="{109C0BB5-DDFD-470B-858F-1C1FE3696233}" srcOrd="11" destOrd="0" presId="urn:microsoft.com/office/officeart/2005/8/layout/list1"/>
    <dgm:cxn modelId="{41CE1C66-73D7-40FD-9506-D8803177CEDB}" type="presParOf" srcId="{726BFED6-59D2-4F7E-90B2-0814C54F0E71}" destId="{B0DBDEE3-0112-4419-A249-13ED07C93D7A}" srcOrd="12" destOrd="0" presId="urn:microsoft.com/office/officeart/2005/8/layout/list1"/>
    <dgm:cxn modelId="{88FE7E8C-9615-41F3-AE50-163BED4050E2}" type="presParOf" srcId="{B0DBDEE3-0112-4419-A249-13ED07C93D7A}" destId="{D3F42797-A970-4FC7-94B4-54172CA173D5}" srcOrd="0" destOrd="0" presId="urn:microsoft.com/office/officeart/2005/8/layout/list1"/>
    <dgm:cxn modelId="{3FCDB891-73A2-4E8A-BAC8-38288A0084FD}" type="presParOf" srcId="{B0DBDEE3-0112-4419-A249-13ED07C93D7A}" destId="{E5F85C00-CD18-4F4D-A7D6-C6B11CC0C2D2}" srcOrd="1" destOrd="0" presId="urn:microsoft.com/office/officeart/2005/8/layout/list1"/>
    <dgm:cxn modelId="{D84DADDA-531F-4100-8606-9747FBA26E6A}" type="presParOf" srcId="{726BFED6-59D2-4F7E-90B2-0814C54F0E71}" destId="{0EA69F76-22AD-4DAD-B097-69D91B21B6A4}" srcOrd="13" destOrd="0" presId="urn:microsoft.com/office/officeart/2005/8/layout/list1"/>
    <dgm:cxn modelId="{21D2101D-556B-429A-B63D-CB39A6B43688}" type="presParOf" srcId="{726BFED6-59D2-4F7E-90B2-0814C54F0E71}" destId="{455C8E9D-E612-497B-9ACA-9A41638927E4}" srcOrd="14"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3794F34-CF38-4878-8BA7-B0E44BC4E8BE}">
      <dsp:nvSpPr>
        <dsp:cNvPr id="0" name=""/>
        <dsp:cNvSpPr/>
      </dsp:nvSpPr>
      <dsp:spPr>
        <a:xfrm>
          <a:off x="0" y="256979"/>
          <a:ext cx="8229600" cy="352800"/>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44BAB04-7C51-4F32-B3D9-6B3BFE861060}">
      <dsp:nvSpPr>
        <dsp:cNvPr id="0" name=""/>
        <dsp:cNvSpPr/>
      </dsp:nvSpPr>
      <dsp:spPr>
        <a:xfrm>
          <a:off x="411480" y="50339"/>
          <a:ext cx="7486055" cy="41328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622300">
            <a:lnSpc>
              <a:spcPct val="90000"/>
            </a:lnSpc>
            <a:spcBef>
              <a:spcPct val="0"/>
            </a:spcBef>
            <a:spcAft>
              <a:spcPct val="35000"/>
            </a:spcAft>
          </a:pPr>
          <a:r>
            <a:rPr lang="en-US" sz="1400" b="1" kern="1200" dirty="0" smtClean="0">
              <a:latin typeface="Calibri" pitchFamily="34" charset="0"/>
              <a:cs typeface="Calibri" pitchFamily="34" charset="0"/>
            </a:rPr>
            <a:t>The class that is derived from another class is called a subclass, derived class, child class, or extended class. </a:t>
          </a:r>
          <a:endParaRPr lang="en-IN" sz="1400" b="1" kern="1200" dirty="0">
            <a:latin typeface="Calibri" pitchFamily="34" charset="0"/>
            <a:cs typeface="Calibri" pitchFamily="34" charset="0"/>
          </a:endParaRPr>
        </a:p>
      </dsp:txBody>
      <dsp:txXfrm>
        <a:off x="411480" y="50339"/>
        <a:ext cx="7486055" cy="413280"/>
      </dsp:txXfrm>
    </dsp:sp>
    <dsp:sp modelId="{B6BC36D8-D5B0-4749-B56F-AC6C50C43627}">
      <dsp:nvSpPr>
        <dsp:cNvPr id="0" name=""/>
        <dsp:cNvSpPr/>
      </dsp:nvSpPr>
      <dsp:spPr>
        <a:xfrm>
          <a:off x="0" y="892019"/>
          <a:ext cx="8229600" cy="352800"/>
        </a:xfrm>
        <a:prstGeom prst="rect">
          <a:avLst/>
        </a:prstGeom>
        <a:solidFill>
          <a:schemeClr val="lt1">
            <a:alpha val="90000"/>
            <a:hueOff val="0"/>
            <a:satOff val="0"/>
            <a:lumOff val="0"/>
            <a:alphaOff val="0"/>
          </a:schemeClr>
        </a:solidFill>
        <a:ln w="25400" cap="flat" cmpd="sng" algn="ctr">
          <a:solidFill>
            <a:schemeClr val="accent3">
              <a:hueOff val="1607181"/>
              <a:satOff val="-2411"/>
              <a:lumOff val="-392"/>
              <a:alphaOff val="0"/>
            </a:schemeClr>
          </a:solidFill>
          <a:prstDash val="solid"/>
        </a:ln>
        <a:effectLst/>
      </dsp:spPr>
      <dsp:style>
        <a:lnRef idx="2">
          <a:scrgbClr r="0" g="0" b="0"/>
        </a:lnRef>
        <a:fillRef idx="1">
          <a:scrgbClr r="0" g="0" b="0"/>
        </a:fillRef>
        <a:effectRef idx="0">
          <a:scrgbClr r="0" g="0" b="0"/>
        </a:effectRef>
        <a:fontRef idx="minor"/>
      </dsp:style>
    </dsp:sp>
    <dsp:sp modelId="{0BC5C34C-6965-41B3-8AB2-EFFE6BA44191}">
      <dsp:nvSpPr>
        <dsp:cNvPr id="0" name=""/>
        <dsp:cNvSpPr/>
      </dsp:nvSpPr>
      <dsp:spPr>
        <a:xfrm>
          <a:off x="411480" y="685379"/>
          <a:ext cx="7486055" cy="413280"/>
        </a:xfrm>
        <a:prstGeom prst="roundRect">
          <a:avLst/>
        </a:prstGeom>
        <a:solidFill>
          <a:schemeClr val="accent3">
            <a:hueOff val="1607181"/>
            <a:satOff val="-2411"/>
            <a:lumOff val="-39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622300">
            <a:lnSpc>
              <a:spcPct val="90000"/>
            </a:lnSpc>
            <a:spcBef>
              <a:spcPct val="0"/>
            </a:spcBef>
            <a:spcAft>
              <a:spcPct val="35000"/>
            </a:spcAft>
          </a:pPr>
          <a:r>
            <a:rPr lang="en-US" sz="1400" b="1" kern="1200" dirty="0" smtClean="0">
              <a:latin typeface="Calibri" pitchFamily="34" charset="0"/>
              <a:cs typeface="Calibri" pitchFamily="34" charset="0"/>
            </a:rPr>
            <a:t>The class from which the subclass is derived is called a super class, base class, or parent class.</a:t>
          </a:r>
          <a:endParaRPr lang="en-IN" sz="1400" b="1" kern="1200" dirty="0" smtClean="0">
            <a:latin typeface="Calibri" pitchFamily="34" charset="0"/>
            <a:cs typeface="Calibri" pitchFamily="34" charset="0"/>
          </a:endParaRPr>
        </a:p>
      </dsp:txBody>
      <dsp:txXfrm>
        <a:off x="411480" y="685379"/>
        <a:ext cx="7486055" cy="413280"/>
      </dsp:txXfrm>
    </dsp:sp>
    <dsp:sp modelId="{6C460B2E-B41F-4BE1-B515-98B1032B3945}">
      <dsp:nvSpPr>
        <dsp:cNvPr id="0" name=""/>
        <dsp:cNvSpPr/>
      </dsp:nvSpPr>
      <dsp:spPr>
        <a:xfrm>
          <a:off x="0" y="1527059"/>
          <a:ext cx="8229600" cy="352800"/>
        </a:xfrm>
        <a:prstGeom prst="rect">
          <a:avLst/>
        </a:prstGeom>
        <a:solidFill>
          <a:schemeClr val="lt1">
            <a:alpha val="90000"/>
            <a:hueOff val="0"/>
            <a:satOff val="0"/>
            <a:lumOff val="0"/>
            <a:alphaOff val="0"/>
          </a:schemeClr>
        </a:solidFill>
        <a:ln w="25400" cap="flat" cmpd="sng" algn="ctr">
          <a:solidFill>
            <a:schemeClr val="accent3">
              <a:hueOff val="3214361"/>
              <a:satOff val="-4823"/>
              <a:lumOff val="-784"/>
              <a:alphaOff val="0"/>
            </a:schemeClr>
          </a:solidFill>
          <a:prstDash val="solid"/>
        </a:ln>
        <a:effectLst/>
      </dsp:spPr>
      <dsp:style>
        <a:lnRef idx="2">
          <a:scrgbClr r="0" g="0" b="0"/>
        </a:lnRef>
        <a:fillRef idx="1">
          <a:scrgbClr r="0" g="0" b="0"/>
        </a:fillRef>
        <a:effectRef idx="0">
          <a:scrgbClr r="0" g="0" b="0"/>
        </a:effectRef>
        <a:fontRef idx="minor"/>
      </dsp:style>
    </dsp:sp>
    <dsp:sp modelId="{DB92616B-573E-402D-8DA0-86C7108371DC}">
      <dsp:nvSpPr>
        <dsp:cNvPr id="0" name=""/>
        <dsp:cNvSpPr/>
      </dsp:nvSpPr>
      <dsp:spPr>
        <a:xfrm>
          <a:off x="411480" y="1320420"/>
          <a:ext cx="7437147" cy="413280"/>
        </a:xfrm>
        <a:prstGeom prst="roundRect">
          <a:avLst/>
        </a:prstGeom>
        <a:solidFill>
          <a:schemeClr val="accent3">
            <a:hueOff val="3214361"/>
            <a:satOff val="-4823"/>
            <a:lumOff val="-78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622300">
            <a:lnSpc>
              <a:spcPct val="90000"/>
            </a:lnSpc>
            <a:spcBef>
              <a:spcPct val="0"/>
            </a:spcBef>
            <a:spcAft>
              <a:spcPct val="35000"/>
            </a:spcAft>
          </a:pPr>
          <a:r>
            <a:rPr lang="en-US" sz="1400" b="1" kern="1200" dirty="0" smtClean="0">
              <a:latin typeface="Calibri" pitchFamily="34" charset="0"/>
              <a:cs typeface="Calibri" pitchFamily="34" charset="0"/>
            </a:rPr>
            <a:t>The derived class can reuse the fields and methods of the existing class without having to </a:t>
          </a:r>
          <a:br>
            <a:rPr lang="en-US" sz="1400" b="1" kern="1200" dirty="0" smtClean="0">
              <a:latin typeface="Calibri" pitchFamily="34" charset="0"/>
              <a:cs typeface="Calibri" pitchFamily="34" charset="0"/>
            </a:rPr>
          </a:br>
          <a:r>
            <a:rPr lang="en-US" sz="1400" b="1" kern="1200" dirty="0" smtClean="0">
              <a:latin typeface="Calibri" pitchFamily="34" charset="0"/>
              <a:cs typeface="Calibri" pitchFamily="34" charset="0"/>
            </a:rPr>
            <a:t>re-write or debug the code again.</a:t>
          </a:r>
          <a:endParaRPr lang="en-IN" sz="1400" b="1" kern="1200" dirty="0" smtClean="0">
            <a:latin typeface="Calibri" pitchFamily="34" charset="0"/>
            <a:cs typeface="Calibri" pitchFamily="34" charset="0"/>
          </a:endParaRPr>
        </a:p>
      </dsp:txBody>
      <dsp:txXfrm>
        <a:off x="411480" y="1320420"/>
        <a:ext cx="7437147" cy="413280"/>
      </dsp:txXfrm>
    </dsp:sp>
    <dsp:sp modelId="{DD042242-238F-4E32-8D4E-C4192F8A9F0B}">
      <dsp:nvSpPr>
        <dsp:cNvPr id="0" name=""/>
        <dsp:cNvSpPr/>
      </dsp:nvSpPr>
      <dsp:spPr>
        <a:xfrm>
          <a:off x="0" y="2162100"/>
          <a:ext cx="8229600" cy="352800"/>
        </a:xfrm>
        <a:prstGeom prst="rect">
          <a:avLst/>
        </a:prstGeom>
        <a:solidFill>
          <a:schemeClr val="lt1">
            <a:alpha val="90000"/>
            <a:hueOff val="0"/>
            <a:satOff val="0"/>
            <a:lumOff val="0"/>
            <a:alphaOff val="0"/>
          </a:schemeClr>
        </a:solidFill>
        <a:ln w="25400" cap="flat" cmpd="sng" algn="ctr">
          <a:solidFill>
            <a:schemeClr val="accent3">
              <a:hueOff val="4821541"/>
              <a:satOff val="-7234"/>
              <a:lumOff val="-1176"/>
              <a:alphaOff val="0"/>
            </a:schemeClr>
          </a:solidFill>
          <a:prstDash val="solid"/>
        </a:ln>
        <a:effectLst/>
      </dsp:spPr>
      <dsp:style>
        <a:lnRef idx="2">
          <a:scrgbClr r="0" g="0" b="0"/>
        </a:lnRef>
        <a:fillRef idx="1">
          <a:scrgbClr r="0" g="0" b="0"/>
        </a:fillRef>
        <a:effectRef idx="0">
          <a:scrgbClr r="0" g="0" b="0"/>
        </a:effectRef>
        <a:fontRef idx="minor"/>
      </dsp:style>
    </dsp:sp>
    <dsp:sp modelId="{FD1A25B7-8790-4764-8CEA-2354BABEF059}">
      <dsp:nvSpPr>
        <dsp:cNvPr id="0" name=""/>
        <dsp:cNvSpPr/>
      </dsp:nvSpPr>
      <dsp:spPr>
        <a:xfrm>
          <a:off x="411480" y="1955460"/>
          <a:ext cx="7437147" cy="413280"/>
        </a:xfrm>
        <a:prstGeom prst="roundRect">
          <a:avLst/>
        </a:prstGeom>
        <a:solidFill>
          <a:schemeClr val="accent3">
            <a:hueOff val="4821541"/>
            <a:satOff val="-7234"/>
            <a:lumOff val="-117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622300">
            <a:lnSpc>
              <a:spcPct val="90000"/>
            </a:lnSpc>
            <a:spcBef>
              <a:spcPct val="0"/>
            </a:spcBef>
            <a:spcAft>
              <a:spcPct val="35000"/>
            </a:spcAft>
          </a:pPr>
          <a:r>
            <a:rPr lang="en-US" sz="1400" b="1" kern="1200" dirty="0" smtClean="0">
              <a:latin typeface="Calibri" pitchFamily="34" charset="0"/>
              <a:cs typeface="Calibri" pitchFamily="34" charset="0"/>
            </a:rPr>
            <a:t>A subclass inherits all the members such as fields, nested classes, and methods from its super class except those with </a:t>
          </a:r>
          <a:r>
            <a:rPr lang="en-US" sz="1400" b="0" kern="1200" dirty="0" smtClean="0">
              <a:latin typeface="Courier New" pitchFamily="49" charset="0"/>
              <a:cs typeface="Courier New" pitchFamily="49" charset="0"/>
            </a:rPr>
            <a:t>private</a:t>
          </a:r>
          <a:r>
            <a:rPr lang="en-US" sz="1400" b="1" kern="1200" dirty="0" smtClean="0">
              <a:latin typeface="Calibri" pitchFamily="34" charset="0"/>
              <a:cs typeface="Calibri" pitchFamily="34" charset="0"/>
            </a:rPr>
            <a:t> access </a:t>
          </a:r>
          <a:r>
            <a:rPr lang="en-US" sz="1400" b="1" kern="1200" dirty="0" err="1" smtClean="0">
              <a:latin typeface="Calibri" pitchFamily="34" charset="0"/>
              <a:cs typeface="Calibri" pitchFamily="34" charset="0"/>
            </a:rPr>
            <a:t>specifier</a:t>
          </a:r>
          <a:r>
            <a:rPr lang="en-US" sz="1400" b="1" kern="1200" dirty="0" smtClean="0">
              <a:latin typeface="Calibri" pitchFamily="34" charset="0"/>
              <a:cs typeface="Calibri" pitchFamily="34" charset="0"/>
            </a:rPr>
            <a:t>. </a:t>
          </a:r>
          <a:endParaRPr lang="en-IN" sz="1400" b="1" kern="1200" dirty="0" smtClean="0">
            <a:latin typeface="Calibri" pitchFamily="34" charset="0"/>
            <a:cs typeface="Calibri" pitchFamily="34" charset="0"/>
          </a:endParaRPr>
        </a:p>
      </dsp:txBody>
      <dsp:txXfrm>
        <a:off x="411480" y="1955460"/>
        <a:ext cx="7437147" cy="413280"/>
      </dsp:txXfrm>
    </dsp:sp>
    <dsp:sp modelId="{05BB580B-4C2B-45AB-B4B7-B915CC849745}">
      <dsp:nvSpPr>
        <dsp:cNvPr id="0" name=""/>
        <dsp:cNvSpPr/>
      </dsp:nvSpPr>
      <dsp:spPr>
        <a:xfrm>
          <a:off x="0" y="2797140"/>
          <a:ext cx="8229600" cy="352800"/>
        </a:xfrm>
        <a:prstGeom prst="rect">
          <a:avLst/>
        </a:prstGeom>
        <a:solidFill>
          <a:schemeClr val="lt1">
            <a:alpha val="90000"/>
            <a:hueOff val="0"/>
            <a:satOff val="0"/>
            <a:lumOff val="0"/>
            <a:alphaOff val="0"/>
          </a:schemeClr>
        </a:solidFill>
        <a:ln w="25400" cap="flat" cmpd="sng" algn="ctr">
          <a:solidFill>
            <a:schemeClr val="accent3">
              <a:hueOff val="6428722"/>
              <a:satOff val="-9646"/>
              <a:lumOff val="-1569"/>
              <a:alphaOff val="0"/>
            </a:schemeClr>
          </a:solidFill>
          <a:prstDash val="solid"/>
        </a:ln>
        <a:effectLst/>
      </dsp:spPr>
      <dsp:style>
        <a:lnRef idx="2">
          <a:scrgbClr r="0" g="0" b="0"/>
        </a:lnRef>
        <a:fillRef idx="1">
          <a:scrgbClr r="0" g="0" b="0"/>
        </a:fillRef>
        <a:effectRef idx="0">
          <a:scrgbClr r="0" g="0" b="0"/>
        </a:effectRef>
        <a:fontRef idx="minor"/>
      </dsp:style>
    </dsp:sp>
    <dsp:sp modelId="{02EDC5DB-D559-4FAB-83D6-E1DCCEB577D6}">
      <dsp:nvSpPr>
        <dsp:cNvPr id="0" name=""/>
        <dsp:cNvSpPr/>
      </dsp:nvSpPr>
      <dsp:spPr>
        <a:xfrm>
          <a:off x="411480" y="2590500"/>
          <a:ext cx="7437147" cy="413280"/>
        </a:xfrm>
        <a:prstGeom prst="roundRect">
          <a:avLst/>
        </a:prstGeom>
        <a:solidFill>
          <a:schemeClr val="accent3">
            <a:hueOff val="6428722"/>
            <a:satOff val="-9646"/>
            <a:lumOff val="-156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622300">
            <a:lnSpc>
              <a:spcPct val="90000"/>
            </a:lnSpc>
            <a:spcBef>
              <a:spcPct val="0"/>
            </a:spcBef>
            <a:spcAft>
              <a:spcPct val="35000"/>
            </a:spcAft>
          </a:pPr>
          <a:r>
            <a:rPr lang="en-US" sz="1400" b="1" kern="1200" dirty="0" smtClean="0">
              <a:latin typeface="Calibri" pitchFamily="34" charset="0"/>
              <a:cs typeface="Calibri" pitchFamily="34" charset="0"/>
            </a:rPr>
            <a:t>Constructors of a class are not considered as members of a class and are not inherited by subclasses. </a:t>
          </a:r>
          <a:endParaRPr lang="en-IN" sz="1400" b="1" kern="1200" dirty="0" smtClean="0">
            <a:latin typeface="Calibri" pitchFamily="34" charset="0"/>
            <a:cs typeface="Calibri" pitchFamily="34" charset="0"/>
          </a:endParaRPr>
        </a:p>
      </dsp:txBody>
      <dsp:txXfrm>
        <a:off x="411480" y="2590500"/>
        <a:ext cx="7437147" cy="413280"/>
      </dsp:txXfrm>
    </dsp:sp>
    <dsp:sp modelId="{C9484F81-B1E7-468F-BE79-127234E583B3}">
      <dsp:nvSpPr>
        <dsp:cNvPr id="0" name=""/>
        <dsp:cNvSpPr/>
      </dsp:nvSpPr>
      <dsp:spPr>
        <a:xfrm>
          <a:off x="0" y="3432180"/>
          <a:ext cx="8229600" cy="352800"/>
        </a:xfrm>
        <a:prstGeom prst="rect">
          <a:avLst/>
        </a:prstGeom>
        <a:solidFill>
          <a:schemeClr val="lt1">
            <a:alpha val="90000"/>
            <a:hueOff val="0"/>
            <a:satOff val="0"/>
            <a:lumOff val="0"/>
            <a:alphaOff val="0"/>
          </a:schemeClr>
        </a:solidFill>
        <a:ln w="25400" cap="flat" cmpd="sng" algn="ctr">
          <a:solidFill>
            <a:schemeClr val="accent3">
              <a:hueOff val="8035903"/>
              <a:satOff val="-12057"/>
              <a:lumOff val="-1961"/>
              <a:alphaOff val="0"/>
            </a:schemeClr>
          </a:solidFill>
          <a:prstDash val="solid"/>
        </a:ln>
        <a:effectLst/>
      </dsp:spPr>
      <dsp:style>
        <a:lnRef idx="2">
          <a:scrgbClr r="0" g="0" b="0"/>
        </a:lnRef>
        <a:fillRef idx="1">
          <a:scrgbClr r="0" g="0" b="0"/>
        </a:fillRef>
        <a:effectRef idx="0">
          <a:scrgbClr r="0" g="0" b="0"/>
        </a:effectRef>
        <a:fontRef idx="minor"/>
      </dsp:style>
    </dsp:sp>
    <dsp:sp modelId="{3B91BE2F-641C-4421-8C04-238C3E0AA553}">
      <dsp:nvSpPr>
        <dsp:cNvPr id="0" name=""/>
        <dsp:cNvSpPr/>
      </dsp:nvSpPr>
      <dsp:spPr>
        <a:xfrm>
          <a:off x="411480" y="3225540"/>
          <a:ext cx="7441237" cy="413280"/>
        </a:xfrm>
        <a:prstGeom prst="roundRect">
          <a:avLst/>
        </a:prstGeom>
        <a:solidFill>
          <a:schemeClr val="accent3">
            <a:hueOff val="8035903"/>
            <a:satOff val="-12057"/>
            <a:lumOff val="-196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622300">
            <a:lnSpc>
              <a:spcPct val="90000"/>
            </a:lnSpc>
            <a:spcBef>
              <a:spcPct val="0"/>
            </a:spcBef>
            <a:spcAft>
              <a:spcPct val="35000"/>
            </a:spcAft>
          </a:pPr>
          <a:r>
            <a:rPr lang="en-US" sz="1400" b="1" kern="1200" dirty="0" smtClean="0">
              <a:latin typeface="Calibri" pitchFamily="34" charset="0"/>
              <a:cs typeface="Calibri" pitchFamily="34" charset="0"/>
            </a:rPr>
            <a:t>The child class can invoke the constructor of the super class from its own constructor.</a:t>
          </a:r>
          <a:endParaRPr lang="en-IN" sz="1400" b="1" kern="1200" dirty="0" smtClean="0">
            <a:latin typeface="Calibri" pitchFamily="34" charset="0"/>
            <a:cs typeface="Calibri" pitchFamily="34" charset="0"/>
          </a:endParaRPr>
        </a:p>
      </dsp:txBody>
      <dsp:txXfrm>
        <a:off x="411480" y="3225540"/>
        <a:ext cx="7441237" cy="413280"/>
      </dsp:txXfrm>
    </dsp:sp>
    <dsp:sp modelId="{254D0CE6-B7D5-493E-96AB-C8824882C451}">
      <dsp:nvSpPr>
        <dsp:cNvPr id="0" name=""/>
        <dsp:cNvSpPr/>
      </dsp:nvSpPr>
      <dsp:spPr>
        <a:xfrm>
          <a:off x="0" y="4067220"/>
          <a:ext cx="8229600" cy="352800"/>
        </a:xfrm>
        <a:prstGeom prst="rect">
          <a:avLst/>
        </a:prstGeom>
        <a:solidFill>
          <a:schemeClr val="lt1">
            <a:alpha val="90000"/>
            <a:hueOff val="0"/>
            <a:satOff val="0"/>
            <a:lumOff val="0"/>
            <a:alphaOff val="0"/>
          </a:schemeClr>
        </a:solidFill>
        <a:ln w="25400" cap="flat" cmpd="sng" algn="ctr">
          <a:solidFill>
            <a:schemeClr val="accent3">
              <a:hueOff val="9643083"/>
              <a:satOff val="-14469"/>
              <a:lumOff val="-2353"/>
              <a:alphaOff val="0"/>
            </a:schemeClr>
          </a:solidFill>
          <a:prstDash val="solid"/>
        </a:ln>
        <a:effectLst/>
      </dsp:spPr>
      <dsp:style>
        <a:lnRef idx="2">
          <a:scrgbClr r="0" g="0" b="0"/>
        </a:lnRef>
        <a:fillRef idx="1">
          <a:scrgbClr r="0" g="0" b="0"/>
        </a:fillRef>
        <a:effectRef idx="0">
          <a:scrgbClr r="0" g="0" b="0"/>
        </a:effectRef>
        <a:fontRef idx="minor"/>
      </dsp:style>
    </dsp:sp>
    <dsp:sp modelId="{3D771F7B-CAA6-48DC-9BF7-FB985C94BAAF}">
      <dsp:nvSpPr>
        <dsp:cNvPr id="0" name=""/>
        <dsp:cNvSpPr/>
      </dsp:nvSpPr>
      <dsp:spPr>
        <a:xfrm>
          <a:off x="411480" y="3860580"/>
          <a:ext cx="7437147" cy="413280"/>
        </a:xfrm>
        <a:prstGeom prst="roundRect">
          <a:avLst/>
        </a:prstGeom>
        <a:solidFill>
          <a:schemeClr val="accent3">
            <a:hueOff val="9643083"/>
            <a:satOff val="-14469"/>
            <a:lumOff val="-235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622300">
            <a:lnSpc>
              <a:spcPct val="90000"/>
            </a:lnSpc>
            <a:spcBef>
              <a:spcPct val="0"/>
            </a:spcBef>
            <a:spcAft>
              <a:spcPct val="35000"/>
            </a:spcAft>
          </a:pPr>
          <a:r>
            <a:rPr lang="en-US" sz="1400" b="1" kern="1200" dirty="0" smtClean="0">
              <a:latin typeface="Calibri" pitchFamily="34" charset="0"/>
              <a:cs typeface="Calibri" pitchFamily="34" charset="0"/>
            </a:rPr>
            <a:t>Members having default accessibility in the super class are not inherited by subclasses of other packages. </a:t>
          </a:r>
          <a:endParaRPr lang="en-IN" sz="1400" b="1" kern="1200" dirty="0" smtClean="0">
            <a:latin typeface="Calibri" pitchFamily="34" charset="0"/>
            <a:cs typeface="Calibri" pitchFamily="34" charset="0"/>
          </a:endParaRPr>
        </a:p>
      </dsp:txBody>
      <dsp:txXfrm>
        <a:off x="411480" y="3860580"/>
        <a:ext cx="7437147" cy="413280"/>
      </dsp:txXfrm>
    </dsp:sp>
    <dsp:sp modelId="{27F4DB03-8ED8-4457-BB83-FE0097012F55}">
      <dsp:nvSpPr>
        <dsp:cNvPr id="0" name=""/>
        <dsp:cNvSpPr/>
      </dsp:nvSpPr>
      <dsp:spPr>
        <a:xfrm>
          <a:off x="0" y="4702260"/>
          <a:ext cx="8229600" cy="352800"/>
        </a:xfrm>
        <a:prstGeom prst="rect">
          <a:avLst/>
        </a:prstGeom>
        <a:solidFill>
          <a:schemeClr val="lt1">
            <a:alpha val="90000"/>
            <a:hueOff val="0"/>
            <a:satOff val="0"/>
            <a:lumOff val="0"/>
            <a:alphaOff val="0"/>
          </a:schemeClr>
        </a:solidFill>
        <a:ln w="25400" cap="flat" cmpd="sng" algn="ctr">
          <a:solidFill>
            <a:schemeClr val="accent3">
              <a:hueOff val="11250264"/>
              <a:satOff val="-16880"/>
              <a:lumOff val="-2745"/>
              <a:alphaOff val="0"/>
            </a:schemeClr>
          </a:solidFill>
          <a:prstDash val="solid"/>
        </a:ln>
        <a:effectLst/>
      </dsp:spPr>
      <dsp:style>
        <a:lnRef idx="2">
          <a:scrgbClr r="0" g="0" b="0"/>
        </a:lnRef>
        <a:fillRef idx="1">
          <a:scrgbClr r="0" g="0" b="0"/>
        </a:fillRef>
        <a:effectRef idx="0">
          <a:scrgbClr r="0" g="0" b="0"/>
        </a:effectRef>
        <a:fontRef idx="minor"/>
      </dsp:style>
    </dsp:sp>
    <dsp:sp modelId="{6A950970-5D8C-42AC-AAFB-4F7A6FCC3D65}">
      <dsp:nvSpPr>
        <dsp:cNvPr id="0" name=""/>
        <dsp:cNvSpPr/>
      </dsp:nvSpPr>
      <dsp:spPr>
        <a:xfrm>
          <a:off x="411480" y="4495620"/>
          <a:ext cx="7437147" cy="413280"/>
        </a:xfrm>
        <a:prstGeom prst="roundRect">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622300">
            <a:lnSpc>
              <a:spcPct val="90000"/>
            </a:lnSpc>
            <a:spcBef>
              <a:spcPct val="0"/>
            </a:spcBef>
            <a:spcAft>
              <a:spcPct val="35000"/>
            </a:spcAft>
          </a:pPr>
          <a:r>
            <a:rPr lang="en-US" sz="1400" b="1" kern="1200" dirty="0" smtClean="0">
              <a:latin typeface="Calibri" pitchFamily="34" charset="0"/>
              <a:cs typeface="Calibri" pitchFamily="34" charset="0"/>
            </a:rPr>
            <a:t>The subclass will have its own specific characteristics along with those inherited from the super class.</a:t>
          </a:r>
          <a:endParaRPr lang="en-IN" sz="1400" b="1" kern="1200" dirty="0" smtClean="0">
            <a:latin typeface="Calibri" pitchFamily="34" charset="0"/>
            <a:cs typeface="Calibri" pitchFamily="34" charset="0"/>
          </a:endParaRPr>
        </a:p>
      </dsp:txBody>
      <dsp:txXfrm>
        <a:off x="411480" y="4495620"/>
        <a:ext cx="7437147" cy="41328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7047954-D7A6-4437-A4A8-1769FC8FEC58}">
      <dsp:nvSpPr>
        <dsp:cNvPr id="0" name=""/>
        <dsp:cNvSpPr/>
      </dsp:nvSpPr>
      <dsp:spPr>
        <a:xfrm>
          <a:off x="3783589" y="2763519"/>
          <a:ext cx="2007616" cy="1300480"/>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0" tIns="0" rIns="0" bIns="0"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latin typeface="Calibri" pitchFamily="34" charset="0"/>
              <a:cs typeface="Calibri" pitchFamily="34" charset="0"/>
            </a:rPr>
            <a:t>A child class derives from more than one parent class</a:t>
          </a:r>
          <a:endParaRPr lang="en-US" sz="1400" kern="1200" dirty="0">
            <a:latin typeface="Calibri" pitchFamily="34" charset="0"/>
            <a:cs typeface="Calibri" pitchFamily="34" charset="0"/>
          </a:endParaRPr>
        </a:p>
      </dsp:txBody>
      <dsp:txXfrm>
        <a:off x="4385874" y="3088639"/>
        <a:ext cx="1405331" cy="975360"/>
      </dsp:txXfrm>
    </dsp:sp>
    <dsp:sp modelId="{532A646B-C4C6-4151-85BE-D8BB6C4BFC60}">
      <dsp:nvSpPr>
        <dsp:cNvPr id="0" name=""/>
        <dsp:cNvSpPr/>
      </dsp:nvSpPr>
      <dsp:spPr>
        <a:xfrm>
          <a:off x="431796" y="2763519"/>
          <a:ext cx="2007616" cy="1300480"/>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0" tIns="0" rIns="0" bIns="0"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latin typeface="Calibri" pitchFamily="34" charset="0"/>
              <a:cs typeface="Calibri" pitchFamily="34" charset="0"/>
            </a:rPr>
            <a:t>A parent class has more than one child classes at different levels</a:t>
          </a:r>
          <a:endParaRPr lang="en-US" sz="1400" kern="1200" dirty="0">
            <a:latin typeface="Calibri" pitchFamily="34" charset="0"/>
            <a:cs typeface="Calibri" pitchFamily="34" charset="0"/>
          </a:endParaRPr>
        </a:p>
      </dsp:txBody>
      <dsp:txXfrm>
        <a:off x="431796" y="3088639"/>
        <a:ext cx="1405331" cy="975360"/>
      </dsp:txXfrm>
    </dsp:sp>
    <dsp:sp modelId="{FEF157DA-E66B-4299-86E8-CD4BD17B6859}">
      <dsp:nvSpPr>
        <dsp:cNvPr id="0" name=""/>
        <dsp:cNvSpPr/>
      </dsp:nvSpPr>
      <dsp:spPr>
        <a:xfrm>
          <a:off x="3707380" y="828028"/>
          <a:ext cx="2007616" cy="1300480"/>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0" tIns="0" rIns="0" bIns="0"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latin typeface="Calibri" pitchFamily="34" charset="0"/>
              <a:cs typeface="Calibri" pitchFamily="34" charset="0"/>
            </a:rPr>
            <a:t>A child class derives from a parent that itself is a child of another class</a:t>
          </a:r>
          <a:endParaRPr lang="en-US" sz="1400" kern="1200" dirty="0">
            <a:latin typeface="Calibri" pitchFamily="34" charset="0"/>
            <a:cs typeface="Calibri" pitchFamily="34" charset="0"/>
          </a:endParaRPr>
        </a:p>
      </dsp:txBody>
      <dsp:txXfrm>
        <a:off x="4309665" y="828028"/>
        <a:ext cx="1405331" cy="975360"/>
      </dsp:txXfrm>
    </dsp:sp>
    <dsp:sp modelId="{1103AD5A-7DCF-456C-8B2F-E51B8BD4991C}">
      <dsp:nvSpPr>
        <dsp:cNvPr id="0" name=""/>
        <dsp:cNvSpPr/>
      </dsp:nvSpPr>
      <dsp:spPr>
        <a:xfrm>
          <a:off x="457192" y="828028"/>
          <a:ext cx="2007616" cy="1300480"/>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0" tIns="0" rIns="0" bIns="0"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latin typeface="Calibri" pitchFamily="34" charset="0"/>
              <a:cs typeface="Calibri" pitchFamily="34" charset="0"/>
            </a:rPr>
            <a:t>A child class inherits from one and only one parent class</a:t>
          </a:r>
          <a:endParaRPr lang="en-US" sz="1400" kern="1200" dirty="0">
            <a:latin typeface="Calibri" pitchFamily="34" charset="0"/>
            <a:cs typeface="Calibri" pitchFamily="34" charset="0"/>
          </a:endParaRPr>
        </a:p>
      </dsp:txBody>
      <dsp:txXfrm>
        <a:off x="457192" y="828028"/>
        <a:ext cx="1405331" cy="975360"/>
      </dsp:txXfrm>
    </dsp:sp>
    <dsp:sp modelId="{E9260928-F750-434C-BF22-102C8907D90D}">
      <dsp:nvSpPr>
        <dsp:cNvPr id="0" name=""/>
        <dsp:cNvSpPr/>
      </dsp:nvSpPr>
      <dsp:spPr>
        <a:xfrm>
          <a:off x="1485385" y="1150094"/>
          <a:ext cx="1511803" cy="1359412"/>
        </a:xfrm>
        <a:prstGeom prst="pieWedg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b="1" kern="1200" dirty="0" smtClean="0">
              <a:latin typeface="Calibri" pitchFamily="34" charset="0"/>
              <a:cs typeface="Calibri" pitchFamily="34" charset="0"/>
            </a:rPr>
            <a:t>Single Inheritance</a:t>
          </a:r>
          <a:endParaRPr lang="en-US" sz="1400" b="1" kern="1200" dirty="0">
            <a:latin typeface="Calibri" pitchFamily="34" charset="0"/>
            <a:cs typeface="Calibri" pitchFamily="34" charset="0"/>
          </a:endParaRPr>
        </a:p>
      </dsp:txBody>
      <dsp:txXfrm>
        <a:off x="1485385" y="1150094"/>
        <a:ext cx="1511803" cy="1359412"/>
      </dsp:txXfrm>
    </dsp:sp>
    <dsp:sp modelId="{15764A65-FCB9-4801-8C39-13FE4C88DD65}">
      <dsp:nvSpPr>
        <dsp:cNvPr id="0" name=""/>
        <dsp:cNvSpPr/>
      </dsp:nvSpPr>
      <dsp:spPr>
        <a:xfrm rot="5400000">
          <a:off x="3149596" y="1073898"/>
          <a:ext cx="1359412" cy="1511803"/>
        </a:xfrm>
        <a:prstGeom prst="pieWedge">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b="1" kern="1200" dirty="0" smtClean="0">
              <a:latin typeface="Calibri" pitchFamily="34" charset="0"/>
              <a:cs typeface="Calibri" pitchFamily="34" charset="0"/>
            </a:rPr>
            <a:t>Multilevel Inheritance</a:t>
          </a:r>
          <a:endParaRPr lang="en-US" sz="1400" b="1" kern="1200" dirty="0">
            <a:latin typeface="Calibri" pitchFamily="34" charset="0"/>
            <a:cs typeface="Calibri" pitchFamily="34" charset="0"/>
          </a:endParaRPr>
        </a:p>
      </dsp:txBody>
      <dsp:txXfrm rot="5400000">
        <a:off x="3149596" y="1073898"/>
        <a:ext cx="1359412" cy="1511803"/>
      </dsp:txXfrm>
    </dsp:sp>
    <dsp:sp modelId="{3E770E50-D02C-4B3D-9836-BD3A2B1E4C22}">
      <dsp:nvSpPr>
        <dsp:cNvPr id="0" name=""/>
        <dsp:cNvSpPr/>
      </dsp:nvSpPr>
      <dsp:spPr>
        <a:xfrm rot="10800000">
          <a:off x="3061179" y="2597887"/>
          <a:ext cx="1536210" cy="1207004"/>
        </a:xfrm>
        <a:prstGeom prst="pieWedge">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b="1" kern="1200" dirty="0" smtClean="0">
              <a:latin typeface="Calibri" pitchFamily="34" charset="0"/>
              <a:cs typeface="Calibri" pitchFamily="34" charset="0"/>
            </a:rPr>
            <a:t>Multiple Inheritance</a:t>
          </a:r>
          <a:endParaRPr lang="en-US" sz="1400" b="1" kern="1200" dirty="0">
            <a:latin typeface="Calibri" pitchFamily="34" charset="0"/>
            <a:cs typeface="Calibri" pitchFamily="34" charset="0"/>
          </a:endParaRPr>
        </a:p>
      </dsp:txBody>
      <dsp:txXfrm rot="10800000">
        <a:off x="3061179" y="2597887"/>
        <a:ext cx="1536210" cy="1207004"/>
      </dsp:txXfrm>
    </dsp:sp>
    <dsp:sp modelId="{DFFA0ABB-E05E-4567-8B38-6A3D384FE150}">
      <dsp:nvSpPr>
        <dsp:cNvPr id="0" name=""/>
        <dsp:cNvSpPr/>
      </dsp:nvSpPr>
      <dsp:spPr>
        <a:xfrm rot="16200000">
          <a:off x="1625590" y="2433284"/>
          <a:ext cx="1207004" cy="1536210"/>
        </a:xfrm>
        <a:prstGeom prst="pieWedge">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b="1" kern="1200" dirty="0" smtClean="0">
              <a:latin typeface="Calibri" pitchFamily="34" charset="0"/>
              <a:cs typeface="Calibri" pitchFamily="34" charset="0"/>
            </a:rPr>
            <a:t>Hierarchical Inheritance</a:t>
          </a:r>
          <a:endParaRPr lang="en-US" sz="1400" b="1" kern="1200" dirty="0">
            <a:latin typeface="Calibri" pitchFamily="34" charset="0"/>
            <a:cs typeface="Calibri" pitchFamily="34" charset="0"/>
          </a:endParaRPr>
        </a:p>
      </dsp:txBody>
      <dsp:txXfrm rot="16200000">
        <a:off x="1625590" y="2433284"/>
        <a:ext cx="1207004" cy="1536210"/>
      </dsp:txXfrm>
    </dsp:sp>
    <dsp:sp modelId="{F2E2B061-6E37-45A5-A491-C71D01F58158}">
      <dsp:nvSpPr>
        <dsp:cNvPr id="0" name=""/>
        <dsp:cNvSpPr/>
      </dsp:nvSpPr>
      <dsp:spPr>
        <a:xfrm>
          <a:off x="2744216" y="2235198"/>
          <a:ext cx="607568" cy="528320"/>
        </a:xfrm>
        <a:prstGeom prst="blockArc">
          <a:avLst/>
        </a:prstGeom>
        <a:gradFill rotWithShape="0">
          <a:gsLst>
            <a:gs pos="0">
              <a:schemeClr val="accent2">
                <a:tint val="40000"/>
                <a:hueOff val="0"/>
                <a:satOff val="0"/>
                <a:lumOff val="0"/>
                <a:alphaOff val="0"/>
                <a:shade val="51000"/>
                <a:satMod val="130000"/>
              </a:schemeClr>
            </a:gs>
            <a:gs pos="80000">
              <a:schemeClr val="accent2">
                <a:tint val="40000"/>
                <a:hueOff val="0"/>
                <a:satOff val="0"/>
                <a:lumOff val="0"/>
                <a:alphaOff val="0"/>
                <a:shade val="93000"/>
                <a:satMod val="130000"/>
              </a:schemeClr>
            </a:gs>
            <a:gs pos="100000">
              <a:schemeClr val="accent2">
                <a:tint val="4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dsp:style>
    </dsp:sp>
    <dsp:sp modelId="{80643658-0A99-40E7-BF6F-6E9DECCCF159}">
      <dsp:nvSpPr>
        <dsp:cNvPr id="0" name=""/>
        <dsp:cNvSpPr/>
      </dsp:nvSpPr>
      <dsp:spPr>
        <a:xfrm rot="10800000">
          <a:off x="2744216" y="2311400"/>
          <a:ext cx="607568" cy="528320"/>
        </a:xfrm>
        <a:prstGeom prst="blockArc">
          <a:avLst/>
        </a:prstGeom>
        <a:gradFill rotWithShape="0">
          <a:gsLst>
            <a:gs pos="0">
              <a:schemeClr val="accent2">
                <a:tint val="40000"/>
                <a:hueOff val="0"/>
                <a:satOff val="0"/>
                <a:lumOff val="0"/>
                <a:alphaOff val="0"/>
                <a:shade val="51000"/>
                <a:satMod val="130000"/>
              </a:schemeClr>
            </a:gs>
            <a:gs pos="80000">
              <a:schemeClr val="accent2">
                <a:tint val="40000"/>
                <a:hueOff val="0"/>
                <a:satOff val="0"/>
                <a:lumOff val="0"/>
                <a:alphaOff val="0"/>
                <a:shade val="93000"/>
                <a:satMod val="130000"/>
              </a:schemeClr>
            </a:gs>
            <a:gs pos="100000">
              <a:schemeClr val="accent2">
                <a:tint val="4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dsp:style>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defRPr sz="1200">
                <a:latin typeface="Calibri" pitchFamily="34" charset="0"/>
              </a:defRPr>
            </a:lvl1pPr>
          </a:lstStyle>
          <a:p>
            <a:pPr>
              <a:defRPr/>
            </a:pPr>
            <a:endParaRPr lang="en-US"/>
          </a:p>
        </p:txBody>
      </p:sp>
      <p:sp>
        <p:nvSpPr>
          <p:cNvPr id="7987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964B9725-44EB-408E-A670-A66AE5FBBF1B}" type="datetime1">
              <a:rPr lang="en-US"/>
              <a:pPr>
                <a:defRPr/>
              </a:pPr>
              <a:t>4/18/2013</a:t>
            </a:fld>
            <a:endParaRPr lang="en-US"/>
          </a:p>
        </p:txBody>
      </p:sp>
      <p:sp>
        <p:nvSpPr>
          <p:cNvPr id="7987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defRPr sz="1200">
                <a:latin typeface="Calibri" pitchFamily="34" charset="0"/>
              </a:defRPr>
            </a:lvl1pPr>
          </a:lstStyle>
          <a:p>
            <a:pPr>
              <a:defRPr/>
            </a:pPr>
            <a:endParaRPr lang="en-US"/>
          </a:p>
        </p:txBody>
      </p:sp>
      <p:sp>
        <p:nvSpPr>
          <p:cNvPr id="7987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8005E228-509B-414F-A9D0-D1C825059700}"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defRPr sz="1200">
                <a:latin typeface="Calibri" pitchFamily="34" charset="0"/>
              </a:defRPr>
            </a:lvl1pPr>
          </a:lstStyle>
          <a:p>
            <a:pPr>
              <a:defRPr/>
            </a:pPr>
            <a:endParaRPr lang="en-US"/>
          </a:p>
        </p:txBody>
      </p:sp>
      <p:sp>
        <p:nvSpPr>
          <p:cNvPr id="788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B6F72C7C-C170-4C32-B42F-55464ECD45A1}" type="datetime1">
              <a:rPr lang="en-US"/>
              <a:pPr>
                <a:defRPr/>
              </a:pPr>
              <a:t>4/18/2013</a:t>
            </a:fld>
            <a:endParaRPr lang="en-US"/>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88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88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defRPr sz="1200">
                <a:latin typeface="Calibri" pitchFamily="34" charset="0"/>
              </a:defRPr>
            </a:lvl1pPr>
          </a:lstStyle>
          <a:p>
            <a:pPr>
              <a:defRPr/>
            </a:pPr>
            <a:endParaRPr lang="en-US"/>
          </a:p>
        </p:txBody>
      </p:sp>
      <p:sp>
        <p:nvSpPr>
          <p:cNvPr id="788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9CC863AC-7600-4022-BA06-9E5E1721FB6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5" descr="SQL session page.tif"/>
          <p:cNvPicPr>
            <a:picLocks noChangeAspect="1"/>
          </p:cNvPicPr>
          <p:nvPr userDrawn="1"/>
        </p:nvPicPr>
        <p:blipFill>
          <a:blip r:embed="rId2" cstate="print"/>
          <a:srcRect t="43057"/>
          <a:stretch>
            <a:fillRect/>
          </a:stretch>
        </p:blipFill>
        <p:spPr bwMode="auto">
          <a:xfrm>
            <a:off x="0" y="0"/>
            <a:ext cx="9144000" cy="6858000"/>
          </a:xfrm>
          <a:prstGeom prst="rect">
            <a:avLst/>
          </a:prstGeom>
          <a:blipFill dpi="0" rotWithShape="1">
            <a:blip r:embed="rId3" cstate="print"/>
            <a:srcRect t="43057"/>
            <a:tile tx="0" ty="0" sx="100000" sy="100000" flip="none" algn="tl"/>
          </a:blipFill>
          <a:ln w="9525">
            <a:noFill/>
            <a:miter lim="800000"/>
            <a:headEnd/>
            <a:tailEnd/>
          </a:ln>
        </p:spPr>
      </p:pic>
      <p:sp>
        <p:nvSpPr>
          <p:cNvPr id="3" name="Title Placeholder 1"/>
          <p:cNvSpPr>
            <a:spLocks/>
          </p:cNvSpPr>
          <p:nvPr/>
        </p:nvSpPr>
        <p:spPr bwMode="auto">
          <a:xfrm>
            <a:off x="4114800" y="2501900"/>
            <a:ext cx="4648200" cy="1143000"/>
          </a:xfrm>
          <a:prstGeom prst="rect">
            <a:avLst/>
          </a:prstGeom>
          <a:noFill/>
          <a:ln w="9525">
            <a:noFill/>
            <a:miter lim="800000"/>
            <a:headEnd/>
            <a:tailEnd/>
          </a:ln>
        </p:spPr>
        <p:txBody>
          <a:bodyPr anchor="ctr"/>
          <a:lstStyle/>
          <a:p>
            <a:pPr>
              <a:lnSpc>
                <a:spcPct val="100000"/>
              </a:lnSpc>
              <a:spcBef>
                <a:spcPct val="0"/>
              </a:spcBef>
              <a:defRPr/>
            </a:pPr>
            <a:endParaRPr lang="en-US" sz="4500" b="1">
              <a:solidFill>
                <a:srgbClr val="FFCC00"/>
              </a:solidFill>
              <a:latin typeface="Calibri" pitchFamily="34" charset="0"/>
            </a:endParaRPr>
          </a:p>
        </p:txBody>
      </p:sp>
      <p:sp>
        <p:nvSpPr>
          <p:cNvPr id="4" name="Text Box 10"/>
          <p:cNvSpPr txBox="1">
            <a:spLocks noChangeArrowheads="1"/>
          </p:cNvSpPr>
          <p:nvPr userDrawn="1"/>
        </p:nvSpPr>
        <p:spPr bwMode="auto">
          <a:xfrm>
            <a:off x="4191000" y="2438400"/>
            <a:ext cx="4419600" cy="701675"/>
          </a:xfrm>
          <a:prstGeom prst="rect">
            <a:avLst/>
          </a:prstGeom>
          <a:noFill/>
          <a:ln w="9525">
            <a:noFill/>
            <a:miter lim="800000"/>
            <a:headEnd/>
            <a:tailEnd/>
          </a:ln>
          <a:effectLst/>
        </p:spPr>
        <p:txBody>
          <a:bodyPr>
            <a:spAutoFit/>
          </a:bodyPr>
          <a:lstStyle/>
          <a:p>
            <a:pPr>
              <a:lnSpc>
                <a:spcPct val="100000"/>
              </a:lnSpc>
              <a:defRPr/>
            </a:pPr>
            <a:endParaRPr lang="en-US" sz="4000">
              <a:solidFill>
                <a:schemeClr val="bg1"/>
              </a:solidFill>
              <a:latin typeface="Calibri" pitchFamily="34" charset="0"/>
            </a:endParaRPr>
          </a:p>
        </p:txBody>
      </p:sp>
      <p:sp>
        <p:nvSpPr>
          <p:cNvPr id="5" name="TextBox 4"/>
          <p:cNvSpPr txBox="1"/>
          <p:nvPr userDrawn="1"/>
        </p:nvSpPr>
        <p:spPr>
          <a:xfrm>
            <a:off x="2133600" y="1828800"/>
            <a:ext cx="2514600" cy="480131"/>
          </a:xfrm>
          <a:prstGeom prst="rect">
            <a:avLst/>
          </a:prstGeom>
          <a:noFill/>
          <a:effectLst/>
        </p:spPr>
        <p:txBody>
          <a:bodyPr>
            <a:spAutoFit/>
          </a:bodyPr>
          <a:lstStyle/>
          <a:p>
            <a:pPr>
              <a:defRPr/>
            </a:pPr>
            <a:r>
              <a:rPr lang="en-US" sz="3600" b="1" spc="50" dirty="0" smtClean="0">
                <a:ln w="12700" cmpd="sng">
                  <a:solidFill>
                    <a:schemeClr val="accent6">
                      <a:lumMod val="40000"/>
                      <a:lumOff val="60000"/>
                    </a:schemeClr>
                  </a:solidFill>
                  <a:prstDash val="solid"/>
                </a:ln>
                <a:solidFill>
                  <a:srgbClr val="FFFFFF"/>
                </a:solidFill>
                <a:effectLst>
                  <a:glow rad="53100">
                    <a:schemeClr val="accent6">
                      <a:satMod val="180000"/>
                      <a:alpha val="30000"/>
                    </a:schemeClr>
                  </a:glow>
                </a:effectLst>
                <a:latin typeface="Calibri" pitchFamily="34" charset="0"/>
              </a:rPr>
              <a:t>Session: 10</a:t>
            </a:r>
            <a:endParaRPr lang="en-US" sz="3600" b="1" spc="50" dirty="0">
              <a:ln w="12700" cmpd="sng">
                <a:solidFill>
                  <a:schemeClr val="accent6">
                    <a:lumMod val="40000"/>
                    <a:lumOff val="60000"/>
                  </a:schemeClr>
                </a:solidFill>
                <a:prstDash val="solid"/>
              </a:ln>
              <a:solidFill>
                <a:srgbClr val="FFFFFF"/>
              </a:solidFill>
              <a:effectLst>
                <a:glow rad="53100">
                  <a:schemeClr val="accent6">
                    <a:satMod val="180000"/>
                    <a:alpha val="30000"/>
                  </a:schemeClr>
                </a:glow>
              </a:effectLst>
              <a:latin typeface="Calibri" pitchFamily="34" charset="0"/>
            </a:endParaRPr>
          </a:p>
        </p:txBody>
      </p:sp>
      <p:sp>
        <p:nvSpPr>
          <p:cNvPr id="7" name="Rectangle 6"/>
          <p:cNvSpPr/>
          <p:nvPr userDrawn="1"/>
        </p:nvSpPr>
        <p:spPr>
          <a:xfrm>
            <a:off x="0" y="0"/>
            <a:ext cx="9144000" cy="685800"/>
          </a:xfrm>
          <a:prstGeom prst="rect">
            <a:avLst/>
          </a:prstGeom>
          <a:ln/>
        </p:spPr>
        <p:style>
          <a:lnRef idx="1">
            <a:schemeClr val="accent6"/>
          </a:lnRef>
          <a:fillRef idx="2">
            <a:schemeClr val="accent6"/>
          </a:fillRef>
          <a:effectRef idx="1">
            <a:schemeClr val="accent6"/>
          </a:effectRef>
          <a:fontRef idx="minor">
            <a:schemeClr val="dk1"/>
          </a:fontRef>
        </p:style>
        <p:txBody>
          <a:bodyPr rtlCol="0" anchor="b" anchorCtr="1"/>
          <a:lstStyle/>
          <a:p>
            <a:pPr algn="ctr"/>
            <a:r>
              <a:rPr lang="en-US" sz="4800" b="1" cap="none" spc="0" dirty="0" smtClean="0">
                <a:ln>
                  <a:noFill/>
                </a:ln>
                <a:solidFill>
                  <a:srgbClr val="82302E"/>
                </a:solidFill>
                <a:effectLst>
                  <a:outerShdw blurRad="50800" dist="38100" dir="5400000" algn="t" rotWithShape="0">
                    <a:prstClr val="black">
                      <a:alpha val="40000"/>
                    </a:prstClr>
                  </a:outerShdw>
                </a:effectLst>
                <a:latin typeface="Calibri" pitchFamily="34" charset="0"/>
              </a:rPr>
              <a:t>Fundamentals of Java</a:t>
            </a:r>
            <a:endParaRPr lang="en-US" sz="4800" b="1" cap="none" spc="0" dirty="0">
              <a:ln>
                <a:noFill/>
              </a:ln>
              <a:solidFill>
                <a:srgbClr val="82302E"/>
              </a:solidFill>
              <a:effectLst>
                <a:outerShdw blurRad="50800" dist="38100" dir="5400000" algn="t" rotWithShape="0">
                  <a:prstClr val="black">
                    <a:alpha val="40000"/>
                  </a:prstClr>
                </a:outerShdw>
              </a:effectLst>
            </a:endParaRPr>
          </a:p>
        </p:txBody>
      </p:sp>
      <p:sp>
        <p:nvSpPr>
          <p:cNvPr id="8" name="Text Box 11"/>
          <p:cNvSpPr txBox="1">
            <a:spLocks noChangeArrowheads="1"/>
          </p:cNvSpPr>
          <p:nvPr userDrawn="1"/>
        </p:nvSpPr>
        <p:spPr bwMode="auto">
          <a:xfrm>
            <a:off x="2590800" y="2590800"/>
            <a:ext cx="6337300" cy="1446550"/>
          </a:xfrm>
          <a:prstGeom prst="rect">
            <a:avLst/>
          </a:prstGeom>
          <a:noFill/>
          <a:ln w="9525">
            <a:noFill/>
            <a:miter lim="800000"/>
            <a:headEnd/>
            <a:tailEnd/>
          </a:ln>
          <a:effectLst/>
        </p:spPr>
        <p:txBody>
          <a:bodyPr>
            <a:spAutoFit/>
            <a:scene3d>
              <a:camera prst="orthographicFront"/>
              <a:lightRig rig="glow" dir="tl">
                <a:rot lat="0" lon="0" rev="5400000"/>
              </a:lightRig>
            </a:scene3d>
            <a:sp3d contourW="12700">
              <a:bevelT w="25400" h="25400"/>
              <a:contourClr>
                <a:schemeClr val="accent6">
                  <a:shade val="73000"/>
                </a:schemeClr>
              </a:contourClr>
            </a:sp3d>
          </a:bodyPr>
          <a:lstStyle/>
          <a:p>
            <a:pPr algn="ctr">
              <a:lnSpc>
                <a:spcPct val="100000"/>
              </a:lnSpc>
              <a:defRPr/>
            </a:pPr>
            <a:r>
              <a:rPr lang="en-US" sz="4400" b="1" spc="50" dirty="0" smtClean="0">
                <a:ln w="12700" cmpd="sng">
                  <a:solidFill>
                    <a:schemeClr val="accent6">
                      <a:lumMod val="40000"/>
                      <a:lumOff val="60000"/>
                    </a:schemeClr>
                  </a:solidFill>
                  <a:prstDash val="solid"/>
                </a:ln>
                <a:solidFill>
                  <a:srgbClr val="FFFFFF"/>
                </a:solidFill>
                <a:effectLst>
                  <a:glow rad="53100">
                    <a:schemeClr val="accent6">
                      <a:satMod val="180000"/>
                      <a:alpha val="30000"/>
                    </a:schemeClr>
                  </a:glow>
                </a:effectLst>
                <a:latin typeface="Calibri" pitchFamily="34" charset="0"/>
              </a:rPr>
              <a:t>Inheritance and Polymorphism</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1" name="Rectangle 10"/>
          <p:cNvSpPr/>
          <p:nvPr userDrawn="1"/>
        </p:nvSpPr>
        <p:spPr>
          <a:xfrm>
            <a:off x="0" y="0"/>
            <a:ext cx="9144000" cy="7620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endParaRPr lang="en-US" sz="4800" b="1" cap="none" spc="50" dirty="0">
              <a:ln w="11430">
                <a:solidFill>
                  <a:srgbClr val="FF0000"/>
                </a:solidFill>
              </a:ln>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Content Placeholder 2"/>
          <p:cNvSpPr>
            <a:spLocks noGrp="1"/>
          </p:cNvSpPr>
          <p:nvPr>
            <p:ph idx="1"/>
          </p:nvPr>
        </p:nvSpPr>
        <p:spPr/>
        <p:txBody>
          <a:bodyPr/>
          <a:lstStyle>
            <a:lvl1pPr>
              <a:buClr>
                <a:srgbClr val="973735"/>
              </a:buClr>
              <a:defRPr>
                <a:latin typeface="Calibri" pitchFamily="34" charset="0"/>
              </a:defRPr>
            </a:lvl1pPr>
            <a:lvl2pPr>
              <a:buClr>
                <a:srgbClr val="85312F"/>
              </a:buClr>
              <a:defRPr>
                <a:latin typeface="Calibri" pitchFamily="34" charset="0"/>
              </a:defRPr>
            </a:lvl2pPr>
            <a:lvl3pPr>
              <a:buClr>
                <a:srgbClr val="85312F"/>
              </a:buClr>
              <a:defRPr>
                <a:latin typeface="Calibri" pitchFamily="34" charset="0"/>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8"/>
          <p:cNvSpPr>
            <a:spLocks noGrp="1"/>
          </p:cNvSpPr>
          <p:nvPr>
            <p:ph type="title"/>
          </p:nvPr>
        </p:nvSpPr>
        <p:spPr>
          <a:xfrm>
            <a:off x="228600" y="152400"/>
            <a:ext cx="7620000" cy="411163"/>
          </a:xfrm>
        </p:spPr>
        <p:txBody>
          <a:bodyPr/>
          <a:lstStyle>
            <a:lvl1pPr>
              <a:defRPr sz="2800" b="1" cap="none" spc="0">
                <a:ln>
                  <a:solidFill>
                    <a:schemeClr val="accent2">
                      <a:lumMod val="50000"/>
                    </a:schemeClr>
                  </a:solidFill>
                </a:ln>
                <a:solidFill>
                  <a:schemeClr val="accent2">
                    <a:lumMod val="75000"/>
                  </a:schemeClr>
                </a:solidFill>
                <a:effectLst/>
                <a:latin typeface="Calibri" pitchFamily="34" charset="0"/>
              </a:defRPr>
            </a:lvl1pPr>
          </a:lstStyle>
          <a:p>
            <a:r>
              <a:rPr lang="en-US" dirty="0" smtClean="0"/>
              <a:t>Click to edit Master title style</a:t>
            </a:r>
            <a:endParaRPr lang="en-US" dirty="0"/>
          </a:p>
        </p:txBody>
      </p:sp>
      <p:pic>
        <p:nvPicPr>
          <p:cNvPr id="13314" name="Picture 2" descr="\\priyankag\Demos\Java_Logo.png"/>
          <p:cNvPicPr>
            <a:picLocks noChangeAspect="1" noChangeArrowheads="1"/>
          </p:cNvPicPr>
          <p:nvPr userDrawn="1"/>
        </p:nvPicPr>
        <p:blipFill>
          <a:blip r:embed="rId2" cstate="print"/>
          <a:srcRect b="25494"/>
          <a:stretch>
            <a:fillRect/>
          </a:stretch>
        </p:blipFill>
        <p:spPr bwMode="auto">
          <a:xfrm>
            <a:off x="8305800" y="0"/>
            <a:ext cx="554621" cy="768700"/>
          </a:xfrm>
          <a:prstGeom prst="rect">
            <a:avLst/>
          </a:prstGeom>
          <a:noFill/>
        </p:spPr>
      </p:pic>
      <p:sp>
        <p:nvSpPr>
          <p:cNvPr id="12" name="Rectangle 11"/>
          <p:cNvSpPr/>
          <p:nvPr userDrawn="1"/>
        </p:nvSpPr>
        <p:spPr>
          <a:xfrm>
            <a:off x="0" y="6781800"/>
            <a:ext cx="9144000" cy="76200"/>
          </a:xfrm>
          <a:prstGeom prst="rect">
            <a:avLst/>
          </a:prstGeom>
          <a:solidFill>
            <a:schemeClr val="accent2">
              <a:lumMod val="50000"/>
            </a:schemeClr>
          </a:solidFill>
          <a:ln/>
        </p:spPr>
        <p:style>
          <a:lnRef idx="1">
            <a:schemeClr val="accent6"/>
          </a:lnRef>
          <a:fillRef idx="3">
            <a:schemeClr val="accent6"/>
          </a:fillRef>
          <a:effectRef idx="2">
            <a:schemeClr val="accent6"/>
          </a:effectRef>
          <a:fontRef idx="minor">
            <a:schemeClr val="lt1"/>
          </a:fontRef>
        </p:style>
        <p:txBody>
          <a:bodyPr rtlCol="0"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endParaRPr lang="en-US" sz="4800" b="1" cap="none" spc="50" dirty="0">
              <a:ln w="11430">
                <a:solidFill>
                  <a:srgbClr val="FF0000"/>
                </a:solidFill>
              </a:ln>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3" name="Footer Placeholder 4"/>
          <p:cNvSpPr>
            <a:spLocks noGrp="1"/>
          </p:cNvSpPr>
          <p:nvPr>
            <p:ph type="ftr" sz="quarter" idx="3"/>
          </p:nvPr>
        </p:nvSpPr>
        <p:spPr>
          <a:xfrm>
            <a:off x="0" y="6629400"/>
            <a:ext cx="8077200" cy="152400"/>
          </a:xfrm>
          <a:prstGeom prst="rect">
            <a:avLst/>
          </a:prstGeom>
        </p:spPr>
        <p:txBody>
          <a:bodyPr vert="horz" wrap="square" lIns="91440" tIns="45720" rIns="91440" bIns="45720" numCol="1" anchor="ctr" anchorCtr="0" compatLnSpc="1">
            <a:prstTxWarp prst="textNoShape">
              <a:avLst/>
            </a:prstTxWarp>
          </a:bodyPr>
          <a:lstStyle>
            <a:lvl1pPr algn="l">
              <a:lnSpc>
                <a:spcPct val="100000"/>
              </a:lnSpc>
              <a:spcBef>
                <a:spcPct val="0"/>
              </a:spcBef>
              <a:defRPr sz="1200" dirty="0" smtClean="0">
                <a:latin typeface="Calibri" pitchFamily="34" charset="0"/>
              </a:defRPr>
            </a:lvl1pPr>
          </a:lstStyle>
          <a:p>
            <a:pPr>
              <a:defRPr/>
            </a:pPr>
            <a:r>
              <a:rPr lang="en-US" smtClean="0"/>
              <a:t>© Aptech Ltd.                                                           Inheritance and Polymorphism/Session 10</a:t>
            </a:r>
            <a:endParaRPr lang="en-US" dirty="0"/>
          </a:p>
        </p:txBody>
      </p:sp>
      <p:sp>
        <p:nvSpPr>
          <p:cNvPr id="14" name="Slide Number Placeholder 5"/>
          <p:cNvSpPr>
            <a:spLocks noGrp="1"/>
          </p:cNvSpPr>
          <p:nvPr>
            <p:ph type="sldNum" sz="quarter" idx="4"/>
          </p:nvPr>
        </p:nvSpPr>
        <p:spPr>
          <a:xfrm>
            <a:off x="8153400" y="6613525"/>
            <a:ext cx="776288" cy="168275"/>
          </a:xfrm>
          <a:prstGeom prst="rect">
            <a:avLst/>
          </a:prstGeom>
        </p:spPr>
        <p:txBody>
          <a:bodyPr vert="horz" wrap="square" lIns="91440" tIns="45720" rIns="91440" bIns="45720" numCol="1" anchor="ctr"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0B7F2F63-BF3E-4C0C-A868-2C657446BA07}"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 Aptech Ltd.                                                           Inheritance and Polymorphism/Session 10</a:t>
            </a:r>
            <a:endParaRPr lang="en-US" dirty="0"/>
          </a:p>
        </p:txBody>
      </p:sp>
      <p:sp>
        <p:nvSpPr>
          <p:cNvPr id="4" name="Slide Number Placeholder 3"/>
          <p:cNvSpPr>
            <a:spLocks noGrp="1"/>
          </p:cNvSpPr>
          <p:nvPr>
            <p:ph type="sldNum" sz="quarter" idx="11"/>
          </p:nvPr>
        </p:nvSpPr>
        <p:spPr/>
        <p:txBody>
          <a:bodyPr/>
          <a:lstStyle/>
          <a:p>
            <a:pPr>
              <a:defRPr/>
            </a:pPr>
            <a:fld id="{0B7F2F63-BF3E-4C0C-A868-2C657446BA07}" type="slidenum">
              <a:rPr lang="en-US" smtClean="0"/>
              <a:pPr>
                <a:defRPr/>
              </a:pPr>
              <a:t>‹#›</a:t>
            </a:fld>
            <a:endParaRPr lang="en-US" dirty="0"/>
          </a:p>
        </p:txBody>
      </p:sp>
      <p:sp>
        <p:nvSpPr>
          <p:cNvPr id="5" name="Title 8"/>
          <p:cNvSpPr>
            <a:spLocks noGrp="1"/>
          </p:cNvSpPr>
          <p:nvPr>
            <p:ph type="title"/>
          </p:nvPr>
        </p:nvSpPr>
        <p:spPr>
          <a:xfrm>
            <a:off x="228600" y="152400"/>
            <a:ext cx="7620000" cy="411163"/>
          </a:xfrm>
        </p:spPr>
        <p:txBody>
          <a:bodyPr/>
          <a:lstStyle>
            <a:lvl1pPr>
              <a:defRPr sz="2800" b="1" cap="none" spc="0">
                <a:ln>
                  <a:solidFill>
                    <a:schemeClr val="accent2">
                      <a:lumMod val="50000"/>
                    </a:schemeClr>
                  </a:solidFill>
                </a:ln>
                <a:solidFill>
                  <a:schemeClr val="accent2">
                    <a:lumMod val="75000"/>
                  </a:schemeClr>
                </a:solidFill>
                <a:effectLst/>
                <a:latin typeface="Calibri" pitchFamily="34" charset="0"/>
              </a:defRPr>
            </a:lvl1pPr>
          </a:lstStyle>
          <a:p>
            <a:r>
              <a:rPr lang="en-US" dirty="0"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28600" y="152400"/>
            <a:ext cx="8229600" cy="4111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304800" y="914400"/>
            <a:ext cx="86106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 name="Footer Placeholder 4"/>
          <p:cNvSpPr>
            <a:spLocks noGrp="1"/>
          </p:cNvSpPr>
          <p:nvPr>
            <p:ph type="ftr" sz="quarter" idx="3"/>
          </p:nvPr>
        </p:nvSpPr>
        <p:spPr>
          <a:xfrm>
            <a:off x="0" y="6629400"/>
            <a:ext cx="8077200" cy="152400"/>
          </a:xfrm>
          <a:prstGeom prst="rect">
            <a:avLst/>
          </a:prstGeom>
        </p:spPr>
        <p:txBody>
          <a:bodyPr vert="horz" wrap="square" lIns="91440" tIns="45720" rIns="91440" bIns="45720" numCol="1" anchor="ctr" anchorCtr="0" compatLnSpc="1">
            <a:prstTxWarp prst="textNoShape">
              <a:avLst/>
            </a:prstTxWarp>
          </a:bodyPr>
          <a:lstStyle>
            <a:lvl1pPr algn="l">
              <a:lnSpc>
                <a:spcPct val="100000"/>
              </a:lnSpc>
              <a:spcBef>
                <a:spcPct val="0"/>
              </a:spcBef>
              <a:defRPr sz="1200" dirty="0" smtClean="0">
                <a:latin typeface="Calibri" pitchFamily="34" charset="0"/>
              </a:defRPr>
            </a:lvl1pPr>
          </a:lstStyle>
          <a:p>
            <a:pPr>
              <a:defRPr/>
            </a:pPr>
            <a:r>
              <a:rPr lang="en-US" dirty="0" smtClean="0"/>
              <a:t>© </a:t>
            </a:r>
            <a:r>
              <a:rPr lang="en-US" dirty="0" err="1" smtClean="0"/>
              <a:t>Aptech</a:t>
            </a:r>
            <a:r>
              <a:rPr lang="en-US" dirty="0" smtClean="0"/>
              <a:t> Ltd.                                                           Inheritance and Polymorphism/Session 10</a:t>
            </a:r>
            <a:endParaRPr lang="en-US" dirty="0"/>
          </a:p>
        </p:txBody>
      </p:sp>
      <p:sp>
        <p:nvSpPr>
          <p:cNvPr id="10" name="Slide Number Placeholder 5"/>
          <p:cNvSpPr>
            <a:spLocks noGrp="1"/>
          </p:cNvSpPr>
          <p:nvPr>
            <p:ph type="sldNum" sz="quarter" idx="4"/>
          </p:nvPr>
        </p:nvSpPr>
        <p:spPr>
          <a:xfrm>
            <a:off x="8153400" y="6613525"/>
            <a:ext cx="776288" cy="168275"/>
          </a:xfrm>
          <a:prstGeom prst="rect">
            <a:avLst/>
          </a:prstGeom>
        </p:spPr>
        <p:txBody>
          <a:bodyPr vert="horz" wrap="square" lIns="91440" tIns="45720" rIns="91440" bIns="45720" numCol="1" anchor="ctr"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0B7F2F63-BF3E-4C0C-A868-2C657446BA07}" type="slidenum">
              <a:rPr lang="en-US"/>
              <a:pPr>
                <a:defRPr/>
              </a:pPr>
              <a:t>‹#›</a:t>
            </a:fld>
            <a:endParaRPr lang="en-US" dirty="0"/>
          </a:p>
        </p:txBody>
      </p:sp>
      <p:sp>
        <p:nvSpPr>
          <p:cNvPr id="7" name="Rectangle 6"/>
          <p:cNvSpPr/>
          <p:nvPr userDrawn="1"/>
        </p:nvSpPr>
        <p:spPr>
          <a:xfrm>
            <a:off x="0" y="0"/>
            <a:ext cx="9144000" cy="7620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endParaRPr lang="en-US" sz="4800" b="1" cap="none" spc="50" dirty="0">
              <a:ln w="11430">
                <a:solidFill>
                  <a:srgbClr val="FF0000"/>
                </a:solidFill>
              </a:ln>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Lst>
  <p:timing>
    <p:tnLst>
      <p:par>
        <p:cTn id="1" dur="indefinite" restart="never" nodeType="tmRoot"/>
      </p:par>
    </p:tnLst>
  </p:timing>
  <p:hf hdr="0" dt="0"/>
  <p:txStyles>
    <p:titleStyle>
      <a:lvl1pPr algn="l" rtl="0" eaLnBrk="0" fontAlgn="base" hangingPunct="0">
        <a:spcBef>
          <a:spcPct val="0"/>
        </a:spcBef>
        <a:spcAft>
          <a:spcPct val="0"/>
        </a:spcAft>
        <a:defRPr sz="2500" b="1" kern="1200">
          <a:solidFill>
            <a:schemeClr val="bg1"/>
          </a:solidFill>
          <a:latin typeface="Arial" charset="0"/>
          <a:ea typeface="+mj-ea"/>
          <a:cs typeface="+mj-cs"/>
        </a:defRPr>
      </a:lvl1pPr>
      <a:lvl2pPr algn="l" rtl="0" eaLnBrk="0" fontAlgn="base" hangingPunct="0">
        <a:spcBef>
          <a:spcPct val="0"/>
        </a:spcBef>
        <a:spcAft>
          <a:spcPct val="0"/>
        </a:spcAft>
        <a:defRPr sz="2500" b="1">
          <a:solidFill>
            <a:schemeClr val="bg1"/>
          </a:solidFill>
          <a:latin typeface="Arial" charset="0"/>
        </a:defRPr>
      </a:lvl2pPr>
      <a:lvl3pPr algn="l" rtl="0" eaLnBrk="0" fontAlgn="base" hangingPunct="0">
        <a:spcBef>
          <a:spcPct val="0"/>
        </a:spcBef>
        <a:spcAft>
          <a:spcPct val="0"/>
        </a:spcAft>
        <a:defRPr sz="2500" b="1">
          <a:solidFill>
            <a:schemeClr val="bg1"/>
          </a:solidFill>
          <a:latin typeface="Arial" charset="0"/>
        </a:defRPr>
      </a:lvl3pPr>
      <a:lvl4pPr algn="l" rtl="0" eaLnBrk="0" fontAlgn="base" hangingPunct="0">
        <a:spcBef>
          <a:spcPct val="0"/>
        </a:spcBef>
        <a:spcAft>
          <a:spcPct val="0"/>
        </a:spcAft>
        <a:defRPr sz="2500" b="1">
          <a:solidFill>
            <a:schemeClr val="bg1"/>
          </a:solidFill>
          <a:latin typeface="Arial" charset="0"/>
        </a:defRPr>
      </a:lvl4pPr>
      <a:lvl5pPr algn="l" rtl="0" eaLnBrk="0" fontAlgn="base" hangingPunct="0">
        <a:spcBef>
          <a:spcPct val="0"/>
        </a:spcBef>
        <a:spcAft>
          <a:spcPct val="0"/>
        </a:spcAft>
        <a:defRPr sz="2500" b="1">
          <a:solidFill>
            <a:schemeClr val="bg1"/>
          </a:solidFill>
          <a:latin typeface="Arial" charset="0"/>
        </a:defRPr>
      </a:lvl5pPr>
      <a:lvl6pPr marL="457200" algn="l" rtl="0" fontAlgn="base">
        <a:spcBef>
          <a:spcPct val="0"/>
        </a:spcBef>
        <a:spcAft>
          <a:spcPct val="0"/>
        </a:spcAft>
        <a:defRPr sz="2500" b="1">
          <a:solidFill>
            <a:schemeClr val="bg1"/>
          </a:solidFill>
          <a:latin typeface="Calibri" pitchFamily="34" charset="0"/>
        </a:defRPr>
      </a:lvl6pPr>
      <a:lvl7pPr marL="914400" algn="l" rtl="0" fontAlgn="base">
        <a:spcBef>
          <a:spcPct val="0"/>
        </a:spcBef>
        <a:spcAft>
          <a:spcPct val="0"/>
        </a:spcAft>
        <a:defRPr sz="2500" b="1">
          <a:solidFill>
            <a:schemeClr val="bg1"/>
          </a:solidFill>
          <a:latin typeface="Calibri" pitchFamily="34" charset="0"/>
        </a:defRPr>
      </a:lvl7pPr>
      <a:lvl8pPr marL="1371600" algn="l" rtl="0" fontAlgn="base">
        <a:spcBef>
          <a:spcPct val="0"/>
        </a:spcBef>
        <a:spcAft>
          <a:spcPct val="0"/>
        </a:spcAft>
        <a:defRPr sz="2500" b="1">
          <a:solidFill>
            <a:schemeClr val="bg1"/>
          </a:solidFill>
          <a:latin typeface="Calibri" pitchFamily="34" charset="0"/>
        </a:defRPr>
      </a:lvl8pPr>
      <a:lvl9pPr marL="1828800" algn="l" rtl="0" fontAlgn="base">
        <a:spcBef>
          <a:spcPct val="0"/>
        </a:spcBef>
        <a:spcAft>
          <a:spcPct val="0"/>
        </a:spcAft>
        <a:defRPr sz="2500" b="1">
          <a:solidFill>
            <a:schemeClr val="bg1"/>
          </a:solidFill>
          <a:latin typeface="Calibri" pitchFamily="34" charset="0"/>
        </a:defRPr>
      </a:lvl9pPr>
    </p:titleStyle>
    <p:bodyStyle>
      <a:lvl1pPr marL="342900" indent="-342900" algn="l" rtl="0" eaLnBrk="0" fontAlgn="base" hangingPunct="0">
        <a:spcBef>
          <a:spcPct val="20000"/>
        </a:spcBef>
        <a:spcAft>
          <a:spcPct val="0"/>
        </a:spcAft>
        <a:buClr>
          <a:srgbClr val="000099"/>
        </a:buClr>
        <a:buSzPct val="50000"/>
        <a:buFont typeface="Wingdings" pitchFamily="2" charset="2"/>
        <a:buChar char="u"/>
        <a:defRPr sz="3200" kern="1200">
          <a:solidFill>
            <a:schemeClr val="tx1"/>
          </a:solidFill>
          <a:latin typeface="Arial" charset="0"/>
          <a:ea typeface="+mn-ea"/>
          <a:cs typeface="+mn-cs"/>
        </a:defRPr>
      </a:lvl1pPr>
      <a:lvl2pPr marL="742950" indent="-285750" algn="l" rtl="0" eaLnBrk="0" fontAlgn="base" hangingPunct="0">
        <a:spcBef>
          <a:spcPct val="20000"/>
        </a:spcBef>
        <a:spcAft>
          <a:spcPct val="0"/>
        </a:spcAft>
        <a:buClr>
          <a:srgbClr val="000099"/>
        </a:buClr>
        <a:buSzPct val="50000"/>
        <a:buFont typeface="Wingdings 2" pitchFamily="18" charset="2"/>
        <a:buChar char="²"/>
        <a:defRPr sz="2800" kern="1200">
          <a:solidFill>
            <a:schemeClr val="tx1"/>
          </a:solidFill>
          <a:latin typeface="Arial" charset="0"/>
          <a:ea typeface="+mn-ea"/>
          <a:cs typeface="+mn-cs"/>
        </a:defRPr>
      </a:lvl2pPr>
      <a:lvl3pPr marL="1143000" indent="-228600" algn="l" rtl="0" eaLnBrk="0" fontAlgn="base" hangingPunct="0">
        <a:spcBef>
          <a:spcPct val="20000"/>
        </a:spcBef>
        <a:spcAft>
          <a:spcPct val="0"/>
        </a:spcAft>
        <a:buClr>
          <a:srgbClr val="000099"/>
        </a:buClr>
        <a:buSzPct val="40000"/>
        <a:buFont typeface="Wingdings 2" pitchFamily="18" charset="2"/>
        <a:buChar char="³"/>
        <a:defRPr sz="2400" kern="1200">
          <a:solidFill>
            <a:schemeClr val="tx1"/>
          </a:solidFill>
          <a:latin typeface="Arial"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tif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4.tiff"/><Relationship Id="rId2" Type="http://schemas.openxmlformats.org/officeDocument/2006/relationships/image" Target="../media/image13.tif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5.tiff"/><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Working with Super class and Subclass 3-6</a:t>
            </a:r>
            <a:endParaRPr lang="en-US" dirty="0"/>
          </a:p>
        </p:txBody>
      </p:sp>
      <p:sp>
        <p:nvSpPr>
          <p:cNvPr id="4" name="Footer Placeholder 3"/>
          <p:cNvSpPr>
            <a:spLocks noGrp="1"/>
          </p:cNvSpPr>
          <p:nvPr>
            <p:ph type="ftr" sz="quarter" idx="3"/>
          </p:nvPr>
        </p:nvSpPr>
        <p:spPr/>
        <p:txBody>
          <a:bodyPr/>
          <a:lstStyle/>
          <a:p>
            <a:pPr>
              <a:defRPr/>
            </a:pPr>
            <a:r>
              <a:rPr lang="en-US" smtClean="0"/>
              <a:t>© Aptech Ltd.                                                           Inheritance and Polymorphism/Session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10</a:t>
            </a:fld>
            <a:endParaRPr lang="en-US" dirty="0"/>
          </a:p>
        </p:txBody>
      </p:sp>
      <p:sp>
        <p:nvSpPr>
          <p:cNvPr id="6" name="TextBox 5"/>
          <p:cNvSpPr txBox="1"/>
          <p:nvPr/>
        </p:nvSpPr>
        <p:spPr>
          <a:xfrm>
            <a:off x="685800" y="949040"/>
            <a:ext cx="8077200" cy="2327560"/>
          </a:xfrm>
          <a:prstGeom prst="rect">
            <a:avLst/>
          </a:prstGeom>
          <a:solidFill>
            <a:schemeClr val="accent6">
              <a:lumMod val="60000"/>
              <a:lumOff val="40000"/>
            </a:schemeClr>
          </a:solidFill>
          <a:ln>
            <a:solidFill>
              <a:schemeClr val="tx1"/>
            </a:solidFill>
          </a:ln>
        </p:spPr>
        <p:txBody>
          <a:bodyPr wrap="square" rtlCol="0">
            <a:spAutoFit/>
          </a:bodyPr>
          <a:lstStyle/>
          <a:p>
            <a:pPr marL="228600"/>
            <a:r>
              <a:rPr lang="en-US" dirty="0" smtClean="0"/>
              <a:t>/**</a:t>
            </a:r>
          </a:p>
          <a:p>
            <a:pPr marL="228600"/>
            <a:r>
              <a:rPr lang="en-US" dirty="0" smtClean="0"/>
              <a:t> * Accelerates the vehicle</a:t>
            </a:r>
          </a:p>
          <a:p>
            <a:pPr marL="228600"/>
            <a:r>
              <a:rPr lang="en-US" dirty="0" smtClean="0"/>
              <a:t> *</a:t>
            </a:r>
          </a:p>
          <a:p>
            <a:pPr marL="228600"/>
            <a:r>
              <a:rPr lang="en-US" dirty="0" smtClean="0"/>
              <a:t> * @return void</a:t>
            </a:r>
          </a:p>
          <a:p>
            <a:pPr marL="228600"/>
            <a:r>
              <a:rPr lang="en-US" dirty="0" smtClean="0"/>
              <a:t> */</a:t>
            </a:r>
          </a:p>
          <a:p>
            <a:pPr marL="228600"/>
            <a:r>
              <a:rPr lang="en-US" dirty="0" smtClean="0"/>
              <a:t>public void accelerate(</a:t>
            </a:r>
            <a:r>
              <a:rPr lang="en-US" dirty="0" err="1" smtClean="0"/>
              <a:t>int</a:t>
            </a:r>
            <a:r>
              <a:rPr lang="en-US" dirty="0" smtClean="0"/>
              <a:t> speed) {</a:t>
            </a:r>
          </a:p>
          <a:p>
            <a:pPr marL="457200"/>
            <a:r>
              <a:rPr lang="en-US" dirty="0" err="1" smtClean="0"/>
              <a:t>System.out.println</a:t>
            </a:r>
            <a:r>
              <a:rPr lang="en-US" dirty="0" smtClean="0"/>
              <a:t>(“Accelerating at:”+ speed + “ </a:t>
            </a:r>
            <a:r>
              <a:rPr lang="en-US" dirty="0" err="1" smtClean="0"/>
              <a:t>kmph</a:t>
            </a:r>
            <a:r>
              <a:rPr lang="en-US" dirty="0" smtClean="0"/>
              <a:t>”);</a:t>
            </a:r>
          </a:p>
          <a:p>
            <a:pPr marL="228600"/>
            <a:r>
              <a:rPr lang="en-US" dirty="0" smtClean="0"/>
              <a:t>}</a:t>
            </a:r>
          </a:p>
          <a:p>
            <a:r>
              <a:rPr lang="en-US" dirty="0" smtClean="0"/>
              <a:t>}</a:t>
            </a:r>
            <a:endParaRPr lang="en-IN" dirty="0"/>
          </a:p>
        </p:txBody>
      </p:sp>
      <p:sp>
        <p:nvSpPr>
          <p:cNvPr id="7" name="Content Placeholder 1"/>
          <p:cNvSpPr>
            <a:spLocks noGrp="1"/>
          </p:cNvSpPr>
          <p:nvPr>
            <p:ph idx="1"/>
          </p:nvPr>
        </p:nvSpPr>
        <p:spPr>
          <a:xfrm>
            <a:off x="304800" y="3429000"/>
            <a:ext cx="8610600" cy="1600200"/>
          </a:xfrm>
        </p:spPr>
        <p:txBody>
          <a:bodyPr/>
          <a:lstStyle/>
          <a:p>
            <a:pPr>
              <a:defRPr/>
            </a:pPr>
            <a:r>
              <a:rPr lang="en-US" sz="1800" dirty="0" smtClean="0"/>
              <a:t>The parent class </a:t>
            </a:r>
            <a:r>
              <a:rPr lang="en-US" sz="1800" b="1" dirty="0" smtClean="0">
                <a:latin typeface="Courier New" pitchFamily="49" charset="0"/>
                <a:cs typeface="Courier New" pitchFamily="49" charset="0"/>
              </a:rPr>
              <a:t>Vehicle</a:t>
            </a:r>
            <a:r>
              <a:rPr lang="en-US" sz="1800" dirty="0" smtClean="0"/>
              <a:t> consists of common attributes of a vehicle such as </a:t>
            </a:r>
            <a:r>
              <a:rPr lang="en-US" sz="1800" b="1" dirty="0" err="1" smtClean="0">
                <a:latin typeface="Courier New" pitchFamily="49" charset="0"/>
                <a:cs typeface="Courier New" pitchFamily="49" charset="0"/>
              </a:rPr>
              <a:t>vehicleNo</a:t>
            </a:r>
            <a:r>
              <a:rPr lang="en-US" sz="1800" dirty="0" smtClean="0"/>
              <a:t>, </a:t>
            </a:r>
            <a:r>
              <a:rPr lang="en-US" sz="1800" b="1" dirty="0" err="1" smtClean="0">
                <a:latin typeface="Courier New" pitchFamily="49" charset="0"/>
                <a:cs typeface="Courier New" pitchFamily="49" charset="0"/>
              </a:rPr>
              <a:t>vehicleName</a:t>
            </a:r>
            <a:r>
              <a:rPr lang="en-US" sz="1800" dirty="0" smtClean="0"/>
              <a:t>, and </a:t>
            </a:r>
            <a:r>
              <a:rPr lang="en-US" sz="1800" b="1" dirty="0" smtClean="0">
                <a:latin typeface="Courier New" pitchFamily="49" charset="0"/>
                <a:cs typeface="Courier New" pitchFamily="49" charset="0"/>
              </a:rPr>
              <a:t>wheels</a:t>
            </a:r>
            <a:r>
              <a:rPr lang="en-US" sz="1800" dirty="0" smtClean="0"/>
              <a:t>. </a:t>
            </a:r>
          </a:p>
          <a:p>
            <a:pPr>
              <a:defRPr/>
            </a:pPr>
            <a:r>
              <a:rPr lang="en-US" sz="1800" dirty="0" smtClean="0"/>
              <a:t>Also, it consists of a common behavior of a vehicle, that is, </a:t>
            </a:r>
            <a:r>
              <a:rPr lang="en-US" sz="1800" b="1" dirty="0" smtClean="0">
                <a:latin typeface="Courier New" pitchFamily="49" charset="0"/>
                <a:cs typeface="Courier New" pitchFamily="49" charset="0"/>
              </a:rPr>
              <a:t>accelerate()</a:t>
            </a:r>
            <a:r>
              <a:rPr lang="en-US" sz="1800" dirty="0" smtClean="0"/>
              <a:t> that prints the speed at which the vehicle is accelerating. </a:t>
            </a:r>
          </a:p>
          <a:p>
            <a:pPr>
              <a:defRPr/>
            </a:pPr>
            <a:r>
              <a:rPr lang="en-US" sz="1800" dirty="0" smtClean="0"/>
              <a:t>Following code snippet demonstrates the creation of subclass </a:t>
            </a:r>
            <a:r>
              <a:rPr lang="en-US" sz="1800" b="1" dirty="0" err="1" smtClean="0">
                <a:latin typeface="Courier New" pitchFamily="49" charset="0"/>
                <a:cs typeface="Courier New" pitchFamily="49" charset="0"/>
              </a:rPr>
              <a:t>FourWheeler</a:t>
            </a:r>
            <a:r>
              <a:rPr lang="en-US" sz="1800" dirty="0" smtClean="0"/>
              <a:t>:</a:t>
            </a:r>
            <a:endParaRPr lang="en-US" sz="1800" dirty="0"/>
          </a:p>
        </p:txBody>
      </p:sp>
      <p:sp>
        <p:nvSpPr>
          <p:cNvPr id="8" name="TextBox 7"/>
          <p:cNvSpPr txBox="1"/>
          <p:nvPr/>
        </p:nvSpPr>
        <p:spPr>
          <a:xfrm>
            <a:off x="685800" y="5107369"/>
            <a:ext cx="8077200" cy="1293431"/>
          </a:xfrm>
          <a:prstGeom prst="rect">
            <a:avLst/>
          </a:prstGeom>
          <a:solidFill>
            <a:schemeClr val="accent6">
              <a:lumMod val="60000"/>
              <a:lumOff val="40000"/>
            </a:schemeClr>
          </a:solidFill>
          <a:ln>
            <a:solidFill>
              <a:schemeClr val="tx1"/>
            </a:solidFill>
          </a:ln>
        </p:spPr>
        <p:txBody>
          <a:bodyPr wrap="square" rtlCol="0">
            <a:spAutoFit/>
          </a:bodyPr>
          <a:lstStyle/>
          <a:p>
            <a:r>
              <a:rPr lang="en-US" dirty="0" smtClean="0"/>
              <a:t>package session10;</a:t>
            </a:r>
          </a:p>
          <a:p>
            <a:r>
              <a:rPr lang="en-US" dirty="0" smtClean="0"/>
              <a:t>class </a:t>
            </a:r>
            <a:r>
              <a:rPr lang="en-US" dirty="0" err="1" smtClean="0"/>
              <a:t>FourWheeler</a:t>
            </a:r>
            <a:r>
              <a:rPr lang="en-US" dirty="0" smtClean="0"/>
              <a:t> extends Vehicle{</a:t>
            </a:r>
          </a:p>
          <a:p>
            <a:endParaRPr lang="en-US" dirty="0" smtClean="0"/>
          </a:p>
          <a:p>
            <a:pPr marL="228600"/>
            <a:r>
              <a:rPr lang="en-US" dirty="0" smtClean="0"/>
              <a:t>// Declare a field specific to child class</a:t>
            </a:r>
          </a:p>
          <a:p>
            <a:pPr marL="228600"/>
            <a:r>
              <a:rPr lang="en-US" dirty="0" smtClean="0"/>
              <a:t>private </a:t>
            </a:r>
            <a:r>
              <a:rPr lang="en-US" dirty="0" err="1" smtClean="0"/>
              <a:t>boolean</a:t>
            </a:r>
            <a:r>
              <a:rPr lang="en-US" dirty="0" smtClean="0"/>
              <a:t> </a:t>
            </a:r>
            <a:r>
              <a:rPr lang="en-US" dirty="0" err="1" smtClean="0"/>
              <a:t>powerSteer</a:t>
            </a:r>
            <a:r>
              <a:rPr lang="en-US" dirty="0" smtClean="0"/>
              <a:t>; // Variable to store steering information</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Working with Super class and Subclass 4-6</a:t>
            </a:r>
            <a:endParaRPr lang="en-US" dirty="0"/>
          </a:p>
        </p:txBody>
      </p:sp>
      <p:sp>
        <p:nvSpPr>
          <p:cNvPr id="4" name="Footer Placeholder 3"/>
          <p:cNvSpPr>
            <a:spLocks noGrp="1"/>
          </p:cNvSpPr>
          <p:nvPr>
            <p:ph type="ftr" sz="quarter" idx="3"/>
          </p:nvPr>
        </p:nvSpPr>
        <p:spPr/>
        <p:txBody>
          <a:bodyPr/>
          <a:lstStyle/>
          <a:p>
            <a:pPr>
              <a:defRPr/>
            </a:pPr>
            <a:r>
              <a:rPr lang="en-US" smtClean="0"/>
              <a:t>© Aptech Ltd.                                                           Inheritance and Polymorphism/Session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11</a:t>
            </a:fld>
            <a:endParaRPr lang="en-US" dirty="0"/>
          </a:p>
        </p:txBody>
      </p:sp>
      <p:sp>
        <p:nvSpPr>
          <p:cNvPr id="6" name="TextBox 5"/>
          <p:cNvSpPr txBox="1"/>
          <p:nvPr/>
        </p:nvSpPr>
        <p:spPr>
          <a:xfrm>
            <a:off x="685800" y="949040"/>
            <a:ext cx="8077200" cy="4789003"/>
          </a:xfrm>
          <a:prstGeom prst="rect">
            <a:avLst/>
          </a:prstGeom>
          <a:solidFill>
            <a:schemeClr val="accent6">
              <a:lumMod val="60000"/>
              <a:lumOff val="40000"/>
            </a:schemeClr>
          </a:solidFill>
          <a:ln>
            <a:solidFill>
              <a:schemeClr val="tx1"/>
            </a:solidFill>
          </a:ln>
        </p:spPr>
        <p:txBody>
          <a:bodyPr wrap="square" rtlCol="0">
            <a:spAutoFit/>
          </a:bodyPr>
          <a:lstStyle/>
          <a:p>
            <a:pPr marL="228600"/>
            <a:r>
              <a:rPr lang="en-US" dirty="0" smtClean="0"/>
              <a:t>/**</a:t>
            </a:r>
          </a:p>
          <a:p>
            <a:pPr marL="228600"/>
            <a:r>
              <a:rPr lang="en-US" dirty="0" smtClean="0"/>
              <a:t> * Parameterized constructor to initialize values based on user input</a:t>
            </a:r>
          </a:p>
          <a:p>
            <a:pPr marL="228600"/>
            <a:r>
              <a:rPr lang="en-US" dirty="0" smtClean="0"/>
              <a:t> *</a:t>
            </a:r>
          </a:p>
          <a:p>
            <a:pPr marL="228600"/>
            <a:r>
              <a:rPr lang="en-US" dirty="0" smtClean="0"/>
              <a:t> * @</a:t>
            </a:r>
            <a:r>
              <a:rPr lang="en-US" dirty="0" err="1" smtClean="0"/>
              <a:t>param</a:t>
            </a:r>
            <a:r>
              <a:rPr lang="en-US" dirty="0" smtClean="0"/>
              <a:t> </a:t>
            </a:r>
            <a:r>
              <a:rPr lang="en-US" dirty="0" err="1" smtClean="0"/>
              <a:t>vID</a:t>
            </a:r>
            <a:r>
              <a:rPr lang="en-US" dirty="0" smtClean="0"/>
              <a:t> a String variable storing vehicle ID</a:t>
            </a:r>
          </a:p>
          <a:p>
            <a:pPr marL="228600"/>
            <a:r>
              <a:rPr lang="en-US" dirty="0" smtClean="0"/>
              <a:t> * @</a:t>
            </a:r>
            <a:r>
              <a:rPr lang="en-US" dirty="0" err="1" smtClean="0"/>
              <a:t>param</a:t>
            </a:r>
            <a:r>
              <a:rPr lang="en-US" dirty="0" smtClean="0"/>
              <a:t> </a:t>
            </a:r>
            <a:r>
              <a:rPr lang="en-US" dirty="0" err="1" smtClean="0"/>
              <a:t>vName</a:t>
            </a:r>
            <a:r>
              <a:rPr lang="en-US" dirty="0" smtClean="0"/>
              <a:t> a String variable storing vehicle name</a:t>
            </a:r>
          </a:p>
          <a:p>
            <a:pPr marL="228600"/>
            <a:r>
              <a:rPr lang="en-US" dirty="0" smtClean="0"/>
              <a:t> * @</a:t>
            </a:r>
            <a:r>
              <a:rPr lang="en-US" dirty="0" err="1" smtClean="0"/>
              <a:t>param</a:t>
            </a:r>
            <a:r>
              <a:rPr lang="en-US" dirty="0" smtClean="0"/>
              <a:t> </a:t>
            </a:r>
            <a:r>
              <a:rPr lang="en-US" dirty="0" err="1" smtClean="0"/>
              <a:t>numWheels</a:t>
            </a:r>
            <a:r>
              <a:rPr lang="en-US" dirty="0" smtClean="0"/>
              <a:t> an integer variable storing number of wheels</a:t>
            </a:r>
          </a:p>
          <a:p>
            <a:pPr marL="228600"/>
            <a:r>
              <a:rPr lang="en-US" dirty="0" smtClean="0"/>
              <a:t> * @</a:t>
            </a:r>
            <a:r>
              <a:rPr lang="en-US" dirty="0" err="1" smtClean="0"/>
              <a:t>param</a:t>
            </a:r>
            <a:r>
              <a:rPr lang="en-US" dirty="0" smtClean="0"/>
              <a:t> </a:t>
            </a:r>
            <a:r>
              <a:rPr lang="en-US" dirty="0" err="1" smtClean="0"/>
              <a:t>pSteer</a:t>
            </a:r>
            <a:r>
              <a:rPr lang="en-US" dirty="0" smtClean="0"/>
              <a:t> a String variable storing steering information</a:t>
            </a:r>
          </a:p>
          <a:p>
            <a:pPr marL="228600"/>
            <a:r>
              <a:rPr lang="en-US" dirty="0" smtClean="0"/>
              <a:t> */</a:t>
            </a:r>
          </a:p>
          <a:p>
            <a:pPr marL="228600"/>
            <a:r>
              <a:rPr lang="en-US" dirty="0" smtClean="0"/>
              <a:t>public </a:t>
            </a:r>
            <a:r>
              <a:rPr lang="en-US" dirty="0" err="1" smtClean="0"/>
              <a:t>FourWheeler</a:t>
            </a:r>
            <a:r>
              <a:rPr lang="en-US" dirty="0" smtClean="0"/>
              <a:t>(String </a:t>
            </a:r>
            <a:r>
              <a:rPr lang="en-US" dirty="0" err="1" smtClean="0"/>
              <a:t>vId</a:t>
            </a:r>
            <a:r>
              <a:rPr lang="en-US" dirty="0" smtClean="0"/>
              <a:t>, String </a:t>
            </a:r>
            <a:r>
              <a:rPr lang="en-US" dirty="0" err="1" smtClean="0"/>
              <a:t>vName</a:t>
            </a:r>
            <a:r>
              <a:rPr lang="en-US" dirty="0" smtClean="0"/>
              <a:t>, </a:t>
            </a:r>
            <a:r>
              <a:rPr lang="en-US" dirty="0" err="1" smtClean="0"/>
              <a:t>int</a:t>
            </a:r>
            <a:r>
              <a:rPr lang="en-US" dirty="0" smtClean="0"/>
              <a:t> </a:t>
            </a:r>
            <a:r>
              <a:rPr lang="en-US" dirty="0" err="1" smtClean="0"/>
              <a:t>numWheels</a:t>
            </a:r>
            <a:r>
              <a:rPr lang="en-US" dirty="0" smtClean="0"/>
              <a:t>, </a:t>
            </a:r>
            <a:r>
              <a:rPr lang="en-US" dirty="0" err="1" smtClean="0"/>
              <a:t>boolean</a:t>
            </a:r>
            <a:r>
              <a:rPr lang="en-US" dirty="0" smtClean="0"/>
              <a:t> </a:t>
            </a:r>
            <a:r>
              <a:rPr lang="en-US" dirty="0" err="1" smtClean="0"/>
              <a:t>pSteer</a:t>
            </a:r>
            <a:r>
              <a:rPr lang="en-US" dirty="0" smtClean="0"/>
              <a:t>){</a:t>
            </a:r>
          </a:p>
          <a:p>
            <a:pPr marL="228600"/>
            <a:endParaRPr lang="en-US" dirty="0" smtClean="0"/>
          </a:p>
          <a:p>
            <a:pPr marL="457200"/>
            <a:r>
              <a:rPr lang="en-US" dirty="0" smtClean="0"/>
              <a:t>// Attributes inherited from parent class</a:t>
            </a:r>
          </a:p>
          <a:p>
            <a:pPr marL="457200"/>
            <a:r>
              <a:rPr lang="en-US" dirty="0" err="1" smtClean="0"/>
              <a:t>vehicleNo</a:t>
            </a:r>
            <a:r>
              <a:rPr lang="en-US" dirty="0" smtClean="0"/>
              <a:t> = </a:t>
            </a:r>
            <a:r>
              <a:rPr lang="en-US" dirty="0" err="1" smtClean="0"/>
              <a:t>vId</a:t>
            </a:r>
            <a:r>
              <a:rPr lang="en-US" dirty="0" smtClean="0"/>
              <a:t>;</a:t>
            </a:r>
          </a:p>
          <a:p>
            <a:pPr marL="457200"/>
            <a:r>
              <a:rPr lang="en-US" dirty="0" err="1" smtClean="0"/>
              <a:t>vehicleName</a:t>
            </a:r>
            <a:r>
              <a:rPr lang="en-US" dirty="0" smtClean="0"/>
              <a:t> = </a:t>
            </a:r>
            <a:r>
              <a:rPr lang="en-US" dirty="0" err="1" smtClean="0"/>
              <a:t>vName</a:t>
            </a:r>
            <a:r>
              <a:rPr lang="en-US" dirty="0" smtClean="0"/>
              <a:t>;</a:t>
            </a:r>
          </a:p>
          <a:p>
            <a:pPr marL="457200"/>
            <a:r>
              <a:rPr lang="en-US" dirty="0" smtClean="0"/>
              <a:t>wheels = </a:t>
            </a:r>
            <a:r>
              <a:rPr lang="en-US" dirty="0" err="1" smtClean="0"/>
              <a:t>numWheels</a:t>
            </a:r>
            <a:r>
              <a:rPr lang="en-US" dirty="0" smtClean="0"/>
              <a:t>;</a:t>
            </a:r>
          </a:p>
          <a:p>
            <a:pPr marL="457200"/>
            <a:endParaRPr lang="en-US" dirty="0" smtClean="0"/>
          </a:p>
          <a:p>
            <a:pPr marL="457200"/>
            <a:r>
              <a:rPr lang="en-US" dirty="0" smtClean="0"/>
              <a:t>// Child class’ own attribute</a:t>
            </a:r>
          </a:p>
          <a:p>
            <a:pPr marL="457200"/>
            <a:r>
              <a:rPr lang="en-US" dirty="0" err="1" smtClean="0"/>
              <a:t>powerSteer</a:t>
            </a:r>
            <a:r>
              <a:rPr lang="en-US" dirty="0" smtClean="0"/>
              <a:t> = </a:t>
            </a:r>
            <a:r>
              <a:rPr lang="en-US" dirty="0" err="1" smtClean="0"/>
              <a:t>pSteer</a:t>
            </a:r>
            <a:r>
              <a:rPr lang="en-US" dirty="0" smtClean="0"/>
              <a:t>;</a:t>
            </a:r>
          </a:p>
          <a:p>
            <a:pPr marL="228600"/>
            <a:r>
              <a:rPr lang="en-US" dirty="0" smtClean="0"/>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Working with Super class and Subclass 5-6</a:t>
            </a:r>
            <a:endParaRPr lang="en-US" dirty="0"/>
          </a:p>
        </p:txBody>
      </p:sp>
      <p:sp>
        <p:nvSpPr>
          <p:cNvPr id="4" name="Footer Placeholder 3"/>
          <p:cNvSpPr>
            <a:spLocks noGrp="1"/>
          </p:cNvSpPr>
          <p:nvPr>
            <p:ph type="ftr" sz="quarter" idx="3"/>
          </p:nvPr>
        </p:nvSpPr>
        <p:spPr/>
        <p:txBody>
          <a:bodyPr/>
          <a:lstStyle/>
          <a:p>
            <a:pPr>
              <a:defRPr/>
            </a:pPr>
            <a:r>
              <a:rPr lang="en-US" smtClean="0"/>
              <a:t>© Aptech Ltd.                                                           Inheritance and Polymorphism/Session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12</a:t>
            </a:fld>
            <a:endParaRPr lang="en-US" dirty="0"/>
          </a:p>
        </p:txBody>
      </p:sp>
      <p:sp>
        <p:nvSpPr>
          <p:cNvPr id="6" name="TextBox 5"/>
          <p:cNvSpPr txBox="1"/>
          <p:nvPr/>
        </p:nvSpPr>
        <p:spPr>
          <a:xfrm>
            <a:off x="685800" y="914400"/>
            <a:ext cx="8077200" cy="5672322"/>
          </a:xfrm>
          <a:prstGeom prst="rect">
            <a:avLst/>
          </a:prstGeom>
          <a:solidFill>
            <a:schemeClr val="accent6">
              <a:lumMod val="60000"/>
              <a:lumOff val="40000"/>
            </a:schemeClr>
          </a:solidFill>
          <a:ln>
            <a:solidFill>
              <a:schemeClr val="tx1"/>
            </a:solidFill>
          </a:ln>
        </p:spPr>
        <p:txBody>
          <a:bodyPr wrap="square" rtlCol="0">
            <a:spAutoFit/>
          </a:bodyPr>
          <a:lstStyle/>
          <a:p>
            <a:pPr marL="228600"/>
            <a:r>
              <a:rPr lang="en-US" dirty="0" smtClean="0"/>
              <a:t>/**</a:t>
            </a:r>
          </a:p>
          <a:p>
            <a:pPr marL="228600"/>
            <a:r>
              <a:rPr lang="en-US" dirty="0" smtClean="0"/>
              <a:t> * Displays vehicle details</a:t>
            </a:r>
          </a:p>
          <a:p>
            <a:pPr marL="228600"/>
            <a:r>
              <a:rPr lang="en-US" dirty="0" smtClean="0"/>
              <a:t> *</a:t>
            </a:r>
          </a:p>
          <a:p>
            <a:pPr marL="228600"/>
            <a:r>
              <a:rPr lang="en-US" dirty="0" smtClean="0"/>
              <a:t> * @return void</a:t>
            </a:r>
          </a:p>
          <a:p>
            <a:pPr marL="228600"/>
            <a:r>
              <a:rPr lang="en-US" dirty="0" smtClean="0"/>
              <a:t> */</a:t>
            </a:r>
          </a:p>
          <a:p>
            <a:pPr marL="228600"/>
            <a:r>
              <a:rPr lang="en-US" dirty="0" smtClean="0"/>
              <a:t>public void </a:t>
            </a:r>
            <a:r>
              <a:rPr lang="en-US" dirty="0" err="1" smtClean="0"/>
              <a:t>showDetails</a:t>
            </a:r>
            <a:r>
              <a:rPr lang="en-US" dirty="0" smtClean="0"/>
              <a:t>() {</a:t>
            </a:r>
          </a:p>
          <a:p>
            <a:pPr marL="228600"/>
            <a:endParaRPr lang="en-US" dirty="0" smtClean="0"/>
          </a:p>
          <a:p>
            <a:pPr marL="457200"/>
            <a:r>
              <a:rPr lang="en-IN" dirty="0" err="1" smtClean="0"/>
              <a:t>System.out.println</a:t>
            </a:r>
            <a:r>
              <a:rPr lang="en-IN" dirty="0" smtClean="0"/>
              <a:t>(“Vehicle no:”+ </a:t>
            </a:r>
            <a:r>
              <a:rPr lang="en-IN" dirty="0" err="1" smtClean="0"/>
              <a:t>vehicleNo</a:t>
            </a:r>
            <a:r>
              <a:rPr lang="en-IN" dirty="0" smtClean="0"/>
              <a:t>);</a:t>
            </a:r>
          </a:p>
          <a:p>
            <a:pPr marL="457200"/>
            <a:r>
              <a:rPr lang="en-IN" dirty="0" err="1" smtClean="0"/>
              <a:t>System.out.println</a:t>
            </a:r>
            <a:r>
              <a:rPr lang="en-IN" dirty="0" smtClean="0"/>
              <a:t>(“Vehicle Name:”+ </a:t>
            </a:r>
            <a:r>
              <a:rPr lang="en-IN" dirty="0" err="1" smtClean="0"/>
              <a:t>vehicleName</a:t>
            </a:r>
            <a:r>
              <a:rPr lang="en-IN" dirty="0" smtClean="0"/>
              <a:t>);</a:t>
            </a:r>
          </a:p>
          <a:p>
            <a:pPr marL="457200"/>
            <a:r>
              <a:rPr lang="en-IN" dirty="0" err="1" smtClean="0"/>
              <a:t>System.out.println</a:t>
            </a:r>
            <a:r>
              <a:rPr lang="en-IN" dirty="0" smtClean="0"/>
              <a:t>(“Number of Wheels:”+ wheels);</a:t>
            </a:r>
          </a:p>
          <a:p>
            <a:pPr marL="457200"/>
            <a:endParaRPr lang="en-IN" dirty="0" smtClean="0"/>
          </a:p>
          <a:p>
            <a:pPr marL="457200"/>
            <a:r>
              <a:rPr lang="en-IN" dirty="0" smtClean="0"/>
              <a:t>if(</a:t>
            </a:r>
            <a:r>
              <a:rPr lang="en-IN" dirty="0" err="1" smtClean="0"/>
              <a:t>powerSteer</a:t>
            </a:r>
            <a:r>
              <a:rPr lang="en-IN" dirty="0" smtClean="0"/>
              <a:t> == true)</a:t>
            </a:r>
          </a:p>
          <a:p>
            <a:pPr marL="685800"/>
            <a:r>
              <a:rPr lang="en-IN" dirty="0" err="1" smtClean="0"/>
              <a:t>System.out.println</a:t>
            </a:r>
            <a:r>
              <a:rPr lang="en-IN" dirty="0" smtClean="0"/>
              <a:t>(“Power </a:t>
            </a:r>
            <a:r>
              <a:rPr lang="en-IN" dirty="0" err="1" smtClean="0"/>
              <a:t>Steering:Yes</a:t>
            </a:r>
            <a:r>
              <a:rPr lang="en-IN" dirty="0" smtClean="0"/>
              <a:t>”);</a:t>
            </a:r>
          </a:p>
          <a:p>
            <a:pPr marL="457200"/>
            <a:r>
              <a:rPr lang="en-IN" dirty="0" smtClean="0"/>
              <a:t>else</a:t>
            </a:r>
          </a:p>
          <a:p>
            <a:pPr marL="685800"/>
            <a:r>
              <a:rPr lang="en-IN" dirty="0" err="1" smtClean="0"/>
              <a:t>System.out.println</a:t>
            </a:r>
            <a:r>
              <a:rPr lang="en-IN" dirty="0" smtClean="0"/>
              <a:t>(“Power </a:t>
            </a:r>
            <a:r>
              <a:rPr lang="en-IN" dirty="0" err="1" smtClean="0"/>
              <a:t>Steering:No</a:t>
            </a:r>
            <a:r>
              <a:rPr lang="en-IN" dirty="0" smtClean="0"/>
              <a:t>”);</a:t>
            </a:r>
          </a:p>
          <a:p>
            <a:pPr marL="457200"/>
            <a:r>
              <a:rPr lang="en-IN" dirty="0" smtClean="0"/>
              <a:t>}</a:t>
            </a:r>
          </a:p>
          <a:p>
            <a:pPr marL="228600"/>
            <a:r>
              <a:rPr lang="en-IN" dirty="0" smtClean="0"/>
              <a:t>}</a:t>
            </a:r>
          </a:p>
          <a:p>
            <a:pPr marL="228600"/>
            <a:endParaRPr lang="en-IN" dirty="0" smtClean="0"/>
          </a:p>
          <a:p>
            <a:r>
              <a:rPr lang="en-IN" dirty="0" smtClean="0"/>
              <a:t>/**</a:t>
            </a:r>
          </a:p>
          <a:p>
            <a:r>
              <a:rPr lang="en-IN" dirty="0" smtClean="0"/>
              <a:t> * Define the TestVehicle.java class</a:t>
            </a:r>
          </a:p>
          <a:p>
            <a:r>
              <a:rPr lang="en-IN" dirty="0" smtClean="0"/>
              <a:t> */</a:t>
            </a:r>
          </a:p>
          <a:p>
            <a:r>
              <a:rPr lang="en-IN" dirty="0" smtClean="0"/>
              <a:t>public class </a:t>
            </a:r>
            <a:r>
              <a:rPr lang="en-IN" dirty="0" err="1" smtClean="0"/>
              <a:t>TestVehicle</a:t>
            </a:r>
            <a:r>
              <a:rPr lang="en-IN" dirty="0" smtClean="0"/>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Working with Super class and Subclass 6-6</a:t>
            </a:r>
            <a:endParaRPr lang="en-US" dirty="0"/>
          </a:p>
        </p:txBody>
      </p:sp>
      <p:sp>
        <p:nvSpPr>
          <p:cNvPr id="4" name="Footer Placeholder 3"/>
          <p:cNvSpPr>
            <a:spLocks noGrp="1"/>
          </p:cNvSpPr>
          <p:nvPr>
            <p:ph type="ftr" sz="quarter" idx="3"/>
          </p:nvPr>
        </p:nvSpPr>
        <p:spPr/>
        <p:txBody>
          <a:bodyPr/>
          <a:lstStyle/>
          <a:p>
            <a:pPr>
              <a:defRPr/>
            </a:pPr>
            <a:r>
              <a:rPr lang="en-US" smtClean="0"/>
              <a:t>© Aptech Ltd.                                                           Inheritance and Polymorphism/Session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13</a:t>
            </a:fld>
            <a:endParaRPr lang="en-US" dirty="0"/>
          </a:p>
        </p:txBody>
      </p:sp>
      <p:sp>
        <p:nvSpPr>
          <p:cNvPr id="6" name="TextBox 5"/>
          <p:cNvSpPr txBox="1"/>
          <p:nvPr/>
        </p:nvSpPr>
        <p:spPr>
          <a:xfrm>
            <a:off x="685800" y="914400"/>
            <a:ext cx="8077200" cy="3086999"/>
          </a:xfrm>
          <a:prstGeom prst="rect">
            <a:avLst/>
          </a:prstGeom>
          <a:solidFill>
            <a:schemeClr val="accent6">
              <a:lumMod val="60000"/>
              <a:lumOff val="40000"/>
            </a:schemeClr>
          </a:solidFill>
          <a:ln>
            <a:solidFill>
              <a:schemeClr val="tx1"/>
            </a:solidFill>
          </a:ln>
        </p:spPr>
        <p:txBody>
          <a:bodyPr wrap="square" rtlCol="0">
            <a:spAutoFit/>
          </a:bodyPr>
          <a:lstStyle/>
          <a:p>
            <a:pPr marL="228600"/>
            <a:r>
              <a:rPr lang="en-IN" dirty="0" smtClean="0"/>
              <a:t>/**</a:t>
            </a:r>
          </a:p>
          <a:p>
            <a:pPr marL="228600"/>
            <a:r>
              <a:rPr lang="en-IN" dirty="0" smtClean="0"/>
              <a:t> * @</a:t>
            </a:r>
            <a:r>
              <a:rPr lang="en-IN" dirty="0" err="1" smtClean="0"/>
              <a:t>param</a:t>
            </a:r>
            <a:r>
              <a:rPr lang="en-IN" dirty="0" smtClean="0"/>
              <a:t> </a:t>
            </a:r>
            <a:r>
              <a:rPr lang="en-IN" dirty="0" err="1" smtClean="0"/>
              <a:t>args</a:t>
            </a:r>
            <a:r>
              <a:rPr lang="en-IN" dirty="0" smtClean="0"/>
              <a:t> the command line arguments</a:t>
            </a:r>
          </a:p>
          <a:p>
            <a:pPr marL="228600"/>
            <a:r>
              <a:rPr lang="en-IN" dirty="0" smtClean="0"/>
              <a:t> */</a:t>
            </a:r>
          </a:p>
          <a:p>
            <a:pPr marL="228600"/>
            <a:r>
              <a:rPr lang="en-IN" dirty="0" smtClean="0"/>
              <a:t>public static void main(String[] </a:t>
            </a:r>
            <a:r>
              <a:rPr lang="en-IN" dirty="0" err="1" smtClean="0"/>
              <a:t>args</a:t>
            </a:r>
            <a:r>
              <a:rPr lang="en-IN" dirty="0" smtClean="0"/>
              <a:t>) {</a:t>
            </a:r>
          </a:p>
          <a:p>
            <a:pPr marL="228600"/>
            <a:endParaRPr lang="en-IN" dirty="0" smtClean="0"/>
          </a:p>
          <a:p>
            <a:pPr marL="457200"/>
            <a:r>
              <a:rPr lang="en-IN" dirty="0" smtClean="0"/>
              <a:t>// Create an object of child class and specify the values</a:t>
            </a:r>
          </a:p>
          <a:p>
            <a:pPr marL="457200"/>
            <a:r>
              <a:rPr lang="en-IN" dirty="0" err="1" smtClean="0"/>
              <a:t>FourWheeler</a:t>
            </a:r>
            <a:r>
              <a:rPr lang="en-IN" dirty="0" smtClean="0"/>
              <a:t> </a:t>
            </a:r>
            <a:r>
              <a:rPr lang="en-IN" dirty="0" err="1" smtClean="0"/>
              <a:t>objFour</a:t>
            </a:r>
            <a:r>
              <a:rPr lang="en-IN" dirty="0" smtClean="0"/>
              <a:t> = new </a:t>
            </a:r>
            <a:r>
              <a:rPr lang="en-IN" dirty="0" err="1" smtClean="0"/>
              <a:t>FourWheeler</a:t>
            </a:r>
            <a:r>
              <a:rPr lang="en-IN" dirty="0" smtClean="0"/>
              <a:t>(“LA-09 CS-1406”, “Volkswagen”,</a:t>
            </a:r>
          </a:p>
          <a:p>
            <a:pPr marL="457200"/>
            <a:r>
              <a:rPr lang="en-IN" dirty="0" smtClean="0"/>
              <a:t>4, true);</a:t>
            </a:r>
          </a:p>
          <a:p>
            <a:pPr marL="457200"/>
            <a:r>
              <a:rPr lang="en-IN" dirty="0" err="1" smtClean="0"/>
              <a:t>objFour.showDetails</a:t>
            </a:r>
            <a:r>
              <a:rPr lang="en-IN" dirty="0" smtClean="0"/>
              <a:t>(); // Invoke the child class method</a:t>
            </a:r>
          </a:p>
          <a:p>
            <a:pPr marL="457200"/>
            <a:r>
              <a:rPr lang="en-IN" dirty="0" err="1" smtClean="0"/>
              <a:t>objFour.accelerate</a:t>
            </a:r>
            <a:r>
              <a:rPr lang="en-IN" dirty="0" smtClean="0"/>
              <a:t>(200); // Invoke the inherited method</a:t>
            </a:r>
          </a:p>
          <a:p>
            <a:pPr marL="228600"/>
            <a:r>
              <a:rPr lang="en-IN" dirty="0" smtClean="0"/>
              <a:t>}</a:t>
            </a:r>
          </a:p>
          <a:p>
            <a:r>
              <a:rPr lang="en-IN" dirty="0" smtClean="0"/>
              <a:t>}</a:t>
            </a:r>
            <a:endParaRPr lang="en-IN" dirty="0"/>
          </a:p>
        </p:txBody>
      </p:sp>
      <p:sp>
        <p:nvSpPr>
          <p:cNvPr id="7" name="Content Placeholder 1"/>
          <p:cNvSpPr txBox="1">
            <a:spLocks/>
          </p:cNvSpPr>
          <p:nvPr/>
        </p:nvSpPr>
        <p:spPr bwMode="auto">
          <a:xfrm>
            <a:off x="304800" y="4038600"/>
            <a:ext cx="8610600" cy="38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Following figure shows the output of the program:</a:t>
            </a:r>
            <a:endParaRPr kumimoji="0" lang="en-US" sz="1800" b="0" i="0" u="none" strike="noStrike" kern="1200" cap="none" spc="0" normalizeH="0" baseline="0" noProof="0" dirty="0">
              <a:ln>
                <a:noFill/>
              </a:ln>
              <a:solidFill>
                <a:schemeClr val="tx1"/>
              </a:solidFill>
              <a:effectLst/>
              <a:uLnTx/>
              <a:uFillTx/>
              <a:latin typeface="Calibri" pitchFamily="34" charset="0"/>
              <a:ea typeface="+mn-ea"/>
              <a:cs typeface="+mn-cs"/>
            </a:endParaRPr>
          </a:p>
        </p:txBody>
      </p:sp>
      <p:pic>
        <p:nvPicPr>
          <p:cNvPr id="8" name="Picture 7" descr="Figure 10.3.tif"/>
          <p:cNvPicPr>
            <a:picLocks noChangeAspect="1"/>
          </p:cNvPicPr>
          <p:nvPr/>
        </p:nvPicPr>
        <p:blipFill>
          <a:blip r:embed="rId2" cstate="print"/>
          <a:stretch>
            <a:fillRect/>
          </a:stretch>
        </p:blipFill>
        <p:spPr>
          <a:xfrm>
            <a:off x="2743200" y="4419600"/>
            <a:ext cx="3581400" cy="205355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Overriding Methods 1-5</a:t>
            </a:r>
            <a:endParaRPr lang="en-US" dirty="0"/>
          </a:p>
        </p:txBody>
      </p:sp>
      <p:sp>
        <p:nvSpPr>
          <p:cNvPr id="4" name="Footer Placeholder 3"/>
          <p:cNvSpPr>
            <a:spLocks noGrp="1"/>
          </p:cNvSpPr>
          <p:nvPr>
            <p:ph type="ftr" sz="quarter" idx="3"/>
          </p:nvPr>
        </p:nvSpPr>
        <p:spPr/>
        <p:txBody>
          <a:bodyPr/>
          <a:lstStyle/>
          <a:p>
            <a:pPr>
              <a:defRPr/>
            </a:pPr>
            <a:r>
              <a:rPr lang="en-US" smtClean="0"/>
              <a:t>© Aptech Ltd.                                                           Inheritance and Polymorphism/Session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14</a:t>
            </a:fld>
            <a:endParaRPr lang="en-US" dirty="0"/>
          </a:p>
        </p:txBody>
      </p:sp>
      <p:sp>
        <p:nvSpPr>
          <p:cNvPr id="6" name="Content Placeholder 1"/>
          <p:cNvSpPr>
            <a:spLocks noGrp="1"/>
          </p:cNvSpPr>
          <p:nvPr>
            <p:ph idx="1"/>
          </p:nvPr>
        </p:nvSpPr>
        <p:spPr>
          <a:xfrm>
            <a:off x="304800" y="838200"/>
            <a:ext cx="8534400" cy="1981200"/>
          </a:xfrm>
        </p:spPr>
        <p:txBody>
          <a:bodyPr/>
          <a:lstStyle/>
          <a:p>
            <a:pPr>
              <a:defRPr/>
            </a:pPr>
            <a:r>
              <a:rPr lang="en-US" sz="1800" dirty="0" smtClean="0"/>
              <a:t>Java allows creation of an instance method in a subclass having the same signature and return type as an instance method of the super class. </a:t>
            </a:r>
          </a:p>
          <a:p>
            <a:pPr>
              <a:defRPr/>
            </a:pPr>
            <a:r>
              <a:rPr lang="en-US" sz="1800" dirty="0" smtClean="0"/>
              <a:t>This is called method overriding. </a:t>
            </a:r>
          </a:p>
          <a:p>
            <a:pPr>
              <a:defRPr/>
            </a:pPr>
            <a:r>
              <a:rPr lang="en-US" sz="1800" dirty="0" smtClean="0"/>
              <a:t>Method overriding allows a class to inherit behavior from a super class and then, to modify the behavior as needed.</a:t>
            </a:r>
          </a:p>
          <a:p>
            <a:pPr>
              <a:defRPr/>
            </a:pPr>
            <a:r>
              <a:rPr lang="en-US" sz="1800" dirty="0" smtClean="0"/>
              <a:t>Rules to remember when overriding:</a:t>
            </a:r>
            <a:endParaRPr lang="en-US" sz="1800" dirty="0"/>
          </a:p>
        </p:txBody>
      </p:sp>
      <p:grpSp>
        <p:nvGrpSpPr>
          <p:cNvPr id="7" name="Group 6"/>
          <p:cNvGrpSpPr/>
          <p:nvPr/>
        </p:nvGrpSpPr>
        <p:grpSpPr>
          <a:xfrm>
            <a:off x="685800" y="2819400"/>
            <a:ext cx="8077200" cy="533400"/>
            <a:chOff x="0" y="267999"/>
            <a:chExt cx="6096000" cy="936000"/>
          </a:xfrm>
          <a:solidFill>
            <a:schemeClr val="accent6">
              <a:lumMod val="50000"/>
            </a:schemeClr>
          </a:solidFill>
          <a:scene3d>
            <a:camera prst="orthographicFront"/>
            <a:lightRig rig="threePt" dir="t">
              <a:rot lat="0" lon="0" rev="7500000"/>
            </a:lightRig>
          </a:scene3d>
        </p:grpSpPr>
        <p:sp>
          <p:nvSpPr>
            <p:cNvPr id="8" name="Rounded Rectangle 7"/>
            <p:cNvSpPr/>
            <p:nvPr/>
          </p:nvSpPr>
          <p:spPr>
            <a:xfrm>
              <a:off x="0" y="267999"/>
              <a:ext cx="6096000" cy="936000"/>
            </a:xfrm>
            <a:prstGeom prst="roundRect">
              <a:avLst/>
            </a:prstGeom>
          </p:spPr>
          <p:style>
            <a:lnRef idx="0">
              <a:schemeClr val="accent2"/>
            </a:lnRef>
            <a:fillRef idx="3">
              <a:schemeClr val="accent2"/>
            </a:fillRef>
            <a:effectRef idx="3">
              <a:schemeClr val="accent2"/>
            </a:effectRef>
            <a:fontRef idx="minor">
              <a:schemeClr val="lt1"/>
            </a:fontRef>
          </p:style>
        </p:sp>
        <p:sp>
          <p:nvSpPr>
            <p:cNvPr id="9" name="Rounded Rectangle 4"/>
            <p:cNvSpPr/>
            <p:nvPr/>
          </p:nvSpPr>
          <p:spPr>
            <a:xfrm>
              <a:off x="45692" y="313691"/>
              <a:ext cx="6004616" cy="844616"/>
            </a:xfrm>
            <a:prstGeom prst="rect">
              <a:avLst/>
            </a:prstGeom>
          </p:spPr>
          <p:style>
            <a:lnRef idx="0">
              <a:schemeClr val="accent2"/>
            </a:lnRef>
            <a:fillRef idx="3">
              <a:schemeClr val="accent2"/>
            </a:fillRef>
            <a:effectRef idx="3">
              <a:schemeClr val="accent2"/>
            </a:effectRef>
            <a:fontRef idx="minor">
              <a:schemeClr val="lt1"/>
            </a:fontRef>
          </p:style>
          <p:txBody>
            <a:bodyPr spcFirstLastPara="0" vert="horz" wrap="square" lIns="152400" tIns="152400" rIns="152400" bIns="152400" numCol="1" spcCol="1270" anchor="ctr" anchorCtr="0">
              <a:noAutofit/>
            </a:bodyPr>
            <a:lstStyle/>
            <a:p>
              <a:pPr lvl="0" defTabSz="1778000">
                <a:lnSpc>
                  <a:spcPct val="90000"/>
                </a:lnSpc>
                <a:spcBef>
                  <a:spcPct val="0"/>
                </a:spcBef>
                <a:spcAft>
                  <a:spcPct val="35000"/>
                </a:spcAft>
              </a:pPr>
              <a:r>
                <a:rPr lang="en-US" sz="1800" dirty="0" smtClean="0">
                  <a:solidFill>
                    <a:schemeClr val="bg1"/>
                  </a:solidFill>
                  <a:latin typeface="Calibri" pitchFamily="34" charset="0"/>
                  <a:cs typeface="Calibri" pitchFamily="34" charset="0"/>
                </a:rPr>
                <a:t>The overriding method must have the same name, type, and number of arguments as well as return type as the super class method.</a:t>
              </a:r>
              <a:endParaRPr lang="en-IN" sz="1800" kern="1200" dirty="0">
                <a:solidFill>
                  <a:schemeClr val="bg1"/>
                </a:solidFill>
                <a:latin typeface="Calibri" pitchFamily="34" charset="0"/>
                <a:cs typeface="Calibri" pitchFamily="34" charset="0"/>
              </a:endParaRPr>
            </a:p>
          </p:txBody>
        </p:sp>
      </p:grpSp>
      <p:grpSp>
        <p:nvGrpSpPr>
          <p:cNvPr id="10" name="Group 9"/>
          <p:cNvGrpSpPr/>
          <p:nvPr/>
        </p:nvGrpSpPr>
        <p:grpSpPr>
          <a:xfrm>
            <a:off x="685800" y="3505200"/>
            <a:ext cx="8077200" cy="533400"/>
            <a:chOff x="0" y="267999"/>
            <a:chExt cx="6096000" cy="936000"/>
          </a:xfrm>
          <a:solidFill>
            <a:schemeClr val="accent3">
              <a:lumMod val="50000"/>
            </a:schemeClr>
          </a:solidFill>
          <a:scene3d>
            <a:camera prst="orthographicFront"/>
            <a:lightRig rig="threePt" dir="t">
              <a:rot lat="0" lon="0" rev="7500000"/>
            </a:lightRig>
          </a:scene3d>
        </p:grpSpPr>
        <p:sp>
          <p:nvSpPr>
            <p:cNvPr id="11" name="Rounded Rectangle 10"/>
            <p:cNvSpPr/>
            <p:nvPr/>
          </p:nvSpPr>
          <p:spPr>
            <a:xfrm>
              <a:off x="0" y="267999"/>
              <a:ext cx="6096000" cy="936000"/>
            </a:xfrm>
            <a:prstGeom prst="roundRect">
              <a:avLst/>
            </a:prstGeom>
          </p:spPr>
          <p:style>
            <a:lnRef idx="0">
              <a:schemeClr val="accent1"/>
            </a:lnRef>
            <a:fillRef idx="3">
              <a:schemeClr val="accent1"/>
            </a:fillRef>
            <a:effectRef idx="3">
              <a:schemeClr val="accent1"/>
            </a:effectRef>
            <a:fontRef idx="minor">
              <a:schemeClr val="lt1"/>
            </a:fontRef>
          </p:style>
        </p:sp>
        <p:sp>
          <p:nvSpPr>
            <p:cNvPr id="12" name="Rounded Rectangle 4"/>
            <p:cNvSpPr/>
            <p:nvPr/>
          </p:nvSpPr>
          <p:spPr>
            <a:xfrm>
              <a:off x="45692" y="313691"/>
              <a:ext cx="6004616" cy="844616"/>
            </a:xfrm>
            <a:prstGeom prst="rect">
              <a:avLst/>
            </a:prstGeom>
          </p:spPr>
          <p:style>
            <a:lnRef idx="0">
              <a:schemeClr val="accent1"/>
            </a:lnRef>
            <a:fillRef idx="3">
              <a:schemeClr val="accent1"/>
            </a:fillRef>
            <a:effectRef idx="3">
              <a:schemeClr val="accent1"/>
            </a:effectRef>
            <a:fontRef idx="minor">
              <a:schemeClr val="lt1"/>
            </a:fontRef>
          </p:style>
          <p:txBody>
            <a:bodyPr spcFirstLastPara="0" vert="horz" wrap="square" lIns="152400" tIns="152400" rIns="152400" bIns="152400" numCol="1" spcCol="1270" anchor="ctr" anchorCtr="0">
              <a:noAutofit/>
            </a:bodyPr>
            <a:lstStyle/>
            <a:p>
              <a:pPr lvl="0" defTabSz="1778000">
                <a:lnSpc>
                  <a:spcPct val="90000"/>
                </a:lnSpc>
                <a:spcBef>
                  <a:spcPct val="0"/>
                </a:spcBef>
                <a:spcAft>
                  <a:spcPct val="35000"/>
                </a:spcAft>
              </a:pPr>
              <a:r>
                <a:rPr lang="en-US" sz="1800" dirty="0" smtClean="0">
                  <a:latin typeface="Calibri" pitchFamily="34" charset="0"/>
                  <a:cs typeface="Calibri" pitchFamily="34" charset="0"/>
                </a:rPr>
                <a:t>An overriding method cannot have a weaker access </a:t>
              </a:r>
              <a:r>
                <a:rPr lang="en-US" sz="1800" dirty="0" err="1" smtClean="0">
                  <a:latin typeface="Calibri" pitchFamily="34" charset="0"/>
                  <a:cs typeface="Calibri" pitchFamily="34" charset="0"/>
                </a:rPr>
                <a:t>specifier</a:t>
              </a:r>
              <a:r>
                <a:rPr lang="en-US" sz="1800" dirty="0" smtClean="0">
                  <a:latin typeface="Calibri" pitchFamily="34" charset="0"/>
                  <a:cs typeface="Calibri" pitchFamily="34" charset="0"/>
                </a:rPr>
                <a:t> than the access </a:t>
              </a:r>
              <a:r>
                <a:rPr lang="en-US" sz="1800" dirty="0" err="1" smtClean="0">
                  <a:latin typeface="Calibri" pitchFamily="34" charset="0"/>
                  <a:cs typeface="Calibri" pitchFamily="34" charset="0"/>
                </a:rPr>
                <a:t>specifier</a:t>
              </a:r>
              <a:r>
                <a:rPr lang="en-US" sz="1800" dirty="0" smtClean="0">
                  <a:latin typeface="Calibri" pitchFamily="34" charset="0"/>
                  <a:cs typeface="Calibri" pitchFamily="34" charset="0"/>
                </a:rPr>
                <a:t> of the super class method.</a:t>
              </a:r>
              <a:endParaRPr lang="en-IN" sz="1800" kern="1200" dirty="0">
                <a:latin typeface="Calibri" pitchFamily="34" charset="0"/>
                <a:cs typeface="Calibri" pitchFamily="34" charset="0"/>
              </a:endParaRPr>
            </a:p>
          </p:txBody>
        </p:sp>
      </p:grpSp>
      <p:sp>
        <p:nvSpPr>
          <p:cNvPr id="13" name="Content Placeholder 1"/>
          <p:cNvSpPr txBox="1">
            <a:spLocks/>
          </p:cNvSpPr>
          <p:nvPr/>
        </p:nvSpPr>
        <p:spPr bwMode="auto">
          <a:xfrm>
            <a:off x="304800" y="4267200"/>
            <a:ext cx="86106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The </a:t>
            </a:r>
            <a:r>
              <a:rPr lang="en-US" sz="1800" b="1" dirty="0" smtClean="0">
                <a:cs typeface="Courier New" pitchFamily="49" charset="0"/>
              </a:rPr>
              <a:t>accelerate()</a:t>
            </a:r>
            <a:r>
              <a:rPr lang="en-US" sz="1800" dirty="0" smtClean="0">
                <a:latin typeface="Calibri" pitchFamily="34" charset="0"/>
              </a:rPr>
              <a:t> method can be overridden in the subclass as shown in the following code snippet:</a:t>
            </a:r>
            <a:endParaRPr kumimoji="0" lang="en-US" sz="1800" b="0" i="0" u="none" strike="noStrike" kern="1200" cap="none" spc="0" normalizeH="0" baseline="0" noProof="0" dirty="0">
              <a:ln>
                <a:noFill/>
              </a:ln>
              <a:solidFill>
                <a:schemeClr val="tx1"/>
              </a:solidFill>
              <a:effectLst/>
              <a:uLnTx/>
              <a:uFillTx/>
              <a:latin typeface="Calibri" pitchFamily="34" charset="0"/>
              <a:ea typeface="+mn-ea"/>
              <a:cs typeface="+mn-cs"/>
            </a:endParaRPr>
          </a:p>
        </p:txBody>
      </p:sp>
      <p:sp>
        <p:nvSpPr>
          <p:cNvPr id="14" name="TextBox 13"/>
          <p:cNvSpPr txBox="1"/>
          <p:nvPr/>
        </p:nvSpPr>
        <p:spPr>
          <a:xfrm>
            <a:off x="685800" y="5031169"/>
            <a:ext cx="8077200" cy="1293431"/>
          </a:xfrm>
          <a:prstGeom prst="rect">
            <a:avLst/>
          </a:prstGeom>
          <a:solidFill>
            <a:schemeClr val="accent6">
              <a:lumMod val="60000"/>
              <a:lumOff val="40000"/>
            </a:schemeClr>
          </a:solidFill>
          <a:ln>
            <a:solidFill>
              <a:schemeClr val="tx1"/>
            </a:solidFill>
          </a:ln>
        </p:spPr>
        <p:txBody>
          <a:bodyPr wrap="square" rtlCol="0">
            <a:spAutoFit/>
          </a:bodyPr>
          <a:lstStyle/>
          <a:p>
            <a:r>
              <a:rPr lang="en-US" dirty="0" smtClean="0"/>
              <a:t>package session10;</a:t>
            </a:r>
          </a:p>
          <a:p>
            <a:r>
              <a:rPr lang="en-US" dirty="0" smtClean="0"/>
              <a:t>class </a:t>
            </a:r>
            <a:r>
              <a:rPr lang="en-US" dirty="0" err="1" smtClean="0"/>
              <a:t>FourWheeler</a:t>
            </a:r>
            <a:r>
              <a:rPr lang="en-US" dirty="0" smtClean="0"/>
              <a:t> extends Vehicle{</a:t>
            </a:r>
          </a:p>
          <a:p>
            <a:endParaRPr lang="en-US" dirty="0" smtClean="0"/>
          </a:p>
          <a:p>
            <a:pPr marL="228600"/>
            <a:r>
              <a:rPr lang="en-US" dirty="0" smtClean="0"/>
              <a:t>// Declare a field specific to child class</a:t>
            </a:r>
          </a:p>
          <a:p>
            <a:pPr marL="228600"/>
            <a:r>
              <a:rPr lang="en-US" dirty="0" smtClean="0"/>
              <a:t>private </a:t>
            </a:r>
            <a:r>
              <a:rPr lang="en-US" dirty="0" err="1" smtClean="0"/>
              <a:t>boolean</a:t>
            </a:r>
            <a:r>
              <a:rPr lang="en-US" dirty="0" smtClean="0"/>
              <a:t> </a:t>
            </a:r>
            <a:r>
              <a:rPr lang="en-US" dirty="0" err="1" smtClean="0"/>
              <a:t>powerSteer</a:t>
            </a:r>
            <a:r>
              <a:rPr lang="en-US" dirty="0" smtClean="0"/>
              <a:t>; // Variable to store steering information</a:t>
            </a:r>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Overriding Methods 2-5</a:t>
            </a:r>
            <a:endParaRPr lang="en-US" dirty="0"/>
          </a:p>
        </p:txBody>
      </p:sp>
      <p:sp>
        <p:nvSpPr>
          <p:cNvPr id="4" name="Footer Placeholder 3"/>
          <p:cNvSpPr>
            <a:spLocks noGrp="1"/>
          </p:cNvSpPr>
          <p:nvPr>
            <p:ph type="ftr" sz="quarter" idx="3"/>
          </p:nvPr>
        </p:nvSpPr>
        <p:spPr/>
        <p:txBody>
          <a:bodyPr/>
          <a:lstStyle/>
          <a:p>
            <a:pPr>
              <a:defRPr/>
            </a:pPr>
            <a:r>
              <a:rPr lang="en-US" smtClean="0"/>
              <a:t>© Aptech Ltd.                                                           Inheritance and Polymorphism/Session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15</a:t>
            </a:fld>
            <a:endParaRPr lang="en-US" dirty="0"/>
          </a:p>
        </p:txBody>
      </p:sp>
      <p:sp>
        <p:nvSpPr>
          <p:cNvPr id="6" name="TextBox 5"/>
          <p:cNvSpPr txBox="1"/>
          <p:nvPr/>
        </p:nvSpPr>
        <p:spPr>
          <a:xfrm>
            <a:off x="685800" y="914400"/>
            <a:ext cx="8077200" cy="4789003"/>
          </a:xfrm>
          <a:prstGeom prst="rect">
            <a:avLst/>
          </a:prstGeom>
          <a:solidFill>
            <a:schemeClr val="accent6">
              <a:lumMod val="60000"/>
              <a:lumOff val="40000"/>
            </a:schemeClr>
          </a:solidFill>
          <a:ln>
            <a:solidFill>
              <a:schemeClr val="tx1"/>
            </a:solidFill>
          </a:ln>
        </p:spPr>
        <p:txBody>
          <a:bodyPr wrap="square" rtlCol="0">
            <a:spAutoFit/>
          </a:bodyPr>
          <a:lstStyle/>
          <a:p>
            <a:pPr marL="228600"/>
            <a:r>
              <a:rPr lang="en-US" dirty="0" smtClean="0"/>
              <a:t>/**</a:t>
            </a:r>
          </a:p>
          <a:p>
            <a:pPr marL="228600"/>
            <a:r>
              <a:rPr lang="en-US" dirty="0" smtClean="0"/>
              <a:t> * Parameterized constructor to initialize values based on user input</a:t>
            </a:r>
          </a:p>
          <a:p>
            <a:pPr marL="228600"/>
            <a:r>
              <a:rPr lang="en-US" dirty="0" smtClean="0"/>
              <a:t> *</a:t>
            </a:r>
          </a:p>
          <a:p>
            <a:pPr marL="228600"/>
            <a:r>
              <a:rPr lang="en-US" dirty="0" smtClean="0"/>
              <a:t> * @</a:t>
            </a:r>
            <a:r>
              <a:rPr lang="en-US" dirty="0" err="1" smtClean="0"/>
              <a:t>param</a:t>
            </a:r>
            <a:r>
              <a:rPr lang="en-US" dirty="0" smtClean="0"/>
              <a:t> </a:t>
            </a:r>
            <a:r>
              <a:rPr lang="en-US" dirty="0" err="1" smtClean="0"/>
              <a:t>vID</a:t>
            </a:r>
            <a:r>
              <a:rPr lang="en-US" dirty="0" smtClean="0"/>
              <a:t> a String variable storing vehicle ID</a:t>
            </a:r>
          </a:p>
          <a:p>
            <a:pPr marL="228600"/>
            <a:r>
              <a:rPr lang="en-US" dirty="0" smtClean="0"/>
              <a:t> * @</a:t>
            </a:r>
            <a:r>
              <a:rPr lang="en-US" dirty="0" err="1" smtClean="0"/>
              <a:t>param</a:t>
            </a:r>
            <a:r>
              <a:rPr lang="en-US" dirty="0" smtClean="0"/>
              <a:t> </a:t>
            </a:r>
            <a:r>
              <a:rPr lang="en-US" dirty="0" err="1" smtClean="0"/>
              <a:t>vName</a:t>
            </a:r>
            <a:r>
              <a:rPr lang="en-US" dirty="0" smtClean="0"/>
              <a:t> a String variable storing vehicle name</a:t>
            </a:r>
          </a:p>
          <a:p>
            <a:pPr marL="228600"/>
            <a:r>
              <a:rPr lang="en-US" dirty="0" smtClean="0"/>
              <a:t> * @</a:t>
            </a:r>
            <a:r>
              <a:rPr lang="en-US" dirty="0" err="1" smtClean="0"/>
              <a:t>param</a:t>
            </a:r>
            <a:r>
              <a:rPr lang="en-US" dirty="0" smtClean="0"/>
              <a:t> </a:t>
            </a:r>
            <a:r>
              <a:rPr lang="en-US" dirty="0" err="1" smtClean="0"/>
              <a:t>numWheels</a:t>
            </a:r>
            <a:r>
              <a:rPr lang="en-US" dirty="0" smtClean="0"/>
              <a:t> an integer variable storing number of wheels</a:t>
            </a:r>
          </a:p>
          <a:p>
            <a:pPr marL="228600"/>
            <a:r>
              <a:rPr lang="en-US" dirty="0" smtClean="0"/>
              <a:t> * @</a:t>
            </a:r>
            <a:r>
              <a:rPr lang="en-US" dirty="0" err="1" smtClean="0"/>
              <a:t>param</a:t>
            </a:r>
            <a:r>
              <a:rPr lang="en-US" dirty="0" smtClean="0"/>
              <a:t> </a:t>
            </a:r>
            <a:r>
              <a:rPr lang="en-US" dirty="0" err="1" smtClean="0"/>
              <a:t>pSteer</a:t>
            </a:r>
            <a:r>
              <a:rPr lang="en-US" dirty="0" smtClean="0"/>
              <a:t> a String variable storing steering information</a:t>
            </a:r>
          </a:p>
          <a:p>
            <a:pPr marL="228600"/>
            <a:r>
              <a:rPr lang="en-US" dirty="0" smtClean="0"/>
              <a:t> */</a:t>
            </a:r>
          </a:p>
          <a:p>
            <a:pPr marL="228600"/>
            <a:r>
              <a:rPr lang="en-US" dirty="0" smtClean="0"/>
              <a:t>public </a:t>
            </a:r>
            <a:r>
              <a:rPr lang="en-US" dirty="0" err="1" smtClean="0"/>
              <a:t>FourWheeler</a:t>
            </a:r>
            <a:r>
              <a:rPr lang="en-US" dirty="0" smtClean="0"/>
              <a:t>(String </a:t>
            </a:r>
            <a:r>
              <a:rPr lang="en-US" dirty="0" err="1" smtClean="0"/>
              <a:t>vId</a:t>
            </a:r>
            <a:r>
              <a:rPr lang="en-US" dirty="0" smtClean="0"/>
              <a:t>, String </a:t>
            </a:r>
            <a:r>
              <a:rPr lang="en-US" dirty="0" err="1" smtClean="0"/>
              <a:t>vName</a:t>
            </a:r>
            <a:r>
              <a:rPr lang="en-US" dirty="0" smtClean="0"/>
              <a:t>, </a:t>
            </a:r>
            <a:r>
              <a:rPr lang="en-US" dirty="0" err="1" smtClean="0"/>
              <a:t>int</a:t>
            </a:r>
            <a:r>
              <a:rPr lang="en-US" dirty="0" smtClean="0"/>
              <a:t> </a:t>
            </a:r>
            <a:r>
              <a:rPr lang="en-US" dirty="0" err="1" smtClean="0"/>
              <a:t>numWheels</a:t>
            </a:r>
            <a:r>
              <a:rPr lang="en-US" dirty="0" smtClean="0"/>
              <a:t>, </a:t>
            </a:r>
            <a:r>
              <a:rPr lang="en-US" dirty="0" err="1" smtClean="0"/>
              <a:t>boolean</a:t>
            </a:r>
            <a:r>
              <a:rPr lang="en-US" dirty="0" smtClean="0"/>
              <a:t> </a:t>
            </a:r>
            <a:r>
              <a:rPr lang="en-US" dirty="0" err="1" smtClean="0"/>
              <a:t>pSteer</a:t>
            </a:r>
            <a:r>
              <a:rPr lang="en-US" dirty="0" smtClean="0"/>
              <a:t>){</a:t>
            </a:r>
          </a:p>
          <a:p>
            <a:pPr marL="228600"/>
            <a:endParaRPr lang="en-US" dirty="0" smtClean="0"/>
          </a:p>
          <a:p>
            <a:pPr marL="457200"/>
            <a:r>
              <a:rPr lang="en-US" dirty="0" smtClean="0"/>
              <a:t>// attributes inherited from parent class</a:t>
            </a:r>
          </a:p>
          <a:p>
            <a:pPr marL="457200"/>
            <a:r>
              <a:rPr lang="en-US" dirty="0" err="1" smtClean="0"/>
              <a:t>vehicleNo</a:t>
            </a:r>
            <a:r>
              <a:rPr lang="en-US" dirty="0" smtClean="0"/>
              <a:t>=</a:t>
            </a:r>
            <a:r>
              <a:rPr lang="en-US" dirty="0" err="1" smtClean="0"/>
              <a:t>vId</a:t>
            </a:r>
            <a:r>
              <a:rPr lang="en-US" dirty="0" smtClean="0"/>
              <a:t>;</a:t>
            </a:r>
          </a:p>
          <a:p>
            <a:pPr marL="457200"/>
            <a:r>
              <a:rPr lang="en-US" dirty="0" err="1" smtClean="0"/>
              <a:t>vehicleName</a:t>
            </a:r>
            <a:r>
              <a:rPr lang="en-US" dirty="0" smtClean="0"/>
              <a:t>=</a:t>
            </a:r>
            <a:r>
              <a:rPr lang="en-US" dirty="0" err="1" smtClean="0"/>
              <a:t>vName</a:t>
            </a:r>
            <a:r>
              <a:rPr lang="en-US" dirty="0" smtClean="0"/>
              <a:t>;</a:t>
            </a:r>
          </a:p>
          <a:p>
            <a:pPr marL="457200"/>
            <a:r>
              <a:rPr lang="en-US" dirty="0" smtClean="0"/>
              <a:t>wheels=</a:t>
            </a:r>
            <a:r>
              <a:rPr lang="en-US" dirty="0" err="1" smtClean="0"/>
              <a:t>numWheels</a:t>
            </a:r>
            <a:r>
              <a:rPr lang="en-US" dirty="0" smtClean="0"/>
              <a:t>;</a:t>
            </a:r>
          </a:p>
          <a:p>
            <a:pPr marL="457200"/>
            <a:endParaRPr lang="en-US" dirty="0" smtClean="0"/>
          </a:p>
          <a:p>
            <a:pPr marL="457200"/>
            <a:r>
              <a:rPr lang="en-US" dirty="0" smtClean="0"/>
              <a:t>// child class’ own attribute</a:t>
            </a:r>
          </a:p>
          <a:p>
            <a:pPr marL="457200"/>
            <a:r>
              <a:rPr lang="en-US" dirty="0" err="1" smtClean="0"/>
              <a:t>powerSteer</a:t>
            </a:r>
            <a:r>
              <a:rPr lang="en-US" dirty="0" smtClean="0"/>
              <a:t>=</a:t>
            </a:r>
            <a:r>
              <a:rPr lang="en-US" dirty="0" err="1" smtClean="0"/>
              <a:t>pSteer</a:t>
            </a:r>
            <a:r>
              <a:rPr lang="en-US" dirty="0" smtClean="0"/>
              <a:t>;</a:t>
            </a:r>
          </a:p>
          <a:p>
            <a:pPr marL="228600"/>
            <a:r>
              <a:rPr lang="en-US" dirty="0" smtClean="0"/>
              <a:t>}</a:t>
            </a:r>
            <a:endParaRPr lang="en-IN"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Overriding Methods 3-5</a:t>
            </a:r>
            <a:endParaRPr lang="en-US" dirty="0"/>
          </a:p>
        </p:txBody>
      </p:sp>
      <p:sp>
        <p:nvSpPr>
          <p:cNvPr id="4" name="Footer Placeholder 3"/>
          <p:cNvSpPr>
            <a:spLocks noGrp="1"/>
          </p:cNvSpPr>
          <p:nvPr>
            <p:ph type="ftr" sz="quarter" idx="3"/>
          </p:nvPr>
        </p:nvSpPr>
        <p:spPr/>
        <p:txBody>
          <a:bodyPr/>
          <a:lstStyle/>
          <a:p>
            <a:pPr>
              <a:defRPr/>
            </a:pPr>
            <a:r>
              <a:rPr lang="en-US" smtClean="0"/>
              <a:t>© Aptech Ltd.                                                           Inheritance and Polymorphism/Session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16</a:t>
            </a:fld>
            <a:endParaRPr lang="en-US" dirty="0"/>
          </a:p>
        </p:txBody>
      </p:sp>
      <p:sp>
        <p:nvSpPr>
          <p:cNvPr id="6" name="TextBox 5"/>
          <p:cNvSpPr txBox="1"/>
          <p:nvPr/>
        </p:nvSpPr>
        <p:spPr>
          <a:xfrm>
            <a:off x="685800" y="914400"/>
            <a:ext cx="8077200" cy="5672322"/>
          </a:xfrm>
          <a:prstGeom prst="rect">
            <a:avLst/>
          </a:prstGeom>
          <a:solidFill>
            <a:schemeClr val="accent6">
              <a:lumMod val="60000"/>
              <a:lumOff val="40000"/>
            </a:schemeClr>
          </a:solidFill>
          <a:ln>
            <a:solidFill>
              <a:schemeClr val="tx1"/>
            </a:solidFill>
          </a:ln>
        </p:spPr>
        <p:txBody>
          <a:bodyPr wrap="square" rtlCol="0">
            <a:spAutoFit/>
          </a:bodyPr>
          <a:lstStyle/>
          <a:p>
            <a:pPr marL="228600"/>
            <a:r>
              <a:rPr lang="en-US" dirty="0" smtClean="0"/>
              <a:t>/**</a:t>
            </a:r>
          </a:p>
          <a:p>
            <a:pPr marL="228600"/>
            <a:r>
              <a:rPr lang="en-US" dirty="0" smtClean="0"/>
              <a:t> * Displays vehicle details</a:t>
            </a:r>
          </a:p>
          <a:p>
            <a:pPr marL="228600"/>
            <a:r>
              <a:rPr lang="en-US" dirty="0" smtClean="0"/>
              <a:t> *</a:t>
            </a:r>
          </a:p>
          <a:p>
            <a:pPr marL="228600"/>
            <a:r>
              <a:rPr lang="en-US" dirty="0" smtClean="0"/>
              <a:t> * @return void</a:t>
            </a:r>
          </a:p>
          <a:p>
            <a:pPr marL="228600"/>
            <a:r>
              <a:rPr lang="en-US" dirty="0" smtClean="0"/>
              <a:t> */</a:t>
            </a:r>
          </a:p>
          <a:p>
            <a:pPr marL="228600"/>
            <a:r>
              <a:rPr lang="en-IN" dirty="0" smtClean="0"/>
              <a:t>public void </a:t>
            </a:r>
            <a:r>
              <a:rPr lang="en-IN" dirty="0" err="1" smtClean="0"/>
              <a:t>showDetails</a:t>
            </a:r>
            <a:r>
              <a:rPr lang="en-IN" dirty="0" smtClean="0"/>
              <a:t>() {</a:t>
            </a:r>
          </a:p>
          <a:p>
            <a:pPr marL="228600"/>
            <a:endParaRPr lang="en-IN" dirty="0" smtClean="0"/>
          </a:p>
          <a:p>
            <a:pPr marL="457200"/>
            <a:r>
              <a:rPr lang="en-IN" dirty="0" err="1" smtClean="0"/>
              <a:t>System.out.println</a:t>
            </a:r>
            <a:r>
              <a:rPr lang="en-IN" dirty="0" smtClean="0"/>
              <a:t>(“Vehicle no:”+ </a:t>
            </a:r>
            <a:r>
              <a:rPr lang="en-IN" dirty="0" err="1" smtClean="0"/>
              <a:t>vehicleNo</a:t>
            </a:r>
            <a:r>
              <a:rPr lang="en-IN" dirty="0" smtClean="0"/>
              <a:t>);</a:t>
            </a:r>
          </a:p>
          <a:p>
            <a:pPr marL="457200"/>
            <a:r>
              <a:rPr lang="en-IN" dirty="0" err="1" smtClean="0"/>
              <a:t>System.out.println</a:t>
            </a:r>
            <a:r>
              <a:rPr lang="en-IN" dirty="0" smtClean="0"/>
              <a:t>(“Vehicle Name:”+ </a:t>
            </a:r>
            <a:r>
              <a:rPr lang="en-IN" dirty="0" err="1" smtClean="0"/>
              <a:t>vehicleName</a:t>
            </a:r>
            <a:r>
              <a:rPr lang="en-IN" dirty="0" smtClean="0"/>
              <a:t>);</a:t>
            </a:r>
          </a:p>
          <a:p>
            <a:pPr marL="457200"/>
            <a:r>
              <a:rPr lang="en-IN" dirty="0" err="1" smtClean="0"/>
              <a:t>System.out.println</a:t>
            </a:r>
            <a:r>
              <a:rPr lang="en-IN" dirty="0" smtClean="0"/>
              <a:t>(“Number of Wheels:”+ wheels);</a:t>
            </a:r>
          </a:p>
          <a:p>
            <a:pPr marL="457200"/>
            <a:endParaRPr lang="en-IN" dirty="0" smtClean="0"/>
          </a:p>
          <a:p>
            <a:pPr marL="457200"/>
            <a:r>
              <a:rPr lang="en-IN" dirty="0" smtClean="0"/>
              <a:t>if(</a:t>
            </a:r>
            <a:r>
              <a:rPr lang="en-IN" dirty="0" err="1" smtClean="0"/>
              <a:t>powerSteer</a:t>
            </a:r>
            <a:r>
              <a:rPr lang="en-IN" dirty="0" smtClean="0"/>
              <a:t>==true){</a:t>
            </a:r>
          </a:p>
          <a:p>
            <a:pPr marL="685800"/>
            <a:r>
              <a:rPr lang="en-IN" dirty="0" err="1" smtClean="0"/>
              <a:t>System.out.println</a:t>
            </a:r>
            <a:r>
              <a:rPr lang="en-IN" dirty="0" smtClean="0"/>
              <a:t>(“Power </a:t>
            </a:r>
            <a:r>
              <a:rPr lang="en-IN" dirty="0" err="1" smtClean="0"/>
              <a:t>Steering:Yes</a:t>
            </a:r>
            <a:r>
              <a:rPr lang="en-IN" dirty="0" smtClean="0"/>
              <a:t>”);</a:t>
            </a:r>
          </a:p>
          <a:p>
            <a:pPr marL="457200"/>
            <a:r>
              <a:rPr lang="en-IN" dirty="0" smtClean="0"/>
              <a:t>else</a:t>
            </a:r>
          </a:p>
          <a:p>
            <a:pPr marL="635000"/>
            <a:r>
              <a:rPr lang="en-IN" dirty="0" err="1" smtClean="0"/>
              <a:t>System.out.println</a:t>
            </a:r>
            <a:r>
              <a:rPr lang="en-IN" dirty="0" smtClean="0"/>
              <a:t>(“Power </a:t>
            </a:r>
            <a:r>
              <a:rPr lang="en-IN" dirty="0" err="1" smtClean="0"/>
              <a:t>Steering:No</a:t>
            </a:r>
            <a:r>
              <a:rPr lang="en-IN" dirty="0" smtClean="0"/>
              <a:t>”);</a:t>
            </a:r>
          </a:p>
          <a:p>
            <a:pPr marL="228600"/>
            <a:r>
              <a:rPr lang="en-IN" dirty="0" smtClean="0"/>
              <a:t>}</a:t>
            </a:r>
          </a:p>
          <a:p>
            <a:pPr marL="228600"/>
            <a:endParaRPr lang="en-IN" dirty="0" smtClean="0"/>
          </a:p>
          <a:p>
            <a:pPr marL="228600"/>
            <a:r>
              <a:rPr lang="en-IN" dirty="0" smtClean="0"/>
              <a:t>/**</a:t>
            </a:r>
          </a:p>
          <a:p>
            <a:pPr marL="228600"/>
            <a:r>
              <a:rPr lang="en-IN" dirty="0" smtClean="0"/>
              <a:t>* Overridden method</a:t>
            </a:r>
          </a:p>
          <a:p>
            <a:pPr marL="228600"/>
            <a:r>
              <a:rPr lang="en-IN" dirty="0" smtClean="0"/>
              <a:t>* Accelerates the vehicle</a:t>
            </a:r>
          </a:p>
          <a:p>
            <a:pPr marL="228600"/>
            <a:r>
              <a:rPr lang="en-IN" dirty="0" smtClean="0"/>
              <a:t>*</a:t>
            </a:r>
          </a:p>
          <a:p>
            <a:pPr marL="228600"/>
            <a:r>
              <a:rPr lang="en-IN" dirty="0" smtClean="0"/>
              <a:t>* @return void</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Overriding Methods 4-5</a:t>
            </a:r>
            <a:endParaRPr lang="en-US" dirty="0"/>
          </a:p>
        </p:txBody>
      </p:sp>
      <p:sp>
        <p:nvSpPr>
          <p:cNvPr id="4" name="Footer Placeholder 3"/>
          <p:cNvSpPr>
            <a:spLocks noGrp="1"/>
          </p:cNvSpPr>
          <p:nvPr>
            <p:ph type="ftr" sz="quarter" idx="3"/>
          </p:nvPr>
        </p:nvSpPr>
        <p:spPr/>
        <p:txBody>
          <a:bodyPr/>
          <a:lstStyle/>
          <a:p>
            <a:pPr>
              <a:defRPr/>
            </a:pPr>
            <a:r>
              <a:rPr lang="en-US" smtClean="0"/>
              <a:t>© Aptech Ltd.                                                           Inheritance and Polymorphism/Session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17</a:t>
            </a:fld>
            <a:endParaRPr lang="en-US" dirty="0"/>
          </a:p>
        </p:txBody>
      </p:sp>
      <p:sp>
        <p:nvSpPr>
          <p:cNvPr id="6" name="TextBox 5"/>
          <p:cNvSpPr txBox="1"/>
          <p:nvPr/>
        </p:nvSpPr>
        <p:spPr>
          <a:xfrm>
            <a:off x="685800" y="914400"/>
            <a:ext cx="8077200" cy="5672322"/>
          </a:xfrm>
          <a:prstGeom prst="rect">
            <a:avLst/>
          </a:prstGeom>
          <a:solidFill>
            <a:schemeClr val="accent6">
              <a:lumMod val="60000"/>
              <a:lumOff val="40000"/>
            </a:schemeClr>
          </a:solidFill>
          <a:ln>
            <a:solidFill>
              <a:schemeClr val="tx1"/>
            </a:solidFill>
          </a:ln>
        </p:spPr>
        <p:txBody>
          <a:bodyPr wrap="square" rtlCol="0">
            <a:spAutoFit/>
          </a:bodyPr>
          <a:lstStyle/>
          <a:p>
            <a:pPr marL="228600"/>
            <a:r>
              <a:rPr lang="en-IN" dirty="0" smtClean="0"/>
              <a:t>*/</a:t>
            </a:r>
          </a:p>
          <a:p>
            <a:pPr marL="228600"/>
            <a:r>
              <a:rPr lang="en-IN" dirty="0" smtClean="0"/>
              <a:t>@Override</a:t>
            </a:r>
          </a:p>
          <a:p>
            <a:pPr marL="228600"/>
            <a:r>
              <a:rPr lang="en-IN" dirty="0" smtClean="0"/>
              <a:t>public void accelerate(</a:t>
            </a:r>
            <a:r>
              <a:rPr lang="en-IN" dirty="0" err="1" smtClean="0"/>
              <a:t>int</a:t>
            </a:r>
            <a:r>
              <a:rPr lang="en-IN" dirty="0" smtClean="0"/>
              <a:t> speed) {</a:t>
            </a:r>
          </a:p>
          <a:p>
            <a:pPr marL="457200"/>
            <a:r>
              <a:rPr lang="en-IN" dirty="0" err="1" smtClean="0"/>
              <a:t>System.out.println</a:t>
            </a:r>
            <a:r>
              <a:rPr lang="en-IN" dirty="0" smtClean="0"/>
              <a:t>(“Maximum acceleration:”+ speed + “ </a:t>
            </a:r>
            <a:r>
              <a:rPr lang="en-IN" dirty="0" err="1" smtClean="0"/>
              <a:t>kmph</a:t>
            </a:r>
            <a:r>
              <a:rPr lang="en-IN" dirty="0" smtClean="0"/>
              <a:t>”);</a:t>
            </a:r>
          </a:p>
          <a:p>
            <a:pPr marL="228600"/>
            <a:r>
              <a:rPr lang="en-IN" dirty="0" smtClean="0"/>
              <a:t>}</a:t>
            </a:r>
          </a:p>
          <a:p>
            <a:r>
              <a:rPr lang="en-IN" dirty="0" smtClean="0"/>
              <a:t>}</a:t>
            </a:r>
          </a:p>
          <a:p>
            <a:endParaRPr lang="en-IN" dirty="0" smtClean="0"/>
          </a:p>
          <a:p>
            <a:r>
              <a:rPr lang="en-IN" dirty="0" smtClean="0"/>
              <a:t>/**</a:t>
            </a:r>
          </a:p>
          <a:p>
            <a:r>
              <a:rPr lang="en-IN" dirty="0" smtClean="0"/>
              <a:t> * Define the TestVehicle.java class</a:t>
            </a:r>
          </a:p>
          <a:p>
            <a:r>
              <a:rPr lang="en-IN" dirty="0" smtClean="0"/>
              <a:t> */</a:t>
            </a:r>
          </a:p>
          <a:p>
            <a:r>
              <a:rPr lang="en-IN" dirty="0" smtClean="0"/>
              <a:t>public class </a:t>
            </a:r>
            <a:r>
              <a:rPr lang="en-IN" dirty="0" err="1" smtClean="0"/>
              <a:t>TestVehicle</a:t>
            </a:r>
            <a:r>
              <a:rPr lang="en-IN" dirty="0" smtClean="0"/>
              <a:t> {</a:t>
            </a:r>
          </a:p>
          <a:p>
            <a:pPr marL="228600"/>
            <a:r>
              <a:rPr lang="en-IN" dirty="0" smtClean="0"/>
              <a:t>/**</a:t>
            </a:r>
          </a:p>
          <a:p>
            <a:pPr marL="228600"/>
            <a:r>
              <a:rPr lang="en-IN" dirty="0" smtClean="0"/>
              <a:t> * @</a:t>
            </a:r>
            <a:r>
              <a:rPr lang="en-IN" dirty="0" err="1" smtClean="0"/>
              <a:t>param</a:t>
            </a:r>
            <a:r>
              <a:rPr lang="en-IN" dirty="0" smtClean="0"/>
              <a:t> </a:t>
            </a:r>
            <a:r>
              <a:rPr lang="en-IN" dirty="0" err="1" smtClean="0"/>
              <a:t>args</a:t>
            </a:r>
            <a:r>
              <a:rPr lang="en-IN" dirty="0" smtClean="0"/>
              <a:t> the command line arguments</a:t>
            </a:r>
          </a:p>
          <a:p>
            <a:pPr marL="228600"/>
            <a:r>
              <a:rPr lang="en-IN" dirty="0" smtClean="0"/>
              <a:t> */</a:t>
            </a:r>
          </a:p>
          <a:p>
            <a:pPr marL="228600"/>
            <a:r>
              <a:rPr lang="en-IN" dirty="0" smtClean="0"/>
              <a:t>public static void main(String[] </a:t>
            </a:r>
            <a:r>
              <a:rPr lang="en-IN" dirty="0" err="1" smtClean="0"/>
              <a:t>args</a:t>
            </a:r>
            <a:r>
              <a:rPr lang="en-IN" dirty="0" smtClean="0"/>
              <a:t>) {</a:t>
            </a:r>
          </a:p>
          <a:p>
            <a:pPr marL="457200"/>
            <a:r>
              <a:rPr lang="en-IN" dirty="0" smtClean="0"/>
              <a:t>// Create an object of child class and specify the values</a:t>
            </a:r>
          </a:p>
          <a:p>
            <a:pPr marL="457200"/>
            <a:r>
              <a:rPr lang="en-IN" dirty="0" err="1" smtClean="0"/>
              <a:t>FourWheeler</a:t>
            </a:r>
            <a:r>
              <a:rPr lang="en-IN" dirty="0" smtClean="0"/>
              <a:t> </a:t>
            </a:r>
            <a:r>
              <a:rPr lang="en-IN" dirty="0" err="1" smtClean="0"/>
              <a:t>objFour</a:t>
            </a:r>
            <a:r>
              <a:rPr lang="en-IN" dirty="0" smtClean="0"/>
              <a:t> = new </a:t>
            </a:r>
            <a:r>
              <a:rPr lang="en-IN" dirty="0" err="1" smtClean="0"/>
              <a:t>FourWheeler</a:t>
            </a:r>
            <a:r>
              <a:rPr lang="en-IN" dirty="0" smtClean="0"/>
              <a:t>(“LA-09 CS-1406”, “Volkswagen”,</a:t>
            </a:r>
          </a:p>
          <a:p>
            <a:pPr marL="457200"/>
            <a:r>
              <a:rPr lang="en-IN" dirty="0" smtClean="0"/>
              <a:t>4, true);</a:t>
            </a:r>
          </a:p>
          <a:p>
            <a:pPr marL="457200"/>
            <a:r>
              <a:rPr lang="en-IN" dirty="0" err="1" smtClean="0"/>
              <a:t>objFour.showDetails</a:t>
            </a:r>
            <a:r>
              <a:rPr lang="en-IN" dirty="0" smtClean="0"/>
              <a:t>(); // Invoke child class method</a:t>
            </a:r>
          </a:p>
          <a:p>
            <a:pPr marL="457200"/>
            <a:r>
              <a:rPr lang="en-IN" dirty="0" err="1" smtClean="0"/>
              <a:t>objFour.accelerate</a:t>
            </a:r>
            <a:r>
              <a:rPr lang="en-IN" dirty="0" smtClean="0"/>
              <a:t>(200); // Invoke inherited method</a:t>
            </a:r>
          </a:p>
          <a:p>
            <a:pPr marL="228600"/>
            <a:r>
              <a:rPr lang="en-IN" dirty="0" smtClean="0"/>
              <a:t>}</a:t>
            </a:r>
          </a:p>
          <a:p>
            <a:r>
              <a:rPr lang="en-IN" dirty="0" smtClean="0"/>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Overriding Methods 5-5</a:t>
            </a:r>
            <a:endParaRPr lang="en-US" dirty="0"/>
          </a:p>
        </p:txBody>
      </p:sp>
      <p:sp>
        <p:nvSpPr>
          <p:cNvPr id="4" name="Footer Placeholder 3"/>
          <p:cNvSpPr>
            <a:spLocks noGrp="1"/>
          </p:cNvSpPr>
          <p:nvPr>
            <p:ph type="ftr" sz="quarter" idx="3"/>
          </p:nvPr>
        </p:nvSpPr>
        <p:spPr/>
        <p:txBody>
          <a:bodyPr/>
          <a:lstStyle/>
          <a:p>
            <a:pPr>
              <a:defRPr/>
            </a:pPr>
            <a:r>
              <a:rPr lang="en-US" smtClean="0"/>
              <a:t>© Aptech Ltd.                                                           Inheritance and Polymorphism/Session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18</a:t>
            </a:fld>
            <a:endParaRPr lang="en-US" dirty="0"/>
          </a:p>
        </p:txBody>
      </p:sp>
      <p:sp>
        <p:nvSpPr>
          <p:cNvPr id="6" name="Content Placeholder 1"/>
          <p:cNvSpPr>
            <a:spLocks noGrp="1"/>
          </p:cNvSpPr>
          <p:nvPr>
            <p:ph idx="1"/>
          </p:nvPr>
        </p:nvSpPr>
        <p:spPr>
          <a:xfrm>
            <a:off x="304800" y="838200"/>
            <a:ext cx="8534400" cy="990600"/>
          </a:xfrm>
        </p:spPr>
        <p:txBody>
          <a:bodyPr/>
          <a:lstStyle/>
          <a:p>
            <a:pPr>
              <a:defRPr/>
            </a:pPr>
            <a:r>
              <a:rPr lang="en-US" sz="1800" dirty="0" smtClean="0"/>
              <a:t>The </a:t>
            </a:r>
            <a:r>
              <a:rPr lang="en-US" sz="1800" b="1" dirty="0" smtClean="0">
                <a:latin typeface="Courier New" pitchFamily="49" charset="0"/>
                <a:cs typeface="Courier New" pitchFamily="49" charset="0"/>
              </a:rPr>
              <a:t>accelerate()</a:t>
            </a:r>
            <a:r>
              <a:rPr lang="en-US" sz="1800" dirty="0" smtClean="0"/>
              <a:t> method is overridden in the child class with the same signature and return type but with a modified message. </a:t>
            </a:r>
          </a:p>
          <a:p>
            <a:pPr>
              <a:defRPr/>
            </a:pPr>
            <a:r>
              <a:rPr lang="en-US" sz="1800" dirty="0" smtClean="0"/>
              <a:t>Notice the use of </a:t>
            </a:r>
            <a:r>
              <a:rPr lang="en-US" sz="1800" dirty="0" smtClean="0">
                <a:latin typeface="Courier New" pitchFamily="49" charset="0"/>
                <a:cs typeface="Courier New" pitchFamily="49" charset="0"/>
              </a:rPr>
              <a:t>@Override</a:t>
            </a:r>
            <a:r>
              <a:rPr lang="en-US" sz="1800" dirty="0" smtClean="0"/>
              <a:t> annotation on top of the method.</a:t>
            </a:r>
            <a:endParaRPr lang="en-US" sz="1800" dirty="0"/>
          </a:p>
        </p:txBody>
      </p:sp>
      <p:sp>
        <p:nvSpPr>
          <p:cNvPr id="7" name="Wave 6"/>
          <p:cNvSpPr/>
          <p:nvPr/>
        </p:nvSpPr>
        <p:spPr>
          <a:xfrm>
            <a:off x="838200" y="1905000"/>
            <a:ext cx="7620000" cy="838200"/>
          </a:xfrm>
          <a:prstGeom prst="wav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dirty="0" smtClean="0">
                <a:latin typeface="Calibri" pitchFamily="34" charset="0"/>
                <a:cs typeface="Calibri" pitchFamily="34" charset="0"/>
              </a:rPr>
              <a:t>Annotations provide additional information about a program. Annotations have no direct effect on the functioning of the code they annotate. </a:t>
            </a:r>
            <a:endParaRPr lang="en-US" sz="1800" dirty="0">
              <a:latin typeface="Calibri" pitchFamily="34" charset="0"/>
              <a:cs typeface="Calibri" pitchFamily="34" charset="0"/>
            </a:endParaRPr>
          </a:p>
        </p:txBody>
      </p:sp>
      <p:sp>
        <p:nvSpPr>
          <p:cNvPr id="8" name="Content Placeholder 1"/>
          <p:cNvSpPr txBox="1">
            <a:spLocks/>
          </p:cNvSpPr>
          <p:nvPr/>
        </p:nvSpPr>
        <p:spPr bwMode="auto">
          <a:xfrm>
            <a:off x="304800" y="2743200"/>
            <a:ext cx="8610600" cy="38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Following figure shows the output of the code:</a:t>
            </a:r>
            <a:endParaRPr kumimoji="0" lang="en-US" sz="1800" b="0" i="0" u="none" strike="noStrike" kern="1200" cap="none" spc="0" normalizeH="0" baseline="0" noProof="0" dirty="0">
              <a:ln>
                <a:noFill/>
              </a:ln>
              <a:solidFill>
                <a:schemeClr val="tx1"/>
              </a:solidFill>
              <a:effectLst/>
              <a:uLnTx/>
              <a:uFillTx/>
              <a:latin typeface="Calibri" pitchFamily="34" charset="0"/>
              <a:ea typeface="+mn-ea"/>
              <a:cs typeface="+mn-cs"/>
            </a:endParaRPr>
          </a:p>
        </p:txBody>
      </p:sp>
      <p:pic>
        <p:nvPicPr>
          <p:cNvPr id="9" name="Picture 8" descr="Figure 10.4.tif"/>
          <p:cNvPicPr>
            <a:picLocks noChangeAspect="1"/>
          </p:cNvPicPr>
          <p:nvPr/>
        </p:nvPicPr>
        <p:blipFill>
          <a:blip r:embed="rId2" cstate="print"/>
          <a:stretch>
            <a:fillRect/>
          </a:stretch>
        </p:blipFill>
        <p:spPr>
          <a:xfrm>
            <a:off x="2590800" y="3200400"/>
            <a:ext cx="4114800" cy="2160270"/>
          </a:xfrm>
          <a:prstGeom prst="rect">
            <a:avLst/>
          </a:prstGeom>
        </p:spPr>
      </p:pic>
      <p:sp>
        <p:nvSpPr>
          <p:cNvPr id="10" name="Content Placeholder 1"/>
          <p:cNvSpPr txBox="1">
            <a:spLocks/>
          </p:cNvSpPr>
          <p:nvPr/>
        </p:nvSpPr>
        <p:spPr bwMode="auto">
          <a:xfrm>
            <a:off x="304800" y="5410200"/>
            <a:ext cx="86106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The </a:t>
            </a:r>
            <a:r>
              <a:rPr lang="en-US" sz="1800" b="1" dirty="0" smtClean="0">
                <a:cs typeface="Courier New" pitchFamily="49" charset="0"/>
              </a:rPr>
              <a:t>accelerate()</a:t>
            </a:r>
            <a:r>
              <a:rPr lang="en-US" sz="1800" dirty="0" smtClean="0">
                <a:latin typeface="Calibri" pitchFamily="34" charset="0"/>
              </a:rPr>
              <a:t> method now prints the message specified in the subclass. </a:t>
            </a:r>
          </a:p>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Since the </a:t>
            </a:r>
            <a:r>
              <a:rPr lang="en-US" sz="1800" b="1" dirty="0" smtClean="0">
                <a:cs typeface="Courier New" pitchFamily="49" charset="0"/>
              </a:rPr>
              <a:t>accelerate()</a:t>
            </a:r>
            <a:r>
              <a:rPr lang="en-US" sz="1800" dirty="0" smtClean="0">
                <a:latin typeface="Calibri" pitchFamily="34" charset="0"/>
              </a:rPr>
              <a:t> method is overridden in the subclass, the subclass version of the </a:t>
            </a:r>
            <a:r>
              <a:rPr lang="en-US" sz="1800" b="1" dirty="0" smtClean="0">
                <a:cs typeface="Courier New" pitchFamily="49" charset="0"/>
              </a:rPr>
              <a:t>accelerate()</a:t>
            </a:r>
            <a:r>
              <a:rPr lang="en-US" sz="1800" dirty="0" smtClean="0">
                <a:latin typeface="Calibri" pitchFamily="34" charset="0"/>
              </a:rPr>
              <a:t> method is invoked and not the super class </a:t>
            </a:r>
            <a:r>
              <a:rPr lang="en-US" sz="1800" b="1" dirty="0" smtClean="0">
                <a:cs typeface="Courier New" pitchFamily="49" charset="0"/>
              </a:rPr>
              <a:t>accelerate()</a:t>
            </a:r>
            <a:r>
              <a:rPr lang="en-US" sz="1800" dirty="0" smtClean="0">
                <a:latin typeface="Calibri" pitchFamily="34" charset="0"/>
              </a:rPr>
              <a:t> method. </a:t>
            </a:r>
            <a:endParaRPr kumimoji="0" lang="en-US" sz="1800" b="0" i="0" u="none" strike="noStrike" kern="1200" cap="none" spc="0" normalizeH="0" baseline="0" noProof="0" dirty="0">
              <a:ln>
                <a:noFill/>
              </a:ln>
              <a:solidFill>
                <a:schemeClr val="tx1"/>
              </a:solidFill>
              <a:effectLst/>
              <a:uLnTx/>
              <a:uFillTx/>
              <a:latin typeface="Calibri" pitchFamily="34" charset="0"/>
              <a:ea typeface="+mn-ea"/>
              <a:cs typeface="+mn-c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152400"/>
            <a:ext cx="7924800" cy="411163"/>
          </a:xfrm>
        </p:spPr>
        <p:txBody>
          <a:bodyPr/>
          <a:lstStyle/>
          <a:p>
            <a:r>
              <a:rPr lang="en-US" dirty="0" smtClean="0"/>
              <a:t>Accessing Super class Constructor and Methods 1-6</a:t>
            </a:r>
            <a:endParaRPr lang="en-US" dirty="0"/>
          </a:p>
        </p:txBody>
      </p:sp>
      <p:sp>
        <p:nvSpPr>
          <p:cNvPr id="4" name="Footer Placeholder 3"/>
          <p:cNvSpPr>
            <a:spLocks noGrp="1"/>
          </p:cNvSpPr>
          <p:nvPr>
            <p:ph type="ftr" sz="quarter" idx="3"/>
          </p:nvPr>
        </p:nvSpPr>
        <p:spPr/>
        <p:txBody>
          <a:bodyPr/>
          <a:lstStyle/>
          <a:p>
            <a:pPr>
              <a:defRPr/>
            </a:pPr>
            <a:r>
              <a:rPr lang="en-US" smtClean="0"/>
              <a:t>© Aptech Ltd.                                                           Inheritance and Polymorphism/Session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19</a:t>
            </a:fld>
            <a:endParaRPr lang="en-US" dirty="0"/>
          </a:p>
        </p:txBody>
      </p:sp>
      <p:grpSp>
        <p:nvGrpSpPr>
          <p:cNvPr id="7" name="Group 6"/>
          <p:cNvGrpSpPr/>
          <p:nvPr/>
        </p:nvGrpSpPr>
        <p:grpSpPr>
          <a:xfrm>
            <a:off x="533400" y="990600"/>
            <a:ext cx="8382000" cy="685800"/>
            <a:chOff x="0" y="267999"/>
            <a:chExt cx="6096000" cy="936000"/>
          </a:xfrm>
          <a:solidFill>
            <a:schemeClr val="accent6">
              <a:lumMod val="50000"/>
            </a:schemeClr>
          </a:solidFill>
          <a:scene3d>
            <a:camera prst="orthographicFront"/>
            <a:lightRig rig="threePt" dir="t">
              <a:rot lat="0" lon="0" rev="7500000"/>
            </a:lightRig>
          </a:scene3d>
        </p:grpSpPr>
        <p:sp>
          <p:nvSpPr>
            <p:cNvPr id="8" name="Rounded Rectangle 7"/>
            <p:cNvSpPr/>
            <p:nvPr/>
          </p:nvSpPr>
          <p:spPr>
            <a:xfrm>
              <a:off x="0" y="267999"/>
              <a:ext cx="6096000" cy="936000"/>
            </a:xfrm>
            <a:prstGeom prst="roundRect">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 name="Rounded Rectangle 4"/>
            <p:cNvSpPr/>
            <p:nvPr/>
          </p:nvSpPr>
          <p:spPr>
            <a:xfrm>
              <a:off x="45692" y="313691"/>
              <a:ext cx="6004616" cy="844616"/>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defTabSz="1778000">
                <a:lnSpc>
                  <a:spcPct val="90000"/>
                </a:lnSpc>
                <a:spcBef>
                  <a:spcPct val="0"/>
                </a:spcBef>
                <a:spcAft>
                  <a:spcPct val="35000"/>
                </a:spcAft>
              </a:pPr>
              <a:r>
                <a:rPr lang="en-US" sz="1800" dirty="0" smtClean="0">
                  <a:solidFill>
                    <a:schemeClr val="bg1"/>
                  </a:solidFill>
                  <a:latin typeface="Calibri" pitchFamily="34" charset="0"/>
                  <a:cs typeface="Calibri" pitchFamily="34" charset="0"/>
                </a:rPr>
                <a:t>In the code, the subclass constructor is used to initialize the values of the common attributes inherited from the super class </a:t>
              </a:r>
              <a:r>
                <a:rPr lang="en-US" sz="1800" b="1" dirty="0" smtClean="0">
                  <a:solidFill>
                    <a:schemeClr val="bg1"/>
                  </a:solidFill>
                  <a:latin typeface="Courier New" pitchFamily="49" charset="0"/>
                  <a:cs typeface="Courier New" pitchFamily="49" charset="0"/>
                </a:rPr>
                <a:t>Vehicle</a:t>
              </a:r>
              <a:r>
                <a:rPr lang="en-US" sz="1800" dirty="0" smtClean="0">
                  <a:solidFill>
                    <a:schemeClr val="bg1"/>
                  </a:solidFill>
                  <a:latin typeface="Calibri" pitchFamily="34" charset="0"/>
                  <a:cs typeface="Calibri" pitchFamily="34" charset="0"/>
                </a:rPr>
                <a:t>.</a:t>
              </a:r>
              <a:endParaRPr lang="en-IN" sz="1800" kern="1200" dirty="0">
                <a:solidFill>
                  <a:schemeClr val="bg1"/>
                </a:solidFill>
                <a:latin typeface="Calibri" pitchFamily="34" charset="0"/>
                <a:cs typeface="Calibri" pitchFamily="34" charset="0"/>
              </a:endParaRPr>
            </a:p>
          </p:txBody>
        </p:sp>
      </p:grpSp>
      <p:grpSp>
        <p:nvGrpSpPr>
          <p:cNvPr id="10" name="Group 9"/>
          <p:cNvGrpSpPr/>
          <p:nvPr/>
        </p:nvGrpSpPr>
        <p:grpSpPr>
          <a:xfrm>
            <a:off x="533400" y="1828800"/>
            <a:ext cx="8382000" cy="685800"/>
            <a:chOff x="0" y="267999"/>
            <a:chExt cx="6096000" cy="936000"/>
          </a:xfrm>
          <a:solidFill>
            <a:schemeClr val="accent3">
              <a:lumMod val="50000"/>
            </a:schemeClr>
          </a:solidFill>
          <a:scene3d>
            <a:camera prst="orthographicFront"/>
            <a:lightRig rig="threePt" dir="t">
              <a:rot lat="0" lon="0" rev="7500000"/>
            </a:lightRig>
          </a:scene3d>
        </p:grpSpPr>
        <p:sp>
          <p:nvSpPr>
            <p:cNvPr id="11" name="Rounded Rectangle 10"/>
            <p:cNvSpPr/>
            <p:nvPr/>
          </p:nvSpPr>
          <p:spPr>
            <a:xfrm>
              <a:off x="0" y="267999"/>
              <a:ext cx="6096000" cy="936000"/>
            </a:xfrm>
            <a:prstGeom prst="roundRect">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2" name="Rounded Rectangle 4"/>
            <p:cNvSpPr/>
            <p:nvPr/>
          </p:nvSpPr>
          <p:spPr>
            <a:xfrm>
              <a:off x="45692" y="313691"/>
              <a:ext cx="6004616" cy="844616"/>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defTabSz="1778000">
                <a:lnSpc>
                  <a:spcPct val="90000"/>
                </a:lnSpc>
                <a:spcBef>
                  <a:spcPct val="0"/>
                </a:spcBef>
                <a:spcAft>
                  <a:spcPct val="35000"/>
                </a:spcAft>
              </a:pPr>
              <a:r>
                <a:rPr lang="en-US" sz="1800" dirty="0" smtClean="0">
                  <a:latin typeface="Calibri" pitchFamily="34" charset="0"/>
                  <a:cs typeface="Calibri" pitchFamily="34" charset="0"/>
                </a:rPr>
                <a:t>This is not the correct approach because all the subclasses of the </a:t>
              </a:r>
              <a:r>
                <a:rPr lang="en-US" sz="1800" b="1" dirty="0" smtClean="0">
                  <a:latin typeface="Courier New" pitchFamily="49" charset="0"/>
                  <a:cs typeface="Courier New" pitchFamily="49" charset="0"/>
                </a:rPr>
                <a:t>Vehicle</a:t>
              </a:r>
              <a:r>
                <a:rPr lang="en-US" sz="1800" dirty="0" smtClean="0">
                  <a:latin typeface="Calibri" pitchFamily="34" charset="0"/>
                  <a:cs typeface="Calibri" pitchFamily="34" charset="0"/>
                </a:rPr>
                <a:t> class will have to initialize the values of common attributes every time in their constructors.</a:t>
              </a:r>
              <a:endParaRPr lang="en-IN" sz="1800" kern="1200" dirty="0">
                <a:latin typeface="Calibri" pitchFamily="34" charset="0"/>
                <a:cs typeface="Calibri" pitchFamily="34" charset="0"/>
              </a:endParaRPr>
            </a:p>
          </p:txBody>
        </p:sp>
      </p:grpSp>
      <p:grpSp>
        <p:nvGrpSpPr>
          <p:cNvPr id="13" name="Group 12"/>
          <p:cNvGrpSpPr/>
          <p:nvPr/>
        </p:nvGrpSpPr>
        <p:grpSpPr>
          <a:xfrm>
            <a:off x="533400" y="2667000"/>
            <a:ext cx="8382000" cy="685800"/>
            <a:chOff x="0" y="267999"/>
            <a:chExt cx="6096000" cy="936000"/>
          </a:xfrm>
          <a:solidFill>
            <a:schemeClr val="accent6">
              <a:lumMod val="50000"/>
            </a:schemeClr>
          </a:solidFill>
          <a:scene3d>
            <a:camera prst="orthographicFront"/>
            <a:lightRig rig="threePt" dir="t">
              <a:rot lat="0" lon="0" rev="7500000"/>
            </a:lightRig>
          </a:scene3d>
        </p:grpSpPr>
        <p:sp>
          <p:nvSpPr>
            <p:cNvPr id="14" name="Rounded Rectangle 13"/>
            <p:cNvSpPr/>
            <p:nvPr/>
          </p:nvSpPr>
          <p:spPr>
            <a:xfrm>
              <a:off x="0" y="267999"/>
              <a:ext cx="6096000" cy="936000"/>
            </a:xfrm>
            <a:prstGeom prst="roundRect">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5" name="Rounded Rectangle 4"/>
            <p:cNvSpPr/>
            <p:nvPr/>
          </p:nvSpPr>
          <p:spPr>
            <a:xfrm>
              <a:off x="45692" y="313691"/>
              <a:ext cx="6004616" cy="844616"/>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defTabSz="1778000">
                <a:lnSpc>
                  <a:spcPct val="90000"/>
                </a:lnSpc>
                <a:spcBef>
                  <a:spcPct val="0"/>
                </a:spcBef>
                <a:spcAft>
                  <a:spcPct val="35000"/>
                </a:spcAft>
              </a:pPr>
              <a:r>
                <a:rPr lang="en-US" sz="1800" dirty="0" smtClean="0">
                  <a:solidFill>
                    <a:schemeClr val="bg1"/>
                  </a:solidFill>
                  <a:latin typeface="Calibri" pitchFamily="34" charset="0"/>
                  <a:cs typeface="Calibri" pitchFamily="34" charset="0"/>
                </a:rPr>
                <a:t>Java allows the subclass to invoke the super class constructor and methods using the keyword </a:t>
              </a:r>
              <a:r>
                <a:rPr lang="en-US" sz="1800" dirty="0" smtClean="0">
                  <a:solidFill>
                    <a:schemeClr val="bg1"/>
                  </a:solidFill>
                  <a:latin typeface="Courier New" pitchFamily="49" charset="0"/>
                  <a:cs typeface="Courier New" pitchFamily="49" charset="0"/>
                </a:rPr>
                <a:t>super</a:t>
              </a:r>
              <a:r>
                <a:rPr lang="en-US" sz="1800" dirty="0" smtClean="0">
                  <a:solidFill>
                    <a:schemeClr val="bg1"/>
                  </a:solidFill>
                  <a:latin typeface="Calibri" pitchFamily="34" charset="0"/>
                  <a:cs typeface="Calibri" pitchFamily="34" charset="0"/>
                </a:rPr>
                <a:t>.</a:t>
              </a:r>
              <a:endParaRPr lang="en-IN" sz="1800" kern="1200" dirty="0">
                <a:solidFill>
                  <a:schemeClr val="bg1"/>
                </a:solidFill>
                <a:latin typeface="Calibri" pitchFamily="34" charset="0"/>
                <a:cs typeface="Calibri" pitchFamily="34" charset="0"/>
              </a:endParaRPr>
            </a:p>
          </p:txBody>
        </p:sp>
      </p:grpSp>
      <p:grpSp>
        <p:nvGrpSpPr>
          <p:cNvPr id="16" name="Group 15"/>
          <p:cNvGrpSpPr/>
          <p:nvPr/>
        </p:nvGrpSpPr>
        <p:grpSpPr>
          <a:xfrm>
            <a:off x="533400" y="3505200"/>
            <a:ext cx="8382000" cy="762000"/>
            <a:chOff x="0" y="267999"/>
            <a:chExt cx="6096000" cy="936000"/>
          </a:xfrm>
          <a:solidFill>
            <a:schemeClr val="accent3">
              <a:lumMod val="50000"/>
            </a:schemeClr>
          </a:solidFill>
          <a:scene3d>
            <a:camera prst="orthographicFront"/>
            <a:lightRig rig="threePt" dir="t">
              <a:rot lat="0" lon="0" rev="7500000"/>
            </a:lightRig>
          </a:scene3d>
        </p:grpSpPr>
        <p:sp>
          <p:nvSpPr>
            <p:cNvPr id="17" name="Rounded Rectangle 16"/>
            <p:cNvSpPr/>
            <p:nvPr/>
          </p:nvSpPr>
          <p:spPr>
            <a:xfrm>
              <a:off x="0" y="267999"/>
              <a:ext cx="6096000" cy="936000"/>
            </a:xfrm>
            <a:prstGeom prst="roundRect">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8" name="Rounded Rectangle 4"/>
            <p:cNvSpPr/>
            <p:nvPr/>
          </p:nvSpPr>
          <p:spPr>
            <a:xfrm>
              <a:off x="45692" y="313691"/>
              <a:ext cx="6004616" cy="844616"/>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defTabSz="1778000">
                <a:lnSpc>
                  <a:spcPct val="90000"/>
                </a:lnSpc>
                <a:spcBef>
                  <a:spcPct val="0"/>
                </a:spcBef>
                <a:spcAft>
                  <a:spcPct val="35000"/>
                </a:spcAft>
              </a:pPr>
              <a:r>
                <a:rPr lang="en-US" sz="1800" dirty="0" smtClean="0">
                  <a:latin typeface="Calibri" pitchFamily="34" charset="0"/>
                  <a:cs typeface="Calibri" pitchFamily="34" charset="0"/>
                </a:rPr>
                <a:t>Also, when the </a:t>
              </a:r>
              <a:r>
                <a:rPr lang="en-US" sz="1800" b="1" dirty="0" smtClean="0">
                  <a:latin typeface="Courier New" pitchFamily="49" charset="0"/>
                  <a:cs typeface="Courier New" pitchFamily="49" charset="0"/>
                </a:rPr>
                <a:t>accelerate()</a:t>
              </a:r>
              <a:r>
                <a:rPr lang="en-US" sz="1800" dirty="0" smtClean="0">
                  <a:latin typeface="Calibri" pitchFamily="34" charset="0"/>
                  <a:cs typeface="Calibri" pitchFamily="34" charset="0"/>
                </a:rPr>
                <a:t> method is overridden in the subclass, the statement(s) written in the </a:t>
              </a:r>
              <a:r>
                <a:rPr lang="en-US" sz="1800" b="1" dirty="0" smtClean="0">
                  <a:latin typeface="Courier New" pitchFamily="49" charset="0"/>
                  <a:cs typeface="Courier New" pitchFamily="49" charset="0"/>
                </a:rPr>
                <a:t>accelerate()</a:t>
              </a:r>
              <a:r>
                <a:rPr lang="en-US" sz="1800" dirty="0" smtClean="0">
                  <a:latin typeface="Calibri" pitchFamily="34" charset="0"/>
                  <a:cs typeface="Calibri" pitchFamily="34" charset="0"/>
                </a:rPr>
                <a:t> method of the super class, </a:t>
              </a:r>
              <a:r>
                <a:rPr lang="en-US" sz="1800" b="1" dirty="0" smtClean="0">
                  <a:latin typeface="Courier New" pitchFamily="49" charset="0"/>
                  <a:cs typeface="Courier New" pitchFamily="49" charset="0"/>
                </a:rPr>
                <a:t>Vehicle</a:t>
              </a:r>
              <a:r>
                <a:rPr lang="en-US" sz="1800" dirty="0" smtClean="0">
                  <a:latin typeface="Calibri" pitchFamily="34" charset="0"/>
                  <a:cs typeface="Calibri" pitchFamily="34" charset="0"/>
                </a:rPr>
                <a:t>, are not printed.</a:t>
              </a:r>
            </a:p>
          </p:txBody>
        </p:sp>
      </p:grpSp>
      <p:sp>
        <p:nvSpPr>
          <p:cNvPr id="19" name="Content Placeholder 1"/>
          <p:cNvSpPr>
            <a:spLocks noGrp="1"/>
          </p:cNvSpPr>
          <p:nvPr>
            <p:ph idx="1"/>
          </p:nvPr>
        </p:nvSpPr>
        <p:spPr>
          <a:xfrm>
            <a:off x="304800" y="4572000"/>
            <a:ext cx="8534400" cy="1752600"/>
          </a:xfrm>
        </p:spPr>
        <p:txBody>
          <a:bodyPr/>
          <a:lstStyle/>
          <a:p>
            <a:pPr>
              <a:defRPr/>
            </a:pPr>
            <a:r>
              <a:rPr lang="en-US" sz="1800" dirty="0" smtClean="0"/>
              <a:t>To address these issues, one can use:</a:t>
            </a:r>
          </a:p>
          <a:p>
            <a:pPr marL="685800">
              <a:buFont typeface="Wingdings" pitchFamily="2" charset="2"/>
              <a:buChar char="§"/>
              <a:defRPr/>
            </a:pPr>
            <a:r>
              <a:rPr lang="en-US" sz="1800" dirty="0" smtClean="0"/>
              <a:t>the </a:t>
            </a:r>
            <a:r>
              <a:rPr lang="en-US" sz="1800" dirty="0" smtClean="0">
                <a:latin typeface="Courier New" pitchFamily="49" charset="0"/>
                <a:cs typeface="Courier New" pitchFamily="49" charset="0"/>
              </a:rPr>
              <a:t>super</a:t>
            </a:r>
            <a:r>
              <a:rPr lang="en-US" sz="1800" dirty="0" smtClean="0"/>
              <a:t> keyword to invoke the super class method using </a:t>
            </a:r>
            <a:br>
              <a:rPr lang="en-US" sz="1800" dirty="0" smtClean="0"/>
            </a:br>
            <a:r>
              <a:rPr lang="en-US" sz="1800" dirty="0" err="1" smtClean="0">
                <a:latin typeface="Courier New" pitchFamily="49" charset="0"/>
                <a:cs typeface="Courier New" pitchFamily="49" charset="0"/>
              </a:rPr>
              <a:t>super.method</a:t>
            </a:r>
            <a:r>
              <a:rPr lang="en-US" sz="1800" dirty="0" smtClean="0">
                <a:latin typeface="Courier New" pitchFamily="49" charset="0"/>
                <a:cs typeface="Courier New" pitchFamily="49" charset="0"/>
              </a:rPr>
              <a:t>-name()</a:t>
            </a:r>
            <a:r>
              <a:rPr lang="en-US" sz="1800" dirty="0" smtClean="0">
                <a:cs typeface="Calibri" pitchFamily="34" charset="0"/>
              </a:rPr>
              <a:t>.</a:t>
            </a:r>
            <a:r>
              <a:rPr lang="en-US" sz="1800" dirty="0" smtClean="0"/>
              <a:t>  </a:t>
            </a:r>
          </a:p>
          <a:p>
            <a:pPr marL="685800">
              <a:buFont typeface="Wingdings" pitchFamily="2" charset="2"/>
              <a:buChar char="§"/>
              <a:defRPr/>
            </a:pPr>
            <a:r>
              <a:rPr lang="en-US" sz="1800" dirty="0" smtClean="0"/>
              <a:t>the </a:t>
            </a:r>
            <a:r>
              <a:rPr lang="en-US" sz="1800" dirty="0" smtClean="0">
                <a:latin typeface="Courier New" pitchFamily="49" charset="0"/>
                <a:cs typeface="Courier New" pitchFamily="49" charset="0"/>
              </a:rPr>
              <a:t>super()</a:t>
            </a:r>
            <a:r>
              <a:rPr lang="en-US" sz="1800" dirty="0" smtClean="0"/>
              <a:t> method to invoke the super class constructors from the subclass constructors.</a:t>
            </a:r>
            <a:endParaRPr lang="en-US" sz="1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smtClean="0"/>
              <a:t>Objectives </a:t>
            </a:r>
            <a:endParaRPr lang="en-US" sz="2800" dirty="0"/>
          </a:p>
        </p:txBody>
      </p:sp>
      <p:sp>
        <p:nvSpPr>
          <p:cNvPr id="4" name="Footer Placeholder 3"/>
          <p:cNvSpPr>
            <a:spLocks noGrp="1"/>
          </p:cNvSpPr>
          <p:nvPr>
            <p:ph type="ftr" sz="quarter" idx="3"/>
          </p:nvPr>
        </p:nvSpPr>
        <p:spPr/>
        <p:txBody>
          <a:bodyPr/>
          <a:lstStyle/>
          <a:p>
            <a:pPr>
              <a:defRPr/>
            </a:pPr>
            <a:r>
              <a:rPr lang="en-US" smtClean="0"/>
              <a:t>© Aptech Ltd.                                                           Inheritance and Polymorphism/Session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2</a:t>
            </a:fld>
            <a:endParaRPr lang="en-US" dirty="0"/>
          </a:p>
        </p:txBody>
      </p:sp>
      <p:sp>
        <p:nvSpPr>
          <p:cNvPr id="6" name="Content Placeholder 1"/>
          <p:cNvSpPr>
            <a:spLocks noGrp="1"/>
          </p:cNvSpPr>
          <p:nvPr>
            <p:ph idx="1"/>
          </p:nvPr>
        </p:nvSpPr>
        <p:spPr>
          <a:xfrm>
            <a:off x="304800" y="914400"/>
            <a:ext cx="8610600" cy="5257800"/>
          </a:xfrm>
        </p:spPr>
        <p:txBody>
          <a:bodyPr/>
          <a:lstStyle/>
          <a:p>
            <a:pPr>
              <a:defRPr/>
            </a:pPr>
            <a:r>
              <a:rPr lang="en-US" sz="2400" dirty="0" smtClean="0"/>
              <a:t>Describe inheritance</a:t>
            </a:r>
          </a:p>
          <a:p>
            <a:pPr>
              <a:defRPr/>
            </a:pPr>
            <a:r>
              <a:rPr lang="en-US" sz="2400" dirty="0" smtClean="0"/>
              <a:t>Explain the types of inheritance</a:t>
            </a:r>
          </a:p>
          <a:p>
            <a:pPr>
              <a:defRPr/>
            </a:pPr>
            <a:r>
              <a:rPr lang="en-US" sz="2400" dirty="0" smtClean="0"/>
              <a:t>Explain super class and subclass</a:t>
            </a:r>
          </a:p>
          <a:p>
            <a:pPr>
              <a:defRPr/>
            </a:pPr>
            <a:r>
              <a:rPr lang="en-US" sz="2400" dirty="0" smtClean="0"/>
              <a:t>Explain the use of super keyword</a:t>
            </a:r>
          </a:p>
          <a:p>
            <a:pPr>
              <a:defRPr/>
            </a:pPr>
            <a:r>
              <a:rPr lang="en-US" sz="2400" dirty="0" smtClean="0"/>
              <a:t>Explain method overriding</a:t>
            </a:r>
          </a:p>
          <a:p>
            <a:pPr>
              <a:defRPr/>
            </a:pPr>
            <a:r>
              <a:rPr lang="en-US" sz="2400" dirty="0" smtClean="0"/>
              <a:t>Describe Polymorphism</a:t>
            </a:r>
          </a:p>
          <a:p>
            <a:pPr>
              <a:defRPr/>
            </a:pPr>
            <a:r>
              <a:rPr lang="en-US" sz="2400" dirty="0" smtClean="0"/>
              <a:t>Differentiate type of reference and type of objects</a:t>
            </a:r>
          </a:p>
          <a:p>
            <a:pPr>
              <a:defRPr/>
            </a:pPr>
            <a:r>
              <a:rPr lang="en-US" sz="2400" dirty="0" smtClean="0"/>
              <a:t>Explain static and dynamic binding</a:t>
            </a:r>
          </a:p>
          <a:p>
            <a:pPr>
              <a:defRPr/>
            </a:pPr>
            <a:r>
              <a:rPr lang="en-US" sz="2400" dirty="0" smtClean="0"/>
              <a:t>Explain virtual method invocation</a:t>
            </a:r>
          </a:p>
          <a:p>
            <a:pPr>
              <a:defRPr/>
            </a:pPr>
            <a:r>
              <a:rPr lang="en-US" sz="2400" dirty="0" smtClean="0"/>
              <a:t>Explain the use of abstract </a:t>
            </a:r>
            <a:r>
              <a:rPr lang="en-US" sz="2400" dirty="0" smtClean="0"/>
              <a:t>keyword</a:t>
            </a:r>
            <a:endParaRPr 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152400"/>
            <a:ext cx="7772400" cy="411163"/>
          </a:xfrm>
        </p:spPr>
        <p:txBody>
          <a:bodyPr/>
          <a:lstStyle/>
          <a:p>
            <a:r>
              <a:rPr lang="en-US" dirty="0" smtClean="0"/>
              <a:t>Accessing Super class Constructor and Methods 2-6</a:t>
            </a:r>
            <a:endParaRPr lang="en-US" dirty="0"/>
          </a:p>
        </p:txBody>
      </p:sp>
      <p:sp>
        <p:nvSpPr>
          <p:cNvPr id="4" name="Footer Placeholder 3"/>
          <p:cNvSpPr>
            <a:spLocks noGrp="1"/>
          </p:cNvSpPr>
          <p:nvPr>
            <p:ph type="ftr" sz="quarter" idx="3"/>
          </p:nvPr>
        </p:nvSpPr>
        <p:spPr/>
        <p:txBody>
          <a:bodyPr/>
          <a:lstStyle/>
          <a:p>
            <a:pPr>
              <a:defRPr/>
            </a:pPr>
            <a:r>
              <a:rPr lang="en-US" smtClean="0"/>
              <a:t>© Aptech Ltd.                                                           Inheritance and Polymorphism/Session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20</a:t>
            </a:fld>
            <a:endParaRPr lang="en-US" dirty="0"/>
          </a:p>
        </p:txBody>
      </p:sp>
      <p:sp>
        <p:nvSpPr>
          <p:cNvPr id="6" name="Content Placeholder 1"/>
          <p:cNvSpPr txBox="1">
            <a:spLocks/>
          </p:cNvSpPr>
          <p:nvPr/>
        </p:nvSpPr>
        <p:spPr bwMode="auto">
          <a:xfrm>
            <a:off x="304800" y="838200"/>
            <a:ext cx="86106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Following code snippet demonstrates the modified super class </a:t>
            </a:r>
            <a:r>
              <a:rPr lang="en-US" sz="1800" b="1" dirty="0" smtClean="0">
                <a:cs typeface="Courier New" pitchFamily="49" charset="0"/>
              </a:rPr>
              <a:t>Vehicle.java</a:t>
            </a:r>
            <a:r>
              <a:rPr lang="en-US" sz="1800" dirty="0" smtClean="0">
                <a:latin typeface="Calibri" pitchFamily="34" charset="0"/>
              </a:rPr>
              <a:t> using a parameterized constructor:</a:t>
            </a:r>
            <a:endParaRPr kumimoji="0" lang="en-US" sz="1800" b="0" i="0" u="none" strike="noStrike" kern="1200" cap="none" spc="0" normalizeH="0" baseline="0" noProof="0" dirty="0">
              <a:ln>
                <a:noFill/>
              </a:ln>
              <a:solidFill>
                <a:schemeClr val="tx1"/>
              </a:solidFill>
              <a:effectLst/>
              <a:uLnTx/>
              <a:uFillTx/>
              <a:latin typeface="Calibri" pitchFamily="34" charset="0"/>
              <a:ea typeface="+mn-ea"/>
              <a:cs typeface="+mn-cs"/>
            </a:endParaRPr>
          </a:p>
        </p:txBody>
      </p:sp>
      <p:sp>
        <p:nvSpPr>
          <p:cNvPr id="7" name="TextBox 6"/>
          <p:cNvSpPr txBox="1"/>
          <p:nvPr/>
        </p:nvSpPr>
        <p:spPr>
          <a:xfrm>
            <a:off x="685800" y="1535597"/>
            <a:ext cx="8077200" cy="4896725"/>
          </a:xfrm>
          <a:prstGeom prst="rect">
            <a:avLst/>
          </a:prstGeom>
          <a:solidFill>
            <a:schemeClr val="accent6">
              <a:lumMod val="60000"/>
              <a:lumOff val="40000"/>
            </a:schemeClr>
          </a:solidFill>
          <a:ln>
            <a:solidFill>
              <a:schemeClr val="tx1"/>
            </a:solidFill>
          </a:ln>
        </p:spPr>
        <p:txBody>
          <a:bodyPr wrap="square" rtlCol="0">
            <a:spAutoFit/>
          </a:bodyPr>
          <a:lstStyle/>
          <a:p>
            <a:r>
              <a:rPr lang="en-US" dirty="0" smtClean="0"/>
              <a:t>package session10;</a:t>
            </a:r>
          </a:p>
          <a:p>
            <a:r>
              <a:rPr lang="en-US" dirty="0" smtClean="0"/>
              <a:t>class Vehicle {</a:t>
            </a:r>
          </a:p>
          <a:p>
            <a:endParaRPr lang="en-US" dirty="0" smtClean="0"/>
          </a:p>
          <a:p>
            <a:pPr marL="228600"/>
            <a:r>
              <a:rPr lang="en-US" dirty="0" smtClean="0"/>
              <a:t>protected String </a:t>
            </a:r>
            <a:r>
              <a:rPr lang="en-US" dirty="0" err="1" smtClean="0"/>
              <a:t>vehicleNo</a:t>
            </a:r>
            <a:r>
              <a:rPr lang="en-US" dirty="0" smtClean="0"/>
              <a:t>; // Variable to store vehicle number</a:t>
            </a:r>
          </a:p>
          <a:p>
            <a:pPr marL="228600"/>
            <a:r>
              <a:rPr lang="en-US" dirty="0" smtClean="0"/>
              <a:t>protected String </a:t>
            </a:r>
            <a:r>
              <a:rPr lang="en-US" dirty="0" err="1" smtClean="0"/>
              <a:t>vehicleName</a:t>
            </a:r>
            <a:r>
              <a:rPr lang="en-US" dirty="0" smtClean="0"/>
              <a:t>; // Variable to store vehicle name</a:t>
            </a:r>
          </a:p>
          <a:p>
            <a:pPr marL="228600"/>
            <a:r>
              <a:rPr lang="en-US" dirty="0" smtClean="0"/>
              <a:t>protected </a:t>
            </a:r>
            <a:r>
              <a:rPr lang="en-US" dirty="0" err="1" smtClean="0"/>
              <a:t>int</a:t>
            </a:r>
            <a:r>
              <a:rPr lang="en-US" dirty="0" smtClean="0"/>
              <a:t> wheels; // Variable to store number of wheels</a:t>
            </a:r>
          </a:p>
          <a:p>
            <a:pPr marL="228600"/>
            <a:endParaRPr lang="en-US" dirty="0" smtClean="0"/>
          </a:p>
          <a:p>
            <a:pPr marL="228600"/>
            <a:r>
              <a:rPr lang="en-US" dirty="0" smtClean="0"/>
              <a:t>/**</a:t>
            </a:r>
          </a:p>
          <a:p>
            <a:pPr marL="228600"/>
            <a:r>
              <a:rPr lang="en-US" dirty="0" smtClean="0"/>
              <a:t> * Parameterized constructor to initialize values based on user input</a:t>
            </a:r>
          </a:p>
          <a:p>
            <a:pPr marL="228600"/>
            <a:r>
              <a:rPr lang="en-US" dirty="0" smtClean="0"/>
              <a:t> *</a:t>
            </a:r>
          </a:p>
          <a:p>
            <a:pPr marL="228600"/>
            <a:r>
              <a:rPr lang="en-US" dirty="0" smtClean="0"/>
              <a:t> * @</a:t>
            </a:r>
            <a:r>
              <a:rPr lang="en-US" dirty="0" err="1" smtClean="0"/>
              <a:t>param</a:t>
            </a:r>
            <a:r>
              <a:rPr lang="en-US" dirty="0" smtClean="0"/>
              <a:t> </a:t>
            </a:r>
            <a:r>
              <a:rPr lang="en-US" dirty="0" err="1" smtClean="0"/>
              <a:t>vId</a:t>
            </a:r>
            <a:r>
              <a:rPr lang="en-US" dirty="0" smtClean="0"/>
              <a:t> a String variable storing vehicle ID</a:t>
            </a:r>
          </a:p>
          <a:p>
            <a:pPr marL="228600"/>
            <a:r>
              <a:rPr lang="en-US" dirty="0" smtClean="0"/>
              <a:t> * @</a:t>
            </a:r>
            <a:r>
              <a:rPr lang="en-US" dirty="0" err="1" smtClean="0"/>
              <a:t>param</a:t>
            </a:r>
            <a:r>
              <a:rPr lang="en-US" dirty="0" smtClean="0"/>
              <a:t> </a:t>
            </a:r>
            <a:r>
              <a:rPr lang="en-US" dirty="0" err="1" smtClean="0"/>
              <a:t>vName</a:t>
            </a:r>
            <a:r>
              <a:rPr lang="en-US" dirty="0" smtClean="0"/>
              <a:t> a String variable storing vehicle name</a:t>
            </a:r>
          </a:p>
          <a:p>
            <a:pPr marL="228600"/>
            <a:r>
              <a:rPr lang="en-US" dirty="0" smtClean="0"/>
              <a:t> * @</a:t>
            </a:r>
            <a:r>
              <a:rPr lang="en-US" dirty="0" err="1" smtClean="0"/>
              <a:t>param</a:t>
            </a:r>
            <a:r>
              <a:rPr lang="en-US" dirty="0" smtClean="0"/>
              <a:t> </a:t>
            </a:r>
            <a:r>
              <a:rPr lang="en-US" dirty="0" err="1" smtClean="0"/>
              <a:t>numWheels</a:t>
            </a:r>
            <a:r>
              <a:rPr lang="en-US" dirty="0" smtClean="0"/>
              <a:t> an integer variable storing number of wheels</a:t>
            </a:r>
          </a:p>
          <a:p>
            <a:pPr marL="228600"/>
            <a:r>
              <a:rPr lang="en-US" dirty="0" smtClean="0"/>
              <a:t> */</a:t>
            </a:r>
          </a:p>
          <a:p>
            <a:pPr marL="228600"/>
            <a:r>
              <a:rPr lang="en-US" dirty="0" smtClean="0"/>
              <a:t>public Vehicle(String </a:t>
            </a:r>
            <a:r>
              <a:rPr lang="en-US" dirty="0" err="1" smtClean="0"/>
              <a:t>vId</a:t>
            </a:r>
            <a:r>
              <a:rPr lang="en-US" dirty="0" smtClean="0"/>
              <a:t>, String </a:t>
            </a:r>
            <a:r>
              <a:rPr lang="en-US" dirty="0" err="1" smtClean="0"/>
              <a:t>vName</a:t>
            </a:r>
            <a:r>
              <a:rPr lang="en-US" dirty="0" smtClean="0"/>
              <a:t>, </a:t>
            </a:r>
            <a:r>
              <a:rPr lang="en-US" dirty="0" err="1" smtClean="0"/>
              <a:t>int</a:t>
            </a:r>
            <a:r>
              <a:rPr lang="en-US" dirty="0" smtClean="0"/>
              <a:t> </a:t>
            </a:r>
            <a:r>
              <a:rPr lang="en-US" dirty="0" err="1" smtClean="0"/>
              <a:t>numWheels</a:t>
            </a:r>
            <a:r>
              <a:rPr lang="en-US" dirty="0" smtClean="0"/>
              <a:t>){</a:t>
            </a:r>
          </a:p>
          <a:p>
            <a:pPr marL="457200"/>
            <a:r>
              <a:rPr lang="en-US" dirty="0" err="1" smtClean="0"/>
              <a:t>vehicleNo</a:t>
            </a:r>
            <a:r>
              <a:rPr lang="en-US" dirty="0" smtClean="0"/>
              <a:t>=</a:t>
            </a:r>
            <a:r>
              <a:rPr lang="en-US" dirty="0" err="1" smtClean="0"/>
              <a:t>vId</a:t>
            </a:r>
            <a:r>
              <a:rPr lang="en-US" dirty="0" smtClean="0"/>
              <a:t>;</a:t>
            </a:r>
          </a:p>
          <a:p>
            <a:pPr marL="457200"/>
            <a:r>
              <a:rPr lang="en-US" dirty="0" err="1" smtClean="0"/>
              <a:t>vehicleName</a:t>
            </a:r>
            <a:r>
              <a:rPr lang="en-US" dirty="0" smtClean="0"/>
              <a:t>=</a:t>
            </a:r>
            <a:r>
              <a:rPr lang="en-US" dirty="0" err="1" smtClean="0"/>
              <a:t>vName</a:t>
            </a:r>
            <a:r>
              <a:rPr lang="en-US" dirty="0" smtClean="0"/>
              <a:t>;</a:t>
            </a:r>
          </a:p>
          <a:p>
            <a:pPr marL="457200"/>
            <a:r>
              <a:rPr lang="en-US" dirty="0" smtClean="0"/>
              <a:t>wheels=</a:t>
            </a:r>
            <a:r>
              <a:rPr lang="en-US" dirty="0" err="1" smtClean="0"/>
              <a:t>numWheels</a:t>
            </a:r>
            <a:r>
              <a:rPr lang="en-US" dirty="0" smtClean="0"/>
              <a:t>;</a:t>
            </a:r>
          </a:p>
          <a:p>
            <a:pPr marL="228600"/>
            <a:r>
              <a:rPr lang="en-US" dirty="0" smtClean="0"/>
              <a:t>}</a:t>
            </a:r>
            <a:endParaRPr lang="en-IN"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152400"/>
            <a:ext cx="7772400" cy="411163"/>
          </a:xfrm>
        </p:spPr>
        <p:txBody>
          <a:bodyPr/>
          <a:lstStyle/>
          <a:p>
            <a:r>
              <a:rPr lang="en-US" dirty="0" smtClean="0"/>
              <a:t>Accessing Super class Constructor and Methods 3-6</a:t>
            </a:r>
            <a:endParaRPr lang="en-US" dirty="0"/>
          </a:p>
        </p:txBody>
      </p:sp>
      <p:sp>
        <p:nvSpPr>
          <p:cNvPr id="4" name="Footer Placeholder 3"/>
          <p:cNvSpPr>
            <a:spLocks noGrp="1"/>
          </p:cNvSpPr>
          <p:nvPr>
            <p:ph type="ftr" sz="quarter" idx="3"/>
          </p:nvPr>
        </p:nvSpPr>
        <p:spPr/>
        <p:txBody>
          <a:bodyPr/>
          <a:lstStyle/>
          <a:p>
            <a:pPr>
              <a:defRPr/>
            </a:pPr>
            <a:r>
              <a:rPr lang="en-US" smtClean="0"/>
              <a:t>© Aptech Ltd.                                                           Inheritance and Polymorphism/Session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21</a:t>
            </a:fld>
            <a:endParaRPr lang="en-US" dirty="0"/>
          </a:p>
        </p:txBody>
      </p:sp>
      <p:sp>
        <p:nvSpPr>
          <p:cNvPr id="6" name="TextBox 5"/>
          <p:cNvSpPr txBox="1"/>
          <p:nvPr/>
        </p:nvSpPr>
        <p:spPr>
          <a:xfrm>
            <a:off x="685800" y="914400"/>
            <a:ext cx="8077200" cy="2327560"/>
          </a:xfrm>
          <a:prstGeom prst="rect">
            <a:avLst/>
          </a:prstGeom>
          <a:solidFill>
            <a:schemeClr val="accent6">
              <a:lumMod val="60000"/>
              <a:lumOff val="40000"/>
            </a:schemeClr>
          </a:solidFill>
          <a:ln>
            <a:solidFill>
              <a:schemeClr val="tx1"/>
            </a:solidFill>
          </a:ln>
        </p:spPr>
        <p:txBody>
          <a:bodyPr wrap="square" rtlCol="0">
            <a:spAutoFit/>
          </a:bodyPr>
          <a:lstStyle/>
          <a:p>
            <a:pPr marL="228600"/>
            <a:r>
              <a:rPr lang="en-US" dirty="0" smtClean="0"/>
              <a:t>/**</a:t>
            </a:r>
          </a:p>
          <a:p>
            <a:pPr marL="228600"/>
            <a:r>
              <a:rPr lang="en-US" dirty="0" smtClean="0"/>
              <a:t> * Accelerates the vehicle</a:t>
            </a:r>
          </a:p>
          <a:p>
            <a:pPr marL="228600"/>
            <a:r>
              <a:rPr lang="en-US" dirty="0" smtClean="0"/>
              <a:t> *</a:t>
            </a:r>
          </a:p>
          <a:p>
            <a:pPr marL="228600"/>
            <a:r>
              <a:rPr lang="en-US" dirty="0" smtClean="0"/>
              <a:t> * @return void</a:t>
            </a:r>
          </a:p>
          <a:p>
            <a:pPr marL="228600"/>
            <a:r>
              <a:rPr lang="en-US" dirty="0" smtClean="0"/>
              <a:t> */</a:t>
            </a:r>
          </a:p>
          <a:p>
            <a:pPr marL="228600"/>
            <a:r>
              <a:rPr lang="en-US" dirty="0" smtClean="0"/>
              <a:t>public void accelerate(</a:t>
            </a:r>
            <a:r>
              <a:rPr lang="en-US" dirty="0" err="1" smtClean="0"/>
              <a:t>int</a:t>
            </a:r>
            <a:r>
              <a:rPr lang="en-US" dirty="0" smtClean="0"/>
              <a:t> speed){</a:t>
            </a:r>
          </a:p>
          <a:p>
            <a:pPr marL="457200"/>
            <a:r>
              <a:rPr lang="en-US" dirty="0" err="1" smtClean="0"/>
              <a:t>System.out.println</a:t>
            </a:r>
            <a:r>
              <a:rPr lang="en-US" dirty="0" smtClean="0"/>
              <a:t>(“Accelerating at:”+ speed + “ </a:t>
            </a:r>
            <a:r>
              <a:rPr lang="en-US" dirty="0" err="1" smtClean="0"/>
              <a:t>kmph</a:t>
            </a:r>
            <a:r>
              <a:rPr lang="en-US" dirty="0" smtClean="0"/>
              <a:t>”);</a:t>
            </a:r>
          </a:p>
          <a:p>
            <a:pPr marL="228600"/>
            <a:r>
              <a:rPr lang="en-US" dirty="0" smtClean="0"/>
              <a:t>}</a:t>
            </a:r>
          </a:p>
          <a:p>
            <a:r>
              <a:rPr lang="en-US" dirty="0" smtClean="0"/>
              <a:t>}</a:t>
            </a:r>
            <a:endParaRPr lang="en-IN" dirty="0" smtClean="0"/>
          </a:p>
        </p:txBody>
      </p:sp>
      <p:sp>
        <p:nvSpPr>
          <p:cNvPr id="7" name="Content Placeholder 1"/>
          <p:cNvSpPr txBox="1">
            <a:spLocks/>
          </p:cNvSpPr>
          <p:nvPr/>
        </p:nvSpPr>
        <p:spPr bwMode="auto">
          <a:xfrm>
            <a:off x="304800" y="3296525"/>
            <a:ext cx="86106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Following code snippet depicts the modified subclass </a:t>
            </a:r>
            <a:r>
              <a:rPr lang="en-US" sz="1800" b="1" dirty="0" smtClean="0">
                <a:cs typeface="Courier New" pitchFamily="49" charset="0"/>
              </a:rPr>
              <a:t>FourWheeler.java</a:t>
            </a:r>
            <a:r>
              <a:rPr lang="en-US" sz="1800" dirty="0" smtClean="0">
                <a:latin typeface="Calibri" pitchFamily="34" charset="0"/>
              </a:rPr>
              <a:t> using the </a:t>
            </a:r>
            <a:r>
              <a:rPr lang="en-US" sz="1800" dirty="0" smtClean="0">
                <a:cs typeface="Courier New" pitchFamily="49" charset="0"/>
              </a:rPr>
              <a:t>super</a:t>
            </a:r>
            <a:r>
              <a:rPr lang="en-US" sz="1800" dirty="0" smtClean="0">
                <a:latin typeface="Calibri" pitchFamily="34" charset="0"/>
              </a:rPr>
              <a:t> keyword to invoke super class constructor and methods:</a:t>
            </a:r>
            <a:endParaRPr kumimoji="0" lang="en-US" sz="1800" b="0" i="0" u="none" strike="noStrike" kern="1200" cap="none" spc="0" normalizeH="0" baseline="0" noProof="0" dirty="0">
              <a:ln>
                <a:noFill/>
              </a:ln>
              <a:solidFill>
                <a:schemeClr val="tx1"/>
              </a:solidFill>
              <a:effectLst/>
              <a:uLnTx/>
              <a:uFillTx/>
              <a:latin typeface="Calibri" pitchFamily="34" charset="0"/>
              <a:ea typeface="+mn-ea"/>
              <a:cs typeface="+mn-cs"/>
            </a:endParaRPr>
          </a:p>
        </p:txBody>
      </p:sp>
      <p:sp>
        <p:nvSpPr>
          <p:cNvPr id="8" name="TextBox 7"/>
          <p:cNvSpPr txBox="1"/>
          <p:nvPr/>
        </p:nvSpPr>
        <p:spPr>
          <a:xfrm>
            <a:off x="685800" y="3962400"/>
            <a:ext cx="8077200" cy="2569934"/>
          </a:xfrm>
          <a:prstGeom prst="rect">
            <a:avLst/>
          </a:prstGeom>
          <a:solidFill>
            <a:schemeClr val="accent6">
              <a:lumMod val="60000"/>
              <a:lumOff val="40000"/>
            </a:schemeClr>
          </a:solidFill>
          <a:ln>
            <a:solidFill>
              <a:schemeClr val="tx1"/>
            </a:solidFill>
          </a:ln>
        </p:spPr>
        <p:txBody>
          <a:bodyPr wrap="square" rtlCol="0">
            <a:spAutoFit/>
          </a:bodyPr>
          <a:lstStyle/>
          <a:p>
            <a:r>
              <a:rPr lang="en-US" dirty="0" smtClean="0"/>
              <a:t>package session10;</a:t>
            </a:r>
          </a:p>
          <a:p>
            <a:r>
              <a:rPr lang="en-US" dirty="0" smtClean="0"/>
              <a:t>class </a:t>
            </a:r>
            <a:r>
              <a:rPr lang="en-US" dirty="0" err="1" smtClean="0"/>
              <a:t>FourWheeler</a:t>
            </a:r>
            <a:r>
              <a:rPr lang="en-US" dirty="0" smtClean="0"/>
              <a:t> extends Vehicle{</a:t>
            </a:r>
          </a:p>
          <a:p>
            <a:pPr marL="228600"/>
            <a:r>
              <a:rPr lang="en-US" dirty="0" smtClean="0"/>
              <a:t>private </a:t>
            </a:r>
            <a:r>
              <a:rPr lang="en-US" dirty="0" err="1" smtClean="0"/>
              <a:t>boolean</a:t>
            </a:r>
            <a:r>
              <a:rPr lang="en-US" dirty="0" smtClean="0"/>
              <a:t> </a:t>
            </a:r>
            <a:r>
              <a:rPr lang="en-US" dirty="0" err="1" smtClean="0"/>
              <a:t>powerSteer</a:t>
            </a:r>
            <a:r>
              <a:rPr lang="en-US" dirty="0" smtClean="0"/>
              <a:t>; // Variable to store steering information</a:t>
            </a:r>
          </a:p>
          <a:p>
            <a:pPr marL="228600"/>
            <a:endParaRPr lang="en-US" dirty="0" smtClean="0"/>
          </a:p>
          <a:p>
            <a:pPr marL="228600"/>
            <a:r>
              <a:rPr lang="en-IN" dirty="0" smtClean="0"/>
              <a:t>/**</a:t>
            </a:r>
          </a:p>
          <a:p>
            <a:pPr marL="228600"/>
            <a:r>
              <a:rPr lang="en-IN" dirty="0" smtClean="0"/>
              <a:t> * Parameterized constructor to initialize values based on user input</a:t>
            </a:r>
          </a:p>
          <a:p>
            <a:pPr marL="228600"/>
            <a:r>
              <a:rPr lang="en-IN" dirty="0" smtClean="0"/>
              <a:t> *</a:t>
            </a:r>
          </a:p>
          <a:p>
            <a:pPr marL="228600"/>
            <a:r>
              <a:rPr lang="en-IN" dirty="0" smtClean="0"/>
              <a:t> * @</a:t>
            </a:r>
            <a:r>
              <a:rPr lang="en-IN" dirty="0" err="1" smtClean="0"/>
              <a:t>param</a:t>
            </a:r>
            <a:r>
              <a:rPr lang="en-IN" dirty="0" smtClean="0"/>
              <a:t> </a:t>
            </a:r>
            <a:r>
              <a:rPr lang="en-IN" dirty="0" err="1" smtClean="0"/>
              <a:t>vID</a:t>
            </a:r>
            <a:r>
              <a:rPr lang="en-IN" dirty="0" smtClean="0"/>
              <a:t> a String variable storing vehicle ID</a:t>
            </a:r>
          </a:p>
          <a:p>
            <a:pPr marL="228600"/>
            <a:r>
              <a:rPr lang="en-IN" dirty="0" smtClean="0"/>
              <a:t> * @</a:t>
            </a:r>
            <a:r>
              <a:rPr lang="en-IN" dirty="0" err="1" smtClean="0"/>
              <a:t>param</a:t>
            </a:r>
            <a:r>
              <a:rPr lang="en-IN" dirty="0" smtClean="0"/>
              <a:t> </a:t>
            </a:r>
            <a:r>
              <a:rPr lang="en-IN" dirty="0" err="1" smtClean="0"/>
              <a:t>vName</a:t>
            </a:r>
            <a:r>
              <a:rPr lang="en-IN" dirty="0" smtClean="0"/>
              <a:t> a String variable storing vehicle name</a:t>
            </a:r>
          </a:p>
          <a:p>
            <a:pPr marL="228600"/>
            <a:r>
              <a:rPr lang="en-US" dirty="0" smtClean="0"/>
              <a:t> * @</a:t>
            </a:r>
            <a:r>
              <a:rPr lang="en-US" dirty="0" err="1" smtClean="0"/>
              <a:t>param</a:t>
            </a:r>
            <a:r>
              <a:rPr lang="en-US" dirty="0" smtClean="0"/>
              <a:t> </a:t>
            </a:r>
            <a:r>
              <a:rPr lang="en-US" dirty="0" err="1" smtClean="0"/>
              <a:t>numWheels</a:t>
            </a:r>
            <a:r>
              <a:rPr lang="en-US" dirty="0" smtClean="0"/>
              <a:t> an integer variable storing number of wheels</a:t>
            </a:r>
            <a:endParaRPr lang="en-IN"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152400"/>
            <a:ext cx="7772400" cy="411163"/>
          </a:xfrm>
        </p:spPr>
        <p:txBody>
          <a:bodyPr/>
          <a:lstStyle/>
          <a:p>
            <a:r>
              <a:rPr lang="en-US" dirty="0" smtClean="0"/>
              <a:t>Accessing Super class Constructor and Methods 4-6</a:t>
            </a:r>
            <a:endParaRPr lang="en-US" dirty="0"/>
          </a:p>
        </p:txBody>
      </p:sp>
      <p:sp>
        <p:nvSpPr>
          <p:cNvPr id="4" name="Footer Placeholder 3"/>
          <p:cNvSpPr>
            <a:spLocks noGrp="1"/>
          </p:cNvSpPr>
          <p:nvPr>
            <p:ph type="ftr" sz="quarter" idx="3"/>
          </p:nvPr>
        </p:nvSpPr>
        <p:spPr/>
        <p:txBody>
          <a:bodyPr/>
          <a:lstStyle/>
          <a:p>
            <a:pPr>
              <a:defRPr/>
            </a:pPr>
            <a:r>
              <a:rPr lang="en-US" smtClean="0"/>
              <a:t>© Aptech Ltd.                                                           Inheritance and Polymorphism/Session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22</a:t>
            </a:fld>
            <a:endParaRPr lang="en-US" dirty="0"/>
          </a:p>
        </p:txBody>
      </p:sp>
      <p:sp>
        <p:nvSpPr>
          <p:cNvPr id="6" name="TextBox 5"/>
          <p:cNvSpPr txBox="1"/>
          <p:nvPr/>
        </p:nvSpPr>
        <p:spPr>
          <a:xfrm>
            <a:off x="685800" y="914400"/>
            <a:ext cx="8077200" cy="5564600"/>
          </a:xfrm>
          <a:prstGeom prst="rect">
            <a:avLst/>
          </a:prstGeom>
          <a:solidFill>
            <a:schemeClr val="accent6">
              <a:lumMod val="60000"/>
              <a:lumOff val="40000"/>
            </a:schemeClr>
          </a:solidFill>
          <a:ln>
            <a:solidFill>
              <a:schemeClr val="tx1"/>
            </a:solidFill>
          </a:ln>
        </p:spPr>
        <p:txBody>
          <a:bodyPr wrap="square" rtlCol="0">
            <a:spAutoFit/>
          </a:bodyPr>
          <a:lstStyle/>
          <a:p>
            <a:pPr marL="228600"/>
            <a:r>
              <a:rPr lang="en-US" dirty="0" smtClean="0"/>
              <a:t>* @</a:t>
            </a:r>
            <a:r>
              <a:rPr lang="en-US" dirty="0" err="1" smtClean="0"/>
              <a:t>param</a:t>
            </a:r>
            <a:r>
              <a:rPr lang="en-US" dirty="0" smtClean="0"/>
              <a:t> </a:t>
            </a:r>
            <a:r>
              <a:rPr lang="en-US" dirty="0" err="1" smtClean="0"/>
              <a:t>pSteer</a:t>
            </a:r>
            <a:r>
              <a:rPr lang="en-US" dirty="0" smtClean="0"/>
              <a:t> a String variable storing steering information</a:t>
            </a:r>
          </a:p>
          <a:p>
            <a:pPr marL="228600"/>
            <a:r>
              <a:rPr lang="en-US" dirty="0" smtClean="0"/>
              <a:t>*/</a:t>
            </a:r>
          </a:p>
          <a:p>
            <a:pPr marL="228600"/>
            <a:r>
              <a:rPr lang="en-US" dirty="0" smtClean="0"/>
              <a:t>public </a:t>
            </a:r>
            <a:r>
              <a:rPr lang="en-US" dirty="0" err="1" smtClean="0"/>
              <a:t>FourWheeler</a:t>
            </a:r>
            <a:r>
              <a:rPr lang="en-US" dirty="0" smtClean="0"/>
              <a:t>(String </a:t>
            </a:r>
            <a:r>
              <a:rPr lang="en-US" dirty="0" err="1" smtClean="0"/>
              <a:t>vId</a:t>
            </a:r>
            <a:r>
              <a:rPr lang="en-US" dirty="0" smtClean="0"/>
              <a:t>, String </a:t>
            </a:r>
            <a:r>
              <a:rPr lang="en-US" dirty="0" err="1" smtClean="0"/>
              <a:t>vName</a:t>
            </a:r>
            <a:r>
              <a:rPr lang="en-US" dirty="0" smtClean="0"/>
              <a:t>, </a:t>
            </a:r>
            <a:r>
              <a:rPr lang="en-US" dirty="0" err="1" smtClean="0"/>
              <a:t>int</a:t>
            </a:r>
            <a:r>
              <a:rPr lang="en-US" dirty="0" smtClean="0"/>
              <a:t> </a:t>
            </a:r>
            <a:r>
              <a:rPr lang="en-US" dirty="0" err="1" smtClean="0"/>
              <a:t>numWheels</a:t>
            </a:r>
            <a:r>
              <a:rPr lang="en-US" dirty="0" smtClean="0"/>
              <a:t>, </a:t>
            </a:r>
            <a:r>
              <a:rPr lang="en-US" dirty="0" err="1" smtClean="0"/>
              <a:t>boolean</a:t>
            </a:r>
            <a:r>
              <a:rPr lang="en-US" dirty="0" smtClean="0"/>
              <a:t> </a:t>
            </a:r>
            <a:r>
              <a:rPr lang="en-US" dirty="0" err="1" smtClean="0"/>
              <a:t>pSteer</a:t>
            </a:r>
            <a:r>
              <a:rPr lang="en-US" dirty="0" smtClean="0"/>
              <a:t>){</a:t>
            </a:r>
          </a:p>
          <a:p>
            <a:pPr marL="457200"/>
            <a:r>
              <a:rPr lang="en-US" dirty="0" smtClean="0"/>
              <a:t>// Invoke the super class constructor</a:t>
            </a:r>
          </a:p>
          <a:p>
            <a:pPr marL="457200"/>
            <a:r>
              <a:rPr lang="en-US" dirty="0" smtClean="0"/>
              <a:t>super(</a:t>
            </a:r>
            <a:r>
              <a:rPr lang="en-US" dirty="0" err="1" smtClean="0"/>
              <a:t>vId,vName,numWheels</a:t>
            </a:r>
            <a:r>
              <a:rPr lang="en-US" dirty="0" smtClean="0"/>
              <a:t>);</a:t>
            </a:r>
          </a:p>
          <a:p>
            <a:pPr marL="457200"/>
            <a:r>
              <a:rPr lang="en-US" dirty="0" err="1" smtClean="0"/>
              <a:t>powerSteer</a:t>
            </a:r>
            <a:r>
              <a:rPr lang="en-US" dirty="0" smtClean="0"/>
              <a:t>=</a:t>
            </a:r>
            <a:r>
              <a:rPr lang="en-US" dirty="0" err="1" smtClean="0"/>
              <a:t>pSteer</a:t>
            </a:r>
            <a:r>
              <a:rPr lang="en-US" dirty="0" smtClean="0"/>
              <a:t>;</a:t>
            </a:r>
          </a:p>
          <a:p>
            <a:pPr marL="228600"/>
            <a:r>
              <a:rPr lang="en-US" dirty="0" smtClean="0"/>
              <a:t>}</a:t>
            </a:r>
          </a:p>
          <a:p>
            <a:pPr marL="228600"/>
            <a:endParaRPr lang="en-US" dirty="0" smtClean="0"/>
          </a:p>
          <a:p>
            <a:pPr marL="228600"/>
            <a:r>
              <a:rPr lang="en-US" dirty="0" smtClean="0"/>
              <a:t>/**</a:t>
            </a:r>
          </a:p>
          <a:p>
            <a:pPr marL="228600"/>
            <a:r>
              <a:rPr lang="en-US" dirty="0" smtClean="0"/>
              <a:t> * Displays vehicle details</a:t>
            </a:r>
          </a:p>
          <a:p>
            <a:pPr marL="228600"/>
            <a:r>
              <a:rPr lang="en-US" dirty="0" smtClean="0"/>
              <a:t> *</a:t>
            </a:r>
          </a:p>
          <a:p>
            <a:pPr marL="228600"/>
            <a:r>
              <a:rPr lang="en-US" dirty="0" smtClean="0"/>
              <a:t> * @return void</a:t>
            </a:r>
          </a:p>
          <a:p>
            <a:pPr marL="228600"/>
            <a:r>
              <a:rPr lang="en-US" dirty="0" smtClean="0"/>
              <a:t> */</a:t>
            </a:r>
          </a:p>
          <a:p>
            <a:pPr marL="228600"/>
            <a:r>
              <a:rPr lang="en-US" dirty="0" smtClean="0"/>
              <a:t>public void </a:t>
            </a:r>
            <a:r>
              <a:rPr lang="en-US" dirty="0" err="1" smtClean="0"/>
              <a:t>showDetails</a:t>
            </a:r>
            <a:r>
              <a:rPr lang="en-US" dirty="0" smtClean="0"/>
              <a:t>(){</a:t>
            </a:r>
          </a:p>
          <a:p>
            <a:pPr marL="457200"/>
            <a:r>
              <a:rPr lang="en-US" dirty="0" err="1" smtClean="0"/>
              <a:t>System.out.println</a:t>
            </a:r>
            <a:r>
              <a:rPr lang="en-US" dirty="0" smtClean="0"/>
              <a:t>(“Vehicle no:”+ </a:t>
            </a:r>
            <a:r>
              <a:rPr lang="en-US" dirty="0" err="1" smtClean="0"/>
              <a:t>vehicleNo</a:t>
            </a:r>
            <a:r>
              <a:rPr lang="en-US" dirty="0" smtClean="0"/>
              <a:t>);</a:t>
            </a:r>
          </a:p>
          <a:p>
            <a:pPr marL="457200"/>
            <a:r>
              <a:rPr lang="en-US" dirty="0" err="1" smtClean="0"/>
              <a:t>System.out.println</a:t>
            </a:r>
            <a:r>
              <a:rPr lang="en-US" dirty="0" smtClean="0"/>
              <a:t>(“Vehicle Name:”+ </a:t>
            </a:r>
            <a:r>
              <a:rPr lang="en-US" dirty="0" err="1" smtClean="0"/>
              <a:t>vehicleName</a:t>
            </a:r>
            <a:r>
              <a:rPr lang="en-US" dirty="0" smtClean="0"/>
              <a:t>);</a:t>
            </a:r>
          </a:p>
          <a:p>
            <a:pPr marL="457200"/>
            <a:r>
              <a:rPr lang="en-US" dirty="0" err="1" smtClean="0"/>
              <a:t>System.out.println</a:t>
            </a:r>
            <a:r>
              <a:rPr lang="en-US" dirty="0" smtClean="0"/>
              <a:t>(“Number of Wheels:”+ wheels);</a:t>
            </a:r>
          </a:p>
          <a:p>
            <a:pPr marL="457200"/>
            <a:endParaRPr lang="en-US" dirty="0" smtClean="0"/>
          </a:p>
          <a:p>
            <a:pPr marL="457200"/>
            <a:r>
              <a:rPr lang="en-US" dirty="0" smtClean="0"/>
              <a:t>if(</a:t>
            </a:r>
            <a:r>
              <a:rPr lang="en-US" dirty="0" err="1" smtClean="0"/>
              <a:t>powerSteer</a:t>
            </a:r>
            <a:r>
              <a:rPr lang="en-US" dirty="0" smtClean="0"/>
              <a:t>==true){</a:t>
            </a:r>
          </a:p>
          <a:p>
            <a:pPr marL="457200"/>
            <a:r>
              <a:rPr lang="en-US" dirty="0" err="1" smtClean="0"/>
              <a:t>System.out.println</a:t>
            </a:r>
            <a:r>
              <a:rPr lang="en-US" dirty="0" smtClean="0"/>
              <a:t>(“Power </a:t>
            </a:r>
            <a:r>
              <a:rPr lang="en-US" dirty="0" err="1" smtClean="0"/>
              <a:t>Steering:Yes</a:t>
            </a:r>
            <a:r>
              <a:rPr lang="en-US" dirty="0" smtClean="0"/>
              <a:t>”);</a:t>
            </a:r>
          </a:p>
          <a:p>
            <a:pPr marL="457200"/>
            <a:r>
              <a:rPr lang="en-US" dirty="0" smtClean="0"/>
              <a:t>}</a:t>
            </a:r>
            <a:endParaRPr lang="en-IN"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152400"/>
            <a:ext cx="7848600" cy="411163"/>
          </a:xfrm>
        </p:spPr>
        <p:txBody>
          <a:bodyPr/>
          <a:lstStyle/>
          <a:p>
            <a:r>
              <a:rPr lang="en-US" dirty="0" smtClean="0"/>
              <a:t>Accessing Super class Constructor and Methods 5-6</a:t>
            </a:r>
            <a:endParaRPr lang="en-US" dirty="0"/>
          </a:p>
        </p:txBody>
      </p:sp>
      <p:sp>
        <p:nvSpPr>
          <p:cNvPr id="4" name="Footer Placeholder 3"/>
          <p:cNvSpPr>
            <a:spLocks noGrp="1"/>
          </p:cNvSpPr>
          <p:nvPr>
            <p:ph type="ftr" sz="quarter" idx="3"/>
          </p:nvPr>
        </p:nvSpPr>
        <p:spPr/>
        <p:txBody>
          <a:bodyPr/>
          <a:lstStyle/>
          <a:p>
            <a:pPr>
              <a:defRPr/>
            </a:pPr>
            <a:r>
              <a:rPr lang="en-US" dirty="0" smtClean="0"/>
              <a:t>© </a:t>
            </a:r>
            <a:r>
              <a:rPr lang="en-US" dirty="0" err="1" smtClean="0"/>
              <a:t>Aptech</a:t>
            </a:r>
            <a:r>
              <a:rPr lang="en-US" dirty="0" smtClean="0"/>
              <a:t> Ltd.                                                           Inheritance and Polymorphism/Session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23</a:t>
            </a:fld>
            <a:endParaRPr lang="en-US" dirty="0"/>
          </a:p>
        </p:txBody>
      </p:sp>
      <p:sp>
        <p:nvSpPr>
          <p:cNvPr id="6" name="TextBox 5"/>
          <p:cNvSpPr txBox="1"/>
          <p:nvPr/>
        </p:nvSpPr>
        <p:spPr>
          <a:xfrm>
            <a:off x="685800" y="914400"/>
            <a:ext cx="8077200" cy="5672322"/>
          </a:xfrm>
          <a:prstGeom prst="rect">
            <a:avLst/>
          </a:prstGeom>
          <a:solidFill>
            <a:schemeClr val="accent6">
              <a:lumMod val="60000"/>
              <a:lumOff val="40000"/>
            </a:schemeClr>
          </a:solidFill>
          <a:ln>
            <a:solidFill>
              <a:schemeClr val="tx1"/>
            </a:solidFill>
          </a:ln>
        </p:spPr>
        <p:txBody>
          <a:bodyPr wrap="square" rtlCol="0">
            <a:spAutoFit/>
          </a:bodyPr>
          <a:lstStyle/>
          <a:p>
            <a:pPr marL="457200"/>
            <a:r>
              <a:rPr lang="en-US" dirty="0" smtClean="0"/>
              <a:t>else{</a:t>
            </a:r>
          </a:p>
          <a:p>
            <a:pPr marL="457200"/>
            <a:r>
              <a:rPr lang="en-US" dirty="0" err="1" smtClean="0"/>
              <a:t>System.out.println</a:t>
            </a:r>
            <a:r>
              <a:rPr lang="en-US" dirty="0" smtClean="0"/>
              <a:t>(“Power </a:t>
            </a:r>
            <a:r>
              <a:rPr lang="en-US" dirty="0" err="1" smtClean="0"/>
              <a:t>Stearing:No</a:t>
            </a:r>
            <a:r>
              <a:rPr lang="en-US" dirty="0" smtClean="0"/>
              <a:t>”);</a:t>
            </a:r>
          </a:p>
          <a:p>
            <a:pPr marL="457200"/>
            <a:r>
              <a:rPr lang="en-US" dirty="0" smtClean="0"/>
              <a:t>}</a:t>
            </a:r>
          </a:p>
          <a:p>
            <a:pPr marL="228600"/>
            <a:r>
              <a:rPr lang="en-US" dirty="0" smtClean="0"/>
              <a:t>}</a:t>
            </a:r>
          </a:p>
          <a:p>
            <a:pPr marL="228600"/>
            <a:r>
              <a:rPr lang="en-IN" dirty="0" smtClean="0"/>
              <a:t>/**</a:t>
            </a:r>
          </a:p>
          <a:p>
            <a:pPr marL="228600"/>
            <a:r>
              <a:rPr lang="en-IN" dirty="0" smtClean="0"/>
              <a:t> * Overridden method</a:t>
            </a:r>
          </a:p>
          <a:p>
            <a:pPr marL="228600"/>
            <a:r>
              <a:rPr lang="en-IN" dirty="0" smtClean="0"/>
              <a:t> * Displays the acceleration details of the vehicle</a:t>
            </a:r>
          </a:p>
          <a:p>
            <a:pPr marL="228600"/>
            <a:r>
              <a:rPr lang="en-IN" dirty="0" smtClean="0"/>
              <a:t> *</a:t>
            </a:r>
          </a:p>
          <a:p>
            <a:pPr marL="228600"/>
            <a:r>
              <a:rPr lang="en-IN" dirty="0" smtClean="0"/>
              <a:t> * @return void</a:t>
            </a:r>
          </a:p>
          <a:p>
            <a:pPr marL="228600"/>
            <a:r>
              <a:rPr lang="en-IN" dirty="0" smtClean="0"/>
              <a:t> */</a:t>
            </a:r>
          </a:p>
          <a:p>
            <a:pPr marL="228600"/>
            <a:r>
              <a:rPr lang="en-IN" dirty="0" smtClean="0"/>
              <a:t>@Override</a:t>
            </a:r>
          </a:p>
          <a:p>
            <a:pPr marL="228600"/>
            <a:r>
              <a:rPr lang="en-IN" dirty="0" smtClean="0"/>
              <a:t>public void accelerate(</a:t>
            </a:r>
            <a:r>
              <a:rPr lang="en-IN" dirty="0" err="1" smtClean="0"/>
              <a:t>int</a:t>
            </a:r>
            <a:r>
              <a:rPr lang="en-IN" dirty="0" smtClean="0"/>
              <a:t> speed){</a:t>
            </a:r>
          </a:p>
          <a:p>
            <a:pPr marL="457200"/>
            <a:r>
              <a:rPr lang="en-IN" dirty="0" smtClean="0"/>
              <a:t>// Invoke the super class accelerate() method</a:t>
            </a:r>
          </a:p>
          <a:p>
            <a:pPr marL="457200"/>
            <a:r>
              <a:rPr lang="en-IN" dirty="0" err="1" smtClean="0"/>
              <a:t>super.accelerate</a:t>
            </a:r>
            <a:r>
              <a:rPr lang="en-IN" dirty="0" smtClean="0"/>
              <a:t>(speed);</a:t>
            </a:r>
          </a:p>
          <a:p>
            <a:pPr marL="457200"/>
            <a:r>
              <a:rPr lang="en-IN" dirty="0" err="1" smtClean="0"/>
              <a:t>System.out.println</a:t>
            </a:r>
            <a:r>
              <a:rPr lang="en-IN" dirty="0" smtClean="0"/>
              <a:t>(“Maximum acceleration:”+ speed + “ </a:t>
            </a:r>
            <a:r>
              <a:rPr lang="en-IN" dirty="0" err="1" smtClean="0"/>
              <a:t>kmph</a:t>
            </a:r>
            <a:r>
              <a:rPr lang="en-IN" dirty="0" smtClean="0"/>
              <a:t>”);</a:t>
            </a:r>
          </a:p>
          <a:p>
            <a:pPr marL="228600"/>
            <a:r>
              <a:rPr lang="en-IN" dirty="0" smtClean="0"/>
              <a:t>}</a:t>
            </a:r>
          </a:p>
          <a:p>
            <a:r>
              <a:rPr lang="en-IN" dirty="0" smtClean="0"/>
              <a:t>}</a:t>
            </a:r>
          </a:p>
          <a:p>
            <a:r>
              <a:rPr lang="en-US" dirty="0" smtClean="0"/>
              <a:t>/**</a:t>
            </a:r>
          </a:p>
          <a:p>
            <a:r>
              <a:rPr lang="en-US" dirty="0" smtClean="0"/>
              <a:t> * Define the TestVehicle.java class</a:t>
            </a:r>
          </a:p>
          <a:p>
            <a:r>
              <a:rPr lang="en-US" dirty="0" smtClean="0"/>
              <a:t> */</a:t>
            </a:r>
          </a:p>
          <a:p>
            <a:r>
              <a:rPr lang="en-US" dirty="0" smtClean="0"/>
              <a:t>public class </a:t>
            </a:r>
            <a:r>
              <a:rPr lang="en-US" dirty="0" err="1" smtClean="0"/>
              <a:t>TestVehicle</a:t>
            </a:r>
            <a:r>
              <a:rPr lang="en-US" dirty="0" smtClean="0"/>
              <a:t> {</a:t>
            </a:r>
          </a:p>
          <a:p>
            <a:pPr marL="228600"/>
            <a:r>
              <a:rPr lang="en-US" dirty="0" smtClean="0"/>
              <a:t>/**</a:t>
            </a:r>
            <a:endParaRPr lang="en-IN"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152400"/>
            <a:ext cx="7772400" cy="411163"/>
          </a:xfrm>
        </p:spPr>
        <p:txBody>
          <a:bodyPr/>
          <a:lstStyle/>
          <a:p>
            <a:r>
              <a:rPr lang="en-US" dirty="0" smtClean="0"/>
              <a:t>Accessing Super class Constructor and Methods 6-6</a:t>
            </a:r>
            <a:endParaRPr lang="en-US" dirty="0"/>
          </a:p>
        </p:txBody>
      </p:sp>
      <p:sp>
        <p:nvSpPr>
          <p:cNvPr id="4" name="Footer Placeholder 3"/>
          <p:cNvSpPr>
            <a:spLocks noGrp="1"/>
          </p:cNvSpPr>
          <p:nvPr>
            <p:ph type="ftr" sz="quarter" idx="3"/>
          </p:nvPr>
        </p:nvSpPr>
        <p:spPr/>
        <p:txBody>
          <a:bodyPr/>
          <a:lstStyle/>
          <a:p>
            <a:pPr>
              <a:defRPr/>
            </a:pPr>
            <a:r>
              <a:rPr lang="en-US" smtClean="0"/>
              <a:t>© Aptech Ltd.                                                           Inheritance and Polymorphism/Session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24</a:t>
            </a:fld>
            <a:endParaRPr lang="en-US" dirty="0"/>
          </a:p>
        </p:txBody>
      </p:sp>
      <p:sp>
        <p:nvSpPr>
          <p:cNvPr id="6" name="TextBox 5"/>
          <p:cNvSpPr txBox="1"/>
          <p:nvPr/>
        </p:nvSpPr>
        <p:spPr>
          <a:xfrm>
            <a:off x="685800" y="914400"/>
            <a:ext cx="8077200" cy="2203680"/>
          </a:xfrm>
          <a:prstGeom prst="rect">
            <a:avLst/>
          </a:prstGeom>
          <a:solidFill>
            <a:schemeClr val="accent6">
              <a:lumMod val="60000"/>
              <a:lumOff val="40000"/>
            </a:schemeClr>
          </a:solidFill>
          <a:ln>
            <a:solidFill>
              <a:schemeClr val="tx1"/>
            </a:solidFill>
          </a:ln>
        </p:spPr>
        <p:txBody>
          <a:bodyPr wrap="square" rtlCol="0">
            <a:spAutoFit/>
          </a:bodyPr>
          <a:lstStyle/>
          <a:p>
            <a:pPr marL="228600"/>
            <a:r>
              <a:rPr lang="en-US" dirty="0" smtClean="0"/>
              <a:t> * @</a:t>
            </a:r>
            <a:r>
              <a:rPr lang="en-US" dirty="0" err="1" smtClean="0"/>
              <a:t>param</a:t>
            </a:r>
            <a:r>
              <a:rPr lang="en-US" dirty="0" smtClean="0"/>
              <a:t> </a:t>
            </a:r>
            <a:r>
              <a:rPr lang="en-US" dirty="0" err="1" smtClean="0"/>
              <a:t>args</a:t>
            </a:r>
            <a:r>
              <a:rPr lang="en-US" dirty="0" smtClean="0"/>
              <a:t> the command line arguments</a:t>
            </a:r>
          </a:p>
          <a:p>
            <a:pPr marL="228600"/>
            <a:r>
              <a:rPr lang="en-US" dirty="0" smtClean="0"/>
              <a:t> */</a:t>
            </a:r>
          </a:p>
          <a:p>
            <a:pPr marL="228600"/>
            <a:r>
              <a:rPr lang="en-US" dirty="0" smtClean="0"/>
              <a:t>public static void main(String[] </a:t>
            </a:r>
            <a:r>
              <a:rPr lang="en-US" dirty="0" err="1" smtClean="0"/>
              <a:t>args</a:t>
            </a:r>
            <a:r>
              <a:rPr lang="en-US" dirty="0" smtClean="0"/>
              <a:t>){</a:t>
            </a:r>
          </a:p>
          <a:p>
            <a:pPr marL="228600"/>
            <a:r>
              <a:rPr lang="en-US" dirty="0" err="1" smtClean="0"/>
              <a:t>FourWheeler</a:t>
            </a:r>
            <a:r>
              <a:rPr lang="en-US" dirty="0" smtClean="0"/>
              <a:t> </a:t>
            </a:r>
            <a:r>
              <a:rPr lang="en-US" dirty="0" err="1" smtClean="0"/>
              <a:t>objFour</a:t>
            </a:r>
            <a:r>
              <a:rPr lang="en-US" dirty="0" smtClean="0"/>
              <a:t> = new </a:t>
            </a:r>
            <a:r>
              <a:rPr lang="en-US" dirty="0" err="1" smtClean="0"/>
              <a:t>FourWheeler</a:t>
            </a:r>
            <a:r>
              <a:rPr lang="en-US" dirty="0" smtClean="0"/>
              <a:t>(“LA-09 CS-1406”, “Volkswagen”, 4, true);</a:t>
            </a:r>
          </a:p>
          <a:p>
            <a:pPr marL="228600"/>
            <a:r>
              <a:rPr lang="en-US" dirty="0" err="1" smtClean="0"/>
              <a:t>objFour.showDetails</a:t>
            </a:r>
            <a:r>
              <a:rPr lang="en-US" dirty="0" smtClean="0"/>
              <a:t>();</a:t>
            </a:r>
          </a:p>
          <a:p>
            <a:pPr marL="228600"/>
            <a:r>
              <a:rPr lang="en-US" dirty="0" err="1" smtClean="0"/>
              <a:t>objFour.accelerate</a:t>
            </a:r>
            <a:r>
              <a:rPr lang="en-US" dirty="0" smtClean="0"/>
              <a:t>(200);</a:t>
            </a:r>
          </a:p>
          <a:p>
            <a:pPr marL="228600"/>
            <a:r>
              <a:rPr lang="en-US" dirty="0" smtClean="0"/>
              <a:t>}</a:t>
            </a:r>
          </a:p>
          <a:p>
            <a:r>
              <a:rPr lang="en-US" dirty="0" smtClean="0"/>
              <a:t>}</a:t>
            </a:r>
            <a:endParaRPr lang="en-IN" dirty="0" smtClean="0"/>
          </a:p>
        </p:txBody>
      </p:sp>
      <p:sp>
        <p:nvSpPr>
          <p:cNvPr id="7" name="Content Placeholder 1"/>
          <p:cNvSpPr txBox="1">
            <a:spLocks/>
          </p:cNvSpPr>
          <p:nvPr/>
        </p:nvSpPr>
        <p:spPr bwMode="auto">
          <a:xfrm>
            <a:off x="304800" y="3124200"/>
            <a:ext cx="8610600"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The </a:t>
            </a:r>
            <a:r>
              <a:rPr lang="en-US" sz="1800" dirty="0" smtClean="0">
                <a:cs typeface="Courier New" pitchFamily="49" charset="0"/>
              </a:rPr>
              <a:t>super()</a:t>
            </a:r>
            <a:r>
              <a:rPr lang="en-US" sz="1800" dirty="0" smtClean="0">
                <a:latin typeface="Calibri" pitchFamily="34" charset="0"/>
              </a:rPr>
              <a:t> method is used to call the super class constructor from the child class constructor. </a:t>
            </a:r>
          </a:p>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Similarly, the </a:t>
            </a:r>
            <a:r>
              <a:rPr lang="en-US" sz="1800" b="1" dirty="0" err="1" smtClean="0">
                <a:cs typeface="Courier New" pitchFamily="49" charset="0"/>
              </a:rPr>
              <a:t>super.accelerate</a:t>
            </a:r>
            <a:r>
              <a:rPr lang="en-US" sz="1800" b="1" dirty="0" smtClean="0">
                <a:cs typeface="Courier New" pitchFamily="49" charset="0"/>
              </a:rPr>
              <a:t>()</a:t>
            </a:r>
            <a:r>
              <a:rPr lang="en-US" sz="1800" dirty="0" smtClean="0">
                <a:latin typeface="Calibri" pitchFamily="34" charset="0"/>
              </a:rPr>
              <a:t> statement is used to invoke the super class </a:t>
            </a:r>
            <a:r>
              <a:rPr lang="en-US" sz="1800" b="1" dirty="0" smtClean="0">
                <a:cs typeface="Courier New" pitchFamily="49" charset="0"/>
              </a:rPr>
              <a:t>accelerate() </a:t>
            </a:r>
            <a:r>
              <a:rPr lang="en-US" sz="1800" dirty="0" smtClean="0">
                <a:latin typeface="Calibri" pitchFamily="34" charset="0"/>
              </a:rPr>
              <a:t>method from the child class. </a:t>
            </a:r>
          </a:p>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Following figure shows the output of the code:</a:t>
            </a:r>
            <a:endParaRPr kumimoji="0" lang="en-US" sz="1800" b="0" i="0" u="none" strike="noStrike" kern="1200" cap="none" spc="0" normalizeH="0" baseline="0" noProof="0" dirty="0">
              <a:ln>
                <a:noFill/>
              </a:ln>
              <a:solidFill>
                <a:schemeClr val="tx1"/>
              </a:solidFill>
              <a:effectLst/>
              <a:uLnTx/>
              <a:uFillTx/>
              <a:latin typeface="Calibri" pitchFamily="34" charset="0"/>
              <a:ea typeface="+mn-ea"/>
              <a:cs typeface="+mn-cs"/>
            </a:endParaRPr>
          </a:p>
        </p:txBody>
      </p:sp>
      <p:pic>
        <p:nvPicPr>
          <p:cNvPr id="8" name="Picture 7" descr="Figure 10.5.tif"/>
          <p:cNvPicPr>
            <a:picLocks noChangeAspect="1"/>
          </p:cNvPicPr>
          <p:nvPr/>
        </p:nvPicPr>
        <p:blipFill>
          <a:blip r:embed="rId2" cstate="print"/>
          <a:stretch>
            <a:fillRect/>
          </a:stretch>
        </p:blipFill>
        <p:spPr>
          <a:xfrm>
            <a:off x="2514600" y="4648200"/>
            <a:ext cx="3306648" cy="1981199"/>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Polymorphism</a:t>
            </a:r>
            <a:endParaRPr lang="en-US" dirty="0"/>
          </a:p>
        </p:txBody>
      </p:sp>
      <p:sp>
        <p:nvSpPr>
          <p:cNvPr id="4" name="Footer Placeholder 3"/>
          <p:cNvSpPr>
            <a:spLocks noGrp="1"/>
          </p:cNvSpPr>
          <p:nvPr>
            <p:ph type="ftr" sz="quarter" idx="3"/>
          </p:nvPr>
        </p:nvSpPr>
        <p:spPr/>
        <p:txBody>
          <a:bodyPr/>
          <a:lstStyle/>
          <a:p>
            <a:pPr>
              <a:defRPr/>
            </a:pPr>
            <a:r>
              <a:rPr lang="en-US" smtClean="0"/>
              <a:t>© Aptech Ltd.                                                           Inheritance and Polymorphism/Session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25</a:t>
            </a:fld>
            <a:endParaRPr lang="en-US" dirty="0"/>
          </a:p>
        </p:txBody>
      </p:sp>
      <p:graphicFrame>
        <p:nvGraphicFramePr>
          <p:cNvPr id="6" name="Diagram 5"/>
          <p:cNvGraphicFramePr/>
          <p:nvPr/>
        </p:nvGraphicFramePr>
        <p:xfrm>
          <a:off x="609600" y="1143000"/>
          <a:ext cx="8229600"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Understanding Static and Dynamic Binding 1-8</a:t>
            </a:r>
            <a:endParaRPr lang="en-US" dirty="0"/>
          </a:p>
        </p:txBody>
      </p:sp>
      <p:sp>
        <p:nvSpPr>
          <p:cNvPr id="4" name="Footer Placeholder 3"/>
          <p:cNvSpPr>
            <a:spLocks noGrp="1"/>
          </p:cNvSpPr>
          <p:nvPr>
            <p:ph type="ftr" sz="quarter" idx="3"/>
          </p:nvPr>
        </p:nvSpPr>
        <p:spPr/>
        <p:txBody>
          <a:bodyPr/>
          <a:lstStyle/>
          <a:p>
            <a:pPr>
              <a:defRPr/>
            </a:pPr>
            <a:r>
              <a:rPr lang="en-US" smtClean="0"/>
              <a:t>© Aptech Ltd.                                                           Inheritance and Polymorphism/Session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26</a:t>
            </a:fld>
            <a:endParaRPr lang="en-US" dirty="0"/>
          </a:p>
        </p:txBody>
      </p:sp>
      <p:sp>
        <p:nvSpPr>
          <p:cNvPr id="6" name="Content Placeholder 1"/>
          <p:cNvSpPr txBox="1">
            <a:spLocks/>
          </p:cNvSpPr>
          <p:nvPr/>
        </p:nvSpPr>
        <p:spPr bwMode="auto">
          <a:xfrm>
            <a:off x="304800" y="762000"/>
            <a:ext cx="86106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Some important differences between static and dynamic binding are listed in the following table:</a:t>
            </a:r>
            <a:endParaRPr kumimoji="0" lang="en-US" sz="1800" b="0" i="0" u="none" strike="noStrike" kern="1200" cap="none" spc="0" normalizeH="0" baseline="0" noProof="0" dirty="0">
              <a:ln>
                <a:noFill/>
              </a:ln>
              <a:solidFill>
                <a:schemeClr val="tx1"/>
              </a:solidFill>
              <a:effectLst/>
              <a:uLnTx/>
              <a:uFillTx/>
              <a:latin typeface="Calibri" pitchFamily="34" charset="0"/>
              <a:ea typeface="+mn-ea"/>
              <a:cs typeface="+mn-cs"/>
            </a:endParaRPr>
          </a:p>
        </p:txBody>
      </p:sp>
      <p:graphicFrame>
        <p:nvGraphicFramePr>
          <p:cNvPr id="7" name="Table 6"/>
          <p:cNvGraphicFramePr>
            <a:graphicFrameLocks noGrp="1"/>
          </p:cNvGraphicFramePr>
          <p:nvPr/>
        </p:nvGraphicFramePr>
        <p:xfrm>
          <a:off x="914400" y="1447800"/>
          <a:ext cx="7620000" cy="2743200"/>
        </p:xfrm>
        <a:graphic>
          <a:graphicData uri="http://schemas.openxmlformats.org/drawingml/2006/table">
            <a:tbl>
              <a:tblPr firstRow="1" bandRow="1">
                <a:tableStyleId>{912C8C85-51F0-491E-9774-3900AFEF0FD7}</a:tableStyleId>
              </a:tblPr>
              <a:tblGrid>
                <a:gridCol w="3810000"/>
                <a:gridCol w="3810000"/>
              </a:tblGrid>
              <a:tr h="304799">
                <a:tc>
                  <a:txBody>
                    <a:bodyPr/>
                    <a:lstStyle/>
                    <a:p>
                      <a:pPr algn="ctr"/>
                      <a:r>
                        <a:rPr lang="en-US" sz="1800" dirty="0" smtClean="0">
                          <a:latin typeface="Calibri" pitchFamily="34" charset="0"/>
                          <a:cs typeface="Calibri" pitchFamily="34" charset="0"/>
                        </a:rPr>
                        <a:t>Static Binding</a:t>
                      </a:r>
                      <a:endParaRPr lang="en-US" sz="1800" dirty="0">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a:r>
                        <a:rPr lang="en-US" sz="1800" dirty="0" smtClean="0">
                          <a:latin typeface="Calibri" pitchFamily="34" charset="0"/>
                          <a:cs typeface="Calibri" pitchFamily="34" charset="0"/>
                        </a:rPr>
                        <a:t>Dynamic Binding</a:t>
                      </a:r>
                      <a:endParaRPr lang="en-US" sz="1800" dirty="0">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r>
              <a:tr h="396240">
                <a:tc>
                  <a:txBody>
                    <a:bodyPr/>
                    <a:lstStyle/>
                    <a:p>
                      <a:r>
                        <a:rPr lang="en-US" sz="1600" dirty="0" smtClean="0">
                          <a:latin typeface="Calibri" pitchFamily="34" charset="0"/>
                          <a:cs typeface="Calibri" pitchFamily="34" charset="0"/>
                        </a:rPr>
                        <a:t>Static binding occurs at compile time.</a:t>
                      </a:r>
                      <a:endParaRPr lang="en-US" sz="1600" dirty="0">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a:r>
                        <a:rPr lang="en-US" sz="1600" dirty="0" smtClean="0">
                          <a:latin typeface="Calibri" pitchFamily="34" charset="0"/>
                          <a:cs typeface="Calibri" pitchFamily="34" charset="0"/>
                        </a:rPr>
                        <a:t>Dynamic binding occurs at runtime.</a:t>
                      </a:r>
                      <a:endParaRPr lang="en-US" sz="1600" dirty="0">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381000">
                <a:tc>
                  <a:txBody>
                    <a:bodyPr/>
                    <a:lstStyle/>
                    <a:p>
                      <a:r>
                        <a:rPr lang="en-US" sz="1600" dirty="0" smtClean="0">
                          <a:latin typeface="Calibri" pitchFamily="34" charset="0"/>
                          <a:cs typeface="Calibri" pitchFamily="34" charset="0"/>
                        </a:rPr>
                        <a:t>P</a:t>
                      </a:r>
                      <a:r>
                        <a:rPr lang="en-US" sz="1600" dirty="0" smtClean="0">
                          <a:latin typeface="Courier New" pitchFamily="49" charset="0"/>
                          <a:cs typeface="Courier New" pitchFamily="49" charset="0"/>
                        </a:rPr>
                        <a:t>rivate</a:t>
                      </a:r>
                      <a:r>
                        <a:rPr lang="en-US" sz="1600" dirty="0" smtClean="0">
                          <a:latin typeface="Calibri" pitchFamily="34" charset="0"/>
                          <a:cs typeface="Calibri" pitchFamily="34" charset="0"/>
                        </a:rPr>
                        <a:t>, s</a:t>
                      </a:r>
                      <a:r>
                        <a:rPr lang="en-US" sz="1600" dirty="0" smtClean="0">
                          <a:latin typeface="Courier New" pitchFamily="49" charset="0"/>
                          <a:cs typeface="Courier New" pitchFamily="49" charset="0"/>
                        </a:rPr>
                        <a:t>tatic</a:t>
                      </a:r>
                      <a:r>
                        <a:rPr lang="en-US" sz="1600" dirty="0" smtClean="0">
                          <a:latin typeface="Calibri" pitchFamily="34" charset="0"/>
                          <a:cs typeface="Calibri" pitchFamily="34" charset="0"/>
                        </a:rPr>
                        <a:t>, and </a:t>
                      </a:r>
                      <a:r>
                        <a:rPr lang="en-US" sz="1600" dirty="0" smtClean="0">
                          <a:latin typeface="Courier New" pitchFamily="49" charset="0"/>
                          <a:cs typeface="Courier New" pitchFamily="49" charset="0"/>
                        </a:rPr>
                        <a:t>final</a:t>
                      </a:r>
                      <a:r>
                        <a:rPr lang="en-US" sz="1600" dirty="0" smtClean="0">
                          <a:latin typeface="Calibri" pitchFamily="34" charset="0"/>
                          <a:cs typeface="Calibri" pitchFamily="34" charset="0"/>
                        </a:rPr>
                        <a:t> methods and variables use static binding and are bounded by compiler.</a:t>
                      </a:r>
                      <a:endParaRPr lang="en-US" sz="1600" dirty="0">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a:r>
                        <a:rPr lang="en-US" sz="1600" dirty="0" smtClean="0">
                          <a:latin typeface="Calibri" pitchFamily="34" charset="0"/>
                          <a:cs typeface="Calibri" pitchFamily="34" charset="0"/>
                        </a:rPr>
                        <a:t>Virtual methods are bounded at runtime based upon the runtime object.</a:t>
                      </a:r>
                      <a:endParaRPr lang="en-US" sz="1600" dirty="0">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338351">
                <a:tc>
                  <a:txBody>
                    <a:bodyPr/>
                    <a:lstStyle/>
                    <a:p>
                      <a:r>
                        <a:rPr lang="en-US" sz="1600" dirty="0" smtClean="0">
                          <a:latin typeface="Calibri" pitchFamily="34" charset="0"/>
                          <a:cs typeface="Calibri" pitchFamily="34" charset="0"/>
                        </a:rPr>
                        <a:t>Static binding uses object type information for binding. That is, the type of class.</a:t>
                      </a:r>
                      <a:endParaRPr lang="en-US" sz="1600" dirty="0">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a:r>
                        <a:rPr lang="en-US" sz="1600" dirty="0" smtClean="0">
                          <a:latin typeface="Calibri" pitchFamily="34" charset="0"/>
                          <a:cs typeface="Calibri" pitchFamily="34" charset="0"/>
                        </a:rPr>
                        <a:t>Dynamic binding uses reference type to resolve binding.</a:t>
                      </a:r>
                      <a:endParaRPr lang="en-US" sz="1600" dirty="0">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401483">
                <a:tc>
                  <a:txBody>
                    <a:bodyPr/>
                    <a:lstStyle/>
                    <a:p>
                      <a:r>
                        <a:rPr lang="en-US" sz="1600" dirty="0" smtClean="0">
                          <a:latin typeface="Calibri" pitchFamily="34" charset="0"/>
                          <a:cs typeface="Calibri" pitchFamily="34" charset="0"/>
                        </a:rPr>
                        <a:t>Overloaded methods are bounded using static binding.</a:t>
                      </a:r>
                      <a:endParaRPr lang="en-US" sz="1600" dirty="0">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a:r>
                        <a:rPr lang="en-US" sz="1600" dirty="0" smtClean="0">
                          <a:latin typeface="Calibri" pitchFamily="34" charset="0"/>
                          <a:cs typeface="Calibri" pitchFamily="34" charset="0"/>
                        </a:rPr>
                        <a:t>Overridden methods are bounded using dynamic binding.</a:t>
                      </a:r>
                      <a:endParaRPr lang="en-US" sz="1600" dirty="0">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bl>
          </a:graphicData>
        </a:graphic>
      </p:graphicFrame>
      <p:sp>
        <p:nvSpPr>
          <p:cNvPr id="8" name="Content Placeholder 1"/>
          <p:cNvSpPr txBox="1">
            <a:spLocks/>
          </p:cNvSpPr>
          <p:nvPr/>
        </p:nvSpPr>
        <p:spPr bwMode="auto">
          <a:xfrm>
            <a:off x="304800" y="4191000"/>
            <a:ext cx="86106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Following code snippet demonstrates an example of static binding:</a:t>
            </a:r>
            <a:endParaRPr kumimoji="0" lang="en-US" sz="1800" b="0" i="0" u="none" strike="noStrike" kern="1200" cap="none" spc="0" normalizeH="0" baseline="0" noProof="0" dirty="0">
              <a:ln>
                <a:noFill/>
              </a:ln>
              <a:solidFill>
                <a:schemeClr val="tx1"/>
              </a:solidFill>
              <a:effectLst/>
              <a:uLnTx/>
              <a:uFillTx/>
              <a:latin typeface="Calibri" pitchFamily="34" charset="0"/>
              <a:ea typeface="+mn-ea"/>
              <a:cs typeface="+mn-cs"/>
            </a:endParaRPr>
          </a:p>
        </p:txBody>
      </p:sp>
      <p:sp>
        <p:nvSpPr>
          <p:cNvPr id="9" name="TextBox 8"/>
          <p:cNvSpPr txBox="1"/>
          <p:nvPr/>
        </p:nvSpPr>
        <p:spPr>
          <a:xfrm>
            <a:off x="685800" y="4572000"/>
            <a:ext cx="8077200" cy="1810496"/>
          </a:xfrm>
          <a:prstGeom prst="rect">
            <a:avLst/>
          </a:prstGeom>
          <a:solidFill>
            <a:schemeClr val="accent6">
              <a:lumMod val="60000"/>
              <a:lumOff val="40000"/>
            </a:schemeClr>
          </a:solidFill>
          <a:ln>
            <a:solidFill>
              <a:schemeClr val="tx1"/>
            </a:solidFill>
          </a:ln>
        </p:spPr>
        <p:txBody>
          <a:bodyPr wrap="square" rtlCol="0">
            <a:spAutoFit/>
          </a:bodyPr>
          <a:lstStyle/>
          <a:p>
            <a:r>
              <a:rPr lang="en-US" dirty="0" smtClean="0"/>
              <a:t>package session10;</a:t>
            </a:r>
          </a:p>
          <a:p>
            <a:r>
              <a:rPr lang="en-US" dirty="0" smtClean="0"/>
              <a:t>class Employee {</a:t>
            </a:r>
          </a:p>
          <a:p>
            <a:endParaRPr lang="en-US" dirty="0" smtClean="0"/>
          </a:p>
          <a:p>
            <a:pPr marL="228600"/>
            <a:r>
              <a:rPr lang="en-US" dirty="0" smtClean="0"/>
              <a:t>String </a:t>
            </a:r>
            <a:r>
              <a:rPr lang="en-US" dirty="0" err="1" smtClean="0"/>
              <a:t>empId</a:t>
            </a:r>
            <a:r>
              <a:rPr lang="en-US" dirty="0" smtClean="0"/>
              <a:t>; // Variable to store employee ID</a:t>
            </a:r>
          </a:p>
          <a:p>
            <a:pPr marL="228600"/>
            <a:r>
              <a:rPr lang="en-US" dirty="0" smtClean="0"/>
              <a:t>String </a:t>
            </a:r>
            <a:r>
              <a:rPr lang="en-US" dirty="0" err="1" smtClean="0"/>
              <a:t>empName</a:t>
            </a:r>
            <a:r>
              <a:rPr lang="en-US" dirty="0" smtClean="0"/>
              <a:t>; // Variable to store employee name</a:t>
            </a:r>
          </a:p>
          <a:p>
            <a:pPr marL="228600"/>
            <a:r>
              <a:rPr lang="en-US" dirty="0" err="1" smtClean="0"/>
              <a:t>int</a:t>
            </a:r>
            <a:r>
              <a:rPr lang="en-US" dirty="0" smtClean="0"/>
              <a:t> salary; // Variable to store salary</a:t>
            </a:r>
          </a:p>
          <a:p>
            <a:pPr marL="228600"/>
            <a:r>
              <a:rPr lang="en-US" dirty="0" smtClean="0"/>
              <a:t>float commission; // Variable to store commission</a:t>
            </a:r>
            <a:endParaRPr lang="en-I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Understanding Static and Dynamic Binding 2-8</a:t>
            </a:r>
            <a:endParaRPr lang="en-US" dirty="0"/>
          </a:p>
        </p:txBody>
      </p:sp>
      <p:sp>
        <p:nvSpPr>
          <p:cNvPr id="4" name="Footer Placeholder 3"/>
          <p:cNvSpPr>
            <a:spLocks noGrp="1"/>
          </p:cNvSpPr>
          <p:nvPr>
            <p:ph type="ftr" sz="quarter" idx="3"/>
          </p:nvPr>
        </p:nvSpPr>
        <p:spPr/>
        <p:txBody>
          <a:bodyPr/>
          <a:lstStyle/>
          <a:p>
            <a:pPr>
              <a:defRPr/>
            </a:pPr>
            <a:r>
              <a:rPr lang="en-US" smtClean="0"/>
              <a:t>© Aptech Ltd.                                                           Inheritance and Polymorphism/Session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27</a:t>
            </a:fld>
            <a:endParaRPr lang="en-US" dirty="0"/>
          </a:p>
        </p:txBody>
      </p:sp>
      <p:sp>
        <p:nvSpPr>
          <p:cNvPr id="6" name="TextBox 5"/>
          <p:cNvSpPr txBox="1"/>
          <p:nvPr/>
        </p:nvSpPr>
        <p:spPr>
          <a:xfrm>
            <a:off x="685800" y="914400"/>
            <a:ext cx="8077200" cy="5672322"/>
          </a:xfrm>
          <a:prstGeom prst="rect">
            <a:avLst/>
          </a:prstGeom>
          <a:solidFill>
            <a:schemeClr val="accent6">
              <a:lumMod val="60000"/>
              <a:lumOff val="40000"/>
            </a:schemeClr>
          </a:solidFill>
          <a:ln>
            <a:solidFill>
              <a:schemeClr val="tx1"/>
            </a:solidFill>
          </a:ln>
        </p:spPr>
        <p:txBody>
          <a:bodyPr wrap="square" rtlCol="0">
            <a:spAutoFit/>
          </a:bodyPr>
          <a:lstStyle/>
          <a:p>
            <a:pPr marL="228600"/>
            <a:r>
              <a:rPr lang="en-US" dirty="0" smtClean="0"/>
              <a:t>/**</a:t>
            </a:r>
          </a:p>
          <a:p>
            <a:pPr marL="228600"/>
            <a:r>
              <a:rPr lang="en-US" dirty="0" smtClean="0"/>
              <a:t> * Parameterized constructor to initialize the variables</a:t>
            </a:r>
          </a:p>
          <a:p>
            <a:pPr marL="228600"/>
            <a:r>
              <a:rPr lang="en-US" dirty="0" smtClean="0"/>
              <a:t> *</a:t>
            </a:r>
          </a:p>
          <a:p>
            <a:pPr marL="228600"/>
            <a:r>
              <a:rPr lang="en-US" dirty="0" smtClean="0"/>
              <a:t> * @</a:t>
            </a:r>
            <a:r>
              <a:rPr lang="en-US" dirty="0" err="1" smtClean="0"/>
              <a:t>param</a:t>
            </a:r>
            <a:r>
              <a:rPr lang="en-US" dirty="0" smtClean="0"/>
              <a:t> id a String variable storing employee id</a:t>
            </a:r>
          </a:p>
          <a:p>
            <a:pPr marL="228600"/>
            <a:r>
              <a:rPr lang="en-US" dirty="0" smtClean="0"/>
              <a:t> * @</a:t>
            </a:r>
            <a:r>
              <a:rPr lang="en-US" dirty="0" err="1" smtClean="0"/>
              <a:t>param</a:t>
            </a:r>
            <a:r>
              <a:rPr lang="en-US" dirty="0" smtClean="0"/>
              <a:t> name a String variable storing employee name</a:t>
            </a:r>
          </a:p>
          <a:p>
            <a:pPr marL="228600"/>
            <a:r>
              <a:rPr lang="en-US" dirty="0" smtClean="0"/>
              <a:t> * @</a:t>
            </a:r>
            <a:r>
              <a:rPr lang="en-US" dirty="0" err="1" smtClean="0"/>
              <a:t>param</a:t>
            </a:r>
            <a:r>
              <a:rPr lang="en-US" dirty="0" smtClean="0"/>
              <a:t> </a:t>
            </a:r>
            <a:r>
              <a:rPr lang="en-US" dirty="0" err="1" smtClean="0"/>
              <a:t>sal</a:t>
            </a:r>
            <a:r>
              <a:rPr lang="en-US" dirty="0" smtClean="0"/>
              <a:t> an integer variable storing salary</a:t>
            </a:r>
          </a:p>
          <a:p>
            <a:pPr marL="228600"/>
            <a:r>
              <a:rPr lang="en-US" dirty="0" smtClean="0"/>
              <a:t> *</a:t>
            </a:r>
          </a:p>
          <a:p>
            <a:pPr marL="228600"/>
            <a:r>
              <a:rPr lang="en-US" dirty="0" smtClean="0"/>
              <a:t> */</a:t>
            </a:r>
          </a:p>
          <a:p>
            <a:pPr marL="228600"/>
            <a:r>
              <a:rPr lang="en-US" dirty="0" smtClean="0"/>
              <a:t>public Employee(String id, String name, </a:t>
            </a:r>
            <a:r>
              <a:rPr lang="en-US" dirty="0" err="1" smtClean="0"/>
              <a:t>int</a:t>
            </a:r>
            <a:r>
              <a:rPr lang="en-US" dirty="0" smtClean="0"/>
              <a:t> </a:t>
            </a:r>
            <a:r>
              <a:rPr lang="en-US" dirty="0" err="1" smtClean="0"/>
              <a:t>sal</a:t>
            </a:r>
            <a:r>
              <a:rPr lang="en-US" dirty="0" smtClean="0"/>
              <a:t>) {</a:t>
            </a:r>
          </a:p>
          <a:p>
            <a:pPr marL="457200"/>
            <a:r>
              <a:rPr lang="en-US" dirty="0" err="1" smtClean="0"/>
              <a:t>empId</a:t>
            </a:r>
            <a:r>
              <a:rPr lang="en-US" dirty="0" smtClean="0"/>
              <a:t>=id;</a:t>
            </a:r>
          </a:p>
          <a:p>
            <a:pPr marL="457200"/>
            <a:r>
              <a:rPr lang="en-US" dirty="0" err="1" smtClean="0"/>
              <a:t>empName</a:t>
            </a:r>
            <a:r>
              <a:rPr lang="en-US" dirty="0" smtClean="0"/>
              <a:t>=name;</a:t>
            </a:r>
          </a:p>
          <a:p>
            <a:pPr marL="457200"/>
            <a:r>
              <a:rPr lang="en-US" dirty="0" smtClean="0"/>
              <a:t>salary=</a:t>
            </a:r>
            <a:r>
              <a:rPr lang="en-US" dirty="0" err="1" smtClean="0"/>
              <a:t>sal</a:t>
            </a:r>
            <a:r>
              <a:rPr lang="en-US" dirty="0" smtClean="0"/>
              <a:t>;</a:t>
            </a:r>
          </a:p>
          <a:p>
            <a:pPr marL="228600"/>
            <a:r>
              <a:rPr lang="en-US" dirty="0" smtClean="0"/>
              <a:t>}</a:t>
            </a:r>
          </a:p>
          <a:p>
            <a:pPr marL="228600"/>
            <a:r>
              <a:rPr lang="en-US" dirty="0" smtClean="0"/>
              <a:t>/**</a:t>
            </a:r>
          </a:p>
          <a:p>
            <a:pPr marL="228600"/>
            <a:r>
              <a:rPr lang="en-US" dirty="0" smtClean="0"/>
              <a:t> * Calculates commission based on sales value</a:t>
            </a:r>
          </a:p>
          <a:p>
            <a:pPr marL="228600"/>
            <a:r>
              <a:rPr lang="en-US" dirty="0" smtClean="0"/>
              <a:t> * @</a:t>
            </a:r>
            <a:r>
              <a:rPr lang="en-US" dirty="0" err="1" smtClean="0"/>
              <a:t>param</a:t>
            </a:r>
            <a:r>
              <a:rPr lang="en-US" dirty="0" smtClean="0"/>
              <a:t> sales a float variable storing sales value</a:t>
            </a:r>
          </a:p>
          <a:p>
            <a:pPr marL="228600"/>
            <a:r>
              <a:rPr lang="en-US" dirty="0" smtClean="0"/>
              <a:t> *</a:t>
            </a:r>
          </a:p>
          <a:p>
            <a:pPr marL="228600"/>
            <a:r>
              <a:rPr lang="en-US" dirty="0" smtClean="0"/>
              <a:t> * @return void</a:t>
            </a:r>
          </a:p>
          <a:p>
            <a:pPr marL="228600"/>
            <a:r>
              <a:rPr lang="en-US" dirty="0" smtClean="0"/>
              <a:t> */</a:t>
            </a:r>
          </a:p>
          <a:p>
            <a:pPr marL="228600"/>
            <a:r>
              <a:rPr lang="en-US" dirty="0" smtClean="0"/>
              <a:t>public void </a:t>
            </a:r>
            <a:r>
              <a:rPr lang="en-US" dirty="0" err="1" smtClean="0"/>
              <a:t>calcCommission</a:t>
            </a:r>
            <a:r>
              <a:rPr lang="en-US" dirty="0" smtClean="0"/>
              <a:t>(float sales){</a:t>
            </a:r>
          </a:p>
          <a:p>
            <a:pPr marL="457200"/>
            <a:r>
              <a:rPr lang="en-US" dirty="0" smtClean="0"/>
              <a:t>if(sales &gt; 10000)</a:t>
            </a:r>
          </a:p>
          <a:p>
            <a:pPr marL="685800"/>
            <a:r>
              <a:rPr lang="en-US" dirty="0" smtClean="0"/>
              <a:t>commission = salary * 20 / 100;</a:t>
            </a:r>
            <a:endParaRPr lang="en-IN"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Understanding Static and Dynamic Binding 3-8</a:t>
            </a:r>
            <a:endParaRPr lang="en-US" dirty="0"/>
          </a:p>
        </p:txBody>
      </p:sp>
      <p:sp>
        <p:nvSpPr>
          <p:cNvPr id="4" name="Footer Placeholder 3"/>
          <p:cNvSpPr>
            <a:spLocks noGrp="1"/>
          </p:cNvSpPr>
          <p:nvPr>
            <p:ph type="ftr" sz="quarter" idx="3"/>
          </p:nvPr>
        </p:nvSpPr>
        <p:spPr/>
        <p:txBody>
          <a:bodyPr/>
          <a:lstStyle/>
          <a:p>
            <a:pPr>
              <a:defRPr/>
            </a:pPr>
            <a:r>
              <a:rPr lang="en-US" smtClean="0"/>
              <a:t>© Aptech Ltd.                                                           Inheritance and Polymorphism/Session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28</a:t>
            </a:fld>
            <a:endParaRPr lang="en-US" dirty="0"/>
          </a:p>
        </p:txBody>
      </p:sp>
      <p:sp>
        <p:nvSpPr>
          <p:cNvPr id="6" name="TextBox 5"/>
          <p:cNvSpPr txBox="1"/>
          <p:nvPr/>
        </p:nvSpPr>
        <p:spPr>
          <a:xfrm>
            <a:off x="685800" y="914400"/>
            <a:ext cx="8077200" cy="5672322"/>
          </a:xfrm>
          <a:prstGeom prst="rect">
            <a:avLst/>
          </a:prstGeom>
          <a:solidFill>
            <a:schemeClr val="accent6">
              <a:lumMod val="60000"/>
              <a:lumOff val="40000"/>
            </a:schemeClr>
          </a:solidFill>
          <a:ln>
            <a:solidFill>
              <a:schemeClr val="tx1"/>
            </a:solidFill>
          </a:ln>
        </p:spPr>
        <p:txBody>
          <a:bodyPr wrap="square" rtlCol="0">
            <a:spAutoFit/>
          </a:bodyPr>
          <a:lstStyle/>
          <a:p>
            <a:pPr marL="457200"/>
            <a:r>
              <a:rPr lang="en-US" dirty="0" smtClean="0"/>
              <a:t>else</a:t>
            </a:r>
          </a:p>
          <a:p>
            <a:pPr marL="685800"/>
            <a:r>
              <a:rPr lang="en-US" dirty="0" smtClean="0"/>
              <a:t>commission=0;</a:t>
            </a:r>
          </a:p>
          <a:p>
            <a:pPr marL="228600"/>
            <a:r>
              <a:rPr lang="en-US" dirty="0" smtClean="0"/>
              <a:t>}</a:t>
            </a:r>
          </a:p>
          <a:p>
            <a:pPr marL="228600"/>
            <a:endParaRPr lang="en-US" dirty="0" smtClean="0"/>
          </a:p>
          <a:p>
            <a:pPr marL="228600"/>
            <a:r>
              <a:rPr lang="en-US" dirty="0" smtClean="0"/>
              <a:t>/**</a:t>
            </a:r>
          </a:p>
          <a:p>
            <a:pPr marL="228600"/>
            <a:r>
              <a:rPr lang="en-US" dirty="0" smtClean="0"/>
              <a:t> * Overloaded method. Calculates commission based on overtime</a:t>
            </a:r>
          </a:p>
          <a:p>
            <a:pPr marL="228600"/>
            <a:r>
              <a:rPr lang="en-US" dirty="0" smtClean="0"/>
              <a:t> * @</a:t>
            </a:r>
            <a:r>
              <a:rPr lang="en-US" dirty="0" err="1" smtClean="0"/>
              <a:t>param</a:t>
            </a:r>
            <a:r>
              <a:rPr lang="en-US" dirty="0" smtClean="0"/>
              <a:t> overtime an integer variable storing overtime hours</a:t>
            </a:r>
          </a:p>
          <a:p>
            <a:pPr marL="228600"/>
            <a:r>
              <a:rPr lang="en-US" dirty="0" smtClean="0"/>
              <a:t> *</a:t>
            </a:r>
          </a:p>
          <a:p>
            <a:pPr marL="228600"/>
            <a:r>
              <a:rPr lang="en-US" dirty="0" smtClean="0"/>
              <a:t> * @return void</a:t>
            </a:r>
          </a:p>
          <a:p>
            <a:pPr marL="228600"/>
            <a:r>
              <a:rPr lang="en-US" dirty="0" smtClean="0"/>
              <a:t> */</a:t>
            </a:r>
          </a:p>
          <a:p>
            <a:pPr marL="228600"/>
            <a:r>
              <a:rPr lang="en-US" dirty="0" smtClean="0"/>
              <a:t>public void </a:t>
            </a:r>
            <a:r>
              <a:rPr lang="en-US" dirty="0" err="1" smtClean="0"/>
              <a:t>calcCommission</a:t>
            </a:r>
            <a:r>
              <a:rPr lang="en-US" dirty="0" smtClean="0"/>
              <a:t>(</a:t>
            </a:r>
            <a:r>
              <a:rPr lang="en-US" dirty="0" err="1" smtClean="0"/>
              <a:t>int</a:t>
            </a:r>
            <a:r>
              <a:rPr lang="en-US" dirty="0" smtClean="0"/>
              <a:t> overtime){</a:t>
            </a:r>
          </a:p>
          <a:p>
            <a:pPr marL="457200"/>
            <a:r>
              <a:rPr lang="en-US" dirty="0" smtClean="0"/>
              <a:t>if(overtime &gt; 8)</a:t>
            </a:r>
          </a:p>
          <a:p>
            <a:pPr marL="685800"/>
            <a:r>
              <a:rPr lang="en-US" dirty="0" smtClean="0"/>
              <a:t>commission = salary/30;</a:t>
            </a:r>
          </a:p>
          <a:p>
            <a:pPr marL="457200"/>
            <a:r>
              <a:rPr lang="en-US" dirty="0" smtClean="0"/>
              <a:t>else</a:t>
            </a:r>
          </a:p>
          <a:p>
            <a:pPr marL="685800"/>
            <a:r>
              <a:rPr lang="en-US" dirty="0" smtClean="0"/>
              <a:t>commission = 0;</a:t>
            </a:r>
          </a:p>
          <a:p>
            <a:pPr marL="228600"/>
            <a:r>
              <a:rPr lang="en-US" dirty="0" smtClean="0"/>
              <a:t>}</a:t>
            </a:r>
          </a:p>
          <a:p>
            <a:pPr marL="228600"/>
            <a:endParaRPr lang="en-US" dirty="0" smtClean="0"/>
          </a:p>
          <a:p>
            <a:pPr marL="228600"/>
            <a:r>
              <a:rPr lang="en-US" dirty="0" smtClean="0"/>
              <a:t>/**</a:t>
            </a:r>
          </a:p>
          <a:p>
            <a:pPr marL="228600"/>
            <a:r>
              <a:rPr lang="en-US" dirty="0" smtClean="0"/>
              <a:t> * Displays employee details</a:t>
            </a:r>
          </a:p>
          <a:p>
            <a:pPr marL="228600"/>
            <a:r>
              <a:rPr lang="en-US" dirty="0" smtClean="0"/>
              <a:t> *</a:t>
            </a:r>
          </a:p>
          <a:p>
            <a:pPr marL="228600"/>
            <a:r>
              <a:rPr lang="en-US" dirty="0" smtClean="0"/>
              <a:t> * @return void</a:t>
            </a:r>
          </a:p>
          <a:p>
            <a:pPr marL="228600"/>
            <a:r>
              <a:rPr lang="en-US" dirty="0" smtClean="0"/>
              <a:t> */</a:t>
            </a:r>
            <a:endParaRPr lang="en-IN"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Understanding Static and Dynamic Binding 4-8</a:t>
            </a:r>
            <a:endParaRPr lang="en-US" dirty="0"/>
          </a:p>
        </p:txBody>
      </p:sp>
      <p:sp>
        <p:nvSpPr>
          <p:cNvPr id="4" name="Footer Placeholder 3"/>
          <p:cNvSpPr>
            <a:spLocks noGrp="1"/>
          </p:cNvSpPr>
          <p:nvPr>
            <p:ph type="ftr" sz="quarter" idx="3"/>
          </p:nvPr>
        </p:nvSpPr>
        <p:spPr/>
        <p:txBody>
          <a:bodyPr/>
          <a:lstStyle/>
          <a:p>
            <a:pPr>
              <a:defRPr/>
            </a:pPr>
            <a:r>
              <a:rPr lang="en-US" smtClean="0"/>
              <a:t>© Aptech Ltd.                                                           Inheritance and Polymorphism/Session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29</a:t>
            </a:fld>
            <a:endParaRPr lang="en-US" dirty="0"/>
          </a:p>
        </p:txBody>
      </p:sp>
      <p:sp>
        <p:nvSpPr>
          <p:cNvPr id="6" name="TextBox 5"/>
          <p:cNvSpPr txBox="1"/>
          <p:nvPr/>
        </p:nvSpPr>
        <p:spPr>
          <a:xfrm>
            <a:off x="685800" y="914400"/>
            <a:ext cx="8077200" cy="5672322"/>
          </a:xfrm>
          <a:prstGeom prst="rect">
            <a:avLst/>
          </a:prstGeom>
          <a:solidFill>
            <a:schemeClr val="accent6">
              <a:lumMod val="60000"/>
              <a:lumOff val="40000"/>
            </a:schemeClr>
          </a:solidFill>
          <a:ln>
            <a:solidFill>
              <a:schemeClr val="tx1"/>
            </a:solidFill>
          </a:ln>
        </p:spPr>
        <p:txBody>
          <a:bodyPr wrap="square" rtlCol="0">
            <a:spAutoFit/>
          </a:bodyPr>
          <a:lstStyle/>
          <a:p>
            <a:pPr marL="228600"/>
            <a:r>
              <a:rPr lang="en-US" dirty="0" smtClean="0"/>
              <a:t>public void </a:t>
            </a:r>
            <a:r>
              <a:rPr lang="en-US" dirty="0" err="1" smtClean="0"/>
              <a:t>displayDetails</a:t>
            </a:r>
            <a:r>
              <a:rPr lang="en-US" dirty="0" smtClean="0"/>
              <a:t>(){</a:t>
            </a:r>
          </a:p>
          <a:p>
            <a:pPr marL="457200"/>
            <a:r>
              <a:rPr lang="en-US" dirty="0" err="1" smtClean="0"/>
              <a:t>System.out.println</a:t>
            </a:r>
            <a:r>
              <a:rPr lang="en-US" dirty="0" smtClean="0"/>
              <a:t>(“Employee ID:”+</a:t>
            </a:r>
            <a:r>
              <a:rPr lang="en-US" dirty="0" err="1" smtClean="0"/>
              <a:t>empId</a:t>
            </a:r>
            <a:r>
              <a:rPr lang="en-US" dirty="0" smtClean="0"/>
              <a:t>);</a:t>
            </a:r>
          </a:p>
          <a:p>
            <a:pPr marL="457200"/>
            <a:r>
              <a:rPr lang="en-US" dirty="0" err="1" smtClean="0"/>
              <a:t>System.out.println</a:t>
            </a:r>
            <a:r>
              <a:rPr lang="en-US" dirty="0" smtClean="0"/>
              <a:t>(“Employee Name:”+</a:t>
            </a:r>
            <a:r>
              <a:rPr lang="en-US" dirty="0" err="1" smtClean="0"/>
              <a:t>empName</a:t>
            </a:r>
            <a:r>
              <a:rPr lang="en-US" dirty="0" smtClean="0"/>
              <a:t>);</a:t>
            </a:r>
          </a:p>
          <a:p>
            <a:pPr marL="457200"/>
            <a:r>
              <a:rPr lang="en-US" dirty="0" err="1" smtClean="0"/>
              <a:t>System.out.println</a:t>
            </a:r>
            <a:r>
              <a:rPr lang="en-US" dirty="0" smtClean="0"/>
              <a:t>(“Salary:”+salary);</a:t>
            </a:r>
          </a:p>
          <a:p>
            <a:pPr marL="457200"/>
            <a:r>
              <a:rPr lang="en-US" dirty="0" err="1" smtClean="0"/>
              <a:t>System.out.println</a:t>
            </a:r>
            <a:r>
              <a:rPr lang="en-US" dirty="0" smtClean="0"/>
              <a:t>(“Commission:”+commission);</a:t>
            </a:r>
          </a:p>
          <a:p>
            <a:pPr marL="228600"/>
            <a:r>
              <a:rPr lang="en-US" dirty="0" smtClean="0"/>
              <a:t>}</a:t>
            </a:r>
          </a:p>
          <a:p>
            <a:r>
              <a:rPr lang="en-US" dirty="0" smtClean="0"/>
              <a:t>}</a:t>
            </a:r>
          </a:p>
          <a:p>
            <a:r>
              <a:rPr lang="en-US" dirty="0" smtClean="0"/>
              <a:t>/**</a:t>
            </a:r>
          </a:p>
          <a:p>
            <a:r>
              <a:rPr lang="en-US" dirty="0" smtClean="0"/>
              <a:t> * Define the EmployeeDetails.java class</a:t>
            </a:r>
          </a:p>
          <a:p>
            <a:r>
              <a:rPr lang="en-US" dirty="0" smtClean="0"/>
              <a:t> */</a:t>
            </a:r>
          </a:p>
          <a:p>
            <a:r>
              <a:rPr lang="en-US" dirty="0" smtClean="0"/>
              <a:t>public class </a:t>
            </a:r>
            <a:r>
              <a:rPr lang="en-US" dirty="0" err="1" smtClean="0"/>
              <a:t>EmployeeDetails</a:t>
            </a:r>
            <a:r>
              <a:rPr lang="en-US" dirty="0" smtClean="0"/>
              <a:t> {</a:t>
            </a:r>
          </a:p>
          <a:p>
            <a:pPr marL="228600"/>
            <a:r>
              <a:rPr lang="en-US" dirty="0" smtClean="0"/>
              <a:t>/**</a:t>
            </a:r>
          </a:p>
          <a:p>
            <a:pPr marL="228600"/>
            <a:r>
              <a:rPr lang="en-US" dirty="0" smtClean="0"/>
              <a:t> * @</a:t>
            </a:r>
            <a:r>
              <a:rPr lang="en-US" dirty="0" err="1" smtClean="0"/>
              <a:t>param</a:t>
            </a:r>
            <a:r>
              <a:rPr lang="en-US" dirty="0" smtClean="0"/>
              <a:t> </a:t>
            </a:r>
            <a:r>
              <a:rPr lang="en-US" dirty="0" err="1" smtClean="0"/>
              <a:t>args</a:t>
            </a:r>
            <a:r>
              <a:rPr lang="en-US" dirty="0" smtClean="0"/>
              <a:t> the command line arguments</a:t>
            </a:r>
          </a:p>
          <a:p>
            <a:pPr marL="228600"/>
            <a:r>
              <a:rPr lang="en-US" dirty="0" smtClean="0"/>
              <a:t> */</a:t>
            </a:r>
          </a:p>
          <a:p>
            <a:pPr marL="228600"/>
            <a:r>
              <a:rPr lang="en-US" dirty="0" smtClean="0"/>
              <a:t>public static void main(String[] </a:t>
            </a:r>
            <a:r>
              <a:rPr lang="en-US" dirty="0" err="1" smtClean="0"/>
              <a:t>args</a:t>
            </a:r>
            <a:r>
              <a:rPr lang="en-US" dirty="0" smtClean="0"/>
              <a:t>)</a:t>
            </a:r>
          </a:p>
          <a:p>
            <a:pPr marL="228600"/>
            <a:r>
              <a:rPr lang="en-US" dirty="0" smtClean="0"/>
              <a:t>{</a:t>
            </a:r>
          </a:p>
          <a:p>
            <a:pPr marL="457200"/>
            <a:r>
              <a:rPr lang="en-US" dirty="0" smtClean="0"/>
              <a:t>// Instantiate the Employee class object</a:t>
            </a:r>
          </a:p>
          <a:p>
            <a:pPr marL="457200"/>
            <a:r>
              <a:rPr lang="en-US" dirty="0" smtClean="0"/>
              <a:t>Employee </a:t>
            </a:r>
            <a:r>
              <a:rPr lang="en-US" dirty="0" err="1" smtClean="0"/>
              <a:t>objEmp</a:t>
            </a:r>
            <a:r>
              <a:rPr lang="en-US" dirty="0" smtClean="0"/>
              <a:t> = new Employee(“E001”,”Maria Nemeth”, 40000);</a:t>
            </a:r>
          </a:p>
          <a:p>
            <a:pPr marL="457200"/>
            <a:r>
              <a:rPr lang="en-US" dirty="0" smtClean="0"/>
              <a:t>// Invoke the </a:t>
            </a:r>
            <a:r>
              <a:rPr lang="en-US" dirty="0" err="1" smtClean="0"/>
              <a:t>calcCommission</a:t>
            </a:r>
            <a:r>
              <a:rPr lang="en-US" dirty="0" smtClean="0"/>
              <a:t>() with float argument</a:t>
            </a:r>
          </a:p>
          <a:p>
            <a:pPr marL="457200"/>
            <a:r>
              <a:rPr lang="en-US" dirty="0" err="1" smtClean="0"/>
              <a:t>objEmp.calcCommission</a:t>
            </a:r>
            <a:r>
              <a:rPr lang="en-US" dirty="0" smtClean="0"/>
              <a:t>(20000F);</a:t>
            </a:r>
          </a:p>
          <a:p>
            <a:pPr marL="457200"/>
            <a:r>
              <a:rPr lang="en-US" dirty="0" err="1" smtClean="0"/>
              <a:t>objEmp.displayDetails</a:t>
            </a:r>
            <a:r>
              <a:rPr lang="en-US" dirty="0" smtClean="0"/>
              <a:t>(); // Print the employee details</a:t>
            </a:r>
          </a:p>
          <a:p>
            <a:pPr marL="228600"/>
            <a:r>
              <a:rPr lang="en-US" dirty="0" smtClean="0"/>
              <a:t>} }</a:t>
            </a:r>
            <a:endParaRPr lang="en-IN"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smtClean="0"/>
              <a:t>Introduction</a:t>
            </a:r>
            <a:endParaRPr lang="en-IN" sz="2800" dirty="0"/>
          </a:p>
        </p:txBody>
      </p:sp>
      <p:sp>
        <p:nvSpPr>
          <p:cNvPr id="4" name="Footer Placeholder 3"/>
          <p:cNvSpPr>
            <a:spLocks noGrp="1"/>
          </p:cNvSpPr>
          <p:nvPr>
            <p:ph type="ftr" sz="quarter" idx="3"/>
          </p:nvPr>
        </p:nvSpPr>
        <p:spPr/>
        <p:txBody>
          <a:bodyPr/>
          <a:lstStyle/>
          <a:p>
            <a:pPr>
              <a:defRPr/>
            </a:pPr>
            <a:r>
              <a:rPr lang="en-US" smtClean="0"/>
              <a:t>© Aptech Ltd.                                                           Inheritance and Polymorphism/Session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3</a:t>
            </a:fld>
            <a:endParaRPr lang="en-US" dirty="0"/>
          </a:p>
        </p:txBody>
      </p:sp>
      <p:sp>
        <p:nvSpPr>
          <p:cNvPr id="7" name="Content Placeholder 1"/>
          <p:cNvSpPr>
            <a:spLocks noGrp="1"/>
          </p:cNvSpPr>
          <p:nvPr>
            <p:ph idx="1"/>
          </p:nvPr>
        </p:nvSpPr>
        <p:spPr>
          <a:xfrm>
            <a:off x="304800" y="914400"/>
            <a:ext cx="8610600" cy="5410200"/>
          </a:xfrm>
        </p:spPr>
        <p:txBody>
          <a:bodyPr/>
          <a:lstStyle/>
          <a:p>
            <a:pPr>
              <a:defRPr/>
            </a:pPr>
            <a:r>
              <a:rPr lang="en-US" sz="2000" dirty="0" smtClean="0"/>
              <a:t>In the world around us, there are many animals and birds that eat the same type of food and have similar characteristics. </a:t>
            </a:r>
          </a:p>
          <a:p>
            <a:pPr>
              <a:defRPr/>
            </a:pPr>
            <a:r>
              <a:rPr lang="en-US" sz="2000" dirty="0" smtClean="0"/>
              <a:t>Therefore, all the animals that eat plants can be categorized as herbivores, those that eat animals as carnivores, and those that eat both plants and animals as omnivores.</a:t>
            </a:r>
          </a:p>
          <a:p>
            <a:pPr>
              <a:defRPr/>
            </a:pPr>
            <a:r>
              <a:rPr lang="en-US" sz="2000" dirty="0" smtClean="0"/>
              <a:t>This kind of grouping or classification of things is called </a:t>
            </a:r>
            <a:r>
              <a:rPr lang="en-US" sz="2000" dirty="0" err="1" smtClean="0"/>
              <a:t>subclassing</a:t>
            </a:r>
            <a:r>
              <a:rPr lang="en-US" sz="2000" dirty="0" smtClean="0"/>
              <a:t> and the child groups are known as subclasses. </a:t>
            </a:r>
          </a:p>
          <a:p>
            <a:pPr>
              <a:defRPr/>
            </a:pPr>
            <a:r>
              <a:rPr lang="en-US" sz="2000" dirty="0" smtClean="0"/>
              <a:t>Similarly, Java provides the concept of inheritance for creating subclasses of a particular class.</a:t>
            </a:r>
          </a:p>
          <a:p>
            <a:pPr>
              <a:defRPr/>
            </a:pPr>
            <a:r>
              <a:rPr lang="en-US" sz="2000" dirty="0" smtClean="0"/>
              <a:t>Also, animals such as chameleon change their color based on the environment. </a:t>
            </a:r>
          </a:p>
          <a:p>
            <a:pPr>
              <a:defRPr/>
            </a:pPr>
            <a:r>
              <a:rPr lang="en-US" sz="2000" dirty="0" smtClean="0"/>
              <a:t>Human beings also play different roles in their daily life such as father, son, husband, and so on. </a:t>
            </a:r>
          </a:p>
          <a:p>
            <a:pPr>
              <a:defRPr/>
            </a:pPr>
            <a:r>
              <a:rPr lang="en-US" sz="2000" dirty="0" smtClean="0"/>
              <a:t>This means, that they behave differently in different situations. </a:t>
            </a:r>
          </a:p>
          <a:p>
            <a:pPr>
              <a:defRPr/>
            </a:pPr>
            <a:r>
              <a:rPr lang="en-US" sz="2000" dirty="0" smtClean="0"/>
              <a:t>Similarly, Java provides a feature called polymorphism in which objects behave differently based on the context in which they are used.</a:t>
            </a:r>
            <a:endParaRPr lang="en-US" sz="20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Understanding Static and Dynamic Binding 5-8</a:t>
            </a:r>
            <a:endParaRPr lang="en-US" dirty="0"/>
          </a:p>
        </p:txBody>
      </p:sp>
      <p:sp>
        <p:nvSpPr>
          <p:cNvPr id="4" name="Footer Placeholder 3"/>
          <p:cNvSpPr>
            <a:spLocks noGrp="1"/>
          </p:cNvSpPr>
          <p:nvPr>
            <p:ph type="ftr" sz="quarter" idx="3"/>
          </p:nvPr>
        </p:nvSpPr>
        <p:spPr/>
        <p:txBody>
          <a:bodyPr/>
          <a:lstStyle/>
          <a:p>
            <a:pPr>
              <a:defRPr/>
            </a:pPr>
            <a:r>
              <a:rPr lang="en-US" smtClean="0"/>
              <a:t>© Aptech Ltd.                                                           Inheritance and Polymorphism/Session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30</a:t>
            </a:fld>
            <a:endParaRPr lang="en-US" dirty="0"/>
          </a:p>
        </p:txBody>
      </p:sp>
      <p:sp>
        <p:nvSpPr>
          <p:cNvPr id="6" name="Content Placeholder 1"/>
          <p:cNvSpPr txBox="1">
            <a:spLocks/>
          </p:cNvSpPr>
          <p:nvPr/>
        </p:nvSpPr>
        <p:spPr bwMode="auto">
          <a:xfrm>
            <a:off x="304800" y="762000"/>
            <a:ext cx="8610600" cy="121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In the example, when the </a:t>
            </a:r>
            <a:r>
              <a:rPr lang="en-US" sz="1800" b="1" dirty="0" err="1" smtClean="0">
                <a:cs typeface="Courier New" pitchFamily="49" charset="0"/>
              </a:rPr>
              <a:t>calcCommission</a:t>
            </a:r>
            <a:r>
              <a:rPr lang="en-US" sz="1800" b="1" dirty="0" smtClean="0">
                <a:cs typeface="Courier New" pitchFamily="49" charset="0"/>
              </a:rPr>
              <a:t>() </a:t>
            </a:r>
            <a:r>
              <a:rPr lang="en-US" sz="1800" dirty="0" smtClean="0">
                <a:latin typeface="Calibri" pitchFamily="34" charset="0"/>
              </a:rPr>
              <a:t>method is executed, the method with </a:t>
            </a:r>
            <a:r>
              <a:rPr lang="en-US" sz="1800" dirty="0" smtClean="0">
                <a:cs typeface="Courier New" pitchFamily="49" charset="0"/>
              </a:rPr>
              <a:t>float</a:t>
            </a:r>
            <a:r>
              <a:rPr lang="en-US" sz="1800" dirty="0" smtClean="0">
                <a:latin typeface="Calibri" pitchFamily="34" charset="0"/>
              </a:rPr>
              <a:t> argument gets invoked because it was bounded during compile time based on the type of variable, that is, </a:t>
            </a:r>
            <a:r>
              <a:rPr lang="en-US" sz="1800" dirty="0" smtClean="0">
                <a:cs typeface="Courier New" pitchFamily="49" charset="0"/>
              </a:rPr>
              <a:t>float</a:t>
            </a:r>
            <a:r>
              <a:rPr lang="en-US" sz="1800" dirty="0" smtClean="0">
                <a:latin typeface="Calibri" pitchFamily="34" charset="0"/>
              </a:rPr>
              <a:t>. </a:t>
            </a:r>
          </a:p>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Following figure shows the output of the code:</a:t>
            </a:r>
            <a:endParaRPr kumimoji="0" lang="en-US" sz="1800" b="0" i="0" u="none" strike="noStrike" kern="1200" cap="none" spc="0" normalizeH="0" baseline="0" noProof="0" dirty="0">
              <a:ln>
                <a:noFill/>
              </a:ln>
              <a:solidFill>
                <a:schemeClr val="tx1"/>
              </a:solidFill>
              <a:effectLst/>
              <a:uLnTx/>
              <a:uFillTx/>
              <a:latin typeface="Calibri" pitchFamily="34" charset="0"/>
              <a:ea typeface="+mn-ea"/>
              <a:cs typeface="+mn-cs"/>
            </a:endParaRPr>
          </a:p>
        </p:txBody>
      </p:sp>
      <p:pic>
        <p:nvPicPr>
          <p:cNvPr id="7" name="Picture 6" descr="Figure 10.6.tif"/>
          <p:cNvPicPr>
            <a:picLocks noChangeAspect="1"/>
          </p:cNvPicPr>
          <p:nvPr/>
        </p:nvPicPr>
        <p:blipFill>
          <a:blip r:embed="rId2" cstate="print"/>
          <a:stretch>
            <a:fillRect/>
          </a:stretch>
        </p:blipFill>
        <p:spPr>
          <a:xfrm>
            <a:off x="2514600" y="2057400"/>
            <a:ext cx="3962400" cy="1990087"/>
          </a:xfrm>
          <a:prstGeom prst="rect">
            <a:avLst/>
          </a:prstGeom>
        </p:spPr>
      </p:pic>
      <p:sp>
        <p:nvSpPr>
          <p:cNvPr id="8" name="Content Placeholder 1"/>
          <p:cNvSpPr txBox="1">
            <a:spLocks/>
          </p:cNvSpPr>
          <p:nvPr/>
        </p:nvSpPr>
        <p:spPr bwMode="auto">
          <a:xfrm>
            <a:off x="304800" y="4114800"/>
            <a:ext cx="8610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Now, consider the class hierarchy shown in the following figure:</a:t>
            </a:r>
            <a:endParaRPr kumimoji="0" lang="en-US" sz="1800" b="0" i="0" u="none" strike="noStrike" kern="1200" cap="none" spc="0" normalizeH="0" baseline="0" noProof="0" dirty="0">
              <a:ln>
                <a:noFill/>
              </a:ln>
              <a:solidFill>
                <a:schemeClr val="tx1"/>
              </a:solidFill>
              <a:effectLst/>
              <a:uLnTx/>
              <a:uFillTx/>
              <a:latin typeface="Calibri" pitchFamily="34" charset="0"/>
              <a:ea typeface="+mn-ea"/>
              <a:cs typeface="+mn-cs"/>
            </a:endParaRPr>
          </a:p>
        </p:txBody>
      </p:sp>
      <p:pic>
        <p:nvPicPr>
          <p:cNvPr id="9" name="Picture 8" descr="Figure 10.7.tif"/>
          <p:cNvPicPr>
            <a:picLocks noChangeAspect="1"/>
          </p:cNvPicPr>
          <p:nvPr/>
        </p:nvPicPr>
        <p:blipFill>
          <a:blip r:embed="rId3" cstate="print"/>
          <a:stretch>
            <a:fillRect/>
          </a:stretch>
        </p:blipFill>
        <p:spPr>
          <a:xfrm>
            <a:off x="2743200" y="4648200"/>
            <a:ext cx="3276600" cy="1744683"/>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Understanding Static and Dynamic Binding 6-8</a:t>
            </a:r>
            <a:endParaRPr lang="en-US" dirty="0"/>
          </a:p>
        </p:txBody>
      </p:sp>
      <p:sp>
        <p:nvSpPr>
          <p:cNvPr id="4" name="Footer Placeholder 3"/>
          <p:cNvSpPr>
            <a:spLocks noGrp="1"/>
          </p:cNvSpPr>
          <p:nvPr>
            <p:ph type="ftr" sz="quarter" idx="3"/>
          </p:nvPr>
        </p:nvSpPr>
        <p:spPr/>
        <p:txBody>
          <a:bodyPr/>
          <a:lstStyle/>
          <a:p>
            <a:pPr>
              <a:defRPr/>
            </a:pPr>
            <a:r>
              <a:rPr lang="en-US" smtClean="0"/>
              <a:t>© Aptech Ltd.                                                           Inheritance and Polymorphism/Session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31</a:t>
            </a:fld>
            <a:endParaRPr lang="en-US" dirty="0"/>
          </a:p>
        </p:txBody>
      </p:sp>
      <p:sp>
        <p:nvSpPr>
          <p:cNvPr id="6" name="Content Placeholder 1"/>
          <p:cNvSpPr txBox="1">
            <a:spLocks/>
          </p:cNvSpPr>
          <p:nvPr/>
        </p:nvSpPr>
        <p:spPr bwMode="auto">
          <a:xfrm>
            <a:off x="304800" y="838200"/>
            <a:ext cx="8610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Following code snippet demonstrates an example of dynamic binding:</a:t>
            </a:r>
            <a:endParaRPr kumimoji="0" lang="en-US" sz="1800" b="0" i="0" u="none" strike="noStrike" kern="1200" cap="none" spc="0" normalizeH="0" baseline="0" noProof="0" dirty="0">
              <a:ln>
                <a:noFill/>
              </a:ln>
              <a:solidFill>
                <a:schemeClr val="tx1"/>
              </a:solidFill>
              <a:effectLst/>
              <a:uLnTx/>
              <a:uFillTx/>
              <a:latin typeface="Calibri" pitchFamily="34" charset="0"/>
              <a:ea typeface="+mn-ea"/>
              <a:cs typeface="+mn-cs"/>
            </a:endParaRPr>
          </a:p>
        </p:txBody>
      </p:sp>
      <p:sp>
        <p:nvSpPr>
          <p:cNvPr id="7" name="TextBox 6"/>
          <p:cNvSpPr txBox="1"/>
          <p:nvPr/>
        </p:nvSpPr>
        <p:spPr>
          <a:xfrm>
            <a:off x="685800" y="1219200"/>
            <a:ext cx="8077200" cy="5155257"/>
          </a:xfrm>
          <a:prstGeom prst="rect">
            <a:avLst/>
          </a:prstGeom>
          <a:solidFill>
            <a:schemeClr val="accent6">
              <a:lumMod val="60000"/>
              <a:lumOff val="40000"/>
            </a:schemeClr>
          </a:solidFill>
          <a:ln>
            <a:solidFill>
              <a:schemeClr val="tx1"/>
            </a:solidFill>
          </a:ln>
        </p:spPr>
        <p:txBody>
          <a:bodyPr wrap="square" rtlCol="0">
            <a:spAutoFit/>
          </a:bodyPr>
          <a:lstStyle/>
          <a:p>
            <a:r>
              <a:rPr lang="en-US" dirty="0" smtClean="0"/>
              <a:t>package session10;</a:t>
            </a:r>
          </a:p>
          <a:p>
            <a:r>
              <a:rPr lang="en-US" dirty="0" smtClean="0"/>
              <a:t>class </a:t>
            </a:r>
            <a:r>
              <a:rPr lang="en-US" dirty="0" err="1" smtClean="0"/>
              <a:t>PartTimeEmployee</a:t>
            </a:r>
            <a:r>
              <a:rPr lang="en-US" dirty="0" smtClean="0"/>
              <a:t> extends Employee{</a:t>
            </a:r>
          </a:p>
          <a:p>
            <a:endParaRPr lang="en-US" dirty="0" smtClean="0"/>
          </a:p>
          <a:p>
            <a:pPr marL="228600"/>
            <a:r>
              <a:rPr lang="en-US" dirty="0" smtClean="0"/>
              <a:t>// Subclass specific variable</a:t>
            </a:r>
          </a:p>
          <a:p>
            <a:pPr marL="228600"/>
            <a:r>
              <a:rPr lang="en-US" dirty="0" smtClean="0"/>
              <a:t>String shift; // Variable to store shift information</a:t>
            </a:r>
          </a:p>
          <a:p>
            <a:pPr marL="228600"/>
            <a:endParaRPr lang="en-US" dirty="0" smtClean="0"/>
          </a:p>
          <a:p>
            <a:pPr marL="228600"/>
            <a:r>
              <a:rPr lang="en-US" dirty="0" smtClean="0"/>
              <a:t>/**</a:t>
            </a:r>
          </a:p>
          <a:p>
            <a:pPr marL="228600"/>
            <a:r>
              <a:rPr lang="en-US" dirty="0" smtClean="0"/>
              <a:t> * Parameterized constructor to initialize values based on user input</a:t>
            </a:r>
          </a:p>
          <a:p>
            <a:pPr marL="228600"/>
            <a:r>
              <a:rPr lang="en-US" dirty="0" smtClean="0"/>
              <a:t> *</a:t>
            </a:r>
          </a:p>
          <a:p>
            <a:pPr marL="228600"/>
            <a:r>
              <a:rPr lang="en-US" dirty="0" smtClean="0"/>
              <a:t> * @</a:t>
            </a:r>
            <a:r>
              <a:rPr lang="en-US" dirty="0" err="1" smtClean="0"/>
              <a:t>param</a:t>
            </a:r>
            <a:r>
              <a:rPr lang="en-US" dirty="0" smtClean="0"/>
              <a:t> id a String variable storing employee ID</a:t>
            </a:r>
          </a:p>
          <a:p>
            <a:pPr marL="228600"/>
            <a:r>
              <a:rPr lang="en-US" dirty="0" smtClean="0"/>
              <a:t> * @</a:t>
            </a:r>
            <a:r>
              <a:rPr lang="en-US" dirty="0" err="1" smtClean="0"/>
              <a:t>param</a:t>
            </a:r>
            <a:r>
              <a:rPr lang="en-US" dirty="0" smtClean="0"/>
              <a:t> name a String variable storing employee name</a:t>
            </a:r>
          </a:p>
          <a:p>
            <a:pPr marL="228600"/>
            <a:r>
              <a:rPr lang="en-US" dirty="0" smtClean="0"/>
              <a:t> * @</a:t>
            </a:r>
            <a:r>
              <a:rPr lang="en-US" dirty="0" err="1" smtClean="0"/>
              <a:t>param</a:t>
            </a:r>
            <a:r>
              <a:rPr lang="en-US" dirty="0" smtClean="0"/>
              <a:t> </a:t>
            </a:r>
            <a:r>
              <a:rPr lang="en-US" dirty="0" err="1" smtClean="0"/>
              <a:t>sal</a:t>
            </a:r>
            <a:r>
              <a:rPr lang="en-US" dirty="0" smtClean="0"/>
              <a:t> an integer variable storing salary</a:t>
            </a:r>
          </a:p>
          <a:p>
            <a:pPr marL="228600"/>
            <a:r>
              <a:rPr lang="en-US" dirty="0" smtClean="0"/>
              <a:t> * @</a:t>
            </a:r>
            <a:r>
              <a:rPr lang="en-US" dirty="0" err="1" smtClean="0"/>
              <a:t>param</a:t>
            </a:r>
            <a:r>
              <a:rPr lang="en-US" dirty="0" smtClean="0"/>
              <a:t> shift a String variable storing shift information</a:t>
            </a:r>
          </a:p>
          <a:p>
            <a:pPr marL="228600"/>
            <a:r>
              <a:rPr lang="en-US" dirty="0" smtClean="0"/>
              <a:t> */</a:t>
            </a:r>
          </a:p>
          <a:p>
            <a:pPr marL="228600"/>
            <a:r>
              <a:rPr lang="en-US" dirty="0" smtClean="0"/>
              <a:t>public </a:t>
            </a:r>
            <a:r>
              <a:rPr lang="en-US" dirty="0" err="1" smtClean="0"/>
              <a:t>PartTimeEmployee</a:t>
            </a:r>
            <a:r>
              <a:rPr lang="en-US" dirty="0" smtClean="0"/>
              <a:t>(String id, String name, </a:t>
            </a:r>
            <a:r>
              <a:rPr lang="en-US" dirty="0" err="1" smtClean="0"/>
              <a:t>int</a:t>
            </a:r>
            <a:r>
              <a:rPr lang="en-US" dirty="0" smtClean="0"/>
              <a:t> </a:t>
            </a:r>
            <a:r>
              <a:rPr lang="en-US" dirty="0" err="1" smtClean="0"/>
              <a:t>sal</a:t>
            </a:r>
            <a:r>
              <a:rPr lang="en-US" dirty="0" smtClean="0"/>
              <a:t>, String shift)</a:t>
            </a:r>
          </a:p>
          <a:p>
            <a:pPr marL="228600"/>
            <a:r>
              <a:rPr lang="en-US" dirty="0" smtClean="0"/>
              <a:t>{</a:t>
            </a:r>
          </a:p>
          <a:p>
            <a:pPr marL="457200"/>
            <a:r>
              <a:rPr lang="en-US" dirty="0" smtClean="0"/>
              <a:t>// Invoke the super class constructor</a:t>
            </a:r>
          </a:p>
          <a:p>
            <a:pPr marL="457200"/>
            <a:r>
              <a:rPr lang="en-US" dirty="0" smtClean="0"/>
              <a:t>super(id, name, </a:t>
            </a:r>
            <a:r>
              <a:rPr lang="en-US" dirty="0" err="1" smtClean="0"/>
              <a:t>sal</a:t>
            </a:r>
            <a:r>
              <a:rPr lang="en-US" dirty="0" smtClean="0"/>
              <a:t>);</a:t>
            </a:r>
          </a:p>
          <a:p>
            <a:pPr marL="457200"/>
            <a:r>
              <a:rPr lang="en-US" dirty="0" err="1" smtClean="0"/>
              <a:t>this.shift</a:t>
            </a:r>
            <a:r>
              <a:rPr lang="en-US" dirty="0" smtClean="0"/>
              <a:t>=shift;</a:t>
            </a:r>
          </a:p>
          <a:p>
            <a:pPr marL="228600"/>
            <a:r>
              <a:rPr lang="en-US" dirty="0" smtClean="0"/>
              <a:t>}</a:t>
            </a:r>
            <a:endParaRPr lang="en-I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Understanding Static and Dynamic Binding 7-8</a:t>
            </a:r>
            <a:endParaRPr lang="en-US" dirty="0"/>
          </a:p>
        </p:txBody>
      </p:sp>
      <p:sp>
        <p:nvSpPr>
          <p:cNvPr id="4" name="Footer Placeholder 3"/>
          <p:cNvSpPr>
            <a:spLocks noGrp="1"/>
          </p:cNvSpPr>
          <p:nvPr>
            <p:ph type="ftr" sz="quarter" idx="3"/>
          </p:nvPr>
        </p:nvSpPr>
        <p:spPr/>
        <p:txBody>
          <a:bodyPr/>
          <a:lstStyle/>
          <a:p>
            <a:pPr>
              <a:defRPr/>
            </a:pPr>
            <a:r>
              <a:rPr lang="en-US" smtClean="0"/>
              <a:t>© Aptech Ltd.                                                           Inheritance and Polymorphism/Session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32</a:t>
            </a:fld>
            <a:endParaRPr lang="en-US" dirty="0"/>
          </a:p>
        </p:txBody>
      </p:sp>
      <p:sp>
        <p:nvSpPr>
          <p:cNvPr id="6" name="TextBox 5"/>
          <p:cNvSpPr txBox="1"/>
          <p:nvPr/>
        </p:nvSpPr>
        <p:spPr>
          <a:xfrm>
            <a:off x="685800" y="914400"/>
            <a:ext cx="8077200" cy="5413790"/>
          </a:xfrm>
          <a:prstGeom prst="rect">
            <a:avLst/>
          </a:prstGeom>
          <a:solidFill>
            <a:schemeClr val="accent6">
              <a:lumMod val="60000"/>
              <a:lumOff val="40000"/>
            </a:schemeClr>
          </a:solidFill>
          <a:ln>
            <a:solidFill>
              <a:schemeClr val="tx1"/>
            </a:solidFill>
          </a:ln>
        </p:spPr>
        <p:txBody>
          <a:bodyPr wrap="square" rtlCol="0">
            <a:spAutoFit/>
          </a:bodyPr>
          <a:lstStyle/>
          <a:p>
            <a:pPr marL="228600"/>
            <a:r>
              <a:rPr lang="en-US" dirty="0" smtClean="0"/>
              <a:t>/**</a:t>
            </a:r>
          </a:p>
          <a:p>
            <a:pPr marL="228600"/>
            <a:r>
              <a:rPr lang="en-US" dirty="0" smtClean="0"/>
              <a:t> * Overridden method to display employee details</a:t>
            </a:r>
          </a:p>
          <a:p>
            <a:pPr marL="228600"/>
            <a:r>
              <a:rPr lang="en-US" dirty="0" smtClean="0"/>
              <a:t> *</a:t>
            </a:r>
          </a:p>
          <a:p>
            <a:pPr marL="228600"/>
            <a:r>
              <a:rPr lang="en-US" dirty="0" smtClean="0"/>
              <a:t> * @return void</a:t>
            </a:r>
          </a:p>
          <a:p>
            <a:pPr marL="228600"/>
            <a:r>
              <a:rPr lang="en-US" dirty="0" smtClean="0"/>
              <a:t> */</a:t>
            </a:r>
          </a:p>
          <a:p>
            <a:pPr marL="228600"/>
            <a:r>
              <a:rPr lang="en-US" dirty="0" smtClean="0"/>
              <a:t>@Override</a:t>
            </a:r>
          </a:p>
          <a:p>
            <a:pPr marL="228600"/>
            <a:r>
              <a:rPr lang="en-US" dirty="0" smtClean="0"/>
              <a:t>public void </a:t>
            </a:r>
            <a:r>
              <a:rPr lang="en-US" dirty="0" err="1" smtClean="0"/>
              <a:t>displayDetails</a:t>
            </a:r>
            <a:r>
              <a:rPr lang="en-US" dirty="0" smtClean="0"/>
              <a:t>(){</a:t>
            </a:r>
          </a:p>
          <a:p>
            <a:pPr marL="457200"/>
            <a:r>
              <a:rPr lang="en-US" dirty="0" err="1" smtClean="0"/>
              <a:t>calcCommission</a:t>
            </a:r>
            <a:r>
              <a:rPr lang="en-US" dirty="0" smtClean="0"/>
              <a:t>(12); // Invoke the inherited method</a:t>
            </a:r>
          </a:p>
          <a:p>
            <a:pPr marL="457200"/>
            <a:r>
              <a:rPr lang="en-US" dirty="0" err="1" smtClean="0"/>
              <a:t>super.displayDetails</a:t>
            </a:r>
            <a:r>
              <a:rPr lang="en-US" dirty="0" smtClean="0"/>
              <a:t>(); // Invoke the super class display method</a:t>
            </a:r>
          </a:p>
          <a:p>
            <a:pPr marL="457200"/>
            <a:r>
              <a:rPr lang="en-US" dirty="0" err="1" smtClean="0"/>
              <a:t>System.out.println</a:t>
            </a:r>
            <a:r>
              <a:rPr lang="en-US" dirty="0" smtClean="0"/>
              <a:t>(“Working shift:”+shift);</a:t>
            </a:r>
          </a:p>
          <a:p>
            <a:pPr marL="228600"/>
            <a:r>
              <a:rPr lang="en-US" dirty="0" smtClean="0"/>
              <a:t>}</a:t>
            </a:r>
          </a:p>
          <a:p>
            <a:r>
              <a:rPr lang="en-US" dirty="0" smtClean="0"/>
              <a:t>}</a:t>
            </a:r>
          </a:p>
          <a:p>
            <a:r>
              <a:rPr lang="en-US" dirty="0" smtClean="0"/>
              <a:t>/**</a:t>
            </a:r>
          </a:p>
          <a:p>
            <a:r>
              <a:rPr lang="en-US" dirty="0" smtClean="0"/>
              <a:t> * Modified EmployeeDetails.java</a:t>
            </a:r>
          </a:p>
          <a:p>
            <a:r>
              <a:rPr lang="en-US" dirty="0" smtClean="0"/>
              <a:t> */</a:t>
            </a:r>
          </a:p>
          <a:p>
            <a:r>
              <a:rPr lang="en-US" dirty="0" smtClean="0"/>
              <a:t>public class </a:t>
            </a:r>
            <a:r>
              <a:rPr lang="en-US" dirty="0" err="1" smtClean="0"/>
              <a:t>EmployeeDetails</a:t>
            </a:r>
            <a:r>
              <a:rPr lang="en-US" dirty="0" smtClean="0"/>
              <a:t> {</a:t>
            </a:r>
          </a:p>
          <a:p>
            <a:pPr marL="228600"/>
            <a:r>
              <a:rPr lang="en-US" dirty="0" smtClean="0"/>
              <a:t>/**</a:t>
            </a:r>
          </a:p>
          <a:p>
            <a:pPr marL="228600"/>
            <a:r>
              <a:rPr lang="en-US" dirty="0" smtClean="0"/>
              <a:t> * @</a:t>
            </a:r>
            <a:r>
              <a:rPr lang="en-US" dirty="0" err="1" smtClean="0"/>
              <a:t>param</a:t>
            </a:r>
            <a:r>
              <a:rPr lang="en-US" dirty="0" smtClean="0"/>
              <a:t> </a:t>
            </a:r>
            <a:r>
              <a:rPr lang="en-US" dirty="0" err="1" smtClean="0"/>
              <a:t>args</a:t>
            </a:r>
            <a:r>
              <a:rPr lang="en-US" dirty="0" smtClean="0"/>
              <a:t> the command line arguments</a:t>
            </a:r>
          </a:p>
          <a:p>
            <a:pPr marL="228600"/>
            <a:r>
              <a:rPr lang="en-US" dirty="0" smtClean="0"/>
              <a:t> */</a:t>
            </a:r>
          </a:p>
          <a:p>
            <a:pPr marL="228600"/>
            <a:r>
              <a:rPr lang="en-US" dirty="0" smtClean="0"/>
              <a:t>public static void main(String[] </a:t>
            </a:r>
            <a:r>
              <a:rPr lang="en-US" dirty="0" err="1" smtClean="0"/>
              <a:t>args</a:t>
            </a:r>
            <a:r>
              <a:rPr lang="en-US" dirty="0" smtClean="0"/>
              <a:t>)</a:t>
            </a:r>
          </a:p>
          <a:p>
            <a:pPr marL="228600"/>
            <a:r>
              <a:rPr lang="en-US" dirty="0" smtClean="0"/>
              <a:t>{</a:t>
            </a:r>
            <a:endParaRPr lang="en-IN"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Understanding Static and Dynamic Binding 8-8</a:t>
            </a:r>
            <a:endParaRPr lang="en-US" dirty="0"/>
          </a:p>
        </p:txBody>
      </p:sp>
      <p:sp>
        <p:nvSpPr>
          <p:cNvPr id="4" name="Footer Placeholder 3"/>
          <p:cNvSpPr>
            <a:spLocks noGrp="1"/>
          </p:cNvSpPr>
          <p:nvPr>
            <p:ph type="ftr" sz="quarter" idx="3"/>
          </p:nvPr>
        </p:nvSpPr>
        <p:spPr/>
        <p:txBody>
          <a:bodyPr/>
          <a:lstStyle/>
          <a:p>
            <a:pPr>
              <a:defRPr/>
            </a:pPr>
            <a:r>
              <a:rPr lang="en-US" smtClean="0"/>
              <a:t>© Aptech Ltd.                                                           Inheritance and Polymorphism/Session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33</a:t>
            </a:fld>
            <a:endParaRPr lang="en-US" dirty="0"/>
          </a:p>
        </p:txBody>
      </p:sp>
      <p:sp>
        <p:nvSpPr>
          <p:cNvPr id="6" name="TextBox 5"/>
          <p:cNvSpPr txBox="1"/>
          <p:nvPr/>
        </p:nvSpPr>
        <p:spPr>
          <a:xfrm>
            <a:off x="685800" y="914400"/>
            <a:ext cx="8077200" cy="3086999"/>
          </a:xfrm>
          <a:prstGeom prst="rect">
            <a:avLst/>
          </a:prstGeom>
          <a:solidFill>
            <a:schemeClr val="accent6">
              <a:lumMod val="60000"/>
              <a:lumOff val="40000"/>
            </a:schemeClr>
          </a:solidFill>
          <a:ln>
            <a:solidFill>
              <a:schemeClr val="tx1"/>
            </a:solidFill>
          </a:ln>
        </p:spPr>
        <p:txBody>
          <a:bodyPr wrap="square" rtlCol="0">
            <a:spAutoFit/>
          </a:bodyPr>
          <a:lstStyle/>
          <a:p>
            <a:pPr marL="457200"/>
            <a:r>
              <a:rPr lang="en-US" dirty="0" smtClean="0"/>
              <a:t>// Instantiate the Employee class object</a:t>
            </a:r>
          </a:p>
          <a:p>
            <a:pPr marL="457200"/>
            <a:r>
              <a:rPr lang="en-US" dirty="0" smtClean="0"/>
              <a:t>Employee </a:t>
            </a:r>
            <a:r>
              <a:rPr lang="en-US" dirty="0" err="1" smtClean="0"/>
              <a:t>objEmp</a:t>
            </a:r>
            <a:r>
              <a:rPr lang="en-US" dirty="0" smtClean="0"/>
              <a:t> = new Employee(“E001”,”Maria Nemeth”, 40000);</a:t>
            </a:r>
          </a:p>
          <a:p>
            <a:pPr marL="457200"/>
            <a:r>
              <a:rPr lang="en-US" dirty="0" err="1" smtClean="0"/>
              <a:t>objEmp.calcCommission</a:t>
            </a:r>
            <a:r>
              <a:rPr lang="en-US" dirty="0" smtClean="0"/>
              <a:t>(20000F); // Calculate commission</a:t>
            </a:r>
          </a:p>
          <a:p>
            <a:pPr marL="457200"/>
            <a:r>
              <a:rPr lang="en-US" dirty="0" err="1" smtClean="0"/>
              <a:t>objEmp.displayDetails</a:t>
            </a:r>
            <a:r>
              <a:rPr lang="en-US" dirty="0" smtClean="0"/>
              <a:t>(); // Print the details</a:t>
            </a:r>
          </a:p>
          <a:p>
            <a:pPr marL="457200"/>
            <a:r>
              <a:rPr lang="en-US" dirty="0" err="1" smtClean="0"/>
              <a:t>System.out.println</a:t>
            </a:r>
            <a:r>
              <a:rPr lang="en-US" dirty="0" smtClean="0"/>
              <a:t>(“-------------------------”);</a:t>
            </a:r>
          </a:p>
          <a:p>
            <a:pPr marL="457200"/>
            <a:endParaRPr lang="en-US" dirty="0" smtClean="0"/>
          </a:p>
          <a:p>
            <a:pPr marL="457200"/>
            <a:r>
              <a:rPr lang="en-US" dirty="0" smtClean="0"/>
              <a:t>// Instantiate the Employee object as </a:t>
            </a:r>
            <a:r>
              <a:rPr lang="en-US" dirty="0" err="1" smtClean="0"/>
              <a:t>PartTimeEmployee</a:t>
            </a:r>
            <a:endParaRPr lang="en-US" dirty="0" smtClean="0"/>
          </a:p>
          <a:p>
            <a:pPr marL="457200"/>
            <a:r>
              <a:rPr lang="en-US" dirty="0" smtClean="0"/>
              <a:t>Employee objEmp1 = new </a:t>
            </a:r>
            <a:r>
              <a:rPr lang="en-US" dirty="0" err="1" smtClean="0"/>
              <a:t>PartTimeEmployee</a:t>
            </a:r>
            <a:r>
              <a:rPr lang="en-US" dirty="0" smtClean="0"/>
              <a:t>(“E002”, “Rob Smith”, 30000,</a:t>
            </a:r>
          </a:p>
          <a:p>
            <a:pPr marL="457200"/>
            <a:r>
              <a:rPr lang="en-US" dirty="0" smtClean="0"/>
              <a:t> “Day”);</a:t>
            </a:r>
          </a:p>
          <a:p>
            <a:pPr marL="457200"/>
            <a:r>
              <a:rPr lang="en-US" dirty="0" smtClean="0"/>
              <a:t>objEmp1.displayDetails(); // Print the details</a:t>
            </a:r>
          </a:p>
          <a:p>
            <a:pPr marL="228600"/>
            <a:r>
              <a:rPr lang="en-US" dirty="0" smtClean="0"/>
              <a:t>}</a:t>
            </a:r>
          </a:p>
          <a:p>
            <a:r>
              <a:rPr lang="en-US" dirty="0" smtClean="0"/>
              <a:t>}</a:t>
            </a:r>
            <a:endParaRPr lang="en-IN" dirty="0"/>
          </a:p>
        </p:txBody>
      </p:sp>
      <p:sp>
        <p:nvSpPr>
          <p:cNvPr id="7" name="Content Placeholder 1"/>
          <p:cNvSpPr txBox="1">
            <a:spLocks/>
          </p:cNvSpPr>
          <p:nvPr/>
        </p:nvSpPr>
        <p:spPr bwMode="auto">
          <a:xfrm>
            <a:off x="304800" y="4038600"/>
            <a:ext cx="8610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Following figure shows the output of the code:</a:t>
            </a:r>
            <a:endParaRPr kumimoji="0" lang="en-US" sz="1800" b="0" i="0" u="none" strike="noStrike" kern="1200" cap="none" spc="0" normalizeH="0" baseline="0" noProof="0" dirty="0">
              <a:ln>
                <a:noFill/>
              </a:ln>
              <a:solidFill>
                <a:schemeClr val="tx1"/>
              </a:solidFill>
              <a:effectLst/>
              <a:uLnTx/>
              <a:uFillTx/>
              <a:latin typeface="Calibri" pitchFamily="34" charset="0"/>
              <a:ea typeface="+mn-ea"/>
              <a:cs typeface="+mn-cs"/>
            </a:endParaRPr>
          </a:p>
        </p:txBody>
      </p:sp>
      <p:pic>
        <p:nvPicPr>
          <p:cNvPr id="8" name="Picture 7" descr="Figure 10.8.tif"/>
          <p:cNvPicPr>
            <a:picLocks noChangeAspect="1"/>
          </p:cNvPicPr>
          <p:nvPr/>
        </p:nvPicPr>
        <p:blipFill>
          <a:blip r:embed="rId2" cstate="print"/>
          <a:stretch>
            <a:fillRect/>
          </a:stretch>
        </p:blipFill>
        <p:spPr>
          <a:xfrm>
            <a:off x="2895600" y="4419600"/>
            <a:ext cx="2819400" cy="2170584"/>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400" dirty="0" smtClean="0"/>
              <a:t>Differentiate Type of Reference and Type of Object 1-2</a:t>
            </a:r>
            <a:endParaRPr lang="en-US" sz="2400" dirty="0"/>
          </a:p>
        </p:txBody>
      </p:sp>
      <p:sp>
        <p:nvSpPr>
          <p:cNvPr id="4" name="Footer Placeholder 3"/>
          <p:cNvSpPr>
            <a:spLocks noGrp="1"/>
          </p:cNvSpPr>
          <p:nvPr>
            <p:ph type="ftr" sz="quarter" idx="3"/>
          </p:nvPr>
        </p:nvSpPr>
        <p:spPr/>
        <p:txBody>
          <a:bodyPr/>
          <a:lstStyle/>
          <a:p>
            <a:pPr>
              <a:defRPr/>
            </a:pPr>
            <a:r>
              <a:rPr lang="en-US" smtClean="0"/>
              <a:t>© Aptech Ltd.                                                           Inheritance and Polymorphism/Session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34</a:t>
            </a:fld>
            <a:endParaRPr lang="en-US" dirty="0"/>
          </a:p>
        </p:txBody>
      </p:sp>
      <p:grpSp>
        <p:nvGrpSpPr>
          <p:cNvPr id="6" name="Group 5"/>
          <p:cNvGrpSpPr/>
          <p:nvPr/>
        </p:nvGrpSpPr>
        <p:grpSpPr>
          <a:xfrm>
            <a:off x="533400" y="914400"/>
            <a:ext cx="1447800" cy="457200"/>
            <a:chOff x="0" y="267999"/>
            <a:chExt cx="6096000" cy="936000"/>
          </a:xfrm>
          <a:solidFill>
            <a:schemeClr val="tx2">
              <a:lumMod val="75000"/>
            </a:schemeClr>
          </a:solidFill>
          <a:effectLst>
            <a:outerShdw blurRad="50800" dist="38100" dir="10800000" algn="r" rotWithShape="0">
              <a:prstClr val="black">
                <a:alpha val="40000"/>
              </a:prstClr>
            </a:outerShdw>
          </a:effectLst>
          <a:scene3d>
            <a:camera prst="orthographicFront"/>
            <a:lightRig rig="threePt" dir="t">
              <a:rot lat="0" lon="0" rev="7500000"/>
            </a:lightRig>
          </a:scene3d>
        </p:grpSpPr>
        <p:sp>
          <p:nvSpPr>
            <p:cNvPr id="7" name="Rounded Rectangle 6"/>
            <p:cNvSpPr/>
            <p:nvPr/>
          </p:nvSpPr>
          <p:spPr>
            <a:xfrm>
              <a:off x="0" y="267999"/>
              <a:ext cx="6096000" cy="936000"/>
            </a:xfrm>
            <a:prstGeom prst="roundRect">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 name="Rounded Rectangle 4"/>
            <p:cNvSpPr/>
            <p:nvPr/>
          </p:nvSpPr>
          <p:spPr>
            <a:xfrm>
              <a:off x="45692" y="313691"/>
              <a:ext cx="6004616" cy="844616"/>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defTabSz="1778000">
                <a:lnSpc>
                  <a:spcPct val="90000"/>
                </a:lnSpc>
                <a:spcBef>
                  <a:spcPct val="0"/>
                </a:spcBef>
                <a:spcAft>
                  <a:spcPct val="35000"/>
                </a:spcAft>
              </a:pPr>
              <a:r>
                <a:rPr lang="en-US" sz="1800" b="1" dirty="0" err="1" smtClean="0">
                  <a:solidFill>
                    <a:schemeClr val="bg1"/>
                  </a:solidFill>
                  <a:latin typeface="Calibri" pitchFamily="34" charset="0"/>
                  <a:cs typeface="Calibri" pitchFamily="34" charset="0"/>
                </a:rPr>
                <a:t>Upcasting</a:t>
              </a:r>
              <a:endParaRPr lang="en-IN" sz="1800" b="1" kern="1200" dirty="0">
                <a:solidFill>
                  <a:schemeClr val="bg1"/>
                </a:solidFill>
                <a:latin typeface="Calibri" pitchFamily="34" charset="0"/>
                <a:cs typeface="Calibri" pitchFamily="34" charset="0"/>
              </a:endParaRPr>
            </a:p>
          </p:txBody>
        </p:sp>
      </p:grpSp>
      <p:sp>
        <p:nvSpPr>
          <p:cNvPr id="9" name="Content Placeholder 1"/>
          <p:cNvSpPr txBox="1">
            <a:spLocks/>
          </p:cNvSpPr>
          <p:nvPr/>
        </p:nvSpPr>
        <p:spPr bwMode="auto">
          <a:xfrm>
            <a:off x="304800" y="1447800"/>
            <a:ext cx="86106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In the earlier code, type of object of </a:t>
            </a:r>
            <a:r>
              <a:rPr lang="en-US" sz="1800" b="1" dirty="0" smtClean="0">
                <a:cs typeface="Courier New" pitchFamily="49" charset="0"/>
              </a:rPr>
              <a:t>objEmp1</a:t>
            </a:r>
            <a:r>
              <a:rPr lang="en-US" sz="1800" dirty="0" smtClean="0">
                <a:latin typeface="Calibri" pitchFamily="34" charset="0"/>
              </a:rPr>
              <a:t> </a:t>
            </a:r>
            <a:r>
              <a:rPr lang="en-US" sz="1800" b="1" dirty="0" smtClean="0">
                <a:latin typeface="Calibri" pitchFamily="34" charset="0"/>
              </a:rPr>
              <a:t>is </a:t>
            </a:r>
            <a:r>
              <a:rPr lang="en-US" sz="1800" b="1" dirty="0" smtClean="0">
                <a:cs typeface="Courier New" pitchFamily="49" charset="0"/>
              </a:rPr>
              <a:t>Employee</a:t>
            </a:r>
            <a:r>
              <a:rPr lang="en-US" sz="1800" dirty="0" smtClean="0">
                <a:latin typeface="Calibri" pitchFamily="34" charset="0"/>
              </a:rPr>
              <a:t>. </a:t>
            </a:r>
          </a:p>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This means that the object will have all characteristics of an </a:t>
            </a:r>
            <a:r>
              <a:rPr lang="en-US" sz="1800" b="1" dirty="0" smtClean="0">
                <a:cs typeface="Courier New" pitchFamily="49" charset="0"/>
              </a:rPr>
              <a:t>Employee</a:t>
            </a:r>
            <a:r>
              <a:rPr lang="en-US" sz="1800" dirty="0" smtClean="0">
                <a:latin typeface="Calibri" pitchFamily="34" charset="0"/>
              </a:rPr>
              <a:t>. </a:t>
            </a:r>
          </a:p>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However, the reference assigned to the object was of </a:t>
            </a:r>
            <a:r>
              <a:rPr lang="en-US" sz="1800" b="1" dirty="0" err="1" smtClean="0">
                <a:cs typeface="Courier New" pitchFamily="49" charset="0"/>
              </a:rPr>
              <a:t>PartTimeEmployee</a:t>
            </a:r>
            <a:r>
              <a:rPr lang="en-US" sz="1800" dirty="0" smtClean="0">
                <a:latin typeface="Calibri" pitchFamily="34" charset="0"/>
              </a:rPr>
              <a:t>. </a:t>
            </a:r>
          </a:p>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This means that the object will bind with the members of </a:t>
            </a:r>
            <a:r>
              <a:rPr lang="en-US" sz="1800" b="1" dirty="0" err="1" smtClean="0">
                <a:cs typeface="Courier New" pitchFamily="49" charset="0"/>
              </a:rPr>
              <a:t>PartTimeEmployee</a:t>
            </a:r>
            <a:r>
              <a:rPr lang="en-US" sz="1800" dirty="0" smtClean="0">
                <a:latin typeface="Calibri" pitchFamily="34" charset="0"/>
              </a:rPr>
              <a:t> class during runtime. </a:t>
            </a:r>
          </a:p>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That is, object type is </a:t>
            </a:r>
            <a:r>
              <a:rPr lang="en-US" sz="1800" b="1" dirty="0" smtClean="0">
                <a:cs typeface="Courier New" pitchFamily="49" charset="0"/>
              </a:rPr>
              <a:t>Employee</a:t>
            </a:r>
            <a:r>
              <a:rPr lang="en-US" sz="1800" dirty="0" smtClean="0">
                <a:latin typeface="Calibri" pitchFamily="34" charset="0"/>
              </a:rPr>
              <a:t> and reference type is </a:t>
            </a:r>
            <a:r>
              <a:rPr lang="en-US" sz="1800" b="1" dirty="0" err="1" smtClean="0">
                <a:cs typeface="Courier New" pitchFamily="49" charset="0"/>
              </a:rPr>
              <a:t>PartTimeEmployee</a:t>
            </a:r>
            <a:r>
              <a:rPr lang="en-US" sz="1800" dirty="0" smtClean="0">
                <a:latin typeface="Calibri" pitchFamily="34" charset="0"/>
              </a:rPr>
              <a:t>. </a:t>
            </a:r>
          </a:p>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This is possible only when the classes are related with a parent-child relationship.</a:t>
            </a:r>
          </a:p>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Java allows casting an instance of a subclass to its parent class. </a:t>
            </a:r>
          </a:p>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This is known as </a:t>
            </a:r>
            <a:r>
              <a:rPr lang="en-US" sz="1800" dirty="0" err="1" smtClean="0">
                <a:latin typeface="Calibri" pitchFamily="34" charset="0"/>
              </a:rPr>
              <a:t>upcasting</a:t>
            </a:r>
            <a:r>
              <a:rPr lang="en-US" sz="1800" dirty="0" smtClean="0">
                <a:latin typeface="Calibri" pitchFamily="34" charset="0"/>
              </a:rPr>
              <a:t>.</a:t>
            </a:r>
          </a:p>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For example,</a:t>
            </a:r>
          </a:p>
          <a:p>
            <a:pPr marL="685800" lvl="0" indent="-342900" eaLnBrk="0" hangingPunct="0">
              <a:lnSpc>
                <a:spcPct val="100000"/>
              </a:lnSpc>
              <a:spcBef>
                <a:spcPct val="20000"/>
              </a:spcBef>
              <a:buClr>
                <a:srgbClr val="973735"/>
              </a:buClr>
              <a:buSzPct val="50000"/>
              <a:defRPr/>
            </a:pPr>
            <a:r>
              <a:rPr lang="en-US" sz="1800" dirty="0" err="1" smtClean="0">
                <a:cs typeface="Courier New" pitchFamily="49" charset="0"/>
              </a:rPr>
              <a:t>PartTimeEmployee</a:t>
            </a:r>
            <a:r>
              <a:rPr lang="en-US" sz="1800" dirty="0" smtClean="0">
                <a:cs typeface="Courier New" pitchFamily="49" charset="0"/>
              </a:rPr>
              <a:t> </a:t>
            </a:r>
            <a:r>
              <a:rPr lang="en-US" sz="1800" dirty="0" err="1" smtClean="0">
                <a:cs typeface="Courier New" pitchFamily="49" charset="0"/>
              </a:rPr>
              <a:t>objPT</a:t>
            </a:r>
            <a:r>
              <a:rPr lang="en-US" sz="1800" dirty="0" smtClean="0">
                <a:cs typeface="Courier New" pitchFamily="49" charset="0"/>
              </a:rPr>
              <a:t> = new </a:t>
            </a:r>
            <a:r>
              <a:rPr lang="en-US" sz="1800" dirty="0" err="1" smtClean="0">
                <a:cs typeface="Courier New" pitchFamily="49" charset="0"/>
              </a:rPr>
              <a:t>PartTimeEmployee</a:t>
            </a:r>
            <a:r>
              <a:rPr lang="en-US" sz="1800" dirty="0" smtClean="0">
                <a:cs typeface="Courier New" pitchFamily="49" charset="0"/>
              </a:rPr>
              <a:t>();</a:t>
            </a:r>
          </a:p>
          <a:p>
            <a:pPr marL="685800" lvl="0" indent="-342900" eaLnBrk="0" hangingPunct="0">
              <a:lnSpc>
                <a:spcPct val="100000"/>
              </a:lnSpc>
              <a:spcBef>
                <a:spcPct val="20000"/>
              </a:spcBef>
              <a:buClr>
                <a:srgbClr val="973735"/>
              </a:buClr>
              <a:buSzPct val="50000"/>
              <a:defRPr/>
            </a:pPr>
            <a:r>
              <a:rPr lang="en-US" sz="1800" dirty="0" smtClean="0">
                <a:cs typeface="Courier New" pitchFamily="49" charset="0"/>
              </a:rPr>
              <a:t>Employee </a:t>
            </a:r>
            <a:r>
              <a:rPr lang="en-US" sz="1800" dirty="0" err="1" smtClean="0">
                <a:cs typeface="Courier New" pitchFamily="49" charset="0"/>
              </a:rPr>
              <a:t>objEmp</a:t>
            </a:r>
            <a:r>
              <a:rPr lang="en-US" sz="1800" dirty="0" smtClean="0">
                <a:cs typeface="Courier New" pitchFamily="49" charset="0"/>
              </a:rPr>
              <a:t> = </a:t>
            </a:r>
            <a:r>
              <a:rPr lang="en-US" sz="1800" dirty="0" err="1" smtClean="0">
                <a:cs typeface="Courier New" pitchFamily="49" charset="0"/>
              </a:rPr>
              <a:t>objPT</a:t>
            </a:r>
            <a:r>
              <a:rPr lang="en-US" sz="1800" dirty="0" smtClean="0">
                <a:cs typeface="Courier New" pitchFamily="49" charset="0"/>
              </a:rPr>
              <a:t>; // </a:t>
            </a:r>
            <a:r>
              <a:rPr lang="en-US" sz="1800" dirty="0" err="1" smtClean="0">
                <a:cs typeface="Courier New" pitchFamily="49" charset="0"/>
              </a:rPr>
              <a:t>upcasting</a:t>
            </a:r>
            <a:endParaRPr lang="en-US" sz="1800" dirty="0" smtClean="0">
              <a:cs typeface="Courier New" pitchFamily="49" charset="0"/>
            </a:endParaRPr>
          </a:p>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While </a:t>
            </a:r>
            <a:r>
              <a:rPr lang="en-US" sz="1800" dirty="0" err="1" smtClean="0">
                <a:latin typeface="Calibri" pitchFamily="34" charset="0"/>
              </a:rPr>
              <a:t>upcasting</a:t>
            </a:r>
            <a:r>
              <a:rPr lang="en-US" sz="1800" dirty="0" smtClean="0">
                <a:latin typeface="Calibri" pitchFamily="34" charset="0"/>
              </a:rPr>
              <a:t> a child object, the child object </a:t>
            </a:r>
            <a:r>
              <a:rPr lang="en-US" sz="1800" b="1" dirty="0" err="1" smtClean="0">
                <a:cs typeface="Courier New" pitchFamily="49" charset="0"/>
              </a:rPr>
              <a:t>objPT</a:t>
            </a:r>
            <a:r>
              <a:rPr lang="en-US" sz="1800" dirty="0" smtClean="0">
                <a:latin typeface="Calibri" pitchFamily="34" charset="0"/>
              </a:rPr>
              <a:t> is directly assigned to the parent class object </a:t>
            </a:r>
            <a:r>
              <a:rPr lang="en-US" sz="1800" b="1" dirty="0" err="1" smtClean="0">
                <a:cs typeface="Courier New" pitchFamily="49" charset="0"/>
              </a:rPr>
              <a:t>objEmp</a:t>
            </a:r>
            <a:r>
              <a:rPr lang="en-US" sz="1800" dirty="0" smtClean="0">
                <a:latin typeface="Calibri" pitchFamily="34" charset="0"/>
              </a:rPr>
              <a:t>. </a:t>
            </a:r>
          </a:p>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However, the parent object cannot access the members that are specific to the child class and not available in the parent class. </a:t>
            </a:r>
            <a:endParaRPr kumimoji="0" lang="en-US" sz="1800" b="0" i="0" u="none" strike="noStrike" kern="1200" cap="none" spc="0" normalizeH="0" baseline="0" noProof="0" dirty="0">
              <a:ln>
                <a:noFill/>
              </a:ln>
              <a:solidFill>
                <a:schemeClr val="tx1"/>
              </a:solidFill>
              <a:effectLst/>
              <a:uLnTx/>
              <a:uFillTx/>
              <a:latin typeface="Calibri" pitchFamily="34" charset="0"/>
              <a:ea typeface="+mn-ea"/>
              <a:cs typeface="+mn-cs"/>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400" dirty="0" smtClean="0"/>
              <a:t>Differentiate Type of Reference and Type of Object 2-2</a:t>
            </a:r>
            <a:endParaRPr lang="en-US" sz="2400" dirty="0"/>
          </a:p>
        </p:txBody>
      </p:sp>
      <p:sp>
        <p:nvSpPr>
          <p:cNvPr id="4" name="Footer Placeholder 3"/>
          <p:cNvSpPr>
            <a:spLocks noGrp="1"/>
          </p:cNvSpPr>
          <p:nvPr>
            <p:ph type="ftr" sz="quarter" idx="3"/>
          </p:nvPr>
        </p:nvSpPr>
        <p:spPr/>
        <p:txBody>
          <a:bodyPr/>
          <a:lstStyle/>
          <a:p>
            <a:pPr>
              <a:defRPr/>
            </a:pPr>
            <a:r>
              <a:rPr lang="en-US" smtClean="0"/>
              <a:t>© Aptech Ltd.                                                           Inheritance and Polymorphism/Session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35</a:t>
            </a:fld>
            <a:endParaRPr lang="en-US" dirty="0"/>
          </a:p>
        </p:txBody>
      </p:sp>
      <p:grpSp>
        <p:nvGrpSpPr>
          <p:cNvPr id="6" name="Group 5"/>
          <p:cNvGrpSpPr/>
          <p:nvPr/>
        </p:nvGrpSpPr>
        <p:grpSpPr>
          <a:xfrm>
            <a:off x="533400" y="990600"/>
            <a:ext cx="1752600" cy="457200"/>
            <a:chOff x="0" y="267999"/>
            <a:chExt cx="6096000" cy="936000"/>
          </a:xfrm>
          <a:solidFill>
            <a:schemeClr val="tx2">
              <a:lumMod val="75000"/>
            </a:schemeClr>
          </a:solidFill>
          <a:effectLst>
            <a:outerShdw blurRad="50800" dist="38100" dir="10800000" algn="r" rotWithShape="0">
              <a:prstClr val="black">
                <a:alpha val="40000"/>
              </a:prstClr>
            </a:outerShdw>
          </a:effectLst>
          <a:scene3d>
            <a:camera prst="orthographicFront"/>
            <a:lightRig rig="threePt" dir="t">
              <a:rot lat="0" lon="0" rev="7500000"/>
            </a:lightRig>
          </a:scene3d>
        </p:grpSpPr>
        <p:sp>
          <p:nvSpPr>
            <p:cNvPr id="7" name="Rounded Rectangle 6"/>
            <p:cNvSpPr/>
            <p:nvPr/>
          </p:nvSpPr>
          <p:spPr>
            <a:xfrm>
              <a:off x="0" y="267999"/>
              <a:ext cx="6096000" cy="936000"/>
            </a:xfrm>
            <a:prstGeom prst="roundRect">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 name="Rounded Rectangle 4"/>
            <p:cNvSpPr/>
            <p:nvPr/>
          </p:nvSpPr>
          <p:spPr>
            <a:xfrm>
              <a:off x="45692" y="313691"/>
              <a:ext cx="6004616" cy="844616"/>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defTabSz="1778000">
                <a:lnSpc>
                  <a:spcPct val="90000"/>
                </a:lnSpc>
                <a:spcBef>
                  <a:spcPct val="0"/>
                </a:spcBef>
                <a:spcAft>
                  <a:spcPct val="35000"/>
                </a:spcAft>
              </a:pPr>
              <a:r>
                <a:rPr lang="en-US" sz="1800" b="1" dirty="0" err="1" smtClean="0">
                  <a:solidFill>
                    <a:schemeClr val="bg1"/>
                  </a:solidFill>
                  <a:latin typeface="Calibri" pitchFamily="34" charset="0"/>
                  <a:cs typeface="Calibri" pitchFamily="34" charset="0"/>
                </a:rPr>
                <a:t>Downcasting</a:t>
              </a:r>
              <a:endParaRPr lang="en-IN" sz="1800" b="1" kern="1200" dirty="0">
                <a:solidFill>
                  <a:schemeClr val="bg1"/>
                </a:solidFill>
                <a:latin typeface="Calibri" pitchFamily="34" charset="0"/>
                <a:cs typeface="Calibri" pitchFamily="34" charset="0"/>
              </a:endParaRPr>
            </a:p>
          </p:txBody>
        </p:sp>
      </p:grpSp>
      <p:sp>
        <p:nvSpPr>
          <p:cNvPr id="9" name="Content Placeholder 1"/>
          <p:cNvSpPr txBox="1">
            <a:spLocks/>
          </p:cNvSpPr>
          <p:nvPr/>
        </p:nvSpPr>
        <p:spPr bwMode="auto">
          <a:xfrm>
            <a:off x="304800" y="1676400"/>
            <a:ext cx="86106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Java also allows casting the parent reference back to the child type. </a:t>
            </a:r>
          </a:p>
          <a:p>
            <a:pPr marL="342900" lvl="0" indent="-342900" eaLnBrk="0" hangingPunct="0">
              <a:lnSpc>
                <a:spcPct val="100000"/>
              </a:lnSpc>
              <a:spcBef>
                <a:spcPct val="20000"/>
              </a:spcBef>
              <a:buClr>
                <a:srgbClr val="973735"/>
              </a:buClr>
              <a:buSzPct val="50000"/>
              <a:buFont typeface="Wingdings" pitchFamily="2" charset="2"/>
              <a:buChar char="u"/>
              <a:defRPr/>
            </a:pPr>
            <a:endParaRPr lang="en-US" sz="1800" dirty="0" smtClean="0">
              <a:latin typeface="Calibri" pitchFamily="34" charset="0"/>
            </a:endParaRPr>
          </a:p>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This is because parent references an object of type child. </a:t>
            </a:r>
          </a:p>
          <a:p>
            <a:pPr marL="342900" lvl="0" indent="-342900" eaLnBrk="0" hangingPunct="0">
              <a:lnSpc>
                <a:spcPct val="100000"/>
              </a:lnSpc>
              <a:spcBef>
                <a:spcPct val="20000"/>
              </a:spcBef>
              <a:buClr>
                <a:srgbClr val="973735"/>
              </a:buClr>
              <a:buSzPct val="50000"/>
              <a:buFont typeface="Wingdings" pitchFamily="2" charset="2"/>
              <a:buChar char="u"/>
              <a:defRPr/>
            </a:pPr>
            <a:endParaRPr lang="en-US" sz="1800" dirty="0" smtClean="0">
              <a:latin typeface="Calibri" pitchFamily="34" charset="0"/>
            </a:endParaRPr>
          </a:p>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Casting a parent object to child type is called </a:t>
            </a:r>
            <a:r>
              <a:rPr lang="en-US" sz="1800" dirty="0" err="1" smtClean="0">
                <a:latin typeface="Calibri" pitchFamily="34" charset="0"/>
              </a:rPr>
              <a:t>downcasting</a:t>
            </a:r>
            <a:r>
              <a:rPr lang="en-US" sz="1800" dirty="0" smtClean="0">
                <a:latin typeface="Calibri" pitchFamily="34" charset="0"/>
              </a:rPr>
              <a:t> because an object is being casted to a class lower down in the inheritance hierarchy. </a:t>
            </a:r>
          </a:p>
          <a:p>
            <a:pPr marL="342900" lvl="0" indent="-342900" eaLnBrk="0" hangingPunct="0">
              <a:lnSpc>
                <a:spcPct val="100000"/>
              </a:lnSpc>
              <a:spcBef>
                <a:spcPct val="20000"/>
              </a:spcBef>
              <a:buClr>
                <a:srgbClr val="973735"/>
              </a:buClr>
              <a:buSzPct val="50000"/>
              <a:buFont typeface="Wingdings" pitchFamily="2" charset="2"/>
              <a:buChar char="u"/>
              <a:defRPr/>
            </a:pPr>
            <a:endParaRPr lang="en-US" sz="1800" dirty="0" smtClean="0">
              <a:latin typeface="Calibri" pitchFamily="34" charset="0"/>
            </a:endParaRPr>
          </a:p>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However, </a:t>
            </a:r>
            <a:r>
              <a:rPr lang="en-US" sz="1800" dirty="0" err="1" smtClean="0">
                <a:latin typeface="Calibri" pitchFamily="34" charset="0"/>
              </a:rPr>
              <a:t>downcasting</a:t>
            </a:r>
            <a:r>
              <a:rPr lang="en-US" sz="1800" dirty="0" smtClean="0">
                <a:latin typeface="Calibri" pitchFamily="34" charset="0"/>
              </a:rPr>
              <a:t> requires explicit type casting by specifying the child class name in brackets.</a:t>
            </a:r>
          </a:p>
          <a:p>
            <a:pPr marL="342900" lvl="0" indent="-342900" eaLnBrk="0" hangingPunct="0">
              <a:lnSpc>
                <a:spcPct val="100000"/>
              </a:lnSpc>
              <a:spcBef>
                <a:spcPct val="20000"/>
              </a:spcBef>
              <a:buClr>
                <a:srgbClr val="973735"/>
              </a:buClr>
              <a:buSzPct val="50000"/>
              <a:buFont typeface="Wingdings" pitchFamily="2" charset="2"/>
              <a:buChar char="u"/>
              <a:defRPr/>
            </a:pPr>
            <a:endParaRPr lang="en-US" sz="1800" dirty="0" smtClean="0">
              <a:latin typeface="Calibri" pitchFamily="34" charset="0"/>
            </a:endParaRPr>
          </a:p>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For example,</a:t>
            </a:r>
          </a:p>
          <a:p>
            <a:pPr marL="685800" lvl="0" indent="-342900" eaLnBrk="0" hangingPunct="0">
              <a:lnSpc>
                <a:spcPct val="100000"/>
              </a:lnSpc>
              <a:spcBef>
                <a:spcPct val="20000"/>
              </a:spcBef>
              <a:buClr>
                <a:srgbClr val="973735"/>
              </a:buClr>
              <a:buSzPct val="50000"/>
              <a:defRPr/>
            </a:pPr>
            <a:r>
              <a:rPr lang="en-US" sz="1800" dirty="0" err="1" smtClean="0">
                <a:cs typeface="Courier New" pitchFamily="49" charset="0"/>
              </a:rPr>
              <a:t>PartTimeEmployee</a:t>
            </a:r>
            <a:r>
              <a:rPr lang="en-US" sz="1800" dirty="0" smtClean="0">
                <a:cs typeface="Courier New" pitchFamily="49" charset="0"/>
              </a:rPr>
              <a:t> objPT1 = (</a:t>
            </a:r>
            <a:r>
              <a:rPr lang="en-US" sz="1800" dirty="0" err="1" smtClean="0">
                <a:cs typeface="Courier New" pitchFamily="49" charset="0"/>
              </a:rPr>
              <a:t>PartTimeEmployee</a:t>
            </a:r>
            <a:r>
              <a:rPr lang="en-US" sz="1800" dirty="0" smtClean="0">
                <a:cs typeface="Courier New" pitchFamily="49" charset="0"/>
              </a:rPr>
              <a:t>) </a:t>
            </a:r>
            <a:r>
              <a:rPr lang="en-US" sz="1800" dirty="0" err="1" smtClean="0">
                <a:cs typeface="Courier New" pitchFamily="49" charset="0"/>
              </a:rPr>
              <a:t>objEmp</a:t>
            </a:r>
            <a:r>
              <a:rPr lang="en-US" sz="1800" dirty="0" smtClean="0">
                <a:cs typeface="Courier New" pitchFamily="49" charset="0"/>
              </a:rPr>
              <a:t>; </a:t>
            </a:r>
            <a:br>
              <a:rPr lang="en-US" sz="1800" dirty="0" smtClean="0">
                <a:cs typeface="Courier New" pitchFamily="49" charset="0"/>
              </a:rPr>
            </a:br>
            <a:r>
              <a:rPr lang="en-US" sz="1800" dirty="0" smtClean="0">
                <a:cs typeface="Courier New" pitchFamily="49" charset="0"/>
              </a:rPr>
              <a:t>// </a:t>
            </a:r>
            <a:r>
              <a:rPr lang="en-US" sz="1800" dirty="0" err="1" smtClean="0">
                <a:cs typeface="Courier New" pitchFamily="49" charset="0"/>
              </a:rPr>
              <a:t>downcasting</a:t>
            </a:r>
            <a:endParaRPr kumimoji="0" lang="en-US" sz="1800" b="0" i="0" u="none" strike="noStrike" kern="1200" cap="none" spc="0" normalizeH="0" baseline="0" noProof="0" dirty="0">
              <a:ln>
                <a:noFill/>
              </a:ln>
              <a:solidFill>
                <a:schemeClr val="tx1"/>
              </a:solidFill>
              <a:effectLst/>
              <a:uLnTx/>
              <a:uFillTx/>
              <a:cs typeface="Courier New" pitchFamily="49"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Invocation of Virtual Method</a:t>
            </a:r>
            <a:endParaRPr lang="en-US" dirty="0"/>
          </a:p>
        </p:txBody>
      </p:sp>
      <p:sp>
        <p:nvSpPr>
          <p:cNvPr id="4" name="Footer Placeholder 3"/>
          <p:cNvSpPr>
            <a:spLocks noGrp="1"/>
          </p:cNvSpPr>
          <p:nvPr>
            <p:ph type="ftr" sz="quarter" idx="3"/>
          </p:nvPr>
        </p:nvSpPr>
        <p:spPr/>
        <p:txBody>
          <a:bodyPr/>
          <a:lstStyle/>
          <a:p>
            <a:pPr>
              <a:defRPr/>
            </a:pPr>
            <a:r>
              <a:rPr lang="en-US" smtClean="0"/>
              <a:t>© Aptech Ltd.                                                           Inheritance and Polymorphism/Session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36</a:t>
            </a:fld>
            <a:endParaRPr lang="en-US" dirty="0"/>
          </a:p>
        </p:txBody>
      </p:sp>
      <p:grpSp>
        <p:nvGrpSpPr>
          <p:cNvPr id="6" name="Group 5"/>
          <p:cNvGrpSpPr/>
          <p:nvPr/>
        </p:nvGrpSpPr>
        <p:grpSpPr>
          <a:xfrm>
            <a:off x="533400" y="990600"/>
            <a:ext cx="8382000" cy="685800"/>
            <a:chOff x="0" y="267999"/>
            <a:chExt cx="6096000" cy="936000"/>
          </a:xfrm>
          <a:solidFill>
            <a:schemeClr val="accent6">
              <a:lumMod val="50000"/>
            </a:schemeClr>
          </a:solidFill>
          <a:scene3d>
            <a:camera prst="orthographicFront"/>
            <a:lightRig rig="threePt" dir="t">
              <a:rot lat="0" lon="0" rev="7500000"/>
            </a:lightRig>
          </a:scene3d>
        </p:grpSpPr>
        <p:sp>
          <p:nvSpPr>
            <p:cNvPr id="7" name="Rounded Rectangle 6"/>
            <p:cNvSpPr/>
            <p:nvPr/>
          </p:nvSpPr>
          <p:spPr>
            <a:xfrm>
              <a:off x="0" y="267999"/>
              <a:ext cx="6096000" cy="936000"/>
            </a:xfrm>
            <a:prstGeom prst="roundRect">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 name="Rounded Rectangle 4"/>
            <p:cNvSpPr/>
            <p:nvPr/>
          </p:nvSpPr>
          <p:spPr>
            <a:xfrm>
              <a:off x="45692" y="313691"/>
              <a:ext cx="6004616" cy="844616"/>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defTabSz="1778000">
                <a:lnSpc>
                  <a:spcPct val="90000"/>
                </a:lnSpc>
                <a:spcBef>
                  <a:spcPct val="0"/>
                </a:spcBef>
                <a:spcAft>
                  <a:spcPct val="35000"/>
                </a:spcAft>
              </a:pPr>
              <a:r>
                <a:rPr lang="en-US" sz="1800" dirty="0" smtClean="0">
                  <a:solidFill>
                    <a:schemeClr val="bg1"/>
                  </a:solidFill>
                  <a:latin typeface="Calibri" pitchFamily="34" charset="0"/>
                  <a:cs typeface="Calibri" pitchFamily="34" charset="0"/>
                </a:rPr>
                <a:t>In the earlier code, during execution of the statement </a:t>
              </a:r>
              <a:r>
                <a:rPr lang="en-US" sz="1800" b="1" dirty="0" smtClean="0">
                  <a:solidFill>
                    <a:schemeClr val="bg1"/>
                  </a:solidFill>
                  <a:latin typeface="Courier New" pitchFamily="49" charset="0"/>
                  <a:cs typeface="Courier New" pitchFamily="49" charset="0"/>
                </a:rPr>
                <a:t>Employee objEmp1= new </a:t>
              </a:r>
              <a:r>
                <a:rPr lang="en-US" sz="1800" b="1" dirty="0" err="1" smtClean="0">
                  <a:solidFill>
                    <a:schemeClr val="bg1"/>
                  </a:solidFill>
                  <a:latin typeface="Courier New" pitchFamily="49" charset="0"/>
                  <a:cs typeface="Courier New" pitchFamily="49" charset="0"/>
                </a:rPr>
                <a:t>PartTimeEmployee</a:t>
              </a:r>
              <a:r>
                <a:rPr lang="en-US" sz="1800" b="1" dirty="0" smtClean="0">
                  <a:solidFill>
                    <a:schemeClr val="bg1"/>
                  </a:solidFill>
                  <a:latin typeface="Courier New" pitchFamily="49" charset="0"/>
                  <a:cs typeface="Courier New" pitchFamily="49" charset="0"/>
                </a:rPr>
                <a:t>(…)</a:t>
              </a:r>
              <a:r>
                <a:rPr lang="en-US" sz="1800" dirty="0" smtClean="0">
                  <a:solidFill>
                    <a:schemeClr val="bg1"/>
                  </a:solidFill>
                  <a:latin typeface="Calibri" pitchFamily="34" charset="0"/>
                  <a:cs typeface="Calibri" pitchFamily="34" charset="0"/>
                </a:rPr>
                <a:t>, the runtime type of the </a:t>
              </a:r>
              <a:r>
                <a:rPr lang="en-US" sz="1800" b="1" dirty="0" smtClean="0">
                  <a:solidFill>
                    <a:schemeClr val="bg1"/>
                  </a:solidFill>
                  <a:latin typeface="Courier New" pitchFamily="49" charset="0"/>
                  <a:cs typeface="Courier New" pitchFamily="49" charset="0"/>
                </a:rPr>
                <a:t>Employee</a:t>
              </a:r>
              <a:r>
                <a:rPr lang="en-US" sz="1800" dirty="0" smtClean="0">
                  <a:solidFill>
                    <a:schemeClr val="bg1"/>
                  </a:solidFill>
                  <a:latin typeface="Calibri" pitchFamily="34" charset="0"/>
                  <a:cs typeface="Calibri" pitchFamily="34" charset="0"/>
                </a:rPr>
                <a:t> object is determined.</a:t>
              </a:r>
              <a:endParaRPr lang="en-IN" sz="1800" kern="1200" dirty="0">
                <a:solidFill>
                  <a:schemeClr val="bg1"/>
                </a:solidFill>
                <a:latin typeface="Calibri" pitchFamily="34" charset="0"/>
                <a:cs typeface="Calibri" pitchFamily="34" charset="0"/>
              </a:endParaRPr>
            </a:p>
          </p:txBody>
        </p:sp>
      </p:grpSp>
      <p:grpSp>
        <p:nvGrpSpPr>
          <p:cNvPr id="9" name="Group 8"/>
          <p:cNvGrpSpPr/>
          <p:nvPr/>
        </p:nvGrpSpPr>
        <p:grpSpPr>
          <a:xfrm>
            <a:off x="533400" y="1828800"/>
            <a:ext cx="8382000" cy="685800"/>
            <a:chOff x="0" y="267999"/>
            <a:chExt cx="6096000" cy="936000"/>
          </a:xfrm>
          <a:solidFill>
            <a:schemeClr val="accent3">
              <a:lumMod val="50000"/>
            </a:schemeClr>
          </a:solidFill>
          <a:scene3d>
            <a:camera prst="orthographicFront"/>
            <a:lightRig rig="threePt" dir="t">
              <a:rot lat="0" lon="0" rev="7500000"/>
            </a:lightRig>
          </a:scene3d>
        </p:grpSpPr>
        <p:sp>
          <p:nvSpPr>
            <p:cNvPr id="10" name="Rounded Rectangle 9"/>
            <p:cNvSpPr/>
            <p:nvPr/>
          </p:nvSpPr>
          <p:spPr>
            <a:xfrm>
              <a:off x="0" y="267999"/>
              <a:ext cx="6096000" cy="936000"/>
            </a:xfrm>
            <a:prstGeom prst="roundRect">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 name="Rounded Rectangle 4"/>
            <p:cNvSpPr/>
            <p:nvPr/>
          </p:nvSpPr>
          <p:spPr>
            <a:xfrm>
              <a:off x="45692" y="313691"/>
              <a:ext cx="6004616" cy="844616"/>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defTabSz="1778000">
                <a:lnSpc>
                  <a:spcPct val="90000"/>
                </a:lnSpc>
                <a:spcBef>
                  <a:spcPct val="0"/>
                </a:spcBef>
                <a:spcAft>
                  <a:spcPct val="35000"/>
                </a:spcAft>
              </a:pPr>
              <a:r>
                <a:rPr lang="en-US" sz="1800" dirty="0" smtClean="0">
                  <a:latin typeface="Calibri" pitchFamily="34" charset="0"/>
                  <a:cs typeface="Calibri" pitchFamily="34" charset="0"/>
                </a:rPr>
                <a:t>The compiler does not generate error because the </a:t>
              </a:r>
              <a:r>
                <a:rPr lang="en-US" sz="1800" b="1" dirty="0" smtClean="0">
                  <a:latin typeface="Courier New" pitchFamily="49" charset="0"/>
                  <a:cs typeface="Courier New" pitchFamily="49" charset="0"/>
                </a:rPr>
                <a:t>Employee</a:t>
              </a:r>
              <a:r>
                <a:rPr lang="en-US" sz="1800" dirty="0" smtClean="0">
                  <a:latin typeface="Calibri" pitchFamily="34" charset="0"/>
                  <a:cs typeface="Calibri" pitchFamily="34" charset="0"/>
                </a:rPr>
                <a:t> class has a </a:t>
              </a:r>
              <a:r>
                <a:rPr lang="en-US" sz="1800" b="1" dirty="0" err="1" smtClean="0">
                  <a:latin typeface="Courier New" pitchFamily="49" charset="0"/>
                  <a:cs typeface="Courier New" pitchFamily="49" charset="0"/>
                </a:rPr>
                <a:t>displayDetails</a:t>
              </a:r>
              <a:r>
                <a:rPr lang="en-US" sz="1800" b="1" dirty="0" smtClean="0">
                  <a:latin typeface="Courier New" pitchFamily="49" charset="0"/>
                  <a:cs typeface="Courier New" pitchFamily="49" charset="0"/>
                </a:rPr>
                <a:t>()</a:t>
              </a:r>
              <a:r>
                <a:rPr lang="en-US" sz="1800" dirty="0" smtClean="0">
                  <a:latin typeface="Calibri" pitchFamily="34" charset="0"/>
                  <a:cs typeface="Calibri" pitchFamily="34" charset="0"/>
                </a:rPr>
                <a:t> method.</a:t>
              </a:r>
              <a:endParaRPr lang="en-IN" sz="1800" kern="1200" dirty="0">
                <a:latin typeface="Calibri" pitchFamily="34" charset="0"/>
                <a:cs typeface="Calibri" pitchFamily="34" charset="0"/>
              </a:endParaRPr>
            </a:p>
          </p:txBody>
        </p:sp>
      </p:grpSp>
      <p:grpSp>
        <p:nvGrpSpPr>
          <p:cNvPr id="12" name="Group 11"/>
          <p:cNvGrpSpPr/>
          <p:nvPr/>
        </p:nvGrpSpPr>
        <p:grpSpPr>
          <a:xfrm>
            <a:off x="533400" y="2667000"/>
            <a:ext cx="8382000" cy="685800"/>
            <a:chOff x="0" y="267999"/>
            <a:chExt cx="6096000" cy="936000"/>
          </a:xfrm>
          <a:solidFill>
            <a:schemeClr val="accent6">
              <a:lumMod val="50000"/>
            </a:schemeClr>
          </a:solidFill>
          <a:scene3d>
            <a:camera prst="orthographicFront"/>
            <a:lightRig rig="threePt" dir="t">
              <a:rot lat="0" lon="0" rev="7500000"/>
            </a:lightRig>
          </a:scene3d>
        </p:grpSpPr>
        <p:sp>
          <p:nvSpPr>
            <p:cNvPr id="13" name="Rounded Rectangle 12"/>
            <p:cNvSpPr/>
            <p:nvPr/>
          </p:nvSpPr>
          <p:spPr>
            <a:xfrm>
              <a:off x="0" y="267999"/>
              <a:ext cx="6096000" cy="936000"/>
            </a:xfrm>
            <a:prstGeom prst="roundRect">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4" name="Rounded Rectangle 4"/>
            <p:cNvSpPr/>
            <p:nvPr/>
          </p:nvSpPr>
          <p:spPr>
            <a:xfrm>
              <a:off x="45692" y="313691"/>
              <a:ext cx="6004616" cy="844616"/>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defTabSz="1778000">
                <a:lnSpc>
                  <a:spcPct val="90000"/>
                </a:lnSpc>
                <a:spcBef>
                  <a:spcPct val="0"/>
                </a:spcBef>
                <a:spcAft>
                  <a:spcPct val="35000"/>
                </a:spcAft>
              </a:pPr>
              <a:r>
                <a:rPr lang="en-US" sz="1800" dirty="0" smtClean="0">
                  <a:solidFill>
                    <a:schemeClr val="bg1"/>
                  </a:solidFill>
                  <a:latin typeface="Calibri" pitchFamily="34" charset="0"/>
                  <a:cs typeface="Calibri" pitchFamily="34" charset="0"/>
                </a:rPr>
                <a:t>At runtime, the method executed is referenced from the </a:t>
              </a:r>
              <a:r>
                <a:rPr lang="en-US" sz="1800" b="1" dirty="0" err="1" smtClean="0">
                  <a:solidFill>
                    <a:schemeClr val="bg1"/>
                  </a:solidFill>
                  <a:latin typeface="Courier New" pitchFamily="49" charset="0"/>
                  <a:cs typeface="Courier New" pitchFamily="49" charset="0"/>
                </a:rPr>
                <a:t>PartTimeEmployee</a:t>
              </a:r>
              <a:r>
                <a:rPr lang="en-US" sz="1800" dirty="0" smtClean="0">
                  <a:solidFill>
                    <a:schemeClr val="bg1"/>
                  </a:solidFill>
                  <a:latin typeface="Calibri" pitchFamily="34" charset="0"/>
                  <a:cs typeface="Calibri" pitchFamily="34" charset="0"/>
                </a:rPr>
                <a:t> object.  This aspect of polymorphism is called virtual method invocation.</a:t>
              </a:r>
              <a:endParaRPr lang="en-IN" sz="1800" kern="1200" dirty="0">
                <a:solidFill>
                  <a:schemeClr val="bg1"/>
                </a:solidFill>
                <a:latin typeface="Calibri" pitchFamily="34" charset="0"/>
                <a:cs typeface="Calibri" pitchFamily="34" charset="0"/>
              </a:endParaRPr>
            </a:p>
          </p:txBody>
        </p:sp>
      </p:grpSp>
      <p:sp>
        <p:nvSpPr>
          <p:cNvPr id="18" name="Content Placeholder 1"/>
          <p:cNvSpPr txBox="1">
            <a:spLocks/>
          </p:cNvSpPr>
          <p:nvPr/>
        </p:nvSpPr>
        <p:spPr bwMode="auto">
          <a:xfrm>
            <a:off x="304800" y="3657600"/>
            <a:ext cx="8839200" cy="3200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The difference here is between the compiler and the runtime behavior.</a:t>
            </a:r>
          </a:p>
          <a:p>
            <a:pPr marL="685800" lvl="0" indent="-342900" eaLnBrk="0" hangingPunct="0">
              <a:lnSpc>
                <a:spcPct val="100000"/>
              </a:lnSpc>
              <a:spcBef>
                <a:spcPct val="20000"/>
              </a:spcBef>
              <a:buClr>
                <a:srgbClr val="973735"/>
              </a:buClr>
              <a:buSzPct val="50000"/>
              <a:buFont typeface="Wingdings" pitchFamily="2" charset="2"/>
              <a:buChar char="§"/>
              <a:defRPr/>
            </a:pPr>
            <a:r>
              <a:rPr lang="en-US" sz="1800" dirty="0" smtClean="0">
                <a:latin typeface="Calibri" pitchFamily="34" charset="0"/>
              </a:rPr>
              <a:t>The compiler checks the accessibility of each method and field based on the class definition whereas the behavior associated with an object is determined at runtime.</a:t>
            </a:r>
          </a:p>
          <a:p>
            <a:pPr marL="685800" lvl="0" indent="-342900" eaLnBrk="0" hangingPunct="0">
              <a:lnSpc>
                <a:spcPct val="100000"/>
              </a:lnSpc>
              <a:spcBef>
                <a:spcPct val="20000"/>
              </a:spcBef>
              <a:buClr>
                <a:srgbClr val="973735"/>
              </a:buClr>
              <a:buSzPct val="50000"/>
              <a:buFont typeface="Wingdings" pitchFamily="2" charset="2"/>
              <a:buChar char="§"/>
              <a:defRPr/>
            </a:pPr>
            <a:r>
              <a:rPr lang="en-US" sz="1800" dirty="0" smtClean="0">
                <a:latin typeface="Calibri" pitchFamily="34" charset="0"/>
              </a:rPr>
              <a:t>Since the object created was of </a:t>
            </a:r>
            <a:r>
              <a:rPr lang="en-US" sz="1800" b="1" dirty="0" err="1" smtClean="0">
                <a:cs typeface="Courier New" pitchFamily="49" charset="0"/>
              </a:rPr>
              <a:t>PartTimeEmployee</a:t>
            </a:r>
            <a:r>
              <a:rPr lang="en-US" sz="1800" dirty="0" smtClean="0">
                <a:latin typeface="Calibri" pitchFamily="34" charset="0"/>
              </a:rPr>
              <a:t>, the </a:t>
            </a:r>
            <a:r>
              <a:rPr lang="en-US" sz="1800" b="1" dirty="0" err="1" smtClean="0">
                <a:cs typeface="Courier New" pitchFamily="49" charset="0"/>
              </a:rPr>
              <a:t>displayDetails</a:t>
            </a:r>
            <a:r>
              <a:rPr lang="en-US" sz="1800" b="1" dirty="0" smtClean="0">
                <a:cs typeface="Courier New" pitchFamily="49" charset="0"/>
              </a:rPr>
              <a:t>()</a:t>
            </a:r>
            <a:r>
              <a:rPr lang="en-US" sz="1800" dirty="0" smtClean="0">
                <a:latin typeface="Calibri" pitchFamily="34" charset="0"/>
              </a:rPr>
              <a:t> method of </a:t>
            </a:r>
            <a:r>
              <a:rPr lang="en-US" sz="1800" b="1" dirty="0" err="1" smtClean="0">
                <a:cs typeface="Courier New" pitchFamily="49" charset="0"/>
              </a:rPr>
              <a:t>PartTimeEmployee</a:t>
            </a:r>
            <a:r>
              <a:rPr lang="en-US" sz="1800" dirty="0" smtClean="0">
                <a:latin typeface="Calibri" pitchFamily="34" charset="0"/>
              </a:rPr>
              <a:t> is invoked even though the object type is </a:t>
            </a:r>
            <a:r>
              <a:rPr lang="en-US" sz="1800" b="1" dirty="0" smtClean="0">
                <a:cs typeface="Courier New" pitchFamily="49" charset="0"/>
              </a:rPr>
              <a:t>Employee</a:t>
            </a:r>
            <a:r>
              <a:rPr lang="en-US" sz="1800" dirty="0" smtClean="0">
                <a:latin typeface="Calibri" pitchFamily="34" charset="0"/>
              </a:rPr>
              <a:t>. </a:t>
            </a:r>
          </a:p>
          <a:p>
            <a:pPr marL="685800" lvl="0" indent="-342900" eaLnBrk="0" hangingPunct="0">
              <a:lnSpc>
                <a:spcPct val="100000"/>
              </a:lnSpc>
              <a:spcBef>
                <a:spcPct val="20000"/>
              </a:spcBef>
              <a:buClr>
                <a:srgbClr val="973735"/>
              </a:buClr>
              <a:buSzPct val="50000"/>
              <a:buFont typeface="Wingdings" pitchFamily="2" charset="2"/>
              <a:buChar char="§"/>
              <a:defRPr/>
            </a:pPr>
            <a:r>
              <a:rPr lang="en-US" sz="1800" dirty="0" smtClean="0">
                <a:latin typeface="Calibri" pitchFamily="34" charset="0"/>
              </a:rPr>
              <a:t>This is referred to as virtual method invocation and the method is referred to as virtual method.</a:t>
            </a:r>
          </a:p>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In other languages such as C++, the same can be achieved by using the keyword virtual. </a:t>
            </a:r>
            <a:endParaRPr kumimoji="0" lang="en-US" sz="1800" b="0" i="0" u="none" strike="noStrike" kern="1200" cap="none" spc="0" normalizeH="0" baseline="0" noProof="0" dirty="0">
              <a:ln>
                <a:noFill/>
              </a:ln>
              <a:solidFill>
                <a:schemeClr val="tx1"/>
              </a:solidFill>
              <a:effectLst/>
              <a:uLnTx/>
              <a:uFillTx/>
              <a:latin typeface="Calibri" pitchFamily="34" charset="0"/>
              <a:ea typeface="+mn-ea"/>
              <a:cs typeface="+mn-cs"/>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Using the ‘abstract’ Keyword 1-9</a:t>
            </a:r>
            <a:endParaRPr lang="en-US" dirty="0"/>
          </a:p>
        </p:txBody>
      </p:sp>
      <p:sp>
        <p:nvSpPr>
          <p:cNvPr id="4" name="Footer Placeholder 3"/>
          <p:cNvSpPr>
            <a:spLocks noGrp="1"/>
          </p:cNvSpPr>
          <p:nvPr>
            <p:ph type="ftr" sz="quarter" idx="3"/>
          </p:nvPr>
        </p:nvSpPr>
        <p:spPr/>
        <p:txBody>
          <a:bodyPr/>
          <a:lstStyle/>
          <a:p>
            <a:pPr>
              <a:defRPr/>
            </a:pPr>
            <a:r>
              <a:rPr lang="en-US" smtClean="0"/>
              <a:t>© Aptech Ltd.                                                           Inheritance and Polymorphism/Session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37</a:t>
            </a:fld>
            <a:endParaRPr lang="en-US" dirty="0"/>
          </a:p>
        </p:txBody>
      </p:sp>
      <p:grpSp>
        <p:nvGrpSpPr>
          <p:cNvPr id="6" name="Group 5"/>
          <p:cNvGrpSpPr/>
          <p:nvPr/>
        </p:nvGrpSpPr>
        <p:grpSpPr>
          <a:xfrm>
            <a:off x="533400" y="914400"/>
            <a:ext cx="8382000" cy="609600"/>
            <a:chOff x="0" y="267999"/>
            <a:chExt cx="6096000" cy="936000"/>
          </a:xfrm>
          <a:solidFill>
            <a:schemeClr val="accent6">
              <a:lumMod val="50000"/>
            </a:schemeClr>
          </a:solidFill>
          <a:scene3d>
            <a:camera prst="orthographicFront"/>
            <a:lightRig rig="threePt" dir="t">
              <a:rot lat="0" lon="0" rev="7500000"/>
            </a:lightRig>
          </a:scene3d>
        </p:grpSpPr>
        <p:sp>
          <p:nvSpPr>
            <p:cNvPr id="7" name="Rounded Rectangle 6"/>
            <p:cNvSpPr/>
            <p:nvPr/>
          </p:nvSpPr>
          <p:spPr>
            <a:xfrm>
              <a:off x="0" y="267999"/>
              <a:ext cx="6096000" cy="936000"/>
            </a:xfrm>
            <a:prstGeom prst="roundRect">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 name="Rounded Rectangle 4"/>
            <p:cNvSpPr/>
            <p:nvPr/>
          </p:nvSpPr>
          <p:spPr>
            <a:xfrm>
              <a:off x="45692" y="313691"/>
              <a:ext cx="6004616" cy="844616"/>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defTabSz="1778000">
                <a:lnSpc>
                  <a:spcPct val="90000"/>
                </a:lnSpc>
                <a:spcBef>
                  <a:spcPct val="0"/>
                </a:spcBef>
                <a:spcAft>
                  <a:spcPct val="35000"/>
                </a:spcAft>
              </a:pPr>
              <a:r>
                <a:rPr lang="en-US" sz="1800" dirty="0" smtClean="0">
                  <a:solidFill>
                    <a:schemeClr val="bg1"/>
                  </a:solidFill>
                  <a:latin typeface="Calibri" pitchFamily="34" charset="0"/>
                  <a:cs typeface="Calibri" pitchFamily="34" charset="0"/>
                </a:rPr>
                <a:t>Java provides the </a:t>
              </a:r>
              <a:r>
                <a:rPr lang="en-US" sz="1800" dirty="0" smtClean="0">
                  <a:solidFill>
                    <a:schemeClr val="bg1"/>
                  </a:solidFill>
                  <a:latin typeface="Courier New" pitchFamily="49" charset="0"/>
                  <a:cs typeface="Courier New" pitchFamily="49" charset="0"/>
                </a:rPr>
                <a:t>abstract</a:t>
              </a:r>
              <a:r>
                <a:rPr lang="en-US" sz="1800" dirty="0" smtClean="0">
                  <a:solidFill>
                    <a:schemeClr val="bg1"/>
                  </a:solidFill>
                  <a:latin typeface="Calibri" pitchFamily="34" charset="0"/>
                  <a:cs typeface="Calibri" pitchFamily="34" charset="0"/>
                </a:rPr>
                <a:t> keyword to create a super class that serves as a generalized form that will be inherited by all of its subclasses.</a:t>
              </a:r>
              <a:endParaRPr lang="en-IN" sz="1800" kern="1200" dirty="0">
                <a:solidFill>
                  <a:schemeClr val="bg1"/>
                </a:solidFill>
                <a:latin typeface="Calibri" pitchFamily="34" charset="0"/>
                <a:cs typeface="Calibri" pitchFamily="34" charset="0"/>
              </a:endParaRPr>
            </a:p>
          </p:txBody>
        </p:sp>
      </p:grpSp>
      <p:grpSp>
        <p:nvGrpSpPr>
          <p:cNvPr id="9" name="Group 8"/>
          <p:cNvGrpSpPr/>
          <p:nvPr/>
        </p:nvGrpSpPr>
        <p:grpSpPr>
          <a:xfrm>
            <a:off x="533400" y="1600200"/>
            <a:ext cx="8382000" cy="609600"/>
            <a:chOff x="0" y="267999"/>
            <a:chExt cx="6096000" cy="936000"/>
          </a:xfrm>
          <a:solidFill>
            <a:schemeClr val="accent3">
              <a:lumMod val="50000"/>
            </a:schemeClr>
          </a:solidFill>
          <a:scene3d>
            <a:camera prst="orthographicFront"/>
            <a:lightRig rig="threePt" dir="t">
              <a:rot lat="0" lon="0" rev="7500000"/>
            </a:lightRig>
          </a:scene3d>
        </p:grpSpPr>
        <p:sp>
          <p:nvSpPr>
            <p:cNvPr id="10" name="Rounded Rectangle 9"/>
            <p:cNvSpPr/>
            <p:nvPr/>
          </p:nvSpPr>
          <p:spPr>
            <a:xfrm>
              <a:off x="0" y="267999"/>
              <a:ext cx="6096000" cy="936000"/>
            </a:xfrm>
            <a:prstGeom prst="roundRect">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 name="Rounded Rectangle 4"/>
            <p:cNvSpPr/>
            <p:nvPr/>
          </p:nvSpPr>
          <p:spPr>
            <a:xfrm>
              <a:off x="45692" y="313691"/>
              <a:ext cx="6004616" cy="844616"/>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defTabSz="1778000">
                <a:lnSpc>
                  <a:spcPct val="90000"/>
                </a:lnSpc>
                <a:spcBef>
                  <a:spcPct val="0"/>
                </a:spcBef>
                <a:spcAft>
                  <a:spcPct val="35000"/>
                </a:spcAft>
              </a:pPr>
              <a:r>
                <a:rPr lang="en-US" sz="1800" dirty="0" smtClean="0">
                  <a:latin typeface="Calibri" pitchFamily="34" charset="0"/>
                  <a:cs typeface="Calibri" pitchFamily="34" charset="0"/>
                </a:rPr>
                <a:t>The methods of the super class serve as a contract or a standard that the subclass can implement in its own way.</a:t>
              </a:r>
              <a:endParaRPr lang="en-IN" sz="1800" kern="1200" dirty="0">
                <a:latin typeface="Calibri" pitchFamily="34" charset="0"/>
                <a:cs typeface="Calibri" pitchFamily="34" charset="0"/>
              </a:endParaRPr>
            </a:p>
          </p:txBody>
        </p:sp>
      </p:grpSp>
      <p:grpSp>
        <p:nvGrpSpPr>
          <p:cNvPr id="15" name="Group 14"/>
          <p:cNvGrpSpPr/>
          <p:nvPr/>
        </p:nvGrpSpPr>
        <p:grpSpPr>
          <a:xfrm>
            <a:off x="533400" y="2362200"/>
            <a:ext cx="2057400" cy="457200"/>
            <a:chOff x="0" y="267999"/>
            <a:chExt cx="6096000" cy="936000"/>
          </a:xfrm>
          <a:solidFill>
            <a:schemeClr val="tx2">
              <a:lumMod val="75000"/>
            </a:schemeClr>
          </a:solidFill>
          <a:effectLst>
            <a:outerShdw blurRad="50800" dist="38100" dir="10800000" algn="r" rotWithShape="0">
              <a:prstClr val="black">
                <a:alpha val="40000"/>
              </a:prstClr>
            </a:outerShdw>
          </a:effectLst>
          <a:scene3d>
            <a:camera prst="orthographicFront"/>
            <a:lightRig rig="threePt" dir="t">
              <a:rot lat="0" lon="0" rev="7500000"/>
            </a:lightRig>
          </a:scene3d>
        </p:grpSpPr>
        <p:sp>
          <p:nvSpPr>
            <p:cNvPr id="16" name="Rounded Rectangle 15"/>
            <p:cNvSpPr/>
            <p:nvPr/>
          </p:nvSpPr>
          <p:spPr>
            <a:xfrm>
              <a:off x="0" y="267999"/>
              <a:ext cx="6096000" cy="936000"/>
            </a:xfrm>
            <a:prstGeom prst="roundRect">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7" name="Rounded Rectangle 4"/>
            <p:cNvSpPr/>
            <p:nvPr/>
          </p:nvSpPr>
          <p:spPr>
            <a:xfrm>
              <a:off x="45692" y="313691"/>
              <a:ext cx="6004616" cy="844616"/>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defTabSz="1778000">
                <a:lnSpc>
                  <a:spcPct val="90000"/>
                </a:lnSpc>
                <a:spcBef>
                  <a:spcPct val="0"/>
                </a:spcBef>
                <a:spcAft>
                  <a:spcPct val="35000"/>
                </a:spcAft>
              </a:pPr>
              <a:r>
                <a:rPr lang="en-US" sz="1800" b="1" dirty="0" smtClean="0">
                  <a:solidFill>
                    <a:schemeClr val="bg1"/>
                  </a:solidFill>
                  <a:latin typeface="Calibri" pitchFamily="34" charset="0"/>
                  <a:cs typeface="Calibri" pitchFamily="34" charset="0"/>
                </a:rPr>
                <a:t>Abstract method</a:t>
              </a:r>
              <a:endParaRPr lang="en-IN" sz="1800" b="1" kern="1200" dirty="0">
                <a:solidFill>
                  <a:schemeClr val="bg1"/>
                </a:solidFill>
                <a:latin typeface="Calibri" pitchFamily="34" charset="0"/>
                <a:cs typeface="Calibri" pitchFamily="34" charset="0"/>
              </a:endParaRPr>
            </a:p>
          </p:txBody>
        </p:sp>
      </p:grpSp>
      <p:sp>
        <p:nvSpPr>
          <p:cNvPr id="18" name="Wave 17"/>
          <p:cNvSpPr/>
          <p:nvPr/>
        </p:nvSpPr>
        <p:spPr>
          <a:xfrm>
            <a:off x="838200" y="2971800"/>
            <a:ext cx="7620000" cy="838200"/>
          </a:xfrm>
          <a:prstGeom prst="wav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dirty="0" smtClean="0">
                <a:latin typeface="Calibri" pitchFamily="34" charset="0"/>
                <a:cs typeface="Calibri" pitchFamily="34" charset="0"/>
              </a:rPr>
              <a:t>An </a:t>
            </a:r>
            <a:r>
              <a:rPr lang="en-US" sz="1800" dirty="0" smtClean="0">
                <a:latin typeface="Courier New" pitchFamily="49" charset="0"/>
                <a:cs typeface="Courier New" pitchFamily="49" charset="0"/>
              </a:rPr>
              <a:t>abstract</a:t>
            </a:r>
            <a:r>
              <a:rPr lang="en-US" sz="1800" dirty="0" smtClean="0">
                <a:latin typeface="Calibri" pitchFamily="34" charset="0"/>
                <a:cs typeface="Calibri" pitchFamily="34" charset="0"/>
              </a:rPr>
              <a:t> method is one that is declared with the </a:t>
            </a:r>
            <a:r>
              <a:rPr lang="en-US" sz="1800" dirty="0" smtClean="0">
                <a:latin typeface="Courier New" pitchFamily="49" charset="0"/>
                <a:cs typeface="Courier New" pitchFamily="49" charset="0"/>
              </a:rPr>
              <a:t>abstract</a:t>
            </a:r>
            <a:r>
              <a:rPr lang="en-US" sz="1800" dirty="0" smtClean="0">
                <a:latin typeface="Calibri" pitchFamily="34" charset="0"/>
                <a:cs typeface="Calibri" pitchFamily="34" charset="0"/>
              </a:rPr>
              <a:t> keyword and is without an implementation, that is, without any body.</a:t>
            </a:r>
            <a:endParaRPr lang="en-US" sz="1800" dirty="0">
              <a:latin typeface="Calibri" pitchFamily="34" charset="0"/>
              <a:cs typeface="Calibri" pitchFamily="34" charset="0"/>
            </a:endParaRPr>
          </a:p>
        </p:txBody>
      </p:sp>
      <p:sp>
        <p:nvSpPr>
          <p:cNvPr id="19" name="Content Placeholder 1"/>
          <p:cNvSpPr txBox="1">
            <a:spLocks/>
          </p:cNvSpPr>
          <p:nvPr/>
        </p:nvSpPr>
        <p:spPr bwMode="auto">
          <a:xfrm>
            <a:off x="304800" y="3733800"/>
            <a:ext cx="86106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The abstract method does not contain any ‘{}’ brackets and ends with a semicolon. </a:t>
            </a:r>
          </a:p>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The syntax for declaring an abstract method is as follows:</a:t>
            </a:r>
            <a:endParaRPr kumimoji="0" lang="en-US" sz="1800" b="0" i="0" u="none" strike="noStrike" kern="1200" cap="none" spc="0" normalizeH="0" baseline="0" noProof="0" dirty="0">
              <a:ln>
                <a:noFill/>
              </a:ln>
              <a:solidFill>
                <a:schemeClr val="tx1"/>
              </a:solidFill>
              <a:effectLst/>
              <a:uLnTx/>
              <a:uFillTx/>
              <a:latin typeface="Calibri" pitchFamily="34" charset="0"/>
              <a:ea typeface="+mn-ea"/>
              <a:cs typeface="+mn-cs"/>
            </a:endParaRPr>
          </a:p>
        </p:txBody>
      </p:sp>
      <p:grpSp>
        <p:nvGrpSpPr>
          <p:cNvPr id="20" name="Group 19"/>
          <p:cNvGrpSpPr/>
          <p:nvPr/>
        </p:nvGrpSpPr>
        <p:grpSpPr>
          <a:xfrm>
            <a:off x="609600" y="4495800"/>
            <a:ext cx="1295400" cy="381000"/>
            <a:chOff x="0" y="267999"/>
            <a:chExt cx="6096000" cy="936000"/>
          </a:xfrm>
          <a:solidFill>
            <a:schemeClr val="accent2"/>
          </a:solidFill>
          <a:scene3d>
            <a:camera prst="orthographicFront"/>
            <a:lightRig rig="threePt" dir="t">
              <a:rot lat="0" lon="0" rev="7500000"/>
            </a:lightRig>
          </a:scene3d>
        </p:grpSpPr>
        <p:sp>
          <p:nvSpPr>
            <p:cNvPr id="21" name="Rounded Rectangle 20"/>
            <p:cNvSpPr/>
            <p:nvPr/>
          </p:nvSpPr>
          <p:spPr>
            <a:xfrm>
              <a:off x="0" y="267999"/>
              <a:ext cx="6096000" cy="936000"/>
            </a:xfrm>
            <a:prstGeom prst="roundRect">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2" name="Rounded Rectangle 4"/>
            <p:cNvSpPr/>
            <p:nvPr/>
          </p:nvSpPr>
          <p:spPr>
            <a:xfrm>
              <a:off x="45692" y="313691"/>
              <a:ext cx="6004616" cy="844616"/>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IN" sz="2400" b="1" dirty="0" smtClean="0">
                  <a:solidFill>
                    <a:schemeClr val="bg1"/>
                  </a:solidFill>
                  <a:latin typeface="Calibri" pitchFamily="34" charset="0"/>
                  <a:cs typeface="Calibri" pitchFamily="34" charset="0"/>
                </a:rPr>
                <a:t>Syntax</a:t>
              </a:r>
              <a:endParaRPr lang="en-IN" sz="2400" b="1" kern="1200" dirty="0">
                <a:solidFill>
                  <a:schemeClr val="bg1"/>
                </a:solidFill>
                <a:latin typeface="Calibri" pitchFamily="34" charset="0"/>
                <a:cs typeface="Calibri" pitchFamily="34" charset="0"/>
              </a:endParaRPr>
            </a:p>
          </p:txBody>
        </p:sp>
      </p:grpSp>
      <p:sp>
        <p:nvSpPr>
          <p:cNvPr id="23" name="TextBox 22"/>
          <p:cNvSpPr txBox="1"/>
          <p:nvPr/>
        </p:nvSpPr>
        <p:spPr>
          <a:xfrm>
            <a:off x="685800" y="5029200"/>
            <a:ext cx="8077200" cy="259302"/>
          </a:xfrm>
          <a:prstGeom prst="rect">
            <a:avLst/>
          </a:prstGeom>
          <a:solidFill>
            <a:schemeClr val="accent6">
              <a:lumMod val="60000"/>
              <a:lumOff val="40000"/>
            </a:schemeClr>
          </a:solidFill>
          <a:ln>
            <a:solidFill>
              <a:schemeClr val="tx1"/>
            </a:solidFill>
          </a:ln>
        </p:spPr>
        <p:txBody>
          <a:bodyPr wrap="square" rtlCol="0">
            <a:spAutoFit/>
          </a:bodyPr>
          <a:lstStyle/>
          <a:p>
            <a:r>
              <a:rPr lang="en-IN" dirty="0" smtClean="0"/>
              <a:t>abstract &lt;return-type&gt; &lt;method-name&gt; (&lt;parameter-list&gt;);</a:t>
            </a:r>
            <a:endParaRPr lang="en-IN" dirty="0"/>
          </a:p>
        </p:txBody>
      </p:sp>
      <p:sp>
        <p:nvSpPr>
          <p:cNvPr id="24" name="Content Placeholder 1"/>
          <p:cNvSpPr txBox="1">
            <a:spLocks/>
          </p:cNvSpPr>
          <p:nvPr/>
        </p:nvSpPr>
        <p:spPr bwMode="auto">
          <a:xfrm>
            <a:off x="609600" y="5334000"/>
            <a:ext cx="81534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rgbClr val="973735"/>
              </a:buClr>
              <a:buSzPct val="50000"/>
              <a:tabLst/>
              <a:defRPr/>
            </a:pPr>
            <a:r>
              <a:rPr kumimoji="0" lang="en-IN" sz="1800" b="0" i="0" u="none" strike="noStrike" kern="1200" cap="none" spc="0" normalizeH="0" baseline="0" noProof="0" dirty="0" smtClean="0">
                <a:ln>
                  <a:noFill/>
                </a:ln>
                <a:solidFill>
                  <a:schemeClr val="tx1"/>
                </a:solidFill>
                <a:effectLst/>
                <a:uLnTx/>
                <a:uFillTx/>
                <a:latin typeface="Calibri" pitchFamily="34" charset="0"/>
                <a:ea typeface="+mn-ea"/>
                <a:cs typeface="+mn-cs"/>
              </a:rPr>
              <a:t>where,</a:t>
            </a:r>
          </a:p>
          <a:p>
            <a:pPr marL="266700" lvl="0" eaLnBrk="0" hangingPunct="0">
              <a:lnSpc>
                <a:spcPct val="100000"/>
              </a:lnSpc>
              <a:spcBef>
                <a:spcPct val="20000"/>
              </a:spcBef>
              <a:buClr>
                <a:srgbClr val="973735"/>
              </a:buClr>
              <a:buSzPct val="50000"/>
              <a:defRPr/>
            </a:pPr>
            <a:r>
              <a:rPr lang="en-US" sz="1800" dirty="0" smtClean="0">
                <a:cs typeface="Courier New" pitchFamily="49" charset="0"/>
              </a:rPr>
              <a:t>abstract</a:t>
            </a:r>
            <a:r>
              <a:rPr lang="en-US" sz="1800" dirty="0" smtClean="0">
                <a:latin typeface="Calibri" pitchFamily="34" charset="0"/>
                <a:cs typeface="Calibri" pitchFamily="34" charset="0"/>
              </a:rPr>
              <a:t>: Indicates that the method is an abstract method.</a:t>
            </a:r>
            <a:endParaRPr kumimoji="0" lang="en-IN" sz="1800" b="0" i="0" u="none" strike="noStrike" kern="1200" cap="none" spc="0" normalizeH="0" baseline="0" noProof="0" dirty="0" smtClean="0">
              <a:ln>
                <a:noFill/>
              </a:ln>
              <a:solidFill>
                <a:schemeClr val="tx1"/>
              </a:solidFill>
              <a:effectLst/>
              <a:uLnTx/>
              <a:uFillTx/>
              <a:latin typeface="Calibri" pitchFamily="34" charset="0"/>
              <a:cs typeface="Calibri" pitchFamily="34" charset="0"/>
            </a:endParaRPr>
          </a:p>
          <a:p>
            <a:pPr marL="342900" marR="0" lvl="0" indent="-342900" algn="l" defTabSz="914400" rtl="0" eaLnBrk="0" fontAlgn="base" latinLnBrk="0" hangingPunct="0">
              <a:lnSpc>
                <a:spcPct val="100000"/>
              </a:lnSpc>
              <a:spcBef>
                <a:spcPct val="20000"/>
              </a:spcBef>
              <a:spcAft>
                <a:spcPct val="0"/>
              </a:spcAft>
              <a:buClr>
                <a:srgbClr val="973735"/>
              </a:buClr>
              <a:buSzPct val="50000"/>
              <a:tabLst/>
              <a:defRPr/>
            </a:pPr>
            <a:endParaRPr kumimoji="0" lang="en-US" sz="1800" b="0" i="0" u="none" strike="noStrike" kern="1200" cap="none" spc="0" normalizeH="0" baseline="0" noProof="0" dirty="0">
              <a:ln>
                <a:noFill/>
              </a:ln>
              <a:solidFill>
                <a:schemeClr val="tx1"/>
              </a:solidFill>
              <a:effectLst/>
              <a:uLnTx/>
              <a:uFillTx/>
              <a:latin typeface="Calibri" pitchFamily="34" charset="0"/>
              <a:ea typeface="+mn-ea"/>
              <a:cs typeface="+mn-cs"/>
            </a:endParaRPr>
          </a:p>
        </p:txBody>
      </p:sp>
      <p:sp>
        <p:nvSpPr>
          <p:cNvPr id="26" name="Content Placeholder 1"/>
          <p:cNvSpPr txBox="1">
            <a:spLocks/>
          </p:cNvSpPr>
          <p:nvPr/>
        </p:nvSpPr>
        <p:spPr bwMode="auto">
          <a:xfrm>
            <a:off x="304800" y="5943600"/>
            <a:ext cx="86106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For example,</a:t>
            </a:r>
          </a:p>
          <a:p>
            <a:pPr marL="685800" lvl="0" indent="-342900" eaLnBrk="0" hangingPunct="0">
              <a:lnSpc>
                <a:spcPct val="100000"/>
              </a:lnSpc>
              <a:spcBef>
                <a:spcPct val="20000"/>
              </a:spcBef>
              <a:buClr>
                <a:srgbClr val="973735"/>
              </a:buClr>
              <a:buSzPct val="50000"/>
              <a:defRPr/>
            </a:pPr>
            <a:r>
              <a:rPr lang="en-US" sz="1800" dirty="0" smtClean="0">
                <a:cs typeface="Courier New" pitchFamily="49" charset="0"/>
              </a:rPr>
              <a:t>public abstract void calculate(); </a:t>
            </a:r>
            <a:endParaRPr kumimoji="0" lang="en-US" sz="1800" b="0" i="0" u="none" strike="noStrike" kern="1200" cap="none" spc="0" normalizeH="0" baseline="0" noProof="0" dirty="0">
              <a:ln>
                <a:noFill/>
              </a:ln>
              <a:solidFill>
                <a:schemeClr val="tx1"/>
              </a:solidFill>
              <a:effectLst/>
              <a:uLnTx/>
              <a:uFillTx/>
              <a:cs typeface="Courier New" pitchFamily="49"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Using the ‘abstract’ Keyword 2-9</a:t>
            </a:r>
            <a:endParaRPr lang="en-US" dirty="0"/>
          </a:p>
        </p:txBody>
      </p:sp>
      <p:sp>
        <p:nvSpPr>
          <p:cNvPr id="4" name="Footer Placeholder 3"/>
          <p:cNvSpPr>
            <a:spLocks noGrp="1"/>
          </p:cNvSpPr>
          <p:nvPr>
            <p:ph type="ftr" sz="quarter" idx="3"/>
          </p:nvPr>
        </p:nvSpPr>
        <p:spPr/>
        <p:txBody>
          <a:bodyPr/>
          <a:lstStyle/>
          <a:p>
            <a:pPr>
              <a:defRPr/>
            </a:pPr>
            <a:r>
              <a:rPr lang="en-US" smtClean="0"/>
              <a:t>© Aptech Ltd.                                                           Inheritance and Polymorphism/Session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38</a:t>
            </a:fld>
            <a:endParaRPr lang="en-US" dirty="0"/>
          </a:p>
        </p:txBody>
      </p:sp>
      <p:grpSp>
        <p:nvGrpSpPr>
          <p:cNvPr id="6" name="Group 5"/>
          <p:cNvGrpSpPr/>
          <p:nvPr/>
        </p:nvGrpSpPr>
        <p:grpSpPr>
          <a:xfrm>
            <a:off x="533400" y="914400"/>
            <a:ext cx="2057400" cy="457200"/>
            <a:chOff x="0" y="267999"/>
            <a:chExt cx="6096000" cy="936000"/>
          </a:xfrm>
          <a:solidFill>
            <a:schemeClr val="tx2">
              <a:lumMod val="75000"/>
            </a:schemeClr>
          </a:solidFill>
          <a:effectLst>
            <a:outerShdw blurRad="50800" dist="38100" dir="10800000" algn="r" rotWithShape="0">
              <a:prstClr val="black">
                <a:alpha val="40000"/>
              </a:prstClr>
            </a:outerShdw>
          </a:effectLst>
          <a:scene3d>
            <a:camera prst="orthographicFront"/>
            <a:lightRig rig="threePt" dir="t">
              <a:rot lat="0" lon="0" rev="7500000"/>
            </a:lightRig>
          </a:scene3d>
        </p:grpSpPr>
        <p:sp>
          <p:nvSpPr>
            <p:cNvPr id="7" name="Rounded Rectangle 6"/>
            <p:cNvSpPr/>
            <p:nvPr/>
          </p:nvSpPr>
          <p:spPr>
            <a:xfrm>
              <a:off x="0" y="267999"/>
              <a:ext cx="6096000" cy="936000"/>
            </a:xfrm>
            <a:prstGeom prst="roundRect">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 name="Rounded Rectangle 4"/>
            <p:cNvSpPr/>
            <p:nvPr/>
          </p:nvSpPr>
          <p:spPr>
            <a:xfrm>
              <a:off x="45692" y="313691"/>
              <a:ext cx="6004616" cy="844616"/>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defTabSz="1778000">
                <a:lnSpc>
                  <a:spcPct val="90000"/>
                </a:lnSpc>
                <a:spcBef>
                  <a:spcPct val="0"/>
                </a:spcBef>
                <a:spcAft>
                  <a:spcPct val="35000"/>
                </a:spcAft>
              </a:pPr>
              <a:r>
                <a:rPr lang="en-US" sz="1800" b="1" dirty="0" smtClean="0">
                  <a:solidFill>
                    <a:schemeClr val="bg1"/>
                  </a:solidFill>
                  <a:latin typeface="Calibri" pitchFamily="34" charset="0"/>
                  <a:cs typeface="Calibri" pitchFamily="34" charset="0"/>
                </a:rPr>
                <a:t>Abstract class</a:t>
              </a:r>
              <a:endParaRPr lang="en-IN" sz="1800" b="1" kern="1200" dirty="0">
                <a:solidFill>
                  <a:schemeClr val="bg1"/>
                </a:solidFill>
                <a:latin typeface="Calibri" pitchFamily="34" charset="0"/>
                <a:cs typeface="Calibri" pitchFamily="34" charset="0"/>
              </a:endParaRPr>
            </a:p>
          </p:txBody>
        </p:sp>
      </p:grpSp>
      <p:sp>
        <p:nvSpPr>
          <p:cNvPr id="9" name="Wave 8"/>
          <p:cNvSpPr/>
          <p:nvPr/>
        </p:nvSpPr>
        <p:spPr>
          <a:xfrm>
            <a:off x="1219200" y="1524000"/>
            <a:ext cx="7086600" cy="685800"/>
          </a:xfrm>
          <a:prstGeom prst="wav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dirty="0" smtClean="0">
                <a:latin typeface="Calibri" pitchFamily="34" charset="0"/>
                <a:cs typeface="Calibri" pitchFamily="34" charset="0"/>
              </a:rPr>
              <a:t>An </a:t>
            </a:r>
            <a:r>
              <a:rPr lang="en-US" sz="1800" dirty="0" smtClean="0">
                <a:latin typeface="Courier New" pitchFamily="49" charset="0"/>
                <a:cs typeface="Courier New" pitchFamily="49" charset="0"/>
              </a:rPr>
              <a:t>abstract</a:t>
            </a:r>
            <a:r>
              <a:rPr lang="en-US" sz="1800" dirty="0" smtClean="0">
                <a:latin typeface="Calibri" pitchFamily="34" charset="0"/>
                <a:cs typeface="Calibri" pitchFamily="34" charset="0"/>
              </a:rPr>
              <a:t> class is one that consists of </a:t>
            </a:r>
            <a:r>
              <a:rPr lang="en-US" sz="1800" dirty="0" smtClean="0">
                <a:latin typeface="Courier New" pitchFamily="49" charset="0"/>
                <a:cs typeface="Courier New" pitchFamily="49" charset="0"/>
              </a:rPr>
              <a:t>abstract</a:t>
            </a:r>
            <a:r>
              <a:rPr lang="en-US" sz="1800" dirty="0" smtClean="0">
                <a:latin typeface="Calibri" pitchFamily="34" charset="0"/>
                <a:cs typeface="Calibri" pitchFamily="34" charset="0"/>
              </a:rPr>
              <a:t> methods.</a:t>
            </a:r>
            <a:endParaRPr lang="en-US" sz="1800" dirty="0">
              <a:latin typeface="Calibri" pitchFamily="34" charset="0"/>
              <a:cs typeface="Calibri" pitchFamily="34" charset="0"/>
            </a:endParaRPr>
          </a:p>
        </p:txBody>
      </p:sp>
      <p:sp>
        <p:nvSpPr>
          <p:cNvPr id="10" name="Content Placeholder 1"/>
          <p:cNvSpPr txBox="1">
            <a:spLocks/>
          </p:cNvSpPr>
          <p:nvPr/>
        </p:nvSpPr>
        <p:spPr bwMode="auto">
          <a:xfrm>
            <a:off x="304800" y="2209800"/>
            <a:ext cx="8610600" cy="1905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cs typeface="Courier New" pitchFamily="49" charset="0"/>
              </a:rPr>
              <a:t>Abstract</a:t>
            </a:r>
            <a:r>
              <a:rPr lang="en-US" sz="1800" dirty="0" smtClean="0">
                <a:latin typeface="Calibri" pitchFamily="34" charset="0"/>
              </a:rPr>
              <a:t> class serves as a framework that provides certain behavior for other classes.</a:t>
            </a:r>
          </a:p>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The subclass provides the requirement-specific behavior of the existing framework. </a:t>
            </a:r>
          </a:p>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cs typeface="Courier New" pitchFamily="49" charset="0"/>
              </a:rPr>
              <a:t>Abstract</a:t>
            </a:r>
            <a:r>
              <a:rPr lang="en-US" sz="1800" dirty="0" smtClean="0">
                <a:latin typeface="Calibri" pitchFamily="34" charset="0"/>
              </a:rPr>
              <a:t> classes cannot be instantiated and they must be </a:t>
            </a:r>
            <a:r>
              <a:rPr lang="en-US" sz="1800" dirty="0" err="1" smtClean="0">
                <a:latin typeface="Calibri" pitchFamily="34" charset="0"/>
              </a:rPr>
              <a:t>subclassed</a:t>
            </a:r>
            <a:r>
              <a:rPr lang="en-US" sz="1800" dirty="0" smtClean="0">
                <a:latin typeface="Calibri" pitchFamily="34" charset="0"/>
              </a:rPr>
              <a:t> to use the class members. </a:t>
            </a:r>
          </a:p>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The subclass provides implementations for the </a:t>
            </a:r>
            <a:r>
              <a:rPr lang="en-US" sz="1800" dirty="0" smtClean="0">
                <a:cs typeface="Courier New" pitchFamily="49" charset="0"/>
              </a:rPr>
              <a:t>abstract</a:t>
            </a:r>
            <a:r>
              <a:rPr lang="en-US" sz="1800" dirty="0" smtClean="0">
                <a:latin typeface="Calibri" pitchFamily="34" charset="0"/>
              </a:rPr>
              <a:t> methods in its parent class. </a:t>
            </a:r>
          </a:p>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The syntax for declaring an </a:t>
            </a:r>
            <a:r>
              <a:rPr lang="en-US" sz="1800" dirty="0" smtClean="0">
                <a:cs typeface="Courier New" pitchFamily="49" charset="0"/>
              </a:rPr>
              <a:t>abstract</a:t>
            </a:r>
            <a:r>
              <a:rPr lang="en-US" sz="1800" dirty="0" smtClean="0">
                <a:latin typeface="Calibri" pitchFamily="34" charset="0"/>
              </a:rPr>
              <a:t> class is as follows:</a:t>
            </a:r>
            <a:endParaRPr kumimoji="0" lang="en-US" sz="1800" b="0" i="0" u="none" strike="noStrike" kern="1200" cap="none" spc="0" normalizeH="0" baseline="0" noProof="0" dirty="0">
              <a:ln>
                <a:noFill/>
              </a:ln>
              <a:solidFill>
                <a:schemeClr val="tx1"/>
              </a:solidFill>
              <a:effectLst/>
              <a:uLnTx/>
              <a:uFillTx/>
              <a:latin typeface="Calibri" pitchFamily="34" charset="0"/>
              <a:ea typeface="+mn-ea"/>
              <a:cs typeface="+mn-cs"/>
            </a:endParaRPr>
          </a:p>
        </p:txBody>
      </p:sp>
      <p:grpSp>
        <p:nvGrpSpPr>
          <p:cNvPr id="11" name="Group 10"/>
          <p:cNvGrpSpPr/>
          <p:nvPr/>
        </p:nvGrpSpPr>
        <p:grpSpPr>
          <a:xfrm>
            <a:off x="609600" y="4467837"/>
            <a:ext cx="1295400" cy="381000"/>
            <a:chOff x="0" y="267999"/>
            <a:chExt cx="6096000" cy="936000"/>
          </a:xfrm>
          <a:solidFill>
            <a:schemeClr val="accent2"/>
          </a:solidFill>
          <a:scene3d>
            <a:camera prst="orthographicFront"/>
            <a:lightRig rig="threePt" dir="t">
              <a:rot lat="0" lon="0" rev="7500000"/>
            </a:lightRig>
          </a:scene3d>
        </p:grpSpPr>
        <p:sp>
          <p:nvSpPr>
            <p:cNvPr id="12" name="Rounded Rectangle 11"/>
            <p:cNvSpPr/>
            <p:nvPr/>
          </p:nvSpPr>
          <p:spPr>
            <a:xfrm>
              <a:off x="0" y="267999"/>
              <a:ext cx="6096000" cy="936000"/>
            </a:xfrm>
            <a:prstGeom prst="roundRect">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3" name="Rounded Rectangle 4"/>
            <p:cNvSpPr/>
            <p:nvPr/>
          </p:nvSpPr>
          <p:spPr>
            <a:xfrm>
              <a:off x="45692" y="313691"/>
              <a:ext cx="6004616" cy="844616"/>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IN" sz="2400" b="1" dirty="0" smtClean="0">
                  <a:solidFill>
                    <a:schemeClr val="bg1"/>
                  </a:solidFill>
                  <a:latin typeface="Calibri" pitchFamily="34" charset="0"/>
                  <a:cs typeface="Calibri" pitchFamily="34" charset="0"/>
                </a:rPr>
                <a:t>Syntax</a:t>
              </a:r>
              <a:endParaRPr lang="en-IN" sz="2400" b="1" kern="1200" dirty="0">
                <a:solidFill>
                  <a:schemeClr val="bg1"/>
                </a:solidFill>
                <a:latin typeface="Calibri" pitchFamily="34" charset="0"/>
                <a:cs typeface="Calibri" pitchFamily="34" charset="0"/>
              </a:endParaRPr>
            </a:p>
          </p:txBody>
        </p:sp>
      </p:grpSp>
      <p:sp>
        <p:nvSpPr>
          <p:cNvPr id="14" name="TextBox 13"/>
          <p:cNvSpPr txBox="1"/>
          <p:nvPr/>
        </p:nvSpPr>
        <p:spPr>
          <a:xfrm>
            <a:off x="685800" y="5001237"/>
            <a:ext cx="8077200" cy="1551963"/>
          </a:xfrm>
          <a:prstGeom prst="rect">
            <a:avLst/>
          </a:prstGeom>
          <a:solidFill>
            <a:schemeClr val="accent6">
              <a:lumMod val="60000"/>
              <a:lumOff val="40000"/>
            </a:schemeClr>
          </a:solidFill>
          <a:ln>
            <a:solidFill>
              <a:schemeClr val="tx1"/>
            </a:solidFill>
          </a:ln>
        </p:spPr>
        <p:txBody>
          <a:bodyPr wrap="square" rtlCol="0">
            <a:spAutoFit/>
          </a:bodyPr>
          <a:lstStyle/>
          <a:p>
            <a:r>
              <a:rPr lang="en-US" dirty="0" smtClean="0"/>
              <a:t>abstract class &lt;class-name&gt;</a:t>
            </a:r>
          </a:p>
          <a:p>
            <a:r>
              <a:rPr lang="en-US" dirty="0" smtClean="0"/>
              <a:t>{</a:t>
            </a:r>
          </a:p>
          <a:p>
            <a:r>
              <a:rPr lang="en-US" dirty="0" smtClean="0"/>
              <a:t>// declare fields</a:t>
            </a:r>
          </a:p>
          <a:p>
            <a:r>
              <a:rPr lang="en-US" dirty="0" smtClean="0"/>
              <a:t>// define concrete methods</a:t>
            </a:r>
          </a:p>
          <a:p>
            <a:r>
              <a:rPr lang="en-US" dirty="0" smtClean="0"/>
              <a:t>[abstract &lt;return-type&gt; &lt;method-name&gt;(&lt;parameter-list&gt;);]</a:t>
            </a:r>
          </a:p>
          <a:p>
            <a:r>
              <a:rPr lang="en-US" dirty="0" smtClean="0"/>
              <a:t>}</a:t>
            </a:r>
            <a:endParaRPr lang="en-IN"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Using the ‘abstract’ Keyword 3-9</a:t>
            </a:r>
            <a:endParaRPr lang="en-US" dirty="0"/>
          </a:p>
        </p:txBody>
      </p:sp>
      <p:sp>
        <p:nvSpPr>
          <p:cNvPr id="4" name="Footer Placeholder 3"/>
          <p:cNvSpPr>
            <a:spLocks noGrp="1"/>
          </p:cNvSpPr>
          <p:nvPr>
            <p:ph type="ftr" sz="quarter" idx="3"/>
          </p:nvPr>
        </p:nvSpPr>
        <p:spPr/>
        <p:txBody>
          <a:bodyPr/>
          <a:lstStyle/>
          <a:p>
            <a:pPr>
              <a:defRPr/>
            </a:pPr>
            <a:r>
              <a:rPr lang="en-US" smtClean="0"/>
              <a:t>© Aptech Ltd.                                                           Inheritance and Polymorphism/Session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39</a:t>
            </a:fld>
            <a:endParaRPr lang="en-US" dirty="0"/>
          </a:p>
        </p:txBody>
      </p:sp>
      <p:sp>
        <p:nvSpPr>
          <p:cNvPr id="6" name="Content Placeholder 1"/>
          <p:cNvSpPr txBox="1">
            <a:spLocks/>
          </p:cNvSpPr>
          <p:nvPr/>
        </p:nvSpPr>
        <p:spPr bwMode="auto">
          <a:xfrm>
            <a:off x="609600" y="838200"/>
            <a:ext cx="81534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rgbClr val="973735"/>
              </a:buClr>
              <a:buSzPct val="50000"/>
              <a:tabLst/>
              <a:defRPr/>
            </a:pPr>
            <a:r>
              <a:rPr kumimoji="0" lang="en-IN" sz="1800" b="0" i="0" u="none" strike="noStrike" kern="1200" cap="none" spc="0" normalizeH="0" baseline="0" noProof="0" dirty="0" smtClean="0">
                <a:ln>
                  <a:noFill/>
                </a:ln>
                <a:solidFill>
                  <a:schemeClr val="tx1"/>
                </a:solidFill>
                <a:effectLst/>
                <a:uLnTx/>
                <a:uFillTx/>
                <a:latin typeface="Calibri" pitchFamily="34" charset="0"/>
                <a:ea typeface="+mn-ea"/>
                <a:cs typeface="+mn-cs"/>
              </a:rPr>
              <a:t>where,</a:t>
            </a:r>
          </a:p>
          <a:p>
            <a:pPr marL="266700" lvl="0" eaLnBrk="0" hangingPunct="0">
              <a:lnSpc>
                <a:spcPct val="100000"/>
              </a:lnSpc>
              <a:spcBef>
                <a:spcPct val="20000"/>
              </a:spcBef>
              <a:buClr>
                <a:srgbClr val="973735"/>
              </a:buClr>
              <a:buSzPct val="50000"/>
              <a:defRPr/>
            </a:pPr>
            <a:r>
              <a:rPr lang="en-US" sz="1800" dirty="0" smtClean="0">
                <a:cs typeface="Courier New" pitchFamily="49" charset="0"/>
              </a:rPr>
              <a:t>abstract</a:t>
            </a:r>
            <a:r>
              <a:rPr lang="en-US" sz="1800" dirty="0" smtClean="0">
                <a:latin typeface="Calibri" pitchFamily="34" charset="0"/>
                <a:cs typeface="Calibri" pitchFamily="34" charset="0"/>
              </a:rPr>
              <a:t>: Indicates that the method is an abstract method.</a:t>
            </a:r>
            <a:endParaRPr kumimoji="0" lang="en-IN" sz="1800" b="0" i="0" u="none" strike="noStrike" kern="1200" cap="none" spc="0" normalizeH="0" baseline="0" noProof="0" dirty="0" smtClean="0">
              <a:ln>
                <a:noFill/>
              </a:ln>
              <a:solidFill>
                <a:schemeClr val="tx1"/>
              </a:solidFill>
              <a:effectLst/>
              <a:uLnTx/>
              <a:uFillTx/>
              <a:latin typeface="Calibri" pitchFamily="34" charset="0"/>
              <a:cs typeface="Calibri" pitchFamily="34" charset="0"/>
            </a:endParaRPr>
          </a:p>
          <a:p>
            <a:pPr marL="342900" marR="0" lvl="0" indent="-342900" algn="l" defTabSz="914400" rtl="0" eaLnBrk="0" fontAlgn="base" latinLnBrk="0" hangingPunct="0">
              <a:lnSpc>
                <a:spcPct val="100000"/>
              </a:lnSpc>
              <a:spcBef>
                <a:spcPct val="20000"/>
              </a:spcBef>
              <a:spcAft>
                <a:spcPct val="0"/>
              </a:spcAft>
              <a:buClr>
                <a:srgbClr val="973735"/>
              </a:buClr>
              <a:buSzPct val="50000"/>
              <a:tabLst/>
              <a:defRPr/>
            </a:pPr>
            <a:endParaRPr kumimoji="0" lang="en-US" sz="1800" b="0" i="0" u="none" strike="noStrike" kern="1200" cap="none" spc="0" normalizeH="0" baseline="0" noProof="0" dirty="0">
              <a:ln>
                <a:noFill/>
              </a:ln>
              <a:solidFill>
                <a:schemeClr val="tx1"/>
              </a:solidFill>
              <a:effectLst/>
              <a:uLnTx/>
              <a:uFillTx/>
              <a:latin typeface="Calibri" pitchFamily="34" charset="0"/>
              <a:ea typeface="+mn-ea"/>
              <a:cs typeface="+mn-cs"/>
            </a:endParaRPr>
          </a:p>
        </p:txBody>
      </p:sp>
      <p:sp>
        <p:nvSpPr>
          <p:cNvPr id="7" name="Content Placeholder 1"/>
          <p:cNvSpPr txBox="1">
            <a:spLocks/>
          </p:cNvSpPr>
          <p:nvPr/>
        </p:nvSpPr>
        <p:spPr bwMode="auto">
          <a:xfrm>
            <a:off x="304800" y="1524000"/>
            <a:ext cx="8610600" cy="2590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For example,</a:t>
            </a:r>
          </a:p>
          <a:p>
            <a:pPr marL="685800" lvl="0" indent="-342900" eaLnBrk="0" hangingPunct="0">
              <a:lnSpc>
                <a:spcPct val="100000"/>
              </a:lnSpc>
              <a:spcBef>
                <a:spcPct val="20000"/>
              </a:spcBef>
              <a:buClr>
                <a:srgbClr val="973735"/>
              </a:buClr>
              <a:buSzPct val="50000"/>
              <a:defRPr/>
            </a:pPr>
            <a:r>
              <a:rPr lang="en-US" sz="1800" dirty="0" smtClean="0">
                <a:cs typeface="Courier New" pitchFamily="49" charset="0"/>
              </a:rPr>
              <a:t>public abstract Calculator</a:t>
            </a:r>
          </a:p>
          <a:p>
            <a:pPr marL="685800" lvl="0" indent="-342900" eaLnBrk="0" hangingPunct="0">
              <a:lnSpc>
                <a:spcPct val="100000"/>
              </a:lnSpc>
              <a:spcBef>
                <a:spcPct val="20000"/>
              </a:spcBef>
              <a:buClr>
                <a:srgbClr val="973735"/>
              </a:buClr>
              <a:buSzPct val="50000"/>
              <a:defRPr/>
            </a:pPr>
            <a:r>
              <a:rPr lang="en-US" sz="1800" dirty="0" smtClean="0">
                <a:cs typeface="Courier New" pitchFamily="49" charset="0"/>
              </a:rPr>
              <a:t>{</a:t>
            </a:r>
          </a:p>
          <a:p>
            <a:pPr marL="914400" lvl="0" indent="-342900" eaLnBrk="0" hangingPunct="0">
              <a:lnSpc>
                <a:spcPct val="100000"/>
              </a:lnSpc>
              <a:spcBef>
                <a:spcPct val="20000"/>
              </a:spcBef>
              <a:buClr>
                <a:srgbClr val="973735"/>
              </a:buClr>
              <a:buSzPct val="50000"/>
              <a:defRPr/>
            </a:pPr>
            <a:r>
              <a:rPr lang="en-US" sz="1800" dirty="0" smtClean="0">
                <a:cs typeface="Courier New" pitchFamily="49" charset="0"/>
              </a:rPr>
              <a:t>public float </a:t>
            </a:r>
            <a:r>
              <a:rPr lang="en-US" sz="1800" dirty="0" err="1" smtClean="0">
                <a:cs typeface="Courier New" pitchFamily="49" charset="0"/>
              </a:rPr>
              <a:t>getPI</a:t>
            </a:r>
            <a:r>
              <a:rPr lang="en-US" sz="1800" dirty="0" smtClean="0">
                <a:cs typeface="Courier New" pitchFamily="49" charset="0"/>
              </a:rPr>
              <a:t>(){ // Define a concrete method</a:t>
            </a:r>
          </a:p>
          <a:p>
            <a:pPr marL="914400" lvl="0" indent="-342900" eaLnBrk="0" hangingPunct="0">
              <a:lnSpc>
                <a:spcPct val="100000"/>
              </a:lnSpc>
              <a:spcBef>
                <a:spcPct val="20000"/>
              </a:spcBef>
              <a:buClr>
                <a:srgbClr val="973735"/>
              </a:buClr>
              <a:buSzPct val="50000"/>
              <a:defRPr/>
            </a:pPr>
            <a:r>
              <a:rPr lang="en-US" sz="1800" dirty="0" smtClean="0">
                <a:cs typeface="Courier New" pitchFamily="49" charset="0"/>
              </a:rPr>
              <a:t>return 3.14F;</a:t>
            </a:r>
          </a:p>
          <a:p>
            <a:pPr marL="685800" lvl="0" indent="-342900" eaLnBrk="0" hangingPunct="0">
              <a:lnSpc>
                <a:spcPct val="100000"/>
              </a:lnSpc>
              <a:spcBef>
                <a:spcPct val="20000"/>
              </a:spcBef>
              <a:buClr>
                <a:srgbClr val="973735"/>
              </a:buClr>
              <a:buSzPct val="50000"/>
              <a:defRPr/>
            </a:pPr>
            <a:r>
              <a:rPr lang="en-US" sz="1800" dirty="0" smtClean="0">
                <a:cs typeface="Courier New" pitchFamily="49" charset="0"/>
              </a:rPr>
              <a:t>}</a:t>
            </a:r>
          </a:p>
          <a:p>
            <a:pPr marL="914400" lvl="0" indent="-342900" eaLnBrk="0" hangingPunct="0">
              <a:lnSpc>
                <a:spcPct val="100000"/>
              </a:lnSpc>
              <a:spcBef>
                <a:spcPct val="20000"/>
              </a:spcBef>
              <a:buClr>
                <a:srgbClr val="973735"/>
              </a:buClr>
              <a:buSzPct val="50000"/>
              <a:defRPr/>
            </a:pPr>
            <a:r>
              <a:rPr lang="en-US" sz="1800" dirty="0" smtClean="0">
                <a:cs typeface="Courier New" pitchFamily="49" charset="0"/>
              </a:rPr>
              <a:t>abstract void Calculate(); // Declare an abstract method</a:t>
            </a:r>
          </a:p>
          <a:p>
            <a:pPr marL="685800" lvl="0" indent="-342900" eaLnBrk="0" hangingPunct="0">
              <a:lnSpc>
                <a:spcPct val="100000"/>
              </a:lnSpc>
              <a:spcBef>
                <a:spcPct val="20000"/>
              </a:spcBef>
              <a:buClr>
                <a:srgbClr val="973735"/>
              </a:buClr>
              <a:buSzPct val="50000"/>
              <a:defRPr/>
            </a:pPr>
            <a:r>
              <a:rPr lang="en-US" sz="1800" dirty="0" smtClean="0">
                <a:cs typeface="Courier New" pitchFamily="49" charset="0"/>
              </a:rPr>
              <a:t>}</a:t>
            </a:r>
            <a:endParaRPr kumimoji="0" lang="en-US" sz="1800" b="0" i="0" u="none" strike="noStrike" kern="1200" cap="none" spc="0" normalizeH="0" baseline="0" noProof="0" dirty="0">
              <a:ln>
                <a:noFill/>
              </a:ln>
              <a:solidFill>
                <a:schemeClr val="tx1"/>
              </a:solidFill>
              <a:effectLst/>
              <a:uLnTx/>
              <a:uFillTx/>
              <a:cs typeface="Courier New" pitchFamily="49" charset="0"/>
            </a:endParaRPr>
          </a:p>
        </p:txBody>
      </p:sp>
      <p:sp>
        <p:nvSpPr>
          <p:cNvPr id="8" name="Content Placeholder 1"/>
          <p:cNvSpPr txBox="1">
            <a:spLocks/>
          </p:cNvSpPr>
          <p:nvPr/>
        </p:nvSpPr>
        <p:spPr bwMode="auto">
          <a:xfrm>
            <a:off x="304800" y="4191000"/>
            <a:ext cx="86106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Consider the class hierarchy as shown in following figure:</a:t>
            </a:r>
            <a:endParaRPr kumimoji="0" lang="en-US" sz="1800" b="0" i="0" u="none" strike="noStrike" kern="1200" cap="none" spc="0" normalizeH="0" baseline="0" noProof="0" dirty="0">
              <a:ln>
                <a:noFill/>
              </a:ln>
              <a:solidFill>
                <a:schemeClr val="tx1"/>
              </a:solidFill>
              <a:effectLst/>
              <a:uLnTx/>
              <a:uFillTx/>
              <a:latin typeface="Calibri" pitchFamily="34" charset="0"/>
              <a:ea typeface="+mn-ea"/>
              <a:cs typeface="+mn-cs"/>
            </a:endParaRPr>
          </a:p>
        </p:txBody>
      </p:sp>
      <p:pic>
        <p:nvPicPr>
          <p:cNvPr id="9" name="Picture 8" descr="Figure 10.9.tif"/>
          <p:cNvPicPr>
            <a:picLocks noChangeAspect="1"/>
          </p:cNvPicPr>
          <p:nvPr/>
        </p:nvPicPr>
        <p:blipFill>
          <a:blip r:embed="rId2" cstate="print"/>
          <a:stretch>
            <a:fillRect/>
          </a:stretch>
        </p:blipFill>
        <p:spPr>
          <a:xfrm>
            <a:off x="2286000" y="4800600"/>
            <a:ext cx="4307652" cy="14478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Inheritance 1-2</a:t>
            </a:r>
            <a:endParaRPr lang="en-US" dirty="0"/>
          </a:p>
        </p:txBody>
      </p:sp>
      <p:sp>
        <p:nvSpPr>
          <p:cNvPr id="4" name="Footer Placeholder 3"/>
          <p:cNvSpPr>
            <a:spLocks noGrp="1"/>
          </p:cNvSpPr>
          <p:nvPr>
            <p:ph type="ftr" sz="quarter" idx="3"/>
          </p:nvPr>
        </p:nvSpPr>
        <p:spPr/>
        <p:txBody>
          <a:bodyPr/>
          <a:lstStyle/>
          <a:p>
            <a:pPr>
              <a:defRPr/>
            </a:pPr>
            <a:r>
              <a:rPr lang="en-US" smtClean="0"/>
              <a:t>© Aptech Ltd.                                                           Inheritance and Polymorphism/Session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4</a:t>
            </a:fld>
            <a:endParaRPr lang="en-US" dirty="0"/>
          </a:p>
        </p:txBody>
      </p:sp>
      <p:grpSp>
        <p:nvGrpSpPr>
          <p:cNvPr id="6" name="Group 5"/>
          <p:cNvGrpSpPr/>
          <p:nvPr/>
        </p:nvGrpSpPr>
        <p:grpSpPr>
          <a:xfrm>
            <a:off x="533400" y="990600"/>
            <a:ext cx="8229600" cy="533400"/>
            <a:chOff x="0" y="267999"/>
            <a:chExt cx="6096000" cy="936000"/>
          </a:xfrm>
          <a:solidFill>
            <a:schemeClr val="accent6">
              <a:lumMod val="50000"/>
            </a:schemeClr>
          </a:solidFill>
          <a:scene3d>
            <a:camera prst="orthographicFront"/>
            <a:lightRig rig="threePt" dir="t">
              <a:rot lat="0" lon="0" rev="7500000"/>
            </a:lightRig>
          </a:scene3d>
        </p:grpSpPr>
        <p:sp>
          <p:nvSpPr>
            <p:cNvPr id="7" name="Rounded Rectangle 6"/>
            <p:cNvSpPr/>
            <p:nvPr/>
          </p:nvSpPr>
          <p:spPr>
            <a:xfrm>
              <a:off x="0" y="267999"/>
              <a:ext cx="6096000" cy="936000"/>
            </a:xfrm>
            <a:prstGeom prst="roundRect">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 name="Rounded Rectangle 4"/>
            <p:cNvSpPr/>
            <p:nvPr/>
          </p:nvSpPr>
          <p:spPr>
            <a:xfrm>
              <a:off x="45692" y="313691"/>
              <a:ext cx="6004616" cy="844616"/>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defTabSz="1778000">
                <a:lnSpc>
                  <a:spcPct val="90000"/>
                </a:lnSpc>
                <a:spcBef>
                  <a:spcPct val="0"/>
                </a:spcBef>
                <a:spcAft>
                  <a:spcPct val="35000"/>
                </a:spcAft>
              </a:pPr>
              <a:r>
                <a:rPr lang="en-US" sz="1800" dirty="0" smtClean="0">
                  <a:solidFill>
                    <a:schemeClr val="bg1"/>
                  </a:solidFill>
                  <a:latin typeface="Calibri" pitchFamily="34" charset="0"/>
                  <a:cs typeface="Calibri" pitchFamily="34" charset="0"/>
                </a:rPr>
                <a:t>In daily life, one often comes across objects that share a kind-of or is-a relationship with each other.</a:t>
              </a:r>
              <a:endParaRPr lang="en-IN" sz="1800" kern="1200" dirty="0">
                <a:solidFill>
                  <a:schemeClr val="bg1"/>
                </a:solidFill>
                <a:latin typeface="Calibri" pitchFamily="34" charset="0"/>
                <a:cs typeface="Calibri" pitchFamily="34" charset="0"/>
              </a:endParaRPr>
            </a:p>
          </p:txBody>
        </p:sp>
      </p:grpSp>
      <p:grpSp>
        <p:nvGrpSpPr>
          <p:cNvPr id="9" name="Group 8"/>
          <p:cNvGrpSpPr/>
          <p:nvPr/>
        </p:nvGrpSpPr>
        <p:grpSpPr>
          <a:xfrm>
            <a:off x="533400" y="1600200"/>
            <a:ext cx="8229600" cy="533400"/>
            <a:chOff x="0" y="267999"/>
            <a:chExt cx="6096000" cy="936000"/>
          </a:xfrm>
          <a:solidFill>
            <a:schemeClr val="accent3">
              <a:lumMod val="50000"/>
            </a:schemeClr>
          </a:solidFill>
          <a:scene3d>
            <a:camera prst="orthographicFront"/>
            <a:lightRig rig="threePt" dir="t">
              <a:rot lat="0" lon="0" rev="7500000"/>
            </a:lightRig>
          </a:scene3d>
        </p:grpSpPr>
        <p:sp>
          <p:nvSpPr>
            <p:cNvPr id="10" name="Rounded Rectangle 9"/>
            <p:cNvSpPr/>
            <p:nvPr/>
          </p:nvSpPr>
          <p:spPr>
            <a:xfrm>
              <a:off x="0" y="267999"/>
              <a:ext cx="6096000" cy="936000"/>
            </a:xfrm>
            <a:prstGeom prst="roundRect">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 name="Rounded Rectangle 4"/>
            <p:cNvSpPr/>
            <p:nvPr/>
          </p:nvSpPr>
          <p:spPr>
            <a:xfrm>
              <a:off x="45692" y="313691"/>
              <a:ext cx="6004616" cy="844616"/>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defTabSz="1778000">
                <a:lnSpc>
                  <a:spcPct val="90000"/>
                </a:lnSpc>
                <a:spcBef>
                  <a:spcPct val="0"/>
                </a:spcBef>
                <a:spcAft>
                  <a:spcPct val="35000"/>
                </a:spcAft>
              </a:pPr>
              <a:r>
                <a:rPr lang="en-US" sz="1800" dirty="0" smtClean="0">
                  <a:latin typeface="Calibri" pitchFamily="34" charset="0"/>
                  <a:cs typeface="Calibri" pitchFamily="34" charset="0"/>
                </a:rPr>
                <a:t>For example, Car is-a four-wheeler, a four-wheeler is-a vehicle, and a vehicle is-a machine.</a:t>
              </a:r>
              <a:endParaRPr lang="en-IN" sz="1800" kern="1200" dirty="0">
                <a:latin typeface="Calibri" pitchFamily="34" charset="0"/>
                <a:cs typeface="Calibri" pitchFamily="34" charset="0"/>
              </a:endParaRPr>
            </a:p>
          </p:txBody>
        </p:sp>
      </p:grpSp>
      <p:grpSp>
        <p:nvGrpSpPr>
          <p:cNvPr id="12" name="Group 11"/>
          <p:cNvGrpSpPr/>
          <p:nvPr/>
        </p:nvGrpSpPr>
        <p:grpSpPr>
          <a:xfrm>
            <a:off x="533400" y="2209800"/>
            <a:ext cx="8229600" cy="533400"/>
            <a:chOff x="0" y="267999"/>
            <a:chExt cx="6096000" cy="936000"/>
          </a:xfrm>
          <a:solidFill>
            <a:schemeClr val="accent6">
              <a:lumMod val="50000"/>
            </a:schemeClr>
          </a:solidFill>
          <a:scene3d>
            <a:camera prst="orthographicFront"/>
            <a:lightRig rig="threePt" dir="t">
              <a:rot lat="0" lon="0" rev="7500000"/>
            </a:lightRig>
          </a:scene3d>
        </p:grpSpPr>
        <p:sp>
          <p:nvSpPr>
            <p:cNvPr id="13" name="Rounded Rectangle 12"/>
            <p:cNvSpPr/>
            <p:nvPr/>
          </p:nvSpPr>
          <p:spPr>
            <a:xfrm>
              <a:off x="0" y="267999"/>
              <a:ext cx="6096000" cy="936000"/>
            </a:xfrm>
            <a:prstGeom prst="roundRect">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4" name="Rounded Rectangle 4"/>
            <p:cNvSpPr/>
            <p:nvPr/>
          </p:nvSpPr>
          <p:spPr>
            <a:xfrm>
              <a:off x="45692" y="313691"/>
              <a:ext cx="6004616" cy="844616"/>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defTabSz="1778000">
                <a:lnSpc>
                  <a:spcPct val="90000"/>
                </a:lnSpc>
                <a:spcBef>
                  <a:spcPct val="0"/>
                </a:spcBef>
                <a:spcAft>
                  <a:spcPct val="35000"/>
                </a:spcAft>
              </a:pPr>
              <a:r>
                <a:rPr lang="en-US" sz="1800" dirty="0" smtClean="0">
                  <a:solidFill>
                    <a:schemeClr val="bg1"/>
                  </a:solidFill>
                  <a:latin typeface="Calibri" pitchFamily="34" charset="0"/>
                  <a:cs typeface="Calibri" pitchFamily="34" charset="0"/>
                </a:rPr>
                <a:t>Similarly, many other objects can be identified having such relationship. All such objects have properties that are common.</a:t>
              </a:r>
              <a:endParaRPr lang="en-IN" sz="1800" kern="1200" dirty="0">
                <a:solidFill>
                  <a:schemeClr val="bg1"/>
                </a:solidFill>
                <a:latin typeface="Calibri" pitchFamily="34" charset="0"/>
                <a:cs typeface="Calibri" pitchFamily="34" charset="0"/>
              </a:endParaRPr>
            </a:p>
          </p:txBody>
        </p:sp>
      </p:grpSp>
      <p:grpSp>
        <p:nvGrpSpPr>
          <p:cNvPr id="15" name="Group 14"/>
          <p:cNvGrpSpPr/>
          <p:nvPr/>
        </p:nvGrpSpPr>
        <p:grpSpPr>
          <a:xfrm>
            <a:off x="533400" y="2819400"/>
            <a:ext cx="8229600" cy="533400"/>
            <a:chOff x="0" y="267999"/>
            <a:chExt cx="6096000" cy="936000"/>
          </a:xfrm>
          <a:solidFill>
            <a:schemeClr val="accent3">
              <a:lumMod val="50000"/>
            </a:schemeClr>
          </a:solidFill>
          <a:scene3d>
            <a:camera prst="orthographicFront"/>
            <a:lightRig rig="threePt" dir="t">
              <a:rot lat="0" lon="0" rev="7500000"/>
            </a:lightRig>
          </a:scene3d>
        </p:grpSpPr>
        <p:sp>
          <p:nvSpPr>
            <p:cNvPr id="16" name="Rounded Rectangle 15"/>
            <p:cNvSpPr/>
            <p:nvPr/>
          </p:nvSpPr>
          <p:spPr>
            <a:xfrm>
              <a:off x="0" y="267999"/>
              <a:ext cx="6096000" cy="936000"/>
            </a:xfrm>
            <a:prstGeom prst="roundRect">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7" name="Rounded Rectangle 4"/>
            <p:cNvSpPr/>
            <p:nvPr/>
          </p:nvSpPr>
          <p:spPr>
            <a:xfrm>
              <a:off x="45692" y="313691"/>
              <a:ext cx="6004616" cy="844616"/>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defTabSz="1778000">
                <a:lnSpc>
                  <a:spcPct val="90000"/>
                </a:lnSpc>
                <a:spcBef>
                  <a:spcPct val="0"/>
                </a:spcBef>
                <a:spcAft>
                  <a:spcPct val="35000"/>
                </a:spcAft>
              </a:pPr>
              <a:r>
                <a:rPr lang="en-US" sz="1800" dirty="0" smtClean="0">
                  <a:latin typeface="Calibri" pitchFamily="34" charset="0"/>
                  <a:cs typeface="Calibri" pitchFamily="34" charset="0"/>
                </a:rPr>
                <a:t>For example, all four wheelers have wipers and a rear view mirror.</a:t>
              </a:r>
              <a:endParaRPr lang="en-IN" sz="1800" kern="1200" dirty="0">
                <a:latin typeface="Calibri" pitchFamily="34" charset="0"/>
                <a:cs typeface="Calibri" pitchFamily="34" charset="0"/>
              </a:endParaRPr>
            </a:p>
          </p:txBody>
        </p:sp>
      </p:grpSp>
      <p:grpSp>
        <p:nvGrpSpPr>
          <p:cNvPr id="18" name="Group 17"/>
          <p:cNvGrpSpPr/>
          <p:nvPr/>
        </p:nvGrpSpPr>
        <p:grpSpPr>
          <a:xfrm>
            <a:off x="533400" y="3429000"/>
            <a:ext cx="8229600" cy="533400"/>
            <a:chOff x="0" y="267999"/>
            <a:chExt cx="6096000" cy="936000"/>
          </a:xfrm>
          <a:solidFill>
            <a:schemeClr val="accent6">
              <a:lumMod val="50000"/>
            </a:schemeClr>
          </a:solidFill>
          <a:scene3d>
            <a:camera prst="orthographicFront"/>
            <a:lightRig rig="threePt" dir="t">
              <a:rot lat="0" lon="0" rev="7500000"/>
            </a:lightRig>
          </a:scene3d>
        </p:grpSpPr>
        <p:sp>
          <p:nvSpPr>
            <p:cNvPr id="19" name="Rounded Rectangle 18"/>
            <p:cNvSpPr/>
            <p:nvPr/>
          </p:nvSpPr>
          <p:spPr>
            <a:xfrm>
              <a:off x="0" y="267999"/>
              <a:ext cx="6096000" cy="936000"/>
            </a:xfrm>
            <a:prstGeom prst="roundRect">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0" name="Rounded Rectangle 4"/>
            <p:cNvSpPr/>
            <p:nvPr/>
          </p:nvSpPr>
          <p:spPr>
            <a:xfrm>
              <a:off x="45692" y="313691"/>
              <a:ext cx="6004616" cy="844616"/>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defTabSz="1778000">
                <a:lnSpc>
                  <a:spcPct val="90000"/>
                </a:lnSpc>
                <a:spcBef>
                  <a:spcPct val="0"/>
                </a:spcBef>
                <a:spcAft>
                  <a:spcPct val="35000"/>
                </a:spcAft>
              </a:pPr>
              <a:r>
                <a:rPr lang="en-US" sz="1800" dirty="0" smtClean="0">
                  <a:solidFill>
                    <a:schemeClr val="bg1"/>
                  </a:solidFill>
                  <a:latin typeface="Calibri" pitchFamily="34" charset="0"/>
                  <a:cs typeface="Calibri" pitchFamily="34" charset="0"/>
                </a:rPr>
                <a:t>All vehicles have a vehicle number, wheels, and engine irrespective of a four-wheeler or two-wheeler.</a:t>
              </a:r>
              <a:endParaRPr lang="en-IN" sz="1800" kern="1200" dirty="0">
                <a:solidFill>
                  <a:schemeClr val="bg1"/>
                </a:solidFill>
                <a:latin typeface="Calibri" pitchFamily="34" charset="0"/>
                <a:cs typeface="Calibri" pitchFamily="34" charset="0"/>
              </a:endParaRPr>
            </a:p>
          </p:txBody>
        </p:sp>
      </p:grpSp>
      <p:sp>
        <p:nvSpPr>
          <p:cNvPr id="21" name="Content Placeholder 1"/>
          <p:cNvSpPr>
            <a:spLocks noGrp="1"/>
          </p:cNvSpPr>
          <p:nvPr>
            <p:ph idx="1"/>
          </p:nvPr>
        </p:nvSpPr>
        <p:spPr>
          <a:xfrm>
            <a:off x="304800" y="3962400"/>
            <a:ext cx="8610600" cy="381000"/>
          </a:xfrm>
        </p:spPr>
        <p:txBody>
          <a:bodyPr/>
          <a:lstStyle/>
          <a:p>
            <a:pPr>
              <a:defRPr/>
            </a:pPr>
            <a:r>
              <a:rPr lang="en-US" sz="1800" dirty="0" smtClean="0"/>
              <a:t>Following figure shows some examples of is-a relationship:</a:t>
            </a:r>
            <a:endParaRPr lang="en-US" sz="1800" dirty="0"/>
          </a:p>
        </p:txBody>
      </p:sp>
      <p:pic>
        <p:nvPicPr>
          <p:cNvPr id="22" name="Picture 21" descr="Figure 10.1.tif"/>
          <p:cNvPicPr>
            <a:picLocks noChangeAspect="1"/>
          </p:cNvPicPr>
          <p:nvPr/>
        </p:nvPicPr>
        <p:blipFill>
          <a:blip r:embed="rId2" cstate="print"/>
          <a:stretch>
            <a:fillRect/>
          </a:stretch>
        </p:blipFill>
        <p:spPr>
          <a:xfrm>
            <a:off x="2514600" y="4419600"/>
            <a:ext cx="3581400" cy="2022438"/>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Using the ‘abstract’ Keyword 4-9</a:t>
            </a:r>
            <a:endParaRPr lang="en-US" dirty="0"/>
          </a:p>
        </p:txBody>
      </p:sp>
      <p:sp>
        <p:nvSpPr>
          <p:cNvPr id="4" name="Footer Placeholder 3"/>
          <p:cNvSpPr>
            <a:spLocks noGrp="1"/>
          </p:cNvSpPr>
          <p:nvPr>
            <p:ph type="ftr" sz="quarter" idx="3"/>
          </p:nvPr>
        </p:nvSpPr>
        <p:spPr/>
        <p:txBody>
          <a:bodyPr/>
          <a:lstStyle/>
          <a:p>
            <a:pPr>
              <a:defRPr/>
            </a:pPr>
            <a:r>
              <a:rPr lang="en-US" smtClean="0"/>
              <a:t>© Aptech Ltd.                                                           Inheritance and Polymorphism/Session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40</a:t>
            </a:fld>
            <a:endParaRPr lang="en-US" dirty="0"/>
          </a:p>
        </p:txBody>
      </p:sp>
      <p:sp>
        <p:nvSpPr>
          <p:cNvPr id="6" name="Content Placeholder 1"/>
          <p:cNvSpPr txBox="1">
            <a:spLocks/>
          </p:cNvSpPr>
          <p:nvPr/>
        </p:nvSpPr>
        <p:spPr bwMode="auto">
          <a:xfrm>
            <a:off x="304800" y="762000"/>
            <a:ext cx="8610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Following code snippet demonstrates creation of </a:t>
            </a:r>
            <a:r>
              <a:rPr lang="en-US" sz="1800" dirty="0" smtClean="0">
                <a:cs typeface="Courier New" pitchFamily="49" charset="0"/>
              </a:rPr>
              <a:t>abstract</a:t>
            </a:r>
            <a:r>
              <a:rPr lang="en-US" sz="1800" dirty="0" smtClean="0">
                <a:latin typeface="Calibri" pitchFamily="34" charset="0"/>
              </a:rPr>
              <a:t> class and </a:t>
            </a:r>
            <a:r>
              <a:rPr lang="en-US" sz="1800" dirty="0" smtClean="0">
                <a:cs typeface="Courier New" pitchFamily="49" charset="0"/>
              </a:rPr>
              <a:t>abstract</a:t>
            </a:r>
            <a:r>
              <a:rPr lang="en-US" sz="1800" dirty="0" smtClean="0">
                <a:latin typeface="Calibri" pitchFamily="34" charset="0"/>
              </a:rPr>
              <a:t> method:</a:t>
            </a:r>
            <a:endParaRPr kumimoji="0" lang="en-US" sz="1800" b="0" i="0" u="none" strike="noStrike" kern="1200" cap="none" spc="0" normalizeH="0" baseline="0" noProof="0" dirty="0">
              <a:ln>
                <a:noFill/>
              </a:ln>
              <a:solidFill>
                <a:schemeClr val="tx1"/>
              </a:solidFill>
              <a:effectLst/>
              <a:uLnTx/>
              <a:uFillTx/>
              <a:latin typeface="Calibri" pitchFamily="34" charset="0"/>
              <a:ea typeface="+mn-ea"/>
              <a:cs typeface="+mn-cs"/>
            </a:endParaRPr>
          </a:p>
        </p:txBody>
      </p:sp>
      <p:sp>
        <p:nvSpPr>
          <p:cNvPr id="7" name="TextBox 6"/>
          <p:cNvSpPr txBox="1"/>
          <p:nvPr/>
        </p:nvSpPr>
        <p:spPr>
          <a:xfrm>
            <a:off x="685800" y="1371600"/>
            <a:ext cx="8077200" cy="5171416"/>
          </a:xfrm>
          <a:prstGeom prst="rect">
            <a:avLst/>
          </a:prstGeom>
          <a:solidFill>
            <a:schemeClr val="accent6">
              <a:lumMod val="60000"/>
              <a:lumOff val="40000"/>
            </a:schemeClr>
          </a:solidFill>
          <a:ln>
            <a:solidFill>
              <a:schemeClr val="tx1"/>
            </a:solidFill>
          </a:ln>
        </p:spPr>
        <p:txBody>
          <a:bodyPr wrap="square" rtlCol="0">
            <a:spAutoFit/>
          </a:bodyPr>
          <a:lstStyle/>
          <a:p>
            <a:r>
              <a:rPr lang="en-US" dirty="0" smtClean="0"/>
              <a:t>package session10;</a:t>
            </a:r>
          </a:p>
          <a:p>
            <a:r>
              <a:rPr lang="en-US" dirty="0" smtClean="0"/>
              <a:t>abstract class Shape {</a:t>
            </a:r>
          </a:p>
          <a:p>
            <a:pPr marL="228600"/>
            <a:r>
              <a:rPr lang="en-US" dirty="0" smtClean="0"/>
              <a:t>private final float PI = 3.14F; // Variable to store value of PPI</a:t>
            </a:r>
          </a:p>
          <a:p>
            <a:pPr marL="228600"/>
            <a:r>
              <a:rPr lang="en-US" dirty="0" smtClean="0"/>
              <a:t>/**</a:t>
            </a:r>
          </a:p>
          <a:p>
            <a:pPr marL="228600"/>
            <a:r>
              <a:rPr lang="en-US" dirty="0" smtClean="0"/>
              <a:t> * Returns the value of PI</a:t>
            </a:r>
          </a:p>
          <a:p>
            <a:pPr marL="228600"/>
            <a:r>
              <a:rPr lang="en-US" dirty="0" smtClean="0"/>
              <a:t> *</a:t>
            </a:r>
          </a:p>
          <a:p>
            <a:pPr marL="228600"/>
            <a:r>
              <a:rPr lang="en-US" dirty="0" smtClean="0"/>
              <a:t> * @return float</a:t>
            </a:r>
          </a:p>
          <a:p>
            <a:pPr marL="228600"/>
            <a:r>
              <a:rPr lang="en-US" dirty="0" smtClean="0"/>
              <a:t> */</a:t>
            </a:r>
          </a:p>
          <a:p>
            <a:pPr marL="228600"/>
            <a:r>
              <a:rPr lang="en-US" dirty="0" smtClean="0"/>
              <a:t>public float </a:t>
            </a:r>
            <a:r>
              <a:rPr lang="en-US" dirty="0" err="1" smtClean="0"/>
              <a:t>getPI</a:t>
            </a:r>
            <a:r>
              <a:rPr lang="en-US" dirty="0" smtClean="0"/>
              <a:t>(){</a:t>
            </a:r>
          </a:p>
          <a:p>
            <a:pPr marL="457200"/>
            <a:r>
              <a:rPr lang="en-US" dirty="0" smtClean="0"/>
              <a:t>return PI;</a:t>
            </a:r>
          </a:p>
          <a:p>
            <a:pPr marL="228600"/>
            <a:r>
              <a:rPr lang="en-US" dirty="0" smtClean="0"/>
              <a:t>}</a:t>
            </a:r>
          </a:p>
          <a:p>
            <a:pPr marL="228600"/>
            <a:endParaRPr lang="en-US" dirty="0" smtClean="0"/>
          </a:p>
          <a:p>
            <a:pPr marL="228600"/>
            <a:r>
              <a:rPr lang="en-US" dirty="0" smtClean="0"/>
              <a:t>/**</a:t>
            </a:r>
          </a:p>
          <a:p>
            <a:pPr marL="228600"/>
            <a:r>
              <a:rPr lang="en-US" dirty="0" smtClean="0"/>
              <a:t> * Abstract method</a:t>
            </a:r>
          </a:p>
          <a:p>
            <a:pPr marL="228600"/>
            <a:r>
              <a:rPr lang="en-US" dirty="0" smtClean="0"/>
              <a:t> * @</a:t>
            </a:r>
            <a:r>
              <a:rPr lang="en-US" dirty="0" err="1" smtClean="0"/>
              <a:t>param</a:t>
            </a:r>
            <a:r>
              <a:rPr lang="en-US" dirty="0" smtClean="0"/>
              <a:t> </a:t>
            </a:r>
            <a:r>
              <a:rPr lang="en-US" dirty="0" err="1" smtClean="0"/>
              <a:t>val</a:t>
            </a:r>
            <a:r>
              <a:rPr lang="en-US" dirty="0" smtClean="0"/>
              <a:t> a float variable storing the value specified by user</a:t>
            </a:r>
          </a:p>
          <a:p>
            <a:pPr marL="228600"/>
            <a:r>
              <a:rPr lang="en-US" dirty="0" smtClean="0"/>
              <a:t> *</a:t>
            </a:r>
          </a:p>
          <a:p>
            <a:pPr marL="228600"/>
            <a:r>
              <a:rPr lang="en-US" dirty="0" smtClean="0"/>
              <a:t> * @return float</a:t>
            </a:r>
          </a:p>
          <a:p>
            <a:pPr marL="228600"/>
            <a:r>
              <a:rPr lang="en-US" dirty="0" smtClean="0"/>
              <a:t> */</a:t>
            </a:r>
          </a:p>
          <a:p>
            <a:pPr marL="228600"/>
            <a:r>
              <a:rPr lang="en-US" dirty="0" smtClean="0"/>
              <a:t>abstract void calculate(float </a:t>
            </a:r>
            <a:r>
              <a:rPr lang="en-US" dirty="0" err="1" smtClean="0"/>
              <a:t>val</a:t>
            </a:r>
            <a:r>
              <a:rPr lang="en-US" dirty="0" smtClean="0"/>
              <a:t>);</a:t>
            </a:r>
          </a:p>
          <a:p>
            <a:r>
              <a:rPr lang="en-US" dirty="0" smtClean="0"/>
              <a:t>}</a:t>
            </a:r>
            <a:endParaRPr lang="en-IN"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Using the ‘abstract’ Keyword 5-9</a:t>
            </a:r>
            <a:endParaRPr lang="en-US" dirty="0"/>
          </a:p>
        </p:txBody>
      </p:sp>
      <p:sp>
        <p:nvSpPr>
          <p:cNvPr id="4" name="Footer Placeholder 3"/>
          <p:cNvSpPr>
            <a:spLocks noGrp="1"/>
          </p:cNvSpPr>
          <p:nvPr>
            <p:ph type="ftr" sz="quarter" idx="3"/>
          </p:nvPr>
        </p:nvSpPr>
        <p:spPr/>
        <p:txBody>
          <a:bodyPr/>
          <a:lstStyle/>
          <a:p>
            <a:pPr>
              <a:defRPr/>
            </a:pPr>
            <a:r>
              <a:rPr lang="en-US" smtClean="0"/>
              <a:t>© Aptech Ltd.                                                           Inheritance and Polymorphism/Session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41</a:t>
            </a:fld>
            <a:endParaRPr lang="en-US" dirty="0"/>
          </a:p>
        </p:txBody>
      </p:sp>
      <p:sp>
        <p:nvSpPr>
          <p:cNvPr id="6" name="Content Placeholder 1"/>
          <p:cNvSpPr txBox="1">
            <a:spLocks/>
          </p:cNvSpPr>
          <p:nvPr/>
        </p:nvSpPr>
        <p:spPr bwMode="auto">
          <a:xfrm>
            <a:off x="304800" y="838200"/>
            <a:ext cx="86106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Following code snippet demonstrates two subclasses </a:t>
            </a:r>
            <a:r>
              <a:rPr lang="en-US" sz="1800" b="1" dirty="0" smtClean="0">
                <a:cs typeface="Courier New" pitchFamily="49" charset="0"/>
              </a:rPr>
              <a:t>Circle</a:t>
            </a:r>
            <a:r>
              <a:rPr lang="en-US" sz="1800" dirty="0" smtClean="0">
                <a:latin typeface="Calibri" pitchFamily="34" charset="0"/>
              </a:rPr>
              <a:t> and </a:t>
            </a:r>
            <a:r>
              <a:rPr lang="en-US" sz="1800" b="1" dirty="0" smtClean="0">
                <a:cs typeface="Courier New" pitchFamily="49" charset="0"/>
              </a:rPr>
              <a:t>Rectangle</a:t>
            </a:r>
            <a:r>
              <a:rPr lang="en-US" sz="1800" dirty="0" smtClean="0">
                <a:latin typeface="Calibri" pitchFamily="34" charset="0"/>
              </a:rPr>
              <a:t> inheriting the </a:t>
            </a:r>
            <a:r>
              <a:rPr lang="en-US" sz="1800" dirty="0" smtClean="0">
                <a:cs typeface="Courier New" pitchFamily="49" charset="0"/>
              </a:rPr>
              <a:t>abstract</a:t>
            </a:r>
            <a:r>
              <a:rPr lang="en-US" sz="1800" dirty="0" smtClean="0">
                <a:latin typeface="Calibri" pitchFamily="34" charset="0"/>
              </a:rPr>
              <a:t> class </a:t>
            </a:r>
            <a:r>
              <a:rPr lang="en-US" sz="1800" b="1" dirty="0" smtClean="0">
                <a:cs typeface="Courier New" pitchFamily="49" charset="0"/>
              </a:rPr>
              <a:t>Shape</a:t>
            </a:r>
            <a:r>
              <a:rPr lang="en-US" sz="1800" dirty="0" smtClean="0">
                <a:latin typeface="Calibri" pitchFamily="34" charset="0"/>
              </a:rPr>
              <a:t>: </a:t>
            </a:r>
            <a:endParaRPr kumimoji="0" lang="en-US" sz="1800" b="0" i="0" u="none" strike="noStrike" kern="1200" cap="none" spc="0" normalizeH="0" baseline="0" noProof="0" dirty="0">
              <a:ln>
                <a:noFill/>
              </a:ln>
              <a:solidFill>
                <a:schemeClr val="tx1"/>
              </a:solidFill>
              <a:effectLst/>
              <a:uLnTx/>
              <a:uFillTx/>
              <a:latin typeface="Calibri" pitchFamily="34" charset="0"/>
              <a:ea typeface="+mn-ea"/>
              <a:cs typeface="+mn-cs"/>
            </a:endParaRPr>
          </a:p>
        </p:txBody>
      </p:sp>
      <p:sp>
        <p:nvSpPr>
          <p:cNvPr id="7" name="TextBox 6"/>
          <p:cNvSpPr txBox="1"/>
          <p:nvPr/>
        </p:nvSpPr>
        <p:spPr>
          <a:xfrm>
            <a:off x="685800" y="1594049"/>
            <a:ext cx="8077200" cy="4896725"/>
          </a:xfrm>
          <a:prstGeom prst="rect">
            <a:avLst/>
          </a:prstGeom>
          <a:solidFill>
            <a:schemeClr val="accent6">
              <a:lumMod val="60000"/>
              <a:lumOff val="40000"/>
            </a:schemeClr>
          </a:solidFill>
          <a:ln>
            <a:solidFill>
              <a:schemeClr val="tx1"/>
            </a:solidFill>
          </a:ln>
        </p:spPr>
        <p:txBody>
          <a:bodyPr wrap="square" rtlCol="0">
            <a:spAutoFit/>
          </a:bodyPr>
          <a:lstStyle/>
          <a:p>
            <a:r>
              <a:rPr lang="en-US" dirty="0" smtClean="0"/>
              <a:t>package session10;</a:t>
            </a:r>
          </a:p>
          <a:p>
            <a:r>
              <a:rPr lang="en-US" dirty="0" smtClean="0"/>
              <a:t>/**</a:t>
            </a:r>
          </a:p>
          <a:p>
            <a:r>
              <a:rPr lang="en-US" dirty="0" smtClean="0"/>
              <a:t> * Define the child class Circle.java</a:t>
            </a:r>
          </a:p>
          <a:p>
            <a:r>
              <a:rPr lang="en-US" dirty="0" smtClean="0"/>
              <a:t> */</a:t>
            </a:r>
          </a:p>
          <a:p>
            <a:r>
              <a:rPr lang="en-US" dirty="0" smtClean="0"/>
              <a:t>class Circle extends Shape{</a:t>
            </a:r>
          </a:p>
          <a:p>
            <a:pPr marL="228600"/>
            <a:r>
              <a:rPr lang="en-US" dirty="0" smtClean="0"/>
              <a:t>float area; // Variable to store area of a circle</a:t>
            </a:r>
          </a:p>
          <a:p>
            <a:pPr marL="228600"/>
            <a:endParaRPr lang="en-US" dirty="0" smtClean="0"/>
          </a:p>
          <a:p>
            <a:pPr marL="228600"/>
            <a:r>
              <a:rPr lang="en-US" dirty="0" smtClean="0"/>
              <a:t>/**</a:t>
            </a:r>
          </a:p>
          <a:p>
            <a:pPr marL="228600"/>
            <a:r>
              <a:rPr lang="en-US" dirty="0" smtClean="0"/>
              <a:t> * Implement the abstract method to calculate area of circle</a:t>
            </a:r>
          </a:p>
          <a:p>
            <a:pPr marL="228600"/>
            <a:r>
              <a:rPr lang="en-US" dirty="0" smtClean="0"/>
              <a:t> *</a:t>
            </a:r>
          </a:p>
          <a:p>
            <a:pPr marL="228600"/>
            <a:r>
              <a:rPr lang="en-US" dirty="0" smtClean="0"/>
              <a:t> * @</a:t>
            </a:r>
            <a:r>
              <a:rPr lang="en-US" dirty="0" err="1" smtClean="0"/>
              <a:t>param</a:t>
            </a:r>
            <a:r>
              <a:rPr lang="en-US" dirty="0" smtClean="0"/>
              <a:t> </a:t>
            </a:r>
            <a:r>
              <a:rPr lang="en-US" dirty="0" err="1" smtClean="0"/>
              <a:t>rad</a:t>
            </a:r>
            <a:r>
              <a:rPr lang="en-US" dirty="0" smtClean="0"/>
              <a:t> a float variable storing value of radius</a:t>
            </a:r>
          </a:p>
          <a:p>
            <a:pPr marL="228600"/>
            <a:r>
              <a:rPr lang="en-US" dirty="0" smtClean="0"/>
              <a:t> * @return void</a:t>
            </a:r>
          </a:p>
          <a:p>
            <a:pPr marL="228600"/>
            <a:r>
              <a:rPr lang="en-US" dirty="0" smtClean="0"/>
              <a:t> */</a:t>
            </a:r>
          </a:p>
          <a:p>
            <a:pPr marL="228600"/>
            <a:r>
              <a:rPr lang="en-US" dirty="0" smtClean="0"/>
              <a:t>@Override</a:t>
            </a:r>
          </a:p>
          <a:p>
            <a:pPr marL="228600"/>
            <a:r>
              <a:rPr lang="en-US" dirty="0" smtClean="0"/>
              <a:t>void calculate(float </a:t>
            </a:r>
            <a:r>
              <a:rPr lang="en-US" dirty="0" err="1" smtClean="0"/>
              <a:t>rad</a:t>
            </a:r>
            <a:r>
              <a:rPr lang="en-US" dirty="0" smtClean="0"/>
              <a:t>){</a:t>
            </a:r>
          </a:p>
          <a:p>
            <a:pPr marL="457200"/>
            <a:r>
              <a:rPr lang="en-US" dirty="0" smtClean="0"/>
              <a:t>area = </a:t>
            </a:r>
            <a:r>
              <a:rPr lang="en-US" dirty="0" err="1" smtClean="0"/>
              <a:t>getPI</a:t>
            </a:r>
            <a:r>
              <a:rPr lang="en-US" dirty="0" smtClean="0"/>
              <a:t>() * </a:t>
            </a:r>
            <a:r>
              <a:rPr lang="en-US" dirty="0" err="1" smtClean="0"/>
              <a:t>rad</a:t>
            </a:r>
            <a:r>
              <a:rPr lang="en-US" dirty="0" smtClean="0"/>
              <a:t> * </a:t>
            </a:r>
            <a:r>
              <a:rPr lang="en-US" dirty="0" err="1" smtClean="0"/>
              <a:t>rad</a:t>
            </a:r>
            <a:r>
              <a:rPr lang="en-US" dirty="0" smtClean="0"/>
              <a:t>;</a:t>
            </a:r>
          </a:p>
          <a:p>
            <a:pPr marL="457200"/>
            <a:r>
              <a:rPr lang="en-US" dirty="0" err="1" smtClean="0"/>
              <a:t>System.out.println</a:t>
            </a:r>
            <a:r>
              <a:rPr lang="en-US" dirty="0" smtClean="0"/>
              <a:t>(“Area of circle is:”+ area);</a:t>
            </a:r>
          </a:p>
          <a:p>
            <a:pPr marL="228600"/>
            <a:r>
              <a:rPr lang="en-US" dirty="0" smtClean="0"/>
              <a:t>}</a:t>
            </a:r>
          </a:p>
          <a:p>
            <a:r>
              <a:rPr lang="en-US" dirty="0" smtClean="0"/>
              <a:t>}</a:t>
            </a:r>
            <a:endParaRPr lang="en-IN"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Using the ‘abstract’ Keyword 6-9</a:t>
            </a:r>
            <a:endParaRPr lang="en-US" dirty="0"/>
          </a:p>
        </p:txBody>
      </p:sp>
      <p:sp>
        <p:nvSpPr>
          <p:cNvPr id="4" name="Footer Placeholder 3"/>
          <p:cNvSpPr>
            <a:spLocks noGrp="1"/>
          </p:cNvSpPr>
          <p:nvPr>
            <p:ph type="ftr" sz="quarter" idx="3"/>
          </p:nvPr>
        </p:nvSpPr>
        <p:spPr/>
        <p:txBody>
          <a:bodyPr/>
          <a:lstStyle/>
          <a:p>
            <a:pPr>
              <a:defRPr/>
            </a:pPr>
            <a:r>
              <a:rPr lang="en-US" smtClean="0"/>
              <a:t>© Aptech Ltd.                                                           Inheritance and Polymorphism/Session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42</a:t>
            </a:fld>
            <a:endParaRPr lang="en-US" dirty="0"/>
          </a:p>
        </p:txBody>
      </p:sp>
      <p:sp>
        <p:nvSpPr>
          <p:cNvPr id="6" name="TextBox 5"/>
          <p:cNvSpPr txBox="1"/>
          <p:nvPr/>
        </p:nvSpPr>
        <p:spPr>
          <a:xfrm>
            <a:off x="685800" y="987010"/>
            <a:ext cx="8077200" cy="5413790"/>
          </a:xfrm>
          <a:prstGeom prst="rect">
            <a:avLst/>
          </a:prstGeom>
          <a:solidFill>
            <a:schemeClr val="accent6">
              <a:lumMod val="60000"/>
              <a:lumOff val="40000"/>
            </a:schemeClr>
          </a:solidFill>
          <a:ln>
            <a:solidFill>
              <a:schemeClr val="tx1"/>
            </a:solidFill>
          </a:ln>
        </p:spPr>
        <p:txBody>
          <a:bodyPr wrap="square" rtlCol="0">
            <a:spAutoFit/>
          </a:bodyPr>
          <a:lstStyle/>
          <a:p>
            <a:r>
              <a:rPr lang="en-US" dirty="0" smtClean="0"/>
              <a:t>/**</a:t>
            </a:r>
          </a:p>
          <a:p>
            <a:r>
              <a:rPr lang="en-US" dirty="0" smtClean="0"/>
              <a:t> * Define the child class Rectangle.java</a:t>
            </a:r>
          </a:p>
          <a:p>
            <a:r>
              <a:rPr lang="en-US" dirty="0" smtClean="0"/>
              <a:t> */</a:t>
            </a:r>
          </a:p>
          <a:p>
            <a:r>
              <a:rPr lang="en-US" dirty="0" smtClean="0"/>
              <a:t>class Rectangle extends Shape{</a:t>
            </a:r>
          </a:p>
          <a:p>
            <a:pPr marL="228600"/>
            <a:endParaRPr lang="en-US" dirty="0" smtClean="0"/>
          </a:p>
          <a:p>
            <a:pPr marL="228600"/>
            <a:r>
              <a:rPr lang="en-US" dirty="0" smtClean="0"/>
              <a:t>float perimeter; // Variable to store perimeter value</a:t>
            </a:r>
          </a:p>
          <a:p>
            <a:pPr marL="228600"/>
            <a:r>
              <a:rPr lang="en-US" dirty="0" smtClean="0"/>
              <a:t>float length=10; // Variable to store length</a:t>
            </a:r>
          </a:p>
          <a:p>
            <a:pPr marL="228600"/>
            <a:endParaRPr lang="en-US" dirty="0" smtClean="0"/>
          </a:p>
          <a:p>
            <a:pPr marL="228600"/>
            <a:r>
              <a:rPr lang="en-US" dirty="0" smtClean="0"/>
              <a:t>/**</a:t>
            </a:r>
          </a:p>
          <a:p>
            <a:pPr marL="228600"/>
            <a:r>
              <a:rPr lang="en-US" dirty="0" smtClean="0"/>
              <a:t> * Implement the abstract method to calculate the perimeter</a:t>
            </a:r>
          </a:p>
          <a:p>
            <a:pPr marL="228600"/>
            <a:r>
              <a:rPr lang="en-US" dirty="0" smtClean="0"/>
              <a:t> *</a:t>
            </a:r>
          </a:p>
          <a:p>
            <a:pPr marL="228600"/>
            <a:r>
              <a:rPr lang="en-US" dirty="0" smtClean="0"/>
              <a:t> * @</a:t>
            </a:r>
            <a:r>
              <a:rPr lang="en-US" dirty="0" err="1" smtClean="0"/>
              <a:t>param</a:t>
            </a:r>
            <a:r>
              <a:rPr lang="en-US" dirty="0" smtClean="0"/>
              <a:t> width a float variable storing width</a:t>
            </a:r>
          </a:p>
          <a:p>
            <a:pPr marL="228600"/>
            <a:r>
              <a:rPr lang="en-US" dirty="0" smtClean="0"/>
              <a:t> * @return void</a:t>
            </a:r>
          </a:p>
          <a:p>
            <a:pPr marL="228600"/>
            <a:r>
              <a:rPr lang="en-US" dirty="0" smtClean="0"/>
              <a:t> */</a:t>
            </a:r>
          </a:p>
          <a:p>
            <a:pPr marL="228600"/>
            <a:r>
              <a:rPr lang="en-US" dirty="0" smtClean="0"/>
              <a:t>@Override</a:t>
            </a:r>
          </a:p>
          <a:p>
            <a:pPr marL="228600"/>
            <a:r>
              <a:rPr lang="en-US" dirty="0" smtClean="0"/>
              <a:t>void calculate(float width){</a:t>
            </a:r>
          </a:p>
          <a:p>
            <a:pPr marL="228600"/>
            <a:endParaRPr lang="en-US" dirty="0" smtClean="0"/>
          </a:p>
          <a:p>
            <a:pPr marL="457200"/>
            <a:r>
              <a:rPr lang="en-US" dirty="0" smtClean="0"/>
              <a:t>perimeter = 2 * (</a:t>
            </a:r>
            <a:r>
              <a:rPr lang="en-US" dirty="0" err="1" smtClean="0"/>
              <a:t>length+width</a:t>
            </a:r>
            <a:r>
              <a:rPr lang="en-US" dirty="0" smtClean="0"/>
              <a:t>);</a:t>
            </a:r>
          </a:p>
          <a:p>
            <a:pPr marL="457200"/>
            <a:r>
              <a:rPr lang="en-US" dirty="0" err="1" smtClean="0"/>
              <a:t>System.out.println</a:t>
            </a:r>
            <a:r>
              <a:rPr lang="en-US" dirty="0" smtClean="0"/>
              <a:t>(“Perimeter of the Rectangle is:”+ perimeter);</a:t>
            </a:r>
          </a:p>
          <a:p>
            <a:pPr marL="228600"/>
            <a:r>
              <a:rPr lang="en-US" dirty="0" smtClean="0"/>
              <a:t>}</a:t>
            </a:r>
          </a:p>
          <a:p>
            <a:r>
              <a:rPr lang="en-US" dirty="0" smtClean="0"/>
              <a:t>}</a:t>
            </a:r>
            <a:endParaRPr lang="en-IN"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Using the ‘abstract’ Keyword 7-9</a:t>
            </a:r>
            <a:endParaRPr lang="en-US" dirty="0"/>
          </a:p>
        </p:txBody>
      </p:sp>
      <p:sp>
        <p:nvSpPr>
          <p:cNvPr id="4" name="Footer Placeholder 3"/>
          <p:cNvSpPr>
            <a:spLocks noGrp="1"/>
          </p:cNvSpPr>
          <p:nvPr>
            <p:ph type="ftr" sz="quarter" idx="3"/>
          </p:nvPr>
        </p:nvSpPr>
        <p:spPr/>
        <p:txBody>
          <a:bodyPr/>
          <a:lstStyle/>
          <a:p>
            <a:pPr>
              <a:defRPr/>
            </a:pPr>
            <a:r>
              <a:rPr lang="en-US" smtClean="0"/>
              <a:t>© Aptech Ltd.                                                           Inheritance and Polymorphism/Session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43</a:t>
            </a:fld>
            <a:endParaRPr lang="en-US" dirty="0"/>
          </a:p>
        </p:txBody>
      </p:sp>
      <p:sp>
        <p:nvSpPr>
          <p:cNvPr id="6" name="Content Placeholder 1"/>
          <p:cNvSpPr txBox="1">
            <a:spLocks/>
          </p:cNvSpPr>
          <p:nvPr/>
        </p:nvSpPr>
        <p:spPr bwMode="auto">
          <a:xfrm>
            <a:off x="304800" y="762000"/>
            <a:ext cx="8610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Following code snippet depicts the code for </a:t>
            </a:r>
            <a:r>
              <a:rPr lang="en-US" sz="1800" b="1" dirty="0" smtClean="0">
                <a:cs typeface="Courier New" pitchFamily="49" charset="0"/>
              </a:rPr>
              <a:t>Calculator</a:t>
            </a:r>
            <a:r>
              <a:rPr lang="en-US" sz="1800" dirty="0" smtClean="0">
                <a:latin typeface="Calibri" pitchFamily="34" charset="0"/>
              </a:rPr>
              <a:t> class that uses the subclasses based on user input: </a:t>
            </a:r>
            <a:endParaRPr kumimoji="0" lang="en-US" sz="1800" b="0" i="0" u="none" strike="noStrike" kern="1200" cap="none" spc="0" normalizeH="0" baseline="0" noProof="0" dirty="0">
              <a:ln>
                <a:noFill/>
              </a:ln>
              <a:solidFill>
                <a:schemeClr val="tx1"/>
              </a:solidFill>
              <a:effectLst/>
              <a:uLnTx/>
              <a:uFillTx/>
              <a:latin typeface="Calibri" pitchFamily="34" charset="0"/>
              <a:ea typeface="+mn-ea"/>
              <a:cs typeface="+mn-cs"/>
            </a:endParaRPr>
          </a:p>
        </p:txBody>
      </p:sp>
      <p:sp>
        <p:nvSpPr>
          <p:cNvPr id="7" name="TextBox 6"/>
          <p:cNvSpPr txBox="1"/>
          <p:nvPr/>
        </p:nvSpPr>
        <p:spPr>
          <a:xfrm>
            <a:off x="685800" y="1371600"/>
            <a:ext cx="8077200" cy="5155257"/>
          </a:xfrm>
          <a:prstGeom prst="rect">
            <a:avLst/>
          </a:prstGeom>
          <a:solidFill>
            <a:schemeClr val="accent6">
              <a:lumMod val="60000"/>
              <a:lumOff val="40000"/>
            </a:schemeClr>
          </a:solidFill>
          <a:ln>
            <a:solidFill>
              <a:schemeClr val="tx1"/>
            </a:solidFill>
          </a:ln>
        </p:spPr>
        <p:txBody>
          <a:bodyPr wrap="square" rtlCol="0">
            <a:spAutoFit/>
          </a:bodyPr>
          <a:lstStyle/>
          <a:p>
            <a:r>
              <a:rPr lang="en-US" dirty="0" smtClean="0"/>
              <a:t>package session10;</a:t>
            </a:r>
          </a:p>
          <a:p>
            <a:r>
              <a:rPr lang="en-US" dirty="0" smtClean="0"/>
              <a:t>public class Calculator {</a:t>
            </a:r>
          </a:p>
          <a:p>
            <a:endParaRPr lang="en-US" dirty="0" smtClean="0"/>
          </a:p>
          <a:p>
            <a:pPr marL="228600"/>
            <a:r>
              <a:rPr lang="en-US" dirty="0" smtClean="0"/>
              <a:t>/**</a:t>
            </a:r>
          </a:p>
          <a:p>
            <a:pPr marL="228600"/>
            <a:r>
              <a:rPr lang="en-US" dirty="0" smtClean="0"/>
              <a:t> * @</a:t>
            </a:r>
            <a:r>
              <a:rPr lang="en-US" dirty="0" err="1" smtClean="0"/>
              <a:t>param</a:t>
            </a:r>
            <a:r>
              <a:rPr lang="en-US" dirty="0" smtClean="0"/>
              <a:t> </a:t>
            </a:r>
            <a:r>
              <a:rPr lang="en-US" dirty="0" err="1" smtClean="0"/>
              <a:t>args</a:t>
            </a:r>
            <a:r>
              <a:rPr lang="en-US" dirty="0" smtClean="0"/>
              <a:t> the command line arguments</a:t>
            </a:r>
          </a:p>
          <a:p>
            <a:pPr marL="228600"/>
            <a:r>
              <a:rPr lang="en-US" dirty="0" smtClean="0"/>
              <a:t> */</a:t>
            </a:r>
          </a:p>
          <a:p>
            <a:pPr marL="228600"/>
            <a:r>
              <a:rPr lang="en-US" dirty="0" smtClean="0"/>
              <a:t>public static void main(String[] </a:t>
            </a:r>
            <a:r>
              <a:rPr lang="en-US" dirty="0" err="1" smtClean="0"/>
              <a:t>args</a:t>
            </a:r>
            <a:r>
              <a:rPr lang="en-US" dirty="0" smtClean="0"/>
              <a:t>)</a:t>
            </a:r>
          </a:p>
          <a:p>
            <a:pPr marL="228600"/>
            <a:r>
              <a:rPr lang="en-US" dirty="0" smtClean="0"/>
              <a:t>{</a:t>
            </a:r>
          </a:p>
          <a:p>
            <a:pPr marL="457200"/>
            <a:r>
              <a:rPr lang="en-US" dirty="0" smtClean="0"/>
              <a:t>Shape </a:t>
            </a:r>
            <a:r>
              <a:rPr lang="en-US" dirty="0" err="1" smtClean="0"/>
              <a:t>objShape</a:t>
            </a:r>
            <a:r>
              <a:rPr lang="en-US" dirty="0" smtClean="0"/>
              <a:t>; // Declare the Shape object</a:t>
            </a:r>
          </a:p>
          <a:p>
            <a:pPr marL="457200"/>
            <a:r>
              <a:rPr lang="en-US" dirty="0" smtClean="0"/>
              <a:t>String shape; // Variable to store the type of shape</a:t>
            </a:r>
          </a:p>
          <a:p>
            <a:pPr marL="457200"/>
            <a:endParaRPr lang="en-US" dirty="0" smtClean="0"/>
          </a:p>
          <a:p>
            <a:pPr marL="457200"/>
            <a:r>
              <a:rPr lang="en-US" dirty="0" smtClean="0"/>
              <a:t>if(</a:t>
            </a:r>
            <a:r>
              <a:rPr lang="en-US" dirty="0" err="1" smtClean="0"/>
              <a:t>args.length</a:t>
            </a:r>
            <a:r>
              <a:rPr lang="en-US" dirty="0" smtClean="0"/>
              <a:t>==2) { // Check the number of command line arguments</a:t>
            </a:r>
          </a:p>
          <a:p>
            <a:pPr marL="685800"/>
            <a:r>
              <a:rPr lang="en-US" dirty="0" smtClean="0"/>
              <a:t>//Retrieve the value of shape from </a:t>
            </a:r>
            <a:r>
              <a:rPr lang="en-US" dirty="0" err="1" smtClean="0"/>
              <a:t>args</a:t>
            </a:r>
            <a:r>
              <a:rPr lang="en-US" dirty="0" smtClean="0"/>
              <a:t>[0]</a:t>
            </a:r>
          </a:p>
          <a:p>
            <a:pPr marL="685800"/>
            <a:r>
              <a:rPr lang="en-US" dirty="0" smtClean="0"/>
              <a:t>shape = </a:t>
            </a:r>
            <a:r>
              <a:rPr lang="en-US" dirty="0" err="1" smtClean="0"/>
              <a:t>args</a:t>
            </a:r>
            <a:r>
              <a:rPr lang="en-US" dirty="0" smtClean="0"/>
              <a:t>[0].</a:t>
            </a:r>
            <a:r>
              <a:rPr lang="en-US" dirty="0" err="1" smtClean="0"/>
              <a:t>toLowerCase</a:t>
            </a:r>
            <a:r>
              <a:rPr lang="en-US" dirty="0" smtClean="0"/>
              <a:t>(); // converting to lower case</a:t>
            </a:r>
          </a:p>
          <a:p>
            <a:pPr marL="685800"/>
            <a:r>
              <a:rPr lang="en-IN" dirty="0" smtClean="0"/>
              <a:t>switch(shape){</a:t>
            </a:r>
          </a:p>
          <a:p>
            <a:pPr marL="457200"/>
            <a:endParaRPr lang="en-IN" dirty="0" smtClean="0"/>
          </a:p>
          <a:p>
            <a:pPr marL="914400"/>
            <a:r>
              <a:rPr lang="en-IN" dirty="0" smtClean="0"/>
              <a:t>// Assign reference to Shape object as per user input</a:t>
            </a:r>
          </a:p>
          <a:p>
            <a:pPr marL="914400"/>
            <a:r>
              <a:rPr lang="en-IN" dirty="0" smtClean="0"/>
              <a:t>case “circle”: </a:t>
            </a:r>
            <a:r>
              <a:rPr lang="en-IN" dirty="0" err="1" smtClean="0"/>
              <a:t>objShape</a:t>
            </a:r>
            <a:r>
              <a:rPr lang="en-IN" dirty="0" smtClean="0"/>
              <a:t> = new Circle();</a:t>
            </a:r>
          </a:p>
          <a:p>
            <a:pPr marL="914400"/>
            <a:r>
              <a:rPr lang="en-IN" dirty="0" err="1" smtClean="0"/>
              <a:t>objShape.calculate</a:t>
            </a:r>
            <a:r>
              <a:rPr lang="en-IN" dirty="0" smtClean="0"/>
              <a:t>(</a:t>
            </a:r>
            <a:r>
              <a:rPr lang="en-IN" dirty="0" err="1" smtClean="0"/>
              <a:t>Float.parseFloat</a:t>
            </a:r>
            <a:r>
              <a:rPr lang="en-IN" dirty="0" smtClean="0"/>
              <a:t>(</a:t>
            </a:r>
            <a:r>
              <a:rPr lang="en-IN" dirty="0" err="1" smtClean="0"/>
              <a:t>args</a:t>
            </a:r>
            <a:r>
              <a:rPr lang="en-IN" dirty="0" smtClean="0"/>
              <a:t>[1]));</a:t>
            </a:r>
          </a:p>
          <a:p>
            <a:pPr marL="914400"/>
            <a:r>
              <a:rPr lang="en-IN" dirty="0" smtClean="0"/>
              <a:t>break;</a:t>
            </a:r>
            <a:endParaRPr lang="en-IN"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Using the ‘abstract’ Keyword 8-9</a:t>
            </a:r>
            <a:endParaRPr lang="en-US" dirty="0"/>
          </a:p>
        </p:txBody>
      </p:sp>
      <p:sp>
        <p:nvSpPr>
          <p:cNvPr id="4" name="Footer Placeholder 3"/>
          <p:cNvSpPr>
            <a:spLocks noGrp="1"/>
          </p:cNvSpPr>
          <p:nvPr>
            <p:ph type="ftr" sz="quarter" idx="3"/>
          </p:nvPr>
        </p:nvSpPr>
        <p:spPr/>
        <p:txBody>
          <a:bodyPr/>
          <a:lstStyle/>
          <a:p>
            <a:pPr>
              <a:defRPr/>
            </a:pPr>
            <a:r>
              <a:rPr lang="en-US" smtClean="0"/>
              <a:t>© Aptech Ltd.                                                           Inheritance and Polymorphism/Session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44</a:t>
            </a:fld>
            <a:endParaRPr lang="en-US" dirty="0"/>
          </a:p>
        </p:txBody>
      </p:sp>
      <p:sp>
        <p:nvSpPr>
          <p:cNvPr id="6" name="TextBox 5"/>
          <p:cNvSpPr txBox="1"/>
          <p:nvPr/>
        </p:nvSpPr>
        <p:spPr>
          <a:xfrm>
            <a:off x="685800" y="914400"/>
            <a:ext cx="8077200" cy="2828467"/>
          </a:xfrm>
          <a:prstGeom prst="rect">
            <a:avLst/>
          </a:prstGeom>
          <a:solidFill>
            <a:schemeClr val="accent6">
              <a:lumMod val="60000"/>
              <a:lumOff val="40000"/>
            </a:schemeClr>
          </a:solidFill>
          <a:ln>
            <a:solidFill>
              <a:schemeClr val="tx1"/>
            </a:solidFill>
          </a:ln>
        </p:spPr>
        <p:txBody>
          <a:bodyPr wrap="square" rtlCol="0">
            <a:spAutoFit/>
          </a:bodyPr>
          <a:lstStyle/>
          <a:p>
            <a:pPr marL="914400"/>
            <a:r>
              <a:rPr lang="en-IN" dirty="0" smtClean="0"/>
              <a:t>case “rectangle”: </a:t>
            </a:r>
            <a:r>
              <a:rPr lang="en-IN" dirty="0" err="1" smtClean="0"/>
              <a:t>objShape</a:t>
            </a:r>
            <a:r>
              <a:rPr lang="en-IN" dirty="0" smtClean="0"/>
              <a:t> = new Rectangle();</a:t>
            </a:r>
          </a:p>
          <a:p>
            <a:pPr marL="914400"/>
            <a:r>
              <a:rPr lang="en-IN" dirty="0" err="1" smtClean="0"/>
              <a:t>objShape.calculate</a:t>
            </a:r>
            <a:r>
              <a:rPr lang="en-IN" dirty="0" smtClean="0"/>
              <a:t>(</a:t>
            </a:r>
            <a:r>
              <a:rPr lang="en-IN" dirty="0" err="1" smtClean="0"/>
              <a:t>Float.parseFloat</a:t>
            </a:r>
            <a:r>
              <a:rPr lang="en-IN" dirty="0" smtClean="0"/>
              <a:t>(</a:t>
            </a:r>
            <a:r>
              <a:rPr lang="en-IN" dirty="0" err="1" smtClean="0"/>
              <a:t>args</a:t>
            </a:r>
            <a:r>
              <a:rPr lang="en-IN" dirty="0" smtClean="0"/>
              <a:t>[1]));</a:t>
            </a:r>
          </a:p>
          <a:p>
            <a:pPr marL="914400"/>
            <a:r>
              <a:rPr lang="en-IN" dirty="0" smtClean="0"/>
              <a:t>break;</a:t>
            </a:r>
          </a:p>
          <a:p>
            <a:pPr marL="685800"/>
            <a:r>
              <a:rPr lang="en-IN" dirty="0" smtClean="0"/>
              <a:t>}</a:t>
            </a:r>
          </a:p>
          <a:p>
            <a:pPr marL="457200"/>
            <a:r>
              <a:rPr lang="en-US" dirty="0" smtClean="0"/>
              <a:t>}</a:t>
            </a:r>
          </a:p>
          <a:p>
            <a:pPr marL="457200"/>
            <a:r>
              <a:rPr lang="en-US" dirty="0" smtClean="0"/>
              <a:t>else{</a:t>
            </a:r>
          </a:p>
          <a:p>
            <a:pPr marL="685800"/>
            <a:r>
              <a:rPr lang="en-US" dirty="0" smtClean="0"/>
              <a:t>// Error message to be displayed when arguments are not supplied</a:t>
            </a:r>
          </a:p>
          <a:p>
            <a:pPr marL="685800"/>
            <a:r>
              <a:rPr lang="en-US" dirty="0" err="1" smtClean="0"/>
              <a:t>System.out.println</a:t>
            </a:r>
            <a:r>
              <a:rPr lang="en-US" dirty="0" smtClean="0"/>
              <a:t>(“Usage: java Calculator &lt;shape-name&gt; &lt;value&gt;”);</a:t>
            </a:r>
          </a:p>
          <a:p>
            <a:pPr marL="457200"/>
            <a:r>
              <a:rPr lang="en-US" dirty="0" smtClean="0"/>
              <a:t>}</a:t>
            </a:r>
          </a:p>
          <a:p>
            <a:pPr marL="228600"/>
            <a:r>
              <a:rPr lang="en-US" dirty="0" smtClean="0"/>
              <a:t>}</a:t>
            </a:r>
          </a:p>
          <a:p>
            <a:r>
              <a:rPr lang="en-US" dirty="0" smtClean="0"/>
              <a:t>}</a:t>
            </a:r>
            <a:endParaRPr lang="en-IN" dirty="0"/>
          </a:p>
        </p:txBody>
      </p:sp>
      <p:sp>
        <p:nvSpPr>
          <p:cNvPr id="7" name="Content Placeholder 1"/>
          <p:cNvSpPr txBox="1">
            <a:spLocks/>
          </p:cNvSpPr>
          <p:nvPr/>
        </p:nvSpPr>
        <p:spPr bwMode="auto">
          <a:xfrm>
            <a:off x="304800" y="3886200"/>
            <a:ext cx="8610600" cy="160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To execute the example at command line, write the following command:</a:t>
            </a:r>
          </a:p>
          <a:p>
            <a:pPr marL="685800" lvl="0" indent="-342900" eaLnBrk="0" hangingPunct="0">
              <a:lnSpc>
                <a:spcPct val="100000"/>
              </a:lnSpc>
              <a:spcBef>
                <a:spcPct val="20000"/>
              </a:spcBef>
              <a:buClr>
                <a:srgbClr val="973735"/>
              </a:buClr>
              <a:buSzPct val="50000"/>
              <a:defRPr/>
            </a:pPr>
            <a:r>
              <a:rPr lang="en-US" sz="1800" dirty="0" smtClean="0">
                <a:cs typeface="Courier New" pitchFamily="49" charset="0"/>
              </a:rPr>
              <a:t>java Calculator Rectangle 12</a:t>
            </a:r>
          </a:p>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Note that the word </a:t>
            </a:r>
            <a:r>
              <a:rPr lang="en-US" sz="1800" b="1" dirty="0" smtClean="0">
                <a:cs typeface="Courier New" pitchFamily="49" charset="0"/>
              </a:rPr>
              <a:t>Circle</a:t>
            </a:r>
            <a:r>
              <a:rPr lang="en-US" sz="1800" dirty="0" smtClean="0">
                <a:latin typeface="Calibri" pitchFamily="34" charset="0"/>
              </a:rPr>
              <a:t> can be in any case. </a:t>
            </a:r>
          </a:p>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Within the code, it will be converted to lowercase.</a:t>
            </a:r>
            <a:endParaRPr kumimoji="0" lang="en-US" sz="1800" b="0" i="0" u="none" strike="noStrike" kern="1200" cap="none" spc="0" normalizeH="0" baseline="0" noProof="0" dirty="0">
              <a:ln>
                <a:noFill/>
              </a:ln>
              <a:solidFill>
                <a:schemeClr val="tx1"/>
              </a:solidFill>
              <a:effectLst/>
              <a:uLnTx/>
              <a:uFillTx/>
              <a:latin typeface="Calibri" pitchFamily="34" charset="0"/>
              <a:ea typeface="+mn-ea"/>
              <a:cs typeface="+mn-cs"/>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Using the ‘abstract’ Keyword 9-9</a:t>
            </a:r>
            <a:endParaRPr lang="en-US" dirty="0"/>
          </a:p>
        </p:txBody>
      </p:sp>
      <p:sp>
        <p:nvSpPr>
          <p:cNvPr id="4" name="Footer Placeholder 3"/>
          <p:cNvSpPr>
            <a:spLocks noGrp="1"/>
          </p:cNvSpPr>
          <p:nvPr>
            <p:ph type="ftr" sz="quarter" idx="3"/>
          </p:nvPr>
        </p:nvSpPr>
        <p:spPr/>
        <p:txBody>
          <a:bodyPr/>
          <a:lstStyle/>
          <a:p>
            <a:pPr>
              <a:defRPr/>
            </a:pPr>
            <a:r>
              <a:rPr lang="en-US" smtClean="0"/>
              <a:t>© Aptech Ltd.                                                           Inheritance and Polymorphism/Session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45</a:t>
            </a:fld>
            <a:endParaRPr lang="en-US" dirty="0"/>
          </a:p>
        </p:txBody>
      </p:sp>
      <p:sp>
        <p:nvSpPr>
          <p:cNvPr id="6" name="Content Placeholder 1"/>
          <p:cNvSpPr txBox="1">
            <a:spLocks/>
          </p:cNvSpPr>
          <p:nvPr/>
        </p:nvSpPr>
        <p:spPr bwMode="auto">
          <a:xfrm>
            <a:off x="304800" y="838200"/>
            <a:ext cx="86106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To execute the example in </a:t>
            </a:r>
            <a:r>
              <a:rPr lang="en-US" sz="1800" dirty="0" err="1" smtClean="0">
                <a:latin typeface="Calibri" pitchFamily="34" charset="0"/>
              </a:rPr>
              <a:t>NetBeans</a:t>
            </a:r>
            <a:r>
              <a:rPr lang="en-US" sz="1800" dirty="0" smtClean="0">
                <a:latin typeface="Calibri" pitchFamily="34" charset="0"/>
              </a:rPr>
              <a:t> IDE, type the arguments in the </a:t>
            </a:r>
            <a:r>
              <a:rPr lang="en-US" sz="1800" b="1" dirty="0" smtClean="0">
                <a:latin typeface="Calibri" pitchFamily="34" charset="0"/>
              </a:rPr>
              <a:t>Arguments</a:t>
            </a:r>
            <a:r>
              <a:rPr lang="en-US" sz="1800" dirty="0" smtClean="0">
                <a:latin typeface="Calibri" pitchFamily="34" charset="0"/>
              </a:rPr>
              <a:t> box of </a:t>
            </a:r>
            <a:r>
              <a:rPr lang="en-US" sz="1800" b="1" dirty="0" smtClean="0">
                <a:latin typeface="Calibri" pitchFamily="34" charset="0"/>
              </a:rPr>
              <a:t>Run</a:t>
            </a:r>
            <a:r>
              <a:rPr lang="en-US" sz="1800" dirty="0" smtClean="0">
                <a:latin typeface="Calibri" pitchFamily="34" charset="0"/>
              </a:rPr>
              <a:t> property as shown in the following figure:</a:t>
            </a:r>
            <a:endParaRPr kumimoji="0" lang="en-US" sz="1800" b="0" i="0" u="none" strike="noStrike" kern="1200" cap="none" spc="0" normalizeH="0" baseline="0" noProof="0" dirty="0">
              <a:ln>
                <a:noFill/>
              </a:ln>
              <a:solidFill>
                <a:schemeClr val="tx1"/>
              </a:solidFill>
              <a:effectLst/>
              <a:uLnTx/>
              <a:uFillTx/>
              <a:latin typeface="Calibri" pitchFamily="34" charset="0"/>
              <a:ea typeface="+mn-ea"/>
              <a:cs typeface="+mn-cs"/>
            </a:endParaRPr>
          </a:p>
        </p:txBody>
      </p:sp>
      <p:pic>
        <p:nvPicPr>
          <p:cNvPr id="7" name="Picture 6" descr="Figure 10.10.tif"/>
          <p:cNvPicPr>
            <a:picLocks noChangeAspect="1"/>
          </p:cNvPicPr>
          <p:nvPr/>
        </p:nvPicPr>
        <p:blipFill>
          <a:blip r:embed="rId2" cstate="print"/>
          <a:stretch>
            <a:fillRect/>
          </a:stretch>
        </p:blipFill>
        <p:spPr>
          <a:xfrm>
            <a:off x="1524000" y="1524000"/>
            <a:ext cx="6477000" cy="2455122"/>
          </a:xfrm>
          <a:prstGeom prst="rect">
            <a:avLst/>
          </a:prstGeom>
        </p:spPr>
      </p:pic>
      <p:sp>
        <p:nvSpPr>
          <p:cNvPr id="8" name="Rectangle 7"/>
          <p:cNvSpPr/>
          <p:nvPr/>
        </p:nvSpPr>
        <p:spPr>
          <a:xfrm>
            <a:off x="3505200" y="2590800"/>
            <a:ext cx="3810000" cy="304800"/>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1"/>
          <p:cNvSpPr txBox="1">
            <a:spLocks/>
          </p:cNvSpPr>
          <p:nvPr/>
        </p:nvSpPr>
        <p:spPr bwMode="auto">
          <a:xfrm>
            <a:off x="304800" y="3962400"/>
            <a:ext cx="86106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Following figure shows the output of the code after execution:</a:t>
            </a:r>
            <a:endParaRPr kumimoji="0" lang="en-US" sz="1800" b="0" i="0" u="none" strike="noStrike" kern="1200" cap="none" spc="0" normalizeH="0" baseline="0" noProof="0" dirty="0">
              <a:ln>
                <a:noFill/>
              </a:ln>
              <a:solidFill>
                <a:schemeClr val="tx1"/>
              </a:solidFill>
              <a:effectLst/>
              <a:uLnTx/>
              <a:uFillTx/>
              <a:latin typeface="Calibri" pitchFamily="34" charset="0"/>
              <a:ea typeface="+mn-ea"/>
              <a:cs typeface="+mn-cs"/>
            </a:endParaRPr>
          </a:p>
        </p:txBody>
      </p:sp>
      <p:pic>
        <p:nvPicPr>
          <p:cNvPr id="10" name="Picture 9" descr="Figure 10.11.tif"/>
          <p:cNvPicPr>
            <a:picLocks noChangeAspect="1"/>
          </p:cNvPicPr>
          <p:nvPr/>
        </p:nvPicPr>
        <p:blipFill>
          <a:blip r:embed="rId3" cstate="print"/>
          <a:stretch>
            <a:fillRect/>
          </a:stretch>
        </p:blipFill>
        <p:spPr>
          <a:xfrm>
            <a:off x="2438400" y="4343400"/>
            <a:ext cx="4267200" cy="1179095"/>
          </a:xfrm>
          <a:prstGeom prst="rect">
            <a:avLst/>
          </a:prstGeom>
        </p:spPr>
      </p:pic>
      <p:sp>
        <p:nvSpPr>
          <p:cNvPr id="11" name="Content Placeholder 1"/>
          <p:cNvSpPr txBox="1">
            <a:spLocks/>
          </p:cNvSpPr>
          <p:nvPr/>
        </p:nvSpPr>
        <p:spPr bwMode="auto">
          <a:xfrm>
            <a:off x="304800" y="5562600"/>
            <a:ext cx="86106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The output shows the perimeter of a rectangle. </a:t>
            </a:r>
          </a:p>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This is because the first command line argument was </a:t>
            </a:r>
            <a:r>
              <a:rPr lang="en-US" sz="1800" b="1" dirty="0" smtClean="0">
                <a:cs typeface="Courier New" pitchFamily="49" charset="0"/>
              </a:rPr>
              <a:t>Rectangle</a:t>
            </a:r>
            <a:r>
              <a:rPr lang="en-US" sz="1800" dirty="0" smtClean="0">
                <a:latin typeface="Calibri" pitchFamily="34" charset="0"/>
              </a:rPr>
              <a:t>. </a:t>
            </a:r>
          </a:p>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Therefore, within the </a:t>
            </a:r>
            <a:r>
              <a:rPr lang="en-US" sz="1800" dirty="0" smtClean="0">
                <a:cs typeface="Courier New" pitchFamily="49" charset="0"/>
              </a:rPr>
              <a:t>main()</a:t>
            </a:r>
            <a:r>
              <a:rPr lang="en-US" sz="1800" dirty="0" smtClean="0">
                <a:latin typeface="Calibri" pitchFamily="34" charset="0"/>
              </a:rPr>
              <a:t> method, the </a:t>
            </a:r>
            <a:r>
              <a:rPr lang="en-US" sz="1800" dirty="0" smtClean="0">
                <a:cs typeface="Courier New" pitchFamily="49" charset="0"/>
              </a:rPr>
              <a:t>switch</a:t>
            </a:r>
            <a:r>
              <a:rPr lang="en-US" sz="1800" dirty="0" smtClean="0">
                <a:latin typeface="Calibri" pitchFamily="34" charset="0"/>
              </a:rPr>
              <a:t> case for rectangle got executed.</a:t>
            </a:r>
            <a:endParaRPr kumimoji="0" lang="en-US" sz="1800" b="0" i="0" u="none" strike="noStrike" kern="1200" cap="none" spc="0" normalizeH="0" baseline="0" noProof="0" dirty="0">
              <a:ln>
                <a:noFill/>
              </a:ln>
              <a:solidFill>
                <a:schemeClr val="tx1"/>
              </a:solidFill>
              <a:effectLst/>
              <a:uLnTx/>
              <a:uFillTx/>
              <a:latin typeface="Calibri" pitchFamily="34" charset="0"/>
              <a:ea typeface="+mn-ea"/>
              <a:cs typeface="+mn-cs"/>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Summary</a:t>
            </a:r>
            <a:endParaRPr lang="en-US" dirty="0"/>
          </a:p>
        </p:txBody>
      </p:sp>
      <p:sp>
        <p:nvSpPr>
          <p:cNvPr id="4" name="Footer Placeholder 3"/>
          <p:cNvSpPr>
            <a:spLocks noGrp="1"/>
          </p:cNvSpPr>
          <p:nvPr>
            <p:ph type="ftr" sz="quarter" idx="3"/>
          </p:nvPr>
        </p:nvSpPr>
        <p:spPr/>
        <p:txBody>
          <a:bodyPr/>
          <a:lstStyle/>
          <a:p>
            <a:pPr>
              <a:defRPr/>
            </a:pPr>
            <a:r>
              <a:rPr lang="en-US" smtClean="0"/>
              <a:t>© Aptech Ltd.                                                           Inheritance and Polymorphism/Session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46</a:t>
            </a:fld>
            <a:endParaRPr lang="en-US" dirty="0"/>
          </a:p>
        </p:txBody>
      </p:sp>
      <p:sp>
        <p:nvSpPr>
          <p:cNvPr id="6" name="Content Placeholder 1"/>
          <p:cNvSpPr txBox="1">
            <a:spLocks/>
          </p:cNvSpPr>
          <p:nvPr/>
        </p:nvSpPr>
        <p:spPr bwMode="auto">
          <a:xfrm>
            <a:off x="304800" y="838200"/>
            <a:ext cx="8610600" cy="4912114"/>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Inheritance is a feature in Java through which classes can be derived from other classes and inherit fields and methods from classes it is inheriting.</a:t>
            </a:r>
          </a:p>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The class that is derived from another class is called a subclass, derived class, child class, or extended class. The class from which the subclass is derived is called a super class.</a:t>
            </a:r>
          </a:p>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Creation of an instance method in a subclass having the same signature and return type as an instance method of the super class is called method overriding.</a:t>
            </a:r>
          </a:p>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Polymorphism refers to an object that can have many different forms.</a:t>
            </a:r>
          </a:p>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When the compiler resolves the binding of methods and method calls at compile time, it is called static binding or early binding. If the compiler resolves the method calls and the binding at runtime, it is called dynamic binding or late binding.</a:t>
            </a:r>
          </a:p>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An abstract method is one that is declared with the abstract keyword without an implementation, that is, without any body.</a:t>
            </a:r>
          </a:p>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An abstract class is one that consists of abstract methods.</a:t>
            </a:r>
          </a:p>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An abstract class serves as a framework that provides certain pre-defined behavior for other classes that can be modified later as per the requirement of the inheriting class.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Inheritance 2-2</a:t>
            </a:r>
            <a:endParaRPr lang="en-US" dirty="0"/>
          </a:p>
        </p:txBody>
      </p:sp>
      <p:sp>
        <p:nvSpPr>
          <p:cNvPr id="4" name="Footer Placeholder 3"/>
          <p:cNvSpPr>
            <a:spLocks noGrp="1"/>
          </p:cNvSpPr>
          <p:nvPr>
            <p:ph type="ftr" sz="quarter" idx="3"/>
          </p:nvPr>
        </p:nvSpPr>
        <p:spPr/>
        <p:txBody>
          <a:bodyPr/>
          <a:lstStyle/>
          <a:p>
            <a:pPr>
              <a:defRPr/>
            </a:pPr>
            <a:r>
              <a:rPr lang="en-US" smtClean="0"/>
              <a:t>© Aptech Ltd.                                                           Inheritance and Polymorphism/Session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5</a:t>
            </a:fld>
            <a:endParaRPr lang="en-US" dirty="0"/>
          </a:p>
        </p:txBody>
      </p:sp>
      <p:sp>
        <p:nvSpPr>
          <p:cNvPr id="6" name="Content Placeholder 1"/>
          <p:cNvSpPr>
            <a:spLocks noGrp="1"/>
          </p:cNvSpPr>
          <p:nvPr>
            <p:ph idx="1"/>
          </p:nvPr>
        </p:nvSpPr>
        <p:spPr>
          <a:xfrm>
            <a:off x="304800" y="914400"/>
            <a:ext cx="8610600" cy="5410200"/>
          </a:xfrm>
        </p:spPr>
        <p:txBody>
          <a:bodyPr/>
          <a:lstStyle/>
          <a:p>
            <a:pPr>
              <a:defRPr/>
            </a:pPr>
            <a:r>
              <a:rPr lang="en-US" sz="2000" dirty="0" smtClean="0"/>
              <a:t>The figure shows is-a relationship between different objects. </a:t>
            </a:r>
          </a:p>
          <a:p>
            <a:pPr>
              <a:defRPr/>
            </a:pPr>
            <a:r>
              <a:rPr lang="en-US" sz="2000" dirty="0" smtClean="0"/>
              <a:t>For example, Deer is-a herbivore and a herbivore is-a animal. </a:t>
            </a:r>
          </a:p>
          <a:p>
            <a:pPr>
              <a:defRPr/>
            </a:pPr>
            <a:r>
              <a:rPr lang="en-US" sz="2000" dirty="0" smtClean="0"/>
              <a:t>The common properties of all herbivores can be stored in class herbivore. </a:t>
            </a:r>
          </a:p>
          <a:p>
            <a:pPr>
              <a:defRPr/>
            </a:pPr>
            <a:r>
              <a:rPr lang="en-US" sz="2000" dirty="0" smtClean="0"/>
              <a:t>Similarly, common properties of all types of animals such as herbivore, carnivore, and omnivore can be stored in the Animal class.</a:t>
            </a:r>
          </a:p>
          <a:p>
            <a:pPr>
              <a:defRPr/>
            </a:pPr>
            <a:r>
              <a:rPr lang="en-US" sz="2000" dirty="0" smtClean="0"/>
              <a:t>Thus, the class Animal becomes the top-level class from which the other classes such as Herbivore, Carnivore, and Omnivore inherit properties and behavior. </a:t>
            </a:r>
          </a:p>
          <a:p>
            <a:pPr>
              <a:defRPr/>
            </a:pPr>
            <a:r>
              <a:rPr lang="en-US" sz="2000" dirty="0" smtClean="0"/>
              <a:t>The classes Deer, Horse, Lion, and so on inherit properties from the classes Herbivore, Carnivore, and so on.</a:t>
            </a:r>
          </a:p>
          <a:p>
            <a:pPr>
              <a:defRPr/>
            </a:pPr>
            <a:r>
              <a:rPr lang="en-US" sz="2000" dirty="0" smtClean="0"/>
              <a:t>This is called inheritance. </a:t>
            </a:r>
          </a:p>
          <a:p>
            <a:pPr>
              <a:defRPr/>
            </a:pPr>
            <a:r>
              <a:rPr lang="en-US" sz="2000" dirty="0" smtClean="0"/>
              <a:t>Thus, inheritance in Java is a feature through which classes can be derived from other classes and inherit fields and methods from those classes.</a:t>
            </a:r>
            <a:endParaRPr 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Features and Terminologies 1-2</a:t>
            </a:r>
            <a:endParaRPr lang="en-US" dirty="0"/>
          </a:p>
        </p:txBody>
      </p:sp>
      <p:sp>
        <p:nvSpPr>
          <p:cNvPr id="4" name="Footer Placeholder 3"/>
          <p:cNvSpPr>
            <a:spLocks noGrp="1"/>
          </p:cNvSpPr>
          <p:nvPr>
            <p:ph type="ftr" sz="quarter" idx="3"/>
          </p:nvPr>
        </p:nvSpPr>
        <p:spPr/>
        <p:txBody>
          <a:bodyPr/>
          <a:lstStyle/>
          <a:p>
            <a:pPr>
              <a:defRPr/>
            </a:pPr>
            <a:r>
              <a:rPr lang="en-US" smtClean="0"/>
              <a:t>© Aptech Ltd.                                                           Inheritance and Polymorphism/Session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6</a:t>
            </a:fld>
            <a:endParaRPr lang="en-US" dirty="0"/>
          </a:p>
        </p:txBody>
      </p:sp>
      <p:graphicFrame>
        <p:nvGraphicFramePr>
          <p:cNvPr id="6" name="Diagram 5"/>
          <p:cNvGraphicFramePr/>
          <p:nvPr/>
        </p:nvGraphicFramePr>
        <p:xfrm>
          <a:off x="609600" y="1066800"/>
          <a:ext cx="8229600"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Features and Terminologies 2-2</a:t>
            </a:r>
            <a:endParaRPr lang="en-US" dirty="0"/>
          </a:p>
        </p:txBody>
      </p:sp>
      <p:sp>
        <p:nvSpPr>
          <p:cNvPr id="4" name="Footer Placeholder 3"/>
          <p:cNvSpPr>
            <a:spLocks noGrp="1"/>
          </p:cNvSpPr>
          <p:nvPr>
            <p:ph type="ftr" sz="quarter" idx="3"/>
          </p:nvPr>
        </p:nvSpPr>
        <p:spPr/>
        <p:txBody>
          <a:bodyPr/>
          <a:lstStyle/>
          <a:p>
            <a:pPr>
              <a:defRPr/>
            </a:pPr>
            <a:r>
              <a:rPr lang="en-US" smtClean="0"/>
              <a:t>© Aptech Ltd.                                                           Inheritance and Polymorphism/Session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7</a:t>
            </a:fld>
            <a:endParaRPr lang="en-US" dirty="0"/>
          </a:p>
        </p:txBody>
      </p:sp>
      <p:sp>
        <p:nvSpPr>
          <p:cNvPr id="6" name="Content Placeholder 1"/>
          <p:cNvSpPr>
            <a:spLocks noGrp="1"/>
          </p:cNvSpPr>
          <p:nvPr>
            <p:ph idx="1"/>
          </p:nvPr>
        </p:nvSpPr>
        <p:spPr>
          <a:xfrm>
            <a:off x="304800" y="838200"/>
            <a:ext cx="8610600" cy="381000"/>
          </a:xfrm>
        </p:spPr>
        <p:txBody>
          <a:bodyPr/>
          <a:lstStyle/>
          <a:p>
            <a:pPr>
              <a:defRPr/>
            </a:pPr>
            <a:r>
              <a:rPr lang="en-US" sz="1800" dirty="0" smtClean="0"/>
              <a:t>There are several types of inheritance as shown in the following figure:</a:t>
            </a:r>
            <a:endParaRPr lang="en-US" sz="1800" dirty="0"/>
          </a:p>
        </p:txBody>
      </p:sp>
      <p:pic>
        <p:nvPicPr>
          <p:cNvPr id="7" name="Picture 6" descr="Figure 10.2.tif"/>
          <p:cNvPicPr>
            <a:picLocks noChangeAspect="1"/>
          </p:cNvPicPr>
          <p:nvPr/>
        </p:nvPicPr>
        <p:blipFill>
          <a:blip r:embed="rId2" cstate="print"/>
          <a:stretch>
            <a:fillRect/>
          </a:stretch>
        </p:blipFill>
        <p:spPr>
          <a:xfrm>
            <a:off x="2362200" y="1371600"/>
            <a:ext cx="4572000" cy="1505301"/>
          </a:xfrm>
          <a:prstGeom prst="rect">
            <a:avLst/>
          </a:prstGeom>
        </p:spPr>
      </p:pic>
      <p:graphicFrame>
        <p:nvGraphicFramePr>
          <p:cNvPr id="9" name="Diagram 8"/>
          <p:cNvGraphicFramePr/>
          <p:nvPr/>
        </p:nvGraphicFramePr>
        <p:xfrm>
          <a:off x="1524000" y="23368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Working with Super class and Subclass 1-6</a:t>
            </a:r>
            <a:endParaRPr lang="en-US" dirty="0"/>
          </a:p>
        </p:txBody>
      </p:sp>
      <p:sp>
        <p:nvSpPr>
          <p:cNvPr id="4" name="Footer Placeholder 3"/>
          <p:cNvSpPr>
            <a:spLocks noGrp="1"/>
          </p:cNvSpPr>
          <p:nvPr>
            <p:ph type="ftr" sz="quarter" idx="3"/>
          </p:nvPr>
        </p:nvSpPr>
        <p:spPr/>
        <p:txBody>
          <a:bodyPr/>
          <a:lstStyle/>
          <a:p>
            <a:pPr>
              <a:defRPr/>
            </a:pPr>
            <a:r>
              <a:rPr lang="en-US" smtClean="0"/>
              <a:t>© Aptech Ltd.                                                           Inheritance and Polymorphism/Session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8</a:t>
            </a:fld>
            <a:endParaRPr lang="en-US" dirty="0"/>
          </a:p>
        </p:txBody>
      </p:sp>
      <p:sp>
        <p:nvSpPr>
          <p:cNvPr id="6" name="Content Placeholder 1"/>
          <p:cNvSpPr>
            <a:spLocks noGrp="1"/>
          </p:cNvSpPr>
          <p:nvPr>
            <p:ph idx="1"/>
          </p:nvPr>
        </p:nvSpPr>
        <p:spPr>
          <a:xfrm>
            <a:off x="304800" y="838200"/>
            <a:ext cx="8610600" cy="685800"/>
          </a:xfrm>
        </p:spPr>
        <p:txBody>
          <a:bodyPr/>
          <a:lstStyle/>
          <a:p>
            <a:pPr>
              <a:defRPr/>
            </a:pPr>
            <a:r>
              <a:rPr lang="en-US" sz="1800" dirty="0" smtClean="0"/>
              <a:t>Within a subclass, one can use the inherited members as is, hide them, replace them, or enhance them with new members as follows:</a:t>
            </a:r>
            <a:endParaRPr lang="en-US" sz="1800" dirty="0"/>
          </a:p>
        </p:txBody>
      </p:sp>
      <p:grpSp>
        <p:nvGrpSpPr>
          <p:cNvPr id="7" name="Group 6"/>
          <p:cNvGrpSpPr/>
          <p:nvPr/>
        </p:nvGrpSpPr>
        <p:grpSpPr>
          <a:xfrm>
            <a:off x="533400" y="1524000"/>
            <a:ext cx="8229600" cy="533400"/>
            <a:chOff x="0" y="267999"/>
            <a:chExt cx="6096000" cy="936000"/>
          </a:xfrm>
          <a:solidFill>
            <a:schemeClr val="accent6">
              <a:lumMod val="50000"/>
            </a:schemeClr>
          </a:solidFill>
          <a:scene3d>
            <a:camera prst="orthographicFront"/>
            <a:lightRig rig="threePt" dir="t">
              <a:rot lat="0" lon="0" rev="7500000"/>
            </a:lightRig>
          </a:scene3d>
        </p:grpSpPr>
        <p:sp>
          <p:nvSpPr>
            <p:cNvPr id="8" name="Rounded Rectangle 7"/>
            <p:cNvSpPr/>
            <p:nvPr/>
          </p:nvSpPr>
          <p:spPr>
            <a:xfrm>
              <a:off x="0" y="267999"/>
              <a:ext cx="6096000" cy="936000"/>
            </a:xfrm>
            <a:prstGeom prst="roundRect">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 name="Rounded Rectangle 4"/>
            <p:cNvSpPr/>
            <p:nvPr/>
          </p:nvSpPr>
          <p:spPr>
            <a:xfrm>
              <a:off x="45692" y="313691"/>
              <a:ext cx="6004616" cy="844616"/>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defTabSz="1778000">
                <a:lnSpc>
                  <a:spcPct val="90000"/>
                </a:lnSpc>
                <a:spcBef>
                  <a:spcPct val="0"/>
                </a:spcBef>
                <a:spcAft>
                  <a:spcPct val="35000"/>
                </a:spcAft>
              </a:pPr>
              <a:r>
                <a:rPr lang="en-US" sz="1800" dirty="0" smtClean="0">
                  <a:solidFill>
                    <a:schemeClr val="bg1"/>
                  </a:solidFill>
                  <a:latin typeface="Calibri" pitchFamily="34" charset="0"/>
                  <a:cs typeface="Calibri" pitchFamily="34" charset="0"/>
                </a:rPr>
                <a:t>The inherited members, including fields and methods, can be directly used just like any other fields.</a:t>
              </a:r>
              <a:endParaRPr lang="en-IN" sz="1800" kern="1200" dirty="0">
                <a:solidFill>
                  <a:schemeClr val="bg1"/>
                </a:solidFill>
                <a:latin typeface="Calibri" pitchFamily="34" charset="0"/>
                <a:cs typeface="Calibri" pitchFamily="34" charset="0"/>
              </a:endParaRPr>
            </a:p>
          </p:txBody>
        </p:sp>
      </p:grpSp>
      <p:grpSp>
        <p:nvGrpSpPr>
          <p:cNvPr id="10" name="Group 9"/>
          <p:cNvGrpSpPr/>
          <p:nvPr/>
        </p:nvGrpSpPr>
        <p:grpSpPr>
          <a:xfrm>
            <a:off x="533400" y="2133600"/>
            <a:ext cx="8229600" cy="533400"/>
            <a:chOff x="0" y="267999"/>
            <a:chExt cx="6096000" cy="936000"/>
          </a:xfrm>
          <a:solidFill>
            <a:schemeClr val="accent3">
              <a:lumMod val="50000"/>
            </a:schemeClr>
          </a:solidFill>
          <a:scene3d>
            <a:camera prst="orthographicFront"/>
            <a:lightRig rig="threePt" dir="t">
              <a:rot lat="0" lon="0" rev="7500000"/>
            </a:lightRig>
          </a:scene3d>
        </p:grpSpPr>
        <p:sp>
          <p:nvSpPr>
            <p:cNvPr id="11" name="Rounded Rectangle 10"/>
            <p:cNvSpPr/>
            <p:nvPr/>
          </p:nvSpPr>
          <p:spPr>
            <a:xfrm>
              <a:off x="0" y="267999"/>
              <a:ext cx="6096000" cy="936000"/>
            </a:xfrm>
            <a:prstGeom prst="roundRect">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2" name="Rounded Rectangle 4"/>
            <p:cNvSpPr/>
            <p:nvPr/>
          </p:nvSpPr>
          <p:spPr>
            <a:xfrm>
              <a:off x="45692" y="313691"/>
              <a:ext cx="6004616" cy="844616"/>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defTabSz="1778000">
                <a:lnSpc>
                  <a:spcPct val="90000"/>
                </a:lnSpc>
                <a:spcBef>
                  <a:spcPct val="0"/>
                </a:spcBef>
                <a:spcAft>
                  <a:spcPct val="35000"/>
                </a:spcAft>
              </a:pPr>
              <a:r>
                <a:rPr lang="en-US" sz="1800" dirty="0" smtClean="0">
                  <a:latin typeface="Calibri" pitchFamily="34" charset="0"/>
                  <a:cs typeface="Calibri" pitchFamily="34" charset="0"/>
                </a:rPr>
                <a:t>One can declare a field with the same name in the subclass as the one in the super class. This will lead to hiding of super class field which is not advisable.</a:t>
              </a:r>
              <a:endParaRPr lang="en-IN" sz="1800" kern="1200" dirty="0">
                <a:latin typeface="Calibri" pitchFamily="34" charset="0"/>
                <a:cs typeface="Calibri" pitchFamily="34" charset="0"/>
              </a:endParaRPr>
            </a:p>
          </p:txBody>
        </p:sp>
      </p:grpSp>
      <p:grpSp>
        <p:nvGrpSpPr>
          <p:cNvPr id="13" name="Group 12"/>
          <p:cNvGrpSpPr/>
          <p:nvPr/>
        </p:nvGrpSpPr>
        <p:grpSpPr>
          <a:xfrm>
            <a:off x="533400" y="2743200"/>
            <a:ext cx="8229600" cy="533400"/>
            <a:chOff x="0" y="267999"/>
            <a:chExt cx="6096000" cy="936000"/>
          </a:xfrm>
          <a:solidFill>
            <a:schemeClr val="accent6">
              <a:lumMod val="50000"/>
            </a:schemeClr>
          </a:solidFill>
          <a:scene3d>
            <a:camera prst="orthographicFront"/>
            <a:lightRig rig="threePt" dir="t">
              <a:rot lat="0" lon="0" rev="7500000"/>
            </a:lightRig>
          </a:scene3d>
        </p:grpSpPr>
        <p:sp>
          <p:nvSpPr>
            <p:cNvPr id="14" name="Rounded Rectangle 13"/>
            <p:cNvSpPr/>
            <p:nvPr/>
          </p:nvSpPr>
          <p:spPr>
            <a:xfrm>
              <a:off x="0" y="267999"/>
              <a:ext cx="6096000" cy="936000"/>
            </a:xfrm>
            <a:prstGeom prst="roundRect">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5" name="Rounded Rectangle 4"/>
            <p:cNvSpPr/>
            <p:nvPr/>
          </p:nvSpPr>
          <p:spPr>
            <a:xfrm>
              <a:off x="45692" y="313691"/>
              <a:ext cx="6004616" cy="844616"/>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defTabSz="1778000">
                <a:lnSpc>
                  <a:spcPct val="90000"/>
                </a:lnSpc>
                <a:spcBef>
                  <a:spcPct val="0"/>
                </a:spcBef>
                <a:spcAft>
                  <a:spcPct val="35000"/>
                </a:spcAft>
              </a:pPr>
              <a:r>
                <a:rPr lang="en-US" sz="1800" dirty="0" smtClean="0">
                  <a:solidFill>
                    <a:schemeClr val="bg1"/>
                  </a:solidFill>
                  <a:latin typeface="Calibri" pitchFamily="34" charset="0"/>
                  <a:cs typeface="Calibri" pitchFamily="34" charset="0"/>
                </a:rPr>
                <a:t>One can declare new fields in the subclass that are not present in the super class. These members will be specific to the subclass.</a:t>
              </a:r>
              <a:endParaRPr lang="en-IN" sz="1800" kern="1200" dirty="0">
                <a:solidFill>
                  <a:schemeClr val="bg1"/>
                </a:solidFill>
                <a:latin typeface="Calibri" pitchFamily="34" charset="0"/>
                <a:cs typeface="Calibri" pitchFamily="34" charset="0"/>
              </a:endParaRPr>
            </a:p>
          </p:txBody>
        </p:sp>
      </p:grpSp>
      <p:grpSp>
        <p:nvGrpSpPr>
          <p:cNvPr id="16" name="Group 15"/>
          <p:cNvGrpSpPr/>
          <p:nvPr/>
        </p:nvGrpSpPr>
        <p:grpSpPr>
          <a:xfrm>
            <a:off x="533400" y="3352800"/>
            <a:ext cx="8229600" cy="533400"/>
            <a:chOff x="0" y="267999"/>
            <a:chExt cx="6096000" cy="936000"/>
          </a:xfrm>
          <a:solidFill>
            <a:schemeClr val="accent3">
              <a:lumMod val="50000"/>
            </a:schemeClr>
          </a:solidFill>
          <a:scene3d>
            <a:camera prst="orthographicFront"/>
            <a:lightRig rig="threePt" dir="t">
              <a:rot lat="0" lon="0" rev="7500000"/>
            </a:lightRig>
          </a:scene3d>
        </p:grpSpPr>
        <p:sp>
          <p:nvSpPr>
            <p:cNvPr id="17" name="Rounded Rectangle 16"/>
            <p:cNvSpPr/>
            <p:nvPr/>
          </p:nvSpPr>
          <p:spPr>
            <a:xfrm>
              <a:off x="0" y="267999"/>
              <a:ext cx="6096000" cy="936000"/>
            </a:xfrm>
            <a:prstGeom prst="roundRect">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8" name="Rounded Rectangle 4"/>
            <p:cNvSpPr/>
            <p:nvPr/>
          </p:nvSpPr>
          <p:spPr>
            <a:xfrm>
              <a:off x="45692" y="313691"/>
              <a:ext cx="6004616" cy="844616"/>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defTabSz="1778000">
                <a:lnSpc>
                  <a:spcPct val="90000"/>
                </a:lnSpc>
                <a:spcBef>
                  <a:spcPct val="0"/>
                </a:spcBef>
                <a:spcAft>
                  <a:spcPct val="35000"/>
                </a:spcAft>
              </a:pPr>
              <a:r>
                <a:rPr lang="en-US" sz="1800" dirty="0" smtClean="0">
                  <a:latin typeface="Calibri" pitchFamily="34" charset="0"/>
                  <a:cs typeface="Calibri" pitchFamily="34" charset="0"/>
                </a:rPr>
                <a:t>One can write a new instance method with the same signature in the subclass as the one in the super class. This is called method overriding.</a:t>
              </a:r>
            </a:p>
          </p:txBody>
        </p:sp>
      </p:grpSp>
      <p:grpSp>
        <p:nvGrpSpPr>
          <p:cNvPr id="19" name="Group 18"/>
          <p:cNvGrpSpPr/>
          <p:nvPr/>
        </p:nvGrpSpPr>
        <p:grpSpPr>
          <a:xfrm>
            <a:off x="533400" y="3962400"/>
            <a:ext cx="8229600" cy="533400"/>
            <a:chOff x="0" y="267999"/>
            <a:chExt cx="6096000" cy="936000"/>
          </a:xfrm>
          <a:solidFill>
            <a:schemeClr val="accent6">
              <a:lumMod val="50000"/>
            </a:schemeClr>
          </a:solidFill>
          <a:scene3d>
            <a:camera prst="orthographicFront"/>
            <a:lightRig rig="threePt" dir="t">
              <a:rot lat="0" lon="0" rev="7500000"/>
            </a:lightRig>
          </a:scene3d>
        </p:grpSpPr>
        <p:sp>
          <p:nvSpPr>
            <p:cNvPr id="20" name="Rounded Rectangle 19"/>
            <p:cNvSpPr/>
            <p:nvPr/>
          </p:nvSpPr>
          <p:spPr>
            <a:xfrm>
              <a:off x="0" y="267999"/>
              <a:ext cx="6096000" cy="936000"/>
            </a:xfrm>
            <a:prstGeom prst="roundRect">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1" name="Rounded Rectangle 4"/>
            <p:cNvSpPr/>
            <p:nvPr/>
          </p:nvSpPr>
          <p:spPr>
            <a:xfrm>
              <a:off x="45692" y="313691"/>
              <a:ext cx="6004616" cy="844616"/>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defTabSz="1778000">
                <a:lnSpc>
                  <a:spcPct val="90000"/>
                </a:lnSpc>
                <a:spcBef>
                  <a:spcPct val="0"/>
                </a:spcBef>
                <a:spcAft>
                  <a:spcPct val="35000"/>
                </a:spcAft>
              </a:pPr>
              <a:r>
                <a:rPr lang="en-US" sz="1800" dirty="0" smtClean="0">
                  <a:solidFill>
                    <a:schemeClr val="bg1"/>
                  </a:solidFill>
                  <a:latin typeface="Calibri" pitchFamily="34" charset="0"/>
                  <a:cs typeface="Calibri" pitchFamily="34" charset="0"/>
                </a:rPr>
                <a:t>A new </a:t>
              </a:r>
              <a:r>
                <a:rPr lang="en-US" sz="1800" dirty="0" smtClean="0">
                  <a:solidFill>
                    <a:schemeClr val="bg1"/>
                  </a:solidFill>
                  <a:latin typeface="Courier New" pitchFamily="49" charset="0"/>
                  <a:cs typeface="Courier New" pitchFamily="49" charset="0"/>
                </a:rPr>
                <a:t>static</a:t>
              </a:r>
              <a:r>
                <a:rPr lang="en-US" sz="1800" dirty="0" smtClean="0">
                  <a:solidFill>
                    <a:schemeClr val="bg1"/>
                  </a:solidFill>
                  <a:latin typeface="Calibri" pitchFamily="34" charset="0"/>
                  <a:cs typeface="Calibri" pitchFamily="34" charset="0"/>
                </a:rPr>
                <a:t> method can be created in the subclass with the same signature as the one in the super class. This will lead to hiding of the super class method.</a:t>
              </a:r>
            </a:p>
          </p:txBody>
        </p:sp>
      </p:grpSp>
      <p:grpSp>
        <p:nvGrpSpPr>
          <p:cNvPr id="22" name="Group 21"/>
          <p:cNvGrpSpPr/>
          <p:nvPr/>
        </p:nvGrpSpPr>
        <p:grpSpPr>
          <a:xfrm>
            <a:off x="533400" y="4572000"/>
            <a:ext cx="8229600" cy="533400"/>
            <a:chOff x="0" y="267999"/>
            <a:chExt cx="6096000" cy="936000"/>
          </a:xfrm>
          <a:solidFill>
            <a:schemeClr val="accent3">
              <a:lumMod val="50000"/>
            </a:schemeClr>
          </a:solidFill>
          <a:scene3d>
            <a:camera prst="orthographicFront"/>
            <a:lightRig rig="threePt" dir="t">
              <a:rot lat="0" lon="0" rev="7500000"/>
            </a:lightRig>
          </a:scene3d>
        </p:grpSpPr>
        <p:sp>
          <p:nvSpPr>
            <p:cNvPr id="23" name="Rounded Rectangle 22"/>
            <p:cNvSpPr/>
            <p:nvPr/>
          </p:nvSpPr>
          <p:spPr>
            <a:xfrm>
              <a:off x="0" y="267999"/>
              <a:ext cx="6096000" cy="936000"/>
            </a:xfrm>
            <a:prstGeom prst="roundRect">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4" name="Rounded Rectangle 4"/>
            <p:cNvSpPr/>
            <p:nvPr/>
          </p:nvSpPr>
          <p:spPr>
            <a:xfrm>
              <a:off x="45692" y="313691"/>
              <a:ext cx="6004616" cy="844616"/>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defTabSz="1778000">
                <a:lnSpc>
                  <a:spcPct val="90000"/>
                </a:lnSpc>
                <a:spcBef>
                  <a:spcPct val="0"/>
                </a:spcBef>
                <a:spcAft>
                  <a:spcPct val="35000"/>
                </a:spcAft>
              </a:pPr>
              <a:r>
                <a:rPr lang="en-US" sz="1800" dirty="0" smtClean="0">
                  <a:latin typeface="Calibri" pitchFamily="34" charset="0"/>
                  <a:cs typeface="Calibri" pitchFamily="34" charset="0"/>
                </a:rPr>
                <a:t>One can declare new methods in the subclass that are not present in the super class.</a:t>
              </a:r>
            </a:p>
          </p:txBody>
        </p:sp>
      </p:grpSp>
      <p:grpSp>
        <p:nvGrpSpPr>
          <p:cNvPr id="25" name="Group 24"/>
          <p:cNvGrpSpPr/>
          <p:nvPr/>
        </p:nvGrpSpPr>
        <p:grpSpPr>
          <a:xfrm>
            <a:off x="533400" y="5181600"/>
            <a:ext cx="8229600" cy="533400"/>
            <a:chOff x="0" y="267999"/>
            <a:chExt cx="6096000" cy="936000"/>
          </a:xfrm>
          <a:solidFill>
            <a:schemeClr val="accent6">
              <a:lumMod val="50000"/>
            </a:schemeClr>
          </a:solidFill>
          <a:scene3d>
            <a:camera prst="orthographicFront"/>
            <a:lightRig rig="threePt" dir="t">
              <a:rot lat="0" lon="0" rev="7500000"/>
            </a:lightRig>
          </a:scene3d>
        </p:grpSpPr>
        <p:sp>
          <p:nvSpPr>
            <p:cNvPr id="26" name="Rounded Rectangle 25"/>
            <p:cNvSpPr/>
            <p:nvPr/>
          </p:nvSpPr>
          <p:spPr>
            <a:xfrm>
              <a:off x="0" y="267999"/>
              <a:ext cx="6096000" cy="936000"/>
            </a:xfrm>
            <a:prstGeom prst="roundRect">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7" name="Rounded Rectangle 4"/>
            <p:cNvSpPr/>
            <p:nvPr/>
          </p:nvSpPr>
          <p:spPr>
            <a:xfrm>
              <a:off x="45692" y="313691"/>
              <a:ext cx="6004616" cy="844616"/>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defTabSz="1778000">
                <a:lnSpc>
                  <a:spcPct val="90000"/>
                </a:lnSpc>
                <a:spcBef>
                  <a:spcPct val="0"/>
                </a:spcBef>
                <a:spcAft>
                  <a:spcPct val="35000"/>
                </a:spcAft>
              </a:pPr>
              <a:r>
                <a:rPr lang="en-US" sz="1800" dirty="0" smtClean="0">
                  <a:solidFill>
                    <a:schemeClr val="bg1"/>
                  </a:solidFill>
                  <a:latin typeface="Calibri" pitchFamily="34" charset="0"/>
                  <a:cs typeface="Calibri" pitchFamily="34" charset="0"/>
                </a:rPr>
                <a:t>A subclass constructor can be used to invoke the constructor of the super class, either implicitly or by using the keyword </a:t>
              </a:r>
              <a:r>
                <a:rPr lang="en-US" sz="1800" dirty="0" smtClean="0">
                  <a:solidFill>
                    <a:schemeClr val="bg1"/>
                  </a:solidFill>
                  <a:latin typeface="Courier New" pitchFamily="49" charset="0"/>
                  <a:cs typeface="Courier New" pitchFamily="49" charset="0"/>
                </a:rPr>
                <a:t>super</a:t>
              </a:r>
              <a:r>
                <a:rPr lang="en-US" sz="1800" dirty="0" smtClean="0">
                  <a:solidFill>
                    <a:schemeClr val="bg1"/>
                  </a:solidFill>
                  <a:latin typeface="Calibri" pitchFamily="34" charset="0"/>
                  <a:cs typeface="Calibri" pitchFamily="34" charset="0"/>
                </a:rPr>
                <a:t>.</a:t>
              </a:r>
            </a:p>
          </p:txBody>
        </p:sp>
      </p:grpSp>
      <p:grpSp>
        <p:nvGrpSpPr>
          <p:cNvPr id="28" name="Group 27"/>
          <p:cNvGrpSpPr/>
          <p:nvPr/>
        </p:nvGrpSpPr>
        <p:grpSpPr>
          <a:xfrm>
            <a:off x="533400" y="5791200"/>
            <a:ext cx="8229600" cy="533400"/>
            <a:chOff x="0" y="267999"/>
            <a:chExt cx="6096000" cy="936000"/>
          </a:xfrm>
          <a:solidFill>
            <a:schemeClr val="accent3">
              <a:lumMod val="50000"/>
            </a:schemeClr>
          </a:solidFill>
          <a:scene3d>
            <a:camera prst="orthographicFront"/>
            <a:lightRig rig="threePt" dir="t">
              <a:rot lat="0" lon="0" rev="7500000"/>
            </a:lightRig>
          </a:scene3d>
        </p:grpSpPr>
        <p:sp>
          <p:nvSpPr>
            <p:cNvPr id="29" name="Rounded Rectangle 28"/>
            <p:cNvSpPr/>
            <p:nvPr/>
          </p:nvSpPr>
          <p:spPr>
            <a:xfrm>
              <a:off x="0" y="267999"/>
              <a:ext cx="6096000" cy="936000"/>
            </a:xfrm>
            <a:prstGeom prst="roundRect">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0" name="Rounded Rectangle 4"/>
            <p:cNvSpPr/>
            <p:nvPr/>
          </p:nvSpPr>
          <p:spPr>
            <a:xfrm>
              <a:off x="45692" y="313691"/>
              <a:ext cx="6004616" cy="844616"/>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defTabSz="1778000">
                <a:lnSpc>
                  <a:spcPct val="90000"/>
                </a:lnSpc>
                <a:spcBef>
                  <a:spcPct val="0"/>
                </a:spcBef>
                <a:spcAft>
                  <a:spcPct val="35000"/>
                </a:spcAft>
              </a:pPr>
              <a:r>
                <a:rPr lang="en-US" sz="1800" dirty="0" smtClean="0">
                  <a:latin typeface="Calibri" pitchFamily="34" charset="0"/>
                  <a:cs typeface="Calibri" pitchFamily="34" charset="0"/>
                </a:rPr>
                <a:t>The </a:t>
              </a:r>
              <a:r>
                <a:rPr lang="en-US" sz="1800" dirty="0" smtClean="0">
                  <a:latin typeface="Courier New" pitchFamily="49" charset="0"/>
                  <a:cs typeface="Courier New" pitchFamily="49" charset="0"/>
                </a:rPr>
                <a:t>extends</a:t>
              </a:r>
              <a:r>
                <a:rPr lang="en-US" sz="1800" dirty="0" smtClean="0">
                  <a:latin typeface="Calibri" pitchFamily="34" charset="0"/>
                  <a:cs typeface="Calibri" pitchFamily="34" charset="0"/>
                </a:rPr>
                <a:t> keyword is used to create a subclass. A class can be directly derived from only one class.</a:t>
              </a: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Working with Super class and Subclass 2-6</a:t>
            </a:r>
            <a:endParaRPr lang="en-US" dirty="0"/>
          </a:p>
        </p:txBody>
      </p:sp>
      <p:sp>
        <p:nvSpPr>
          <p:cNvPr id="4" name="Footer Placeholder 3"/>
          <p:cNvSpPr>
            <a:spLocks noGrp="1"/>
          </p:cNvSpPr>
          <p:nvPr>
            <p:ph type="ftr" sz="quarter" idx="3"/>
          </p:nvPr>
        </p:nvSpPr>
        <p:spPr/>
        <p:txBody>
          <a:bodyPr/>
          <a:lstStyle/>
          <a:p>
            <a:pPr>
              <a:defRPr/>
            </a:pPr>
            <a:r>
              <a:rPr lang="en-US" smtClean="0"/>
              <a:t>© Aptech Ltd.                                                           Inheritance and Polymorphism/Session 10</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9</a:t>
            </a:fld>
            <a:endParaRPr lang="en-US" dirty="0"/>
          </a:p>
        </p:txBody>
      </p:sp>
      <p:sp>
        <p:nvSpPr>
          <p:cNvPr id="6" name="Content Placeholder 1"/>
          <p:cNvSpPr>
            <a:spLocks noGrp="1"/>
          </p:cNvSpPr>
          <p:nvPr>
            <p:ph idx="1"/>
          </p:nvPr>
        </p:nvSpPr>
        <p:spPr>
          <a:xfrm>
            <a:off x="304800" y="838200"/>
            <a:ext cx="8610600" cy="685800"/>
          </a:xfrm>
        </p:spPr>
        <p:txBody>
          <a:bodyPr/>
          <a:lstStyle/>
          <a:p>
            <a:pPr>
              <a:defRPr/>
            </a:pPr>
            <a:r>
              <a:rPr lang="en-US" sz="1800" dirty="0" smtClean="0"/>
              <a:t>If a class does not have any super class, it is implicitly derived from </a:t>
            </a:r>
            <a:r>
              <a:rPr lang="en-US" sz="1800" dirty="0" smtClean="0">
                <a:latin typeface="Courier New" pitchFamily="49" charset="0"/>
                <a:cs typeface="Courier New" pitchFamily="49" charset="0"/>
              </a:rPr>
              <a:t>Object</a:t>
            </a:r>
            <a:r>
              <a:rPr lang="en-US" sz="1800" dirty="0" smtClean="0"/>
              <a:t> class. </a:t>
            </a:r>
          </a:p>
          <a:p>
            <a:pPr>
              <a:defRPr/>
            </a:pPr>
            <a:r>
              <a:rPr lang="en-US" sz="1800" dirty="0" smtClean="0"/>
              <a:t>The syntax for creating a subclass is as follows:</a:t>
            </a:r>
            <a:endParaRPr lang="en-US" sz="1800" dirty="0"/>
          </a:p>
        </p:txBody>
      </p:sp>
      <p:sp>
        <p:nvSpPr>
          <p:cNvPr id="8" name="TextBox 7"/>
          <p:cNvSpPr txBox="1"/>
          <p:nvPr/>
        </p:nvSpPr>
        <p:spPr>
          <a:xfrm>
            <a:off x="685800" y="2057400"/>
            <a:ext cx="8077200" cy="1293431"/>
          </a:xfrm>
          <a:prstGeom prst="rect">
            <a:avLst/>
          </a:prstGeom>
          <a:solidFill>
            <a:schemeClr val="accent6">
              <a:lumMod val="60000"/>
              <a:lumOff val="40000"/>
            </a:schemeClr>
          </a:solidFill>
          <a:ln>
            <a:solidFill>
              <a:schemeClr val="tx1"/>
            </a:solidFill>
          </a:ln>
        </p:spPr>
        <p:txBody>
          <a:bodyPr wrap="square" rtlCol="0">
            <a:spAutoFit/>
          </a:bodyPr>
          <a:lstStyle/>
          <a:p>
            <a:r>
              <a:rPr lang="en-US" dirty="0" smtClean="0"/>
              <a:t>public class &lt;class1-name&gt; extends &lt;class2-name&gt;</a:t>
            </a:r>
          </a:p>
          <a:p>
            <a:r>
              <a:rPr lang="en-US" dirty="0" smtClean="0"/>
              <a:t>{</a:t>
            </a:r>
          </a:p>
          <a:p>
            <a:r>
              <a:rPr lang="en-US" dirty="0" smtClean="0"/>
              <a:t>…</a:t>
            </a:r>
          </a:p>
          <a:p>
            <a:r>
              <a:rPr lang="en-US" dirty="0" smtClean="0"/>
              <a:t>…</a:t>
            </a:r>
          </a:p>
          <a:p>
            <a:r>
              <a:rPr lang="en-US" dirty="0" smtClean="0"/>
              <a:t>}</a:t>
            </a:r>
            <a:endParaRPr lang="en-IN" dirty="0"/>
          </a:p>
        </p:txBody>
      </p:sp>
      <p:sp>
        <p:nvSpPr>
          <p:cNvPr id="9" name="Content Placeholder 1"/>
          <p:cNvSpPr txBox="1">
            <a:spLocks/>
          </p:cNvSpPr>
          <p:nvPr/>
        </p:nvSpPr>
        <p:spPr bwMode="auto">
          <a:xfrm>
            <a:off x="609600" y="3352800"/>
            <a:ext cx="81534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rgbClr val="973735"/>
              </a:buClr>
              <a:buSzPct val="50000"/>
              <a:tabLst/>
              <a:defRPr/>
            </a:pPr>
            <a:r>
              <a:rPr kumimoji="0" lang="en-IN" sz="1800" b="0" i="0" u="none" strike="noStrike" kern="1200" cap="none" spc="0" normalizeH="0" baseline="0" noProof="0" dirty="0" smtClean="0">
                <a:ln>
                  <a:noFill/>
                </a:ln>
                <a:solidFill>
                  <a:schemeClr val="tx1"/>
                </a:solidFill>
                <a:effectLst/>
                <a:uLnTx/>
                <a:uFillTx/>
                <a:latin typeface="Calibri" pitchFamily="34" charset="0"/>
                <a:ea typeface="+mn-ea"/>
                <a:cs typeface="+mn-cs"/>
              </a:rPr>
              <a:t>where,</a:t>
            </a:r>
          </a:p>
          <a:p>
            <a:pPr marL="266700" lvl="0" eaLnBrk="0" hangingPunct="0">
              <a:lnSpc>
                <a:spcPct val="100000"/>
              </a:lnSpc>
              <a:spcBef>
                <a:spcPct val="20000"/>
              </a:spcBef>
              <a:buClr>
                <a:srgbClr val="973735"/>
              </a:buClr>
              <a:buSzPct val="50000"/>
              <a:defRPr/>
            </a:pPr>
            <a:r>
              <a:rPr lang="en-US" sz="1800" dirty="0" smtClean="0">
                <a:cs typeface="Courier New" pitchFamily="49" charset="0"/>
              </a:rPr>
              <a:t>class1-name</a:t>
            </a:r>
            <a:r>
              <a:rPr lang="en-US" sz="1800" dirty="0" smtClean="0">
                <a:latin typeface="Calibri" pitchFamily="34" charset="0"/>
                <a:cs typeface="Calibri" pitchFamily="34" charset="0"/>
              </a:rPr>
              <a:t>: Specifies the name of the child class.</a:t>
            </a:r>
          </a:p>
          <a:p>
            <a:pPr marL="266700" lvl="0" eaLnBrk="0" hangingPunct="0">
              <a:lnSpc>
                <a:spcPct val="100000"/>
              </a:lnSpc>
              <a:spcBef>
                <a:spcPct val="20000"/>
              </a:spcBef>
              <a:buClr>
                <a:srgbClr val="973735"/>
              </a:buClr>
              <a:buSzPct val="50000"/>
              <a:defRPr/>
            </a:pPr>
            <a:r>
              <a:rPr lang="en-US" sz="1800" dirty="0" smtClean="0">
                <a:cs typeface="Courier New" pitchFamily="49" charset="0"/>
              </a:rPr>
              <a:t>class2-name</a:t>
            </a:r>
            <a:r>
              <a:rPr lang="en-US" sz="1800" dirty="0" smtClean="0">
                <a:latin typeface="Calibri" pitchFamily="34" charset="0"/>
                <a:cs typeface="Calibri" pitchFamily="34" charset="0"/>
              </a:rPr>
              <a:t>: Specifies the name of the parent class.</a:t>
            </a:r>
          </a:p>
        </p:txBody>
      </p:sp>
      <p:grpSp>
        <p:nvGrpSpPr>
          <p:cNvPr id="10" name="Group 9"/>
          <p:cNvGrpSpPr/>
          <p:nvPr/>
        </p:nvGrpSpPr>
        <p:grpSpPr>
          <a:xfrm>
            <a:off x="609600" y="1600200"/>
            <a:ext cx="1295400" cy="381000"/>
            <a:chOff x="0" y="267999"/>
            <a:chExt cx="6096000" cy="936000"/>
          </a:xfrm>
          <a:solidFill>
            <a:schemeClr val="accent2"/>
          </a:solidFill>
          <a:scene3d>
            <a:camera prst="orthographicFront"/>
            <a:lightRig rig="threePt" dir="t">
              <a:rot lat="0" lon="0" rev="7500000"/>
            </a:lightRig>
          </a:scene3d>
        </p:grpSpPr>
        <p:sp>
          <p:nvSpPr>
            <p:cNvPr id="11" name="Rounded Rectangle 10"/>
            <p:cNvSpPr/>
            <p:nvPr/>
          </p:nvSpPr>
          <p:spPr>
            <a:xfrm>
              <a:off x="0" y="267999"/>
              <a:ext cx="6096000" cy="936000"/>
            </a:xfrm>
            <a:prstGeom prst="roundRect">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2" name="Rounded Rectangle 4"/>
            <p:cNvSpPr/>
            <p:nvPr/>
          </p:nvSpPr>
          <p:spPr>
            <a:xfrm>
              <a:off x="45692" y="313691"/>
              <a:ext cx="6004616" cy="844616"/>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IN" sz="2400" b="1" dirty="0" smtClean="0">
                  <a:solidFill>
                    <a:schemeClr val="bg1"/>
                  </a:solidFill>
                  <a:latin typeface="Calibri" pitchFamily="34" charset="0"/>
                  <a:cs typeface="Calibri" pitchFamily="34" charset="0"/>
                </a:rPr>
                <a:t>Syntax</a:t>
              </a:r>
              <a:endParaRPr lang="en-IN" sz="2400" b="1" kern="1200" dirty="0">
                <a:solidFill>
                  <a:schemeClr val="bg1"/>
                </a:solidFill>
                <a:latin typeface="Calibri" pitchFamily="34" charset="0"/>
                <a:cs typeface="Calibri" pitchFamily="34" charset="0"/>
              </a:endParaRPr>
            </a:p>
          </p:txBody>
        </p:sp>
      </p:grpSp>
      <p:sp>
        <p:nvSpPr>
          <p:cNvPr id="13" name="Content Placeholder 1"/>
          <p:cNvSpPr txBox="1">
            <a:spLocks/>
          </p:cNvSpPr>
          <p:nvPr/>
        </p:nvSpPr>
        <p:spPr bwMode="auto">
          <a:xfrm>
            <a:off x="304800" y="4343400"/>
            <a:ext cx="8610600" cy="38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lnSpc>
                <a:spcPct val="100000"/>
              </a:lnSpc>
              <a:spcBef>
                <a:spcPct val="20000"/>
              </a:spcBef>
              <a:buClr>
                <a:srgbClr val="973735"/>
              </a:buClr>
              <a:buSzPct val="50000"/>
              <a:buFont typeface="Wingdings" pitchFamily="2" charset="2"/>
              <a:buChar char="u"/>
              <a:defRPr/>
            </a:pPr>
            <a:r>
              <a:rPr lang="en-US" sz="1800" dirty="0" smtClean="0">
                <a:latin typeface="Calibri" pitchFamily="34" charset="0"/>
              </a:rPr>
              <a:t>Following code snippet demonstrates the creation of super class </a:t>
            </a:r>
            <a:r>
              <a:rPr lang="en-US" sz="1800" b="1" dirty="0" smtClean="0">
                <a:cs typeface="Courier New" pitchFamily="49" charset="0"/>
              </a:rPr>
              <a:t>Vehicle</a:t>
            </a:r>
            <a:r>
              <a:rPr lang="en-US" sz="1800" dirty="0" smtClean="0">
                <a:latin typeface="Calibri" pitchFamily="34" charset="0"/>
              </a:rPr>
              <a:t>:</a:t>
            </a:r>
            <a:endParaRPr kumimoji="0" lang="en-US" sz="1800" b="0" i="0" u="none" strike="noStrike" kern="1200" cap="none" spc="0" normalizeH="0" baseline="0" noProof="0" dirty="0">
              <a:ln>
                <a:noFill/>
              </a:ln>
              <a:solidFill>
                <a:schemeClr val="tx1"/>
              </a:solidFill>
              <a:effectLst/>
              <a:uLnTx/>
              <a:uFillTx/>
              <a:latin typeface="Calibri" pitchFamily="34" charset="0"/>
              <a:ea typeface="+mn-ea"/>
              <a:cs typeface="+mn-cs"/>
            </a:endParaRPr>
          </a:p>
        </p:txBody>
      </p:sp>
      <p:sp>
        <p:nvSpPr>
          <p:cNvPr id="14" name="TextBox 13"/>
          <p:cNvSpPr txBox="1"/>
          <p:nvPr/>
        </p:nvSpPr>
        <p:spPr>
          <a:xfrm>
            <a:off x="685800" y="4800600"/>
            <a:ext cx="8077200" cy="1810496"/>
          </a:xfrm>
          <a:prstGeom prst="rect">
            <a:avLst/>
          </a:prstGeom>
          <a:solidFill>
            <a:schemeClr val="accent6">
              <a:lumMod val="60000"/>
              <a:lumOff val="40000"/>
            </a:schemeClr>
          </a:solidFill>
          <a:ln>
            <a:solidFill>
              <a:schemeClr val="tx1"/>
            </a:solidFill>
          </a:ln>
        </p:spPr>
        <p:txBody>
          <a:bodyPr wrap="square" rtlCol="0">
            <a:spAutoFit/>
          </a:bodyPr>
          <a:lstStyle/>
          <a:p>
            <a:r>
              <a:rPr lang="en-US" dirty="0" smtClean="0"/>
              <a:t>package session10;</a:t>
            </a:r>
          </a:p>
          <a:p>
            <a:r>
              <a:rPr lang="en-US" dirty="0" smtClean="0"/>
              <a:t>public class Vehicle {</a:t>
            </a:r>
          </a:p>
          <a:p>
            <a:endParaRPr lang="en-US" dirty="0" smtClean="0"/>
          </a:p>
          <a:p>
            <a:pPr marL="228600"/>
            <a:r>
              <a:rPr lang="en-US" dirty="0" smtClean="0"/>
              <a:t>// Declare common attributes of a vehicle</a:t>
            </a:r>
          </a:p>
          <a:p>
            <a:pPr marL="228600"/>
            <a:r>
              <a:rPr lang="en-US" dirty="0" smtClean="0"/>
              <a:t>protected String </a:t>
            </a:r>
            <a:r>
              <a:rPr lang="en-US" dirty="0" err="1" smtClean="0"/>
              <a:t>vehicleNo</a:t>
            </a:r>
            <a:r>
              <a:rPr lang="en-US" dirty="0" smtClean="0"/>
              <a:t>; // Variable to store vehicle number</a:t>
            </a:r>
          </a:p>
          <a:p>
            <a:pPr marL="228600"/>
            <a:r>
              <a:rPr lang="en-US" dirty="0" smtClean="0"/>
              <a:t>protected String </a:t>
            </a:r>
            <a:r>
              <a:rPr lang="en-US" dirty="0" err="1" smtClean="0"/>
              <a:t>vehicleName</a:t>
            </a:r>
            <a:r>
              <a:rPr lang="en-US" dirty="0" smtClean="0"/>
              <a:t>; // Variable to store vehicle name</a:t>
            </a:r>
          </a:p>
          <a:p>
            <a:pPr marL="228600"/>
            <a:r>
              <a:rPr lang="en-US" dirty="0" smtClean="0"/>
              <a:t>protected </a:t>
            </a:r>
            <a:r>
              <a:rPr lang="en-US" dirty="0" err="1" smtClean="0"/>
              <a:t>int</a:t>
            </a:r>
            <a:r>
              <a:rPr lang="en-US" dirty="0" smtClean="0"/>
              <a:t> wheels; // Variable to store number of wheels</a:t>
            </a:r>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3_Office Them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6487</TotalTime>
  <Words>5505</Words>
  <Application>Microsoft Office PowerPoint</Application>
  <PresentationFormat>On-screen Show (4:3)</PresentationFormat>
  <Paragraphs>791</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3_Office Theme</vt:lpstr>
      <vt:lpstr>Slide 1</vt:lpstr>
      <vt:lpstr>Objectives </vt:lpstr>
      <vt:lpstr>Introduction</vt:lpstr>
      <vt:lpstr>Inheritance 1-2</vt:lpstr>
      <vt:lpstr>Inheritance 2-2</vt:lpstr>
      <vt:lpstr>Features and Terminologies 1-2</vt:lpstr>
      <vt:lpstr>Features and Terminologies 2-2</vt:lpstr>
      <vt:lpstr>Working with Super class and Subclass 1-6</vt:lpstr>
      <vt:lpstr>Working with Super class and Subclass 2-6</vt:lpstr>
      <vt:lpstr>Working with Super class and Subclass 3-6</vt:lpstr>
      <vt:lpstr>Working with Super class and Subclass 4-6</vt:lpstr>
      <vt:lpstr>Working with Super class and Subclass 5-6</vt:lpstr>
      <vt:lpstr>Working with Super class and Subclass 6-6</vt:lpstr>
      <vt:lpstr>Overriding Methods 1-5</vt:lpstr>
      <vt:lpstr>Overriding Methods 2-5</vt:lpstr>
      <vt:lpstr>Overriding Methods 3-5</vt:lpstr>
      <vt:lpstr>Overriding Methods 4-5</vt:lpstr>
      <vt:lpstr>Overriding Methods 5-5</vt:lpstr>
      <vt:lpstr>Accessing Super class Constructor and Methods 1-6</vt:lpstr>
      <vt:lpstr>Accessing Super class Constructor and Methods 2-6</vt:lpstr>
      <vt:lpstr>Accessing Super class Constructor and Methods 3-6</vt:lpstr>
      <vt:lpstr>Accessing Super class Constructor and Methods 4-6</vt:lpstr>
      <vt:lpstr>Accessing Super class Constructor and Methods 5-6</vt:lpstr>
      <vt:lpstr>Accessing Super class Constructor and Methods 6-6</vt:lpstr>
      <vt:lpstr>Polymorphism</vt:lpstr>
      <vt:lpstr>Understanding Static and Dynamic Binding 1-8</vt:lpstr>
      <vt:lpstr>Understanding Static and Dynamic Binding 2-8</vt:lpstr>
      <vt:lpstr>Understanding Static and Dynamic Binding 3-8</vt:lpstr>
      <vt:lpstr>Understanding Static and Dynamic Binding 4-8</vt:lpstr>
      <vt:lpstr>Understanding Static and Dynamic Binding 5-8</vt:lpstr>
      <vt:lpstr>Understanding Static and Dynamic Binding 6-8</vt:lpstr>
      <vt:lpstr>Understanding Static and Dynamic Binding 7-8</vt:lpstr>
      <vt:lpstr>Understanding Static and Dynamic Binding 8-8</vt:lpstr>
      <vt:lpstr>Differentiate Type of Reference and Type of Object 1-2</vt:lpstr>
      <vt:lpstr>Differentiate Type of Reference and Type of Object 2-2</vt:lpstr>
      <vt:lpstr>Invocation of Virtual Method</vt:lpstr>
      <vt:lpstr>Using the ‘abstract’ Keyword 1-9</vt:lpstr>
      <vt:lpstr>Using the ‘abstract’ Keyword 2-9</vt:lpstr>
      <vt:lpstr>Using the ‘abstract’ Keyword 3-9</vt:lpstr>
      <vt:lpstr>Using the ‘abstract’ Keyword 4-9</vt:lpstr>
      <vt:lpstr>Using the ‘abstract’ Keyword 5-9</vt:lpstr>
      <vt:lpstr>Using the ‘abstract’ Keyword 6-9</vt:lpstr>
      <vt:lpstr>Using the ‘abstract’ Keyword 7-9</vt:lpstr>
      <vt:lpstr>Using the ‘abstract’ Keyword 8-9</vt:lpstr>
      <vt:lpstr>Using the ‘abstract’ Keyword 9-9</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Debjani Deb</dc:creator>
  <cp:lastModifiedBy>dhrutis</cp:lastModifiedBy>
  <cp:revision>763</cp:revision>
  <dcterms:created xsi:type="dcterms:W3CDTF">2006-08-16T00:00:00Z</dcterms:created>
  <dcterms:modified xsi:type="dcterms:W3CDTF">2013-04-18T04:17:35Z</dcterms:modified>
</cp:coreProperties>
</file>