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47"/>
  </p:notesMasterIdLst>
  <p:handoutMasterIdLst>
    <p:handoutMasterId r:id="rId48"/>
  </p:handoutMasterIdLst>
  <p:sldIdLst>
    <p:sldId id="312" r:id="rId2"/>
    <p:sldId id="321" r:id="rId3"/>
    <p:sldId id="368" r:id="rId4"/>
    <p:sldId id="419" r:id="rId5"/>
    <p:sldId id="420" r:id="rId6"/>
    <p:sldId id="421" r:id="rId7"/>
    <p:sldId id="422" r:id="rId8"/>
    <p:sldId id="423" r:id="rId9"/>
    <p:sldId id="424" r:id="rId10"/>
    <p:sldId id="426" r:id="rId11"/>
    <p:sldId id="427" r:id="rId12"/>
    <p:sldId id="428" r:id="rId13"/>
    <p:sldId id="429" r:id="rId14"/>
    <p:sldId id="430" r:id="rId15"/>
    <p:sldId id="432" r:id="rId16"/>
    <p:sldId id="463" r:id="rId17"/>
    <p:sldId id="433" r:id="rId18"/>
    <p:sldId id="464" r:id="rId19"/>
    <p:sldId id="434" r:id="rId20"/>
    <p:sldId id="435" r:id="rId21"/>
    <p:sldId id="436" r:id="rId22"/>
    <p:sldId id="437" r:id="rId23"/>
    <p:sldId id="438" r:id="rId24"/>
    <p:sldId id="440" r:id="rId25"/>
    <p:sldId id="441" r:id="rId26"/>
    <p:sldId id="442" r:id="rId27"/>
    <p:sldId id="443" r:id="rId28"/>
    <p:sldId id="444" r:id="rId29"/>
    <p:sldId id="445" r:id="rId30"/>
    <p:sldId id="446" r:id="rId31"/>
    <p:sldId id="447" r:id="rId32"/>
    <p:sldId id="448" r:id="rId33"/>
    <p:sldId id="449" r:id="rId34"/>
    <p:sldId id="450" r:id="rId35"/>
    <p:sldId id="451" r:id="rId36"/>
    <p:sldId id="452" r:id="rId37"/>
    <p:sldId id="453" r:id="rId38"/>
    <p:sldId id="455" r:id="rId39"/>
    <p:sldId id="454" r:id="rId40"/>
    <p:sldId id="456" r:id="rId41"/>
    <p:sldId id="457" r:id="rId42"/>
    <p:sldId id="458" r:id="rId43"/>
    <p:sldId id="459" r:id="rId44"/>
    <p:sldId id="460" r:id="rId45"/>
    <p:sldId id="461" r:id="rId46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bjani Deb" initials="DD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0C9"/>
    <a:srgbClr val="FEFAEC"/>
    <a:srgbClr val="C29B0E"/>
    <a:srgbClr val="FAECB8"/>
    <a:srgbClr val="F6EABC"/>
    <a:srgbClr val="FCF3D4"/>
    <a:srgbClr val="F8E49A"/>
    <a:srgbClr val="F9F1D3"/>
    <a:srgbClr val="FFE67D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53" autoAdjust="0"/>
    <p:restoredTop sz="94728" autoAdjust="0"/>
  </p:normalViewPr>
  <p:slideViewPr>
    <p:cSldViewPr>
      <p:cViewPr varScale="1">
        <p:scale>
          <a:sx n="65" d="100"/>
          <a:sy n="65" d="100"/>
        </p:scale>
        <p:origin x="152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46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8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9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10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1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1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44C8FC-0844-4009-9372-8F0702C58E10}" type="doc">
      <dgm:prSet loTypeId="urn:microsoft.com/office/officeart/2005/8/layout/vList5" loCatId="list" qsTypeId="urn:microsoft.com/office/officeart/2005/8/quickstyle/3d1" qsCatId="3D" csTypeId="urn:microsoft.com/office/officeart/2005/8/colors/colorful1#8" csCatId="colorful" phldr="1"/>
      <dgm:spPr/>
    </dgm:pt>
    <dgm:pt modelId="{7DA5F38B-943B-4DDA-8385-21F378A0DAB3}">
      <dgm:prSet phldrT="[Text]" custT="1"/>
      <dgm:spPr/>
      <dgm:t>
        <a:bodyPr/>
        <a:lstStyle/>
        <a:p>
          <a:r>
            <a:rPr lang="en-US" sz="2400" b="1" dirty="0" smtClean="0"/>
            <a:t>Conditional Statements</a:t>
          </a:r>
          <a:endParaRPr lang="en-US" sz="2400" b="1" dirty="0"/>
        </a:p>
      </dgm:t>
    </dgm:pt>
    <dgm:pt modelId="{817A1723-11DB-4FBD-B521-F3F5099A12D3}" type="parTrans" cxnId="{FA3808D0-3682-4080-8E54-5FFA296E2CF5}">
      <dgm:prSet/>
      <dgm:spPr/>
      <dgm:t>
        <a:bodyPr/>
        <a:lstStyle/>
        <a:p>
          <a:endParaRPr lang="en-US"/>
        </a:p>
      </dgm:t>
    </dgm:pt>
    <dgm:pt modelId="{48BD33DC-AE21-44AA-820C-98029A1B5FDC}" type="sibTrans" cxnId="{FA3808D0-3682-4080-8E54-5FFA296E2CF5}">
      <dgm:prSet/>
      <dgm:spPr/>
      <dgm:t>
        <a:bodyPr/>
        <a:lstStyle/>
        <a:p>
          <a:endParaRPr lang="en-US"/>
        </a:p>
      </dgm:t>
    </dgm:pt>
    <dgm:pt modelId="{16CB7B17-E1C7-4B1D-B3F3-0E1FDFE0F0D2}">
      <dgm:prSet phldrT="[Text]" custT="1"/>
      <dgm:spPr/>
      <dgm:t>
        <a:bodyPr/>
        <a:lstStyle/>
        <a:p>
          <a:r>
            <a:rPr lang="en-US" sz="2400" b="1" dirty="0" smtClean="0"/>
            <a:t>Iteration Statements</a:t>
          </a:r>
          <a:endParaRPr lang="en-US" sz="2400" b="1" dirty="0"/>
        </a:p>
      </dgm:t>
    </dgm:pt>
    <dgm:pt modelId="{66E83F14-7D8C-4879-907C-A34B9EF00EE5}" type="parTrans" cxnId="{C4B63B97-3DE7-416A-92D1-F7EEC8CBE764}">
      <dgm:prSet/>
      <dgm:spPr/>
      <dgm:t>
        <a:bodyPr/>
        <a:lstStyle/>
        <a:p>
          <a:endParaRPr lang="en-US"/>
        </a:p>
      </dgm:t>
    </dgm:pt>
    <dgm:pt modelId="{4382B16F-0860-4D6B-B6C0-BE6E5B1711CA}" type="sibTrans" cxnId="{C4B63B97-3DE7-416A-92D1-F7EEC8CBE764}">
      <dgm:prSet/>
      <dgm:spPr/>
      <dgm:t>
        <a:bodyPr/>
        <a:lstStyle/>
        <a:p>
          <a:endParaRPr lang="en-US"/>
        </a:p>
      </dgm:t>
    </dgm:pt>
    <dgm:pt modelId="{1A44FFD3-97EB-4A88-B19D-D64871F46751}">
      <dgm:prSet phldrT="[Text]" custT="1"/>
      <dgm:spPr/>
      <dgm:t>
        <a:bodyPr/>
        <a:lstStyle/>
        <a:p>
          <a:r>
            <a:rPr lang="en-US" sz="2400" b="1" dirty="0" smtClean="0"/>
            <a:t>Branching Statements</a:t>
          </a:r>
          <a:endParaRPr lang="en-US" sz="2400" b="1" dirty="0"/>
        </a:p>
      </dgm:t>
    </dgm:pt>
    <dgm:pt modelId="{F09F7F63-6E28-4580-8253-DDCB71CE3D43}" type="parTrans" cxnId="{F8A2232C-D79A-49FE-9D99-C22B9FC81500}">
      <dgm:prSet/>
      <dgm:spPr/>
      <dgm:t>
        <a:bodyPr/>
        <a:lstStyle/>
        <a:p>
          <a:endParaRPr lang="en-US"/>
        </a:p>
      </dgm:t>
    </dgm:pt>
    <dgm:pt modelId="{1406F09A-6290-4A39-91A6-5C8825E79CAD}" type="sibTrans" cxnId="{F8A2232C-D79A-49FE-9D99-C22B9FC81500}">
      <dgm:prSet/>
      <dgm:spPr/>
      <dgm:t>
        <a:bodyPr/>
        <a:lstStyle/>
        <a:p>
          <a:endParaRPr lang="en-US"/>
        </a:p>
      </dgm:t>
    </dgm:pt>
    <dgm:pt modelId="{C1B6C561-79A2-4048-80BF-2EFA58248592}">
      <dgm:prSet custT="1"/>
      <dgm:spPr/>
      <dgm:t>
        <a:bodyPr/>
        <a:lstStyle/>
        <a:p>
          <a:r>
            <a:rPr lang="en-US" sz="2000" dirty="0" smtClean="0">
              <a:latin typeface="Calibri" pitchFamily="34" charset="0"/>
            </a:rPr>
            <a:t>These types of statements are also referred to as decision-making statements.</a:t>
          </a:r>
          <a:endParaRPr lang="en-US" sz="2000" dirty="0">
            <a:latin typeface="Calibri" pitchFamily="34" charset="0"/>
          </a:endParaRPr>
        </a:p>
      </dgm:t>
    </dgm:pt>
    <dgm:pt modelId="{42023B95-8AF9-4C54-8BBD-D0148BEC6DF9}" type="parTrans" cxnId="{880E46E8-7E40-48CE-93A2-E7927F18FAD3}">
      <dgm:prSet/>
      <dgm:spPr/>
      <dgm:t>
        <a:bodyPr/>
        <a:lstStyle/>
        <a:p>
          <a:endParaRPr lang="en-US"/>
        </a:p>
      </dgm:t>
    </dgm:pt>
    <dgm:pt modelId="{16404E13-4640-49B0-BFBB-50288FD275FC}" type="sibTrans" cxnId="{880E46E8-7E40-48CE-93A2-E7927F18FAD3}">
      <dgm:prSet/>
      <dgm:spPr/>
      <dgm:t>
        <a:bodyPr/>
        <a:lstStyle/>
        <a:p>
          <a:endParaRPr lang="en-US"/>
        </a:p>
      </dgm:t>
    </dgm:pt>
    <dgm:pt modelId="{D79E4265-12B4-45FD-A93C-C06D8C2F3AF0}">
      <dgm:prSet custT="1"/>
      <dgm:spPr/>
      <dgm:t>
        <a:bodyPr/>
        <a:lstStyle/>
        <a:p>
          <a:r>
            <a:rPr lang="en-US" sz="2000" dirty="0" smtClean="0">
              <a:latin typeface="Calibri" pitchFamily="34" charset="0"/>
            </a:rPr>
            <a:t>These types of statements are also referred to as looping constructs.</a:t>
          </a:r>
          <a:endParaRPr lang="en-US" sz="2000" dirty="0">
            <a:latin typeface="Calibri" pitchFamily="34" charset="0"/>
          </a:endParaRPr>
        </a:p>
      </dgm:t>
    </dgm:pt>
    <dgm:pt modelId="{24D2DF55-5C9A-4548-87E9-69F2FD6541B2}" type="parTrans" cxnId="{29F45F95-687B-4567-8ED0-F3FFD3AAE3D3}">
      <dgm:prSet/>
      <dgm:spPr/>
      <dgm:t>
        <a:bodyPr/>
        <a:lstStyle/>
        <a:p>
          <a:endParaRPr lang="en-US"/>
        </a:p>
      </dgm:t>
    </dgm:pt>
    <dgm:pt modelId="{932C665A-02A0-4D6F-91FE-DB7F8CCCF178}" type="sibTrans" cxnId="{29F45F95-687B-4567-8ED0-F3FFD3AAE3D3}">
      <dgm:prSet/>
      <dgm:spPr/>
      <dgm:t>
        <a:bodyPr/>
        <a:lstStyle/>
        <a:p>
          <a:endParaRPr lang="en-US"/>
        </a:p>
      </dgm:t>
    </dgm:pt>
    <dgm:pt modelId="{2593C3AC-4C0B-4686-836E-FF1A3C00A254}">
      <dgm:prSet custT="1"/>
      <dgm:spPr/>
      <dgm:t>
        <a:bodyPr/>
        <a:lstStyle/>
        <a:p>
          <a:r>
            <a:rPr lang="en-US" sz="2000" dirty="0" smtClean="0">
              <a:latin typeface="Calibri" pitchFamily="34" charset="0"/>
            </a:rPr>
            <a:t>These types of statements are referred to as jump statements.</a:t>
          </a:r>
          <a:endParaRPr lang="en-US" sz="2000" dirty="0">
            <a:latin typeface="Calibri" pitchFamily="34" charset="0"/>
          </a:endParaRPr>
        </a:p>
      </dgm:t>
    </dgm:pt>
    <dgm:pt modelId="{8C980F7C-E4F2-44FD-B4EB-948E11D64CB0}" type="parTrans" cxnId="{8EB0458D-56A2-46F1-8D5A-08E6DC1AA33A}">
      <dgm:prSet/>
      <dgm:spPr/>
      <dgm:t>
        <a:bodyPr/>
        <a:lstStyle/>
        <a:p>
          <a:endParaRPr lang="en-US"/>
        </a:p>
      </dgm:t>
    </dgm:pt>
    <dgm:pt modelId="{1B1A9C5A-9947-4F79-82BC-447CB1A087B6}" type="sibTrans" cxnId="{8EB0458D-56A2-46F1-8D5A-08E6DC1AA33A}">
      <dgm:prSet/>
      <dgm:spPr/>
      <dgm:t>
        <a:bodyPr/>
        <a:lstStyle/>
        <a:p>
          <a:endParaRPr lang="en-US"/>
        </a:p>
      </dgm:t>
    </dgm:pt>
    <dgm:pt modelId="{4E4DA833-6950-418C-A9E9-8619D7E1FA97}" type="pres">
      <dgm:prSet presAssocID="{4D44C8FC-0844-4009-9372-8F0702C58E10}" presName="Name0" presStyleCnt="0">
        <dgm:presLayoutVars>
          <dgm:dir/>
          <dgm:animLvl val="lvl"/>
          <dgm:resizeHandles val="exact"/>
        </dgm:presLayoutVars>
      </dgm:prSet>
      <dgm:spPr/>
    </dgm:pt>
    <dgm:pt modelId="{F2EF4974-236D-4955-B72B-C215909F7235}" type="pres">
      <dgm:prSet presAssocID="{7DA5F38B-943B-4DDA-8385-21F378A0DAB3}" presName="linNode" presStyleCnt="0"/>
      <dgm:spPr/>
    </dgm:pt>
    <dgm:pt modelId="{3BE9575C-7968-4DE7-BF51-C02D4B8B25B1}" type="pres">
      <dgm:prSet presAssocID="{7DA5F38B-943B-4DDA-8385-21F378A0DAB3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401AED-C690-4A81-B683-CBF28EBF305F}" type="pres">
      <dgm:prSet presAssocID="{7DA5F38B-943B-4DDA-8385-21F378A0DAB3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E2B7C-BF0B-4591-881A-F1BF86D92A66}" type="pres">
      <dgm:prSet presAssocID="{48BD33DC-AE21-44AA-820C-98029A1B5FDC}" presName="sp" presStyleCnt="0"/>
      <dgm:spPr/>
    </dgm:pt>
    <dgm:pt modelId="{57280A6D-B97E-4455-9DE2-EE84CE07C6C4}" type="pres">
      <dgm:prSet presAssocID="{16CB7B17-E1C7-4B1D-B3F3-0E1FDFE0F0D2}" presName="linNode" presStyleCnt="0"/>
      <dgm:spPr/>
    </dgm:pt>
    <dgm:pt modelId="{FA1F9956-553C-4896-AAD6-1C2FF22D1842}" type="pres">
      <dgm:prSet presAssocID="{16CB7B17-E1C7-4B1D-B3F3-0E1FDFE0F0D2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FF9DF7-7ED3-41AF-A6EF-6AD5A234FC23}" type="pres">
      <dgm:prSet presAssocID="{16CB7B17-E1C7-4B1D-B3F3-0E1FDFE0F0D2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BBE0C4-4842-43E1-AF7B-E943DF6EA0E4}" type="pres">
      <dgm:prSet presAssocID="{4382B16F-0860-4D6B-B6C0-BE6E5B1711CA}" presName="sp" presStyleCnt="0"/>
      <dgm:spPr/>
    </dgm:pt>
    <dgm:pt modelId="{A788EAA4-EAA5-4EEC-B11C-9F59E4F18D71}" type="pres">
      <dgm:prSet presAssocID="{1A44FFD3-97EB-4A88-B19D-D64871F46751}" presName="linNode" presStyleCnt="0"/>
      <dgm:spPr/>
    </dgm:pt>
    <dgm:pt modelId="{39BE262A-2AAD-4415-B206-4405A5F9FC94}" type="pres">
      <dgm:prSet presAssocID="{1A44FFD3-97EB-4A88-B19D-D64871F46751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96759-562D-41DA-B5F6-1C643CE34C22}" type="pres">
      <dgm:prSet presAssocID="{1A44FFD3-97EB-4A88-B19D-D64871F46751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B0458D-56A2-46F1-8D5A-08E6DC1AA33A}" srcId="{1A44FFD3-97EB-4A88-B19D-D64871F46751}" destId="{2593C3AC-4C0B-4686-836E-FF1A3C00A254}" srcOrd="0" destOrd="0" parTransId="{8C980F7C-E4F2-44FD-B4EB-948E11D64CB0}" sibTransId="{1B1A9C5A-9947-4F79-82BC-447CB1A087B6}"/>
    <dgm:cxn modelId="{29F45F95-687B-4567-8ED0-F3FFD3AAE3D3}" srcId="{16CB7B17-E1C7-4B1D-B3F3-0E1FDFE0F0D2}" destId="{D79E4265-12B4-45FD-A93C-C06D8C2F3AF0}" srcOrd="0" destOrd="0" parTransId="{24D2DF55-5C9A-4548-87E9-69F2FD6541B2}" sibTransId="{932C665A-02A0-4D6F-91FE-DB7F8CCCF178}"/>
    <dgm:cxn modelId="{880E46E8-7E40-48CE-93A2-E7927F18FAD3}" srcId="{7DA5F38B-943B-4DDA-8385-21F378A0DAB3}" destId="{C1B6C561-79A2-4048-80BF-2EFA58248592}" srcOrd="0" destOrd="0" parTransId="{42023B95-8AF9-4C54-8BBD-D0148BEC6DF9}" sibTransId="{16404E13-4640-49B0-BFBB-50288FD275FC}"/>
    <dgm:cxn modelId="{FA3808D0-3682-4080-8E54-5FFA296E2CF5}" srcId="{4D44C8FC-0844-4009-9372-8F0702C58E10}" destId="{7DA5F38B-943B-4DDA-8385-21F378A0DAB3}" srcOrd="0" destOrd="0" parTransId="{817A1723-11DB-4FBD-B521-F3F5099A12D3}" sibTransId="{48BD33DC-AE21-44AA-820C-98029A1B5FDC}"/>
    <dgm:cxn modelId="{C4B63B97-3DE7-416A-92D1-F7EEC8CBE764}" srcId="{4D44C8FC-0844-4009-9372-8F0702C58E10}" destId="{16CB7B17-E1C7-4B1D-B3F3-0E1FDFE0F0D2}" srcOrd="1" destOrd="0" parTransId="{66E83F14-7D8C-4879-907C-A34B9EF00EE5}" sibTransId="{4382B16F-0860-4D6B-B6C0-BE6E5B1711CA}"/>
    <dgm:cxn modelId="{2E0C2033-9955-4D48-A2E9-5FE17DC5023A}" type="presOf" srcId="{16CB7B17-E1C7-4B1D-B3F3-0E1FDFE0F0D2}" destId="{FA1F9956-553C-4896-AAD6-1C2FF22D1842}" srcOrd="0" destOrd="0" presId="urn:microsoft.com/office/officeart/2005/8/layout/vList5"/>
    <dgm:cxn modelId="{F8A2232C-D79A-49FE-9D99-C22B9FC81500}" srcId="{4D44C8FC-0844-4009-9372-8F0702C58E10}" destId="{1A44FFD3-97EB-4A88-B19D-D64871F46751}" srcOrd="2" destOrd="0" parTransId="{F09F7F63-6E28-4580-8253-DDCB71CE3D43}" sibTransId="{1406F09A-6290-4A39-91A6-5C8825E79CAD}"/>
    <dgm:cxn modelId="{7B29D6CA-0C68-4E8F-BAA9-4AF4C6BC45D5}" type="presOf" srcId="{1A44FFD3-97EB-4A88-B19D-D64871F46751}" destId="{39BE262A-2AAD-4415-B206-4405A5F9FC94}" srcOrd="0" destOrd="0" presId="urn:microsoft.com/office/officeart/2005/8/layout/vList5"/>
    <dgm:cxn modelId="{50D5A262-43F1-4186-87BA-BF512E0B5894}" type="presOf" srcId="{D79E4265-12B4-45FD-A93C-C06D8C2F3AF0}" destId="{51FF9DF7-7ED3-41AF-A6EF-6AD5A234FC23}" srcOrd="0" destOrd="0" presId="urn:microsoft.com/office/officeart/2005/8/layout/vList5"/>
    <dgm:cxn modelId="{04C5FF2E-FE46-4FFF-8702-C4CAB3E453CD}" type="presOf" srcId="{4D44C8FC-0844-4009-9372-8F0702C58E10}" destId="{4E4DA833-6950-418C-A9E9-8619D7E1FA97}" srcOrd="0" destOrd="0" presId="urn:microsoft.com/office/officeart/2005/8/layout/vList5"/>
    <dgm:cxn modelId="{C9EC1A98-A4E7-470F-83AF-32046E651B37}" type="presOf" srcId="{7DA5F38B-943B-4DDA-8385-21F378A0DAB3}" destId="{3BE9575C-7968-4DE7-BF51-C02D4B8B25B1}" srcOrd="0" destOrd="0" presId="urn:microsoft.com/office/officeart/2005/8/layout/vList5"/>
    <dgm:cxn modelId="{6010D408-B3EB-42D7-8A5F-197C221EAAC5}" type="presOf" srcId="{C1B6C561-79A2-4048-80BF-2EFA58248592}" destId="{D2401AED-C690-4A81-B683-CBF28EBF305F}" srcOrd="0" destOrd="0" presId="urn:microsoft.com/office/officeart/2005/8/layout/vList5"/>
    <dgm:cxn modelId="{44A8F134-F56A-4540-A725-4EB6BAF02DC4}" type="presOf" srcId="{2593C3AC-4C0B-4686-836E-FF1A3C00A254}" destId="{79096759-562D-41DA-B5F6-1C643CE34C22}" srcOrd="0" destOrd="0" presId="urn:microsoft.com/office/officeart/2005/8/layout/vList5"/>
    <dgm:cxn modelId="{27B4A893-6B6D-44FD-8F20-991A3784F07C}" type="presParOf" srcId="{4E4DA833-6950-418C-A9E9-8619D7E1FA97}" destId="{F2EF4974-236D-4955-B72B-C215909F7235}" srcOrd="0" destOrd="0" presId="urn:microsoft.com/office/officeart/2005/8/layout/vList5"/>
    <dgm:cxn modelId="{9522D433-3A4A-4381-81E0-16C1E56B979E}" type="presParOf" srcId="{F2EF4974-236D-4955-B72B-C215909F7235}" destId="{3BE9575C-7968-4DE7-BF51-C02D4B8B25B1}" srcOrd="0" destOrd="0" presId="urn:microsoft.com/office/officeart/2005/8/layout/vList5"/>
    <dgm:cxn modelId="{FD5DF28F-23D6-4A61-A858-CE37593257F0}" type="presParOf" srcId="{F2EF4974-236D-4955-B72B-C215909F7235}" destId="{D2401AED-C690-4A81-B683-CBF28EBF305F}" srcOrd="1" destOrd="0" presId="urn:microsoft.com/office/officeart/2005/8/layout/vList5"/>
    <dgm:cxn modelId="{D22D67BB-49A2-4846-AFE1-88DC12D8B403}" type="presParOf" srcId="{4E4DA833-6950-418C-A9E9-8619D7E1FA97}" destId="{EF7E2B7C-BF0B-4591-881A-F1BF86D92A66}" srcOrd="1" destOrd="0" presId="urn:microsoft.com/office/officeart/2005/8/layout/vList5"/>
    <dgm:cxn modelId="{C256F08B-2EEF-42D4-9A3B-CFF674AA66B1}" type="presParOf" srcId="{4E4DA833-6950-418C-A9E9-8619D7E1FA97}" destId="{57280A6D-B97E-4455-9DE2-EE84CE07C6C4}" srcOrd="2" destOrd="0" presId="urn:microsoft.com/office/officeart/2005/8/layout/vList5"/>
    <dgm:cxn modelId="{B8558970-228A-4551-BD6C-517448CE81AC}" type="presParOf" srcId="{57280A6D-B97E-4455-9DE2-EE84CE07C6C4}" destId="{FA1F9956-553C-4896-AAD6-1C2FF22D1842}" srcOrd="0" destOrd="0" presId="urn:microsoft.com/office/officeart/2005/8/layout/vList5"/>
    <dgm:cxn modelId="{37A4F8B8-95BA-456E-9F1B-6DE6D410B163}" type="presParOf" srcId="{57280A6D-B97E-4455-9DE2-EE84CE07C6C4}" destId="{51FF9DF7-7ED3-41AF-A6EF-6AD5A234FC23}" srcOrd="1" destOrd="0" presId="urn:microsoft.com/office/officeart/2005/8/layout/vList5"/>
    <dgm:cxn modelId="{2A20E736-3259-4C24-85DC-44147081C566}" type="presParOf" srcId="{4E4DA833-6950-418C-A9E9-8619D7E1FA97}" destId="{93BBE0C4-4842-43E1-AF7B-E943DF6EA0E4}" srcOrd="3" destOrd="0" presId="urn:microsoft.com/office/officeart/2005/8/layout/vList5"/>
    <dgm:cxn modelId="{3891108A-1D72-4661-9A8F-A93B47DD3417}" type="presParOf" srcId="{4E4DA833-6950-418C-A9E9-8619D7E1FA97}" destId="{A788EAA4-EAA5-4EEC-B11C-9F59E4F18D71}" srcOrd="4" destOrd="0" presId="urn:microsoft.com/office/officeart/2005/8/layout/vList5"/>
    <dgm:cxn modelId="{4E480721-369C-48BA-88AB-57CDD5440190}" type="presParOf" srcId="{A788EAA4-EAA5-4EEC-B11C-9F59E4F18D71}" destId="{39BE262A-2AAD-4415-B206-4405A5F9FC94}" srcOrd="0" destOrd="0" presId="urn:microsoft.com/office/officeart/2005/8/layout/vList5"/>
    <dgm:cxn modelId="{C9B426C4-EADB-4B50-B630-2DD8D7379313}" type="presParOf" srcId="{A788EAA4-EAA5-4EEC-B11C-9F59E4F18D71}" destId="{79096759-562D-41DA-B5F6-1C643CE34C2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62F6A1-7C5C-425B-BB05-4C013C25CC47}" type="doc">
      <dgm:prSet loTypeId="urn:microsoft.com/office/officeart/2005/8/layout/vList2" loCatId="list" qsTypeId="urn:microsoft.com/office/officeart/2005/8/quickstyle/3d1" qsCatId="3D" csTypeId="urn:microsoft.com/office/officeart/2005/8/colors/colorful1#9" csCatId="colorful" phldr="1"/>
      <dgm:spPr/>
      <dgm:t>
        <a:bodyPr/>
        <a:lstStyle/>
        <a:p>
          <a:endParaRPr lang="en-US"/>
        </a:p>
      </dgm:t>
    </dgm:pt>
    <dgm:pt modelId="{0AFDCAB1-DA89-4A21-86A8-8DF3E8083C8F}">
      <dgm:prSet phldrT="[Text]" custT="1"/>
      <dgm:spPr/>
      <dgm:t>
        <a:bodyPr/>
        <a:lstStyle/>
        <a:p>
          <a:r>
            <a:rPr lang="en-US" sz="2000" b="1" dirty="0" smtClean="0">
              <a:latin typeface="Calibri" pitchFamily="34" charset="0"/>
            </a:rPr>
            <a:t>An </a:t>
          </a:r>
          <a:r>
            <a:rPr lang="en-US" sz="2000" b="1" dirty="0" smtClean="0">
              <a:latin typeface="Courier New" pitchFamily="49" charset="0"/>
              <a:cs typeface="Courier New" pitchFamily="49" charset="0"/>
            </a:rPr>
            <a:t>else</a:t>
          </a:r>
          <a:r>
            <a:rPr lang="en-US" sz="2000" b="1" dirty="0" smtClean="0">
              <a:latin typeface="Calibri" pitchFamily="34" charset="0"/>
            </a:rPr>
            <a:t> statement should always refer to the nearest </a:t>
          </a:r>
          <a:r>
            <a:rPr lang="en-US" sz="2000" b="1" dirty="0" smtClean="0">
              <a:latin typeface="Courier New" pitchFamily="49" charset="0"/>
              <a:cs typeface="Courier New" pitchFamily="49" charset="0"/>
            </a:rPr>
            <a:t>if </a:t>
          </a:r>
          <a:r>
            <a:rPr lang="en-US" sz="2000" b="1" dirty="0" smtClean="0">
              <a:latin typeface="Calibri" pitchFamily="34" charset="0"/>
            </a:rPr>
            <a:t>statement. </a:t>
          </a:r>
          <a:endParaRPr lang="en-US" sz="2000" b="1" dirty="0">
            <a:latin typeface="Calibri" pitchFamily="34" charset="0"/>
          </a:endParaRPr>
        </a:p>
      </dgm:t>
    </dgm:pt>
    <dgm:pt modelId="{F59031CD-16F6-4022-9444-97FAF09186AD}" type="parTrans" cxnId="{7ED4CFD1-3C2D-42AA-8368-8619CF9FC15A}">
      <dgm:prSet/>
      <dgm:spPr/>
      <dgm:t>
        <a:bodyPr/>
        <a:lstStyle/>
        <a:p>
          <a:endParaRPr lang="en-US"/>
        </a:p>
      </dgm:t>
    </dgm:pt>
    <dgm:pt modelId="{DF60756F-65D6-4927-880A-D88BCDEFBC02}" type="sibTrans" cxnId="{7ED4CFD1-3C2D-42AA-8368-8619CF9FC15A}">
      <dgm:prSet/>
      <dgm:spPr/>
      <dgm:t>
        <a:bodyPr/>
        <a:lstStyle/>
        <a:p>
          <a:endParaRPr lang="en-US"/>
        </a:p>
      </dgm:t>
    </dgm:pt>
    <dgm:pt modelId="{233CD7FB-D546-4F04-9AF3-D251CFFE87A3}">
      <dgm:prSet phldrT="[Text]" phldr="1"/>
      <dgm:spPr/>
      <dgm:t>
        <a:bodyPr/>
        <a:lstStyle/>
        <a:p>
          <a:endParaRPr lang="en-US"/>
        </a:p>
      </dgm:t>
    </dgm:pt>
    <dgm:pt modelId="{C0D75D0A-6325-4B6C-A07E-603743B74E12}" type="parTrans" cxnId="{7ED5E7D3-E2EE-4356-BA18-20DFC8265A98}">
      <dgm:prSet/>
      <dgm:spPr/>
      <dgm:t>
        <a:bodyPr/>
        <a:lstStyle/>
        <a:p>
          <a:endParaRPr lang="en-US"/>
        </a:p>
      </dgm:t>
    </dgm:pt>
    <dgm:pt modelId="{DEC2476F-0D9F-4DD3-9829-277A24869D46}" type="sibTrans" cxnId="{7ED5E7D3-E2EE-4356-BA18-20DFC8265A98}">
      <dgm:prSet/>
      <dgm:spPr/>
      <dgm:t>
        <a:bodyPr/>
        <a:lstStyle/>
        <a:p>
          <a:endParaRPr lang="en-US"/>
        </a:p>
      </dgm:t>
    </dgm:pt>
    <dgm:pt modelId="{24D755A9-6A32-4731-AC0D-1BFA373FB368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b="1" dirty="0" smtClean="0">
              <a:latin typeface="Calibri" pitchFamily="34" charset="0"/>
            </a:rPr>
            <a:t>The </a:t>
          </a:r>
          <a:r>
            <a:rPr lang="en-US" sz="2000" b="1" dirty="0" smtClean="0">
              <a:latin typeface="Courier New" pitchFamily="49" charset="0"/>
              <a:cs typeface="Courier New" pitchFamily="49" charset="0"/>
            </a:rPr>
            <a:t>if</a:t>
          </a:r>
          <a:r>
            <a:rPr lang="en-US" sz="2000" b="1" dirty="0" smtClean="0">
              <a:latin typeface="Calibri" pitchFamily="34" charset="0"/>
            </a:rPr>
            <a:t> statement must be within the same block as the </a:t>
          </a:r>
          <a:r>
            <a:rPr lang="en-US" sz="2000" b="1" dirty="0" smtClean="0">
              <a:latin typeface="Courier New" pitchFamily="49" charset="0"/>
              <a:cs typeface="Courier New" pitchFamily="49" charset="0"/>
            </a:rPr>
            <a:t>else</a:t>
          </a:r>
          <a:r>
            <a:rPr lang="en-US" sz="2000" b="1" dirty="0" smtClean="0">
              <a:latin typeface="Calibri" pitchFamily="34" charset="0"/>
            </a:rPr>
            <a:t> and it should not be already associated with some other </a:t>
          </a:r>
          <a:r>
            <a:rPr lang="en-US" sz="2000" b="1" dirty="0" smtClean="0">
              <a:latin typeface="Courier New" pitchFamily="49" charset="0"/>
              <a:cs typeface="Courier New" pitchFamily="49" charset="0"/>
            </a:rPr>
            <a:t>else</a:t>
          </a:r>
          <a:r>
            <a:rPr lang="en-US" sz="2000" b="1" dirty="0" smtClean="0">
              <a:latin typeface="Calibri" pitchFamily="34" charset="0"/>
            </a:rPr>
            <a:t> statement. </a:t>
          </a:r>
          <a:endParaRPr lang="en-US" sz="2000" b="1" dirty="0">
            <a:latin typeface="Calibri" pitchFamily="34" charset="0"/>
          </a:endParaRPr>
        </a:p>
      </dgm:t>
    </dgm:pt>
    <dgm:pt modelId="{FBA00100-ED84-408A-8F74-4E1E3313FF3A}" type="parTrans" cxnId="{C4CBE420-819B-490D-B76B-70499F0F1C8E}">
      <dgm:prSet/>
      <dgm:spPr/>
      <dgm:t>
        <a:bodyPr/>
        <a:lstStyle/>
        <a:p>
          <a:endParaRPr lang="en-US"/>
        </a:p>
      </dgm:t>
    </dgm:pt>
    <dgm:pt modelId="{BABA08C5-FDBD-4D5E-9EFB-DF3CDA78F0C0}" type="sibTrans" cxnId="{C4CBE420-819B-490D-B76B-70499F0F1C8E}">
      <dgm:prSet/>
      <dgm:spPr/>
      <dgm:t>
        <a:bodyPr/>
        <a:lstStyle/>
        <a:p>
          <a:endParaRPr lang="en-US"/>
        </a:p>
      </dgm:t>
    </dgm:pt>
    <dgm:pt modelId="{FA0AB778-4742-4149-97D8-F5A9F74B27F4}">
      <dgm:prSet phldrT="[Text]" phldr="1"/>
      <dgm:spPr/>
      <dgm:t>
        <a:bodyPr/>
        <a:lstStyle/>
        <a:p>
          <a:endParaRPr lang="en-US"/>
        </a:p>
      </dgm:t>
    </dgm:pt>
    <dgm:pt modelId="{52CC2A83-A1FF-41A7-8C16-1CBD0D98EAE0}" type="parTrans" cxnId="{A1DDCF2D-E076-4820-AA12-21E857171DFF}">
      <dgm:prSet/>
      <dgm:spPr/>
      <dgm:t>
        <a:bodyPr/>
        <a:lstStyle/>
        <a:p>
          <a:endParaRPr lang="en-US"/>
        </a:p>
      </dgm:t>
    </dgm:pt>
    <dgm:pt modelId="{8AB6440C-1F1C-471A-B11F-F1E60BF3E39B}" type="sibTrans" cxnId="{A1DDCF2D-E076-4820-AA12-21E857171DFF}">
      <dgm:prSet/>
      <dgm:spPr/>
      <dgm:t>
        <a:bodyPr/>
        <a:lstStyle/>
        <a:p>
          <a:endParaRPr lang="en-US"/>
        </a:p>
      </dgm:t>
    </dgm:pt>
    <dgm:pt modelId="{0752A9CE-B5A4-4265-B0E8-DFAA61447AE0}" type="pres">
      <dgm:prSet presAssocID="{9362F6A1-7C5C-425B-BB05-4C013C25CC4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9133E9-3DA7-4C72-958D-AF628CCDE5E4}" type="pres">
      <dgm:prSet presAssocID="{0AFDCAB1-DA89-4A21-86A8-8DF3E8083C8F}" presName="parentText" presStyleLbl="node1" presStyleIdx="0" presStyleCnt="2" custLinFactY="-5147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ADC2B-3961-4FCE-9113-4B4DACAFC5C8}" type="pres">
      <dgm:prSet presAssocID="{0AFDCAB1-DA89-4A21-86A8-8DF3E8083C8F}" presName="childText" presStyleLbl="revTx" presStyleIdx="0" presStyleCnt="2" custLinFactY="-100000" custLinFactNeighborX="8750" custLinFactNeighborY="-1373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D7B65-C8DC-483E-A3F9-D64FDD1C2514}" type="pres">
      <dgm:prSet presAssocID="{24D755A9-6A32-4731-AC0D-1BFA373FB36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605F7B-2A68-4C37-B66A-73A3FE7370D8}" type="pres">
      <dgm:prSet presAssocID="{24D755A9-6A32-4731-AC0D-1BFA373FB36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D4CFD1-3C2D-42AA-8368-8619CF9FC15A}" srcId="{9362F6A1-7C5C-425B-BB05-4C013C25CC47}" destId="{0AFDCAB1-DA89-4A21-86A8-8DF3E8083C8F}" srcOrd="0" destOrd="0" parTransId="{F59031CD-16F6-4022-9444-97FAF09186AD}" sibTransId="{DF60756F-65D6-4927-880A-D88BCDEFBC02}"/>
    <dgm:cxn modelId="{F90BA014-28E2-42D0-BFEB-9738E7AA397C}" type="presOf" srcId="{24D755A9-6A32-4731-AC0D-1BFA373FB368}" destId="{132D7B65-C8DC-483E-A3F9-D64FDD1C2514}" srcOrd="0" destOrd="0" presId="urn:microsoft.com/office/officeart/2005/8/layout/vList2"/>
    <dgm:cxn modelId="{21792297-FBFB-4A83-8527-7934A27992A0}" type="presOf" srcId="{0AFDCAB1-DA89-4A21-86A8-8DF3E8083C8F}" destId="{189133E9-3DA7-4C72-958D-AF628CCDE5E4}" srcOrd="0" destOrd="0" presId="urn:microsoft.com/office/officeart/2005/8/layout/vList2"/>
    <dgm:cxn modelId="{A1DDCF2D-E076-4820-AA12-21E857171DFF}" srcId="{24D755A9-6A32-4731-AC0D-1BFA373FB368}" destId="{FA0AB778-4742-4149-97D8-F5A9F74B27F4}" srcOrd="0" destOrd="0" parTransId="{52CC2A83-A1FF-41A7-8C16-1CBD0D98EAE0}" sibTransId="{8AB6440C-1F1C-471A-B11F-F1E60BF3E39B}"/>
    <dgm:cxn modelId="{406C598C-C736-4DD8-8ABC-E67DFE614B72}" type="presOf" srcId="{233CD7FB-D546-4F04-9AF3-D251CFFE87A3}" destId="{542ADC2B-3961-4FCE-9113-4B4DACAFC5C8}" srcOrd="0" destOrd="0" presId="urn:microsoft.com/office/officeart/2005/8/layout/vList2"/>
    <dgm:cxn modelId="{3953D2D0-B6C9-492F-A354-31FF4B2C58D5}" type="presOf" srcId="{FA0AB778-4742-4149-97D8-F5A9F74B27F4}" destId="{61605F7B-2A68-4C37-B66A-73A3FE7370D8}" srcOrd="0" destOrd="0" presId="urn:microsoft.com/office/officeart/2005/8/layout/vList2"/>
    <dgm:cxn modelId="{314F9FF5-A53E-4B08-99BC-69240895E638}" type="presOf" srcId="{9362F6A1-7C5C-425B-BB05-4C013C25CC47}" destId="{0752A9CE-B5A4-4265-B0E8-DFAA61447AE0}" srcOrd="0" destOrd="0" presId="urn:microsoft.com/office/officeart/2005/8/layout/vList2"/>
    <dgm:cxn modelId="{7ED5E7D3-E2EE-4356-BA18-20DFC8265A98}" srcId="{0AFDCAB1-DA89-4A21-86A8-8DF3E8083C8F}" destId="{233CD7FB-D546-4F04-9AF3-D251CFFE87A3}" srcOrd="0" destOrd="0" parTransId="{C0D75D0A-6325-4B6C-A07E-603743B74E12}" sibTransId="{DEC2476F-0D9F-4DD3-9829-277A24869D46}"/>
    <dgm:cxn modelId="{C4CBE420-819B-490D-B76B-70499F0F1C8E}" srcId="{9362F6A1-7C5C-425B-BB05-4C013C25CC47}" destId="{24D755A9-6A32-4731-AC0D-1BFA373FB368}" srcOrd="1" destOrd="0" parTransId="{FBA00100-ED84-408A-8F74-4E1E3313FF3A}" sibTransId="{BABA08C5-FDBD-4D5E-9EFB-DF3CDA78F0C0}"/>
    <dgm:cxn modelId="{D18955C0-5861-47A2-8F60-1A1B6FBF451C}" type="presParOf" srcId="{0752A9CE-B5A4-4265-B0E8-DFAA61447AE0}" destId="{189133E9-3DA7-4C72-958D-AF628CCDE5E4}" srcOrd="0" destOrd="0" presId="urn:microsoft.com/office/officeart/2005/8/layout/vList2"/>
    <dgm:cxn modelId="{D183D592-58AB-4DD0-B7A4-22F6D5FE40AC}" type="presParOf" srcId="{0752A9CE-B5A4-4265-B0E8-DFAA61447AE0}" destId="{542ADC2B-3961-4FCE-9113-4B4DACAFC5C8}" srcOrd="1" destOrd="0" presId="urn:microsoft.com/office/officeart/2005/8/layout/vList2"/>
    <dgm:cxn modelId="{FA4B1BF6-5772-4CD8-BDA6-7F7171373A52}" type="presParOf" srcId="{0752A9CE-B5A4-4265-B0E8-DFAA61447AE0}" destId="{132D7B65-C8DC-483E-A3F9-D64FDD1C2514}" srcOrd="2" destOrd="0" presId="urn:microsoft.com/office/officeart/2005/8/layout/vList2"/>
    <dgm:cxn modelId="{EAACFC9F-9B4E-451A-865E-E100EC2CE913}" type="presParOf" srcId="{0752A9CE-B5A4-4265-B0E8-DFAA61447AE0}" destId="{61605F7B-2A68-4C37-B66A-73A3FE7370D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CD0721-1F46-4A8E-BB35-23012DC9C588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4990806-0794-4CB1-9AF6-1B55432AF310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b="1" dirty="0" smtClean="0">
              <a:latin typeface="Calibri" pitchFamily="34" charset="0"/>
            </a:rPr>
            <a:t>Enhancements to </a:t>
          </a:r>
          <a:r>
            <a:rPr lang="en-US" sz="2000" b="1" dirty="0" smtClean="0">
              <a:latin typeface="Courier New" pitchFamily="49" charset="0"/>
              <a:cs typeface="Courier New" pitchFamily="49" charset="0"/>
            </a:rPr>
            <a:t>switch-case</a:t>
          </a:r>
          <a:r>
            <a:rPr lang="en-US" sz="2000" b="1" dirty="0" smtClean="0">
              <a:latin typeface="Calibri" pitchFamily="34" charset="0"/>
            </a:rPr>
            <a:t> statement in Java SE 7</a:t>
          </a:r>
          <a:endParaRPr lang="en-US" sz="2000" b="1" dirty="0">
            <a:latin typeface="Calibri" pitchFamily="34" charset="0"/>
          </a:endParaRPr>
        </a:p>
      </dgm:t>
    </dgm:pt>
    <dgm:pt modelId="{5CF7DFBC-D999-4435-97ED-FB9461EE9B10}" type="parTrans" cxnId="{4376A8E7-2508-46C1-8075-EFA866C392E6}">
      <dgm:prSet/>
      <dgm:spPr/>
      <dgm:t>
        <a:bodyPr/>
        <a:lstStyle/>
        <a:p>
          <a:endParaRPr lang="en-US"/>
        </a:p>
      </dgm:t>
    </dgm:pt>
    <dgm:pt modelId="{36CF93C1-26F7-4ED7-8A50-6576B2EE8916}" type="sibTrans" cxnId="{4376A8E7-2508-46C1-8075-EFA866C392E6}">
      <dgm:prSet/>
      <dgm:spPr/>
      <dgm:t>
        <a:bodyPr/>
        <a:lstStyle/>
        <a:p>
          <a:endParaRPr lang="en-US"/>
        </a:p>
      </dgm:t>
    </dgm:pt>
    <dgm:pt modelId="{89AC68A0-B34B-4A63-BCDE-E17FB05F6F0D}">
      <dgm:prSet custT="1"/>
      <dgm:spPr/>
      <dgm:t>
        <a:bodyPr/>
        <a:lstStyle/>
        <a:p>
          <a:r>
            <a:rPr lang="en-US" sz="2000" dirty="0" smtClean="0">
              <a:latin typeface="Calibri" pitchFamily="34" charset="0"/>
            </a:rPr>
            <a:t>Supports the use of strings in the </a:t>
          </a:r>
          <a:r>
            <a:rPr lang="en-US" sz="2000" dirty="0" smtClean="0">
              <a:latin typeface="Courier New" pitchFamily="49" charset="0"/>
              <a:cs typeface="Courier New" pitchFamily="49" charset="0"/>
            </a:rPr>
            <a:t>switch-case</a:t>
          </a:r>
          <a:r>
            <a:rPr lang="en-US" sz="2000" dirty="0" smtClean="0">
              <a:latin typeface="Calibri" pitchFamily="34" charset="0"/>
            </a:rPr>
            <a:t> statement.</a:t>
          </a:r>
          <a:endParaRPr lang="en-US" sz="2000" dirty="0">
            <a:latin typeface="Calibri" pitchFamily="34" charset="0"/>
          </a:endParaRPr>
        </a:p>
      </dgm:t>
    </dgm:pt>
    <dgm:pt modelId="{BB7B8C10-EF42-4437-AFA2-4E7EDDB9D931}" type="parTrans" cxnId="{BA7E18CA-A16C-4216-8C9A-3162A89EA468}">
      <dgm:prSet/>
      <dgm:spPr/>
      <dgm:t>
        <a:bodyPr/>
        <a:lstStyle/>
        <a:p>
          <a:endParaRPr lang="en-US"/>
        </a:p>
      </dgm:t>
    </dgm:pt>
    <dgm:pt modelId="{041336C8-3DA0-4EAD-81AF-80617466D791}" type="sibTrans" cxnId="{BA7E18CA-A16C-4216-8C9A-3162A89EA468}">
      <dgm:prSet/>
      <dgm:spPr/>
      <dgm:t>
        <a:bodyPr/>
        <a:lstStyle/>
        <a:p>
          <a:endParaRPr lang="en-US"/>
        </a:p>
      </dgm:t>
    </dgm:pt>
    <dgm:pt modelId="{77555548-3131-4AE6-8F81-EF97DADD64DD}">
      <dgm:prSet custT="1"/>
      <dgm:spPr/>
      <dgm:t>
        <a:bodyPr/>
        <a:lstStyle/>
        <a:p>
          <a:r>
            <a:rPr lang="en-US" sz="2000" dirty="0" smtClean="0">
              <a:latin typeface="Courier New" pitchFamily="49" charset="0"/>
              <a:cs typeface="Courier New" pitchFamily="49" charset="0"/>
            </a:rPr>
            <a:t>String</a:t>
          </a:r>
          <a:r>
            <a:rPr lang="en-US" sz="2000" dirty="0" smtClean="0">
              <a:latin typeface="Calibri" pitchFamily="34" charset="0"/>
            </a:rPr>
            <a:t> variable can be passed as an expression for the </a:t>
          </a:r>
          <a:r>
            <a:rPr lang="en-US" sz="2000" dirty="0" smtClean="0">
              <a:latin typeface="Courier New" pitchFamily="49" charset="0"/>
              <a:cs typeface="Courier New" pitchFamily="49" charset="0"/>
            </a:rPr>
            <a:t>switch </a:t>
          </a:r>
          <a:r>
            <a:rPr lang="en-US" sz="2000" dirty="0" smtClean="0">
              <a:latin typeface="Calibri" pitchFamily="34" charset="0"/>
            </a:rPr>
            <a:t>statement.</a:t>
          </a:r>
          <a:endParaRPr lang="en-US" sz="2000" dirty="0">
            <a:latin typeface="Calibri" pitchFamily="34" charset="0"/>
          </a:endParaRPr>
        </a:p>
      </dgm:t>
    </dgm:pt>
    <dgm:pt modelId="{EC8AFF7F-2146-4BBA-9127-544095B84F06}" type="parTrans" cxnId="{A62C0BE3-D17E-4D7E-9002-8D14D5A5EE60}">
      <dgm:prSet/>
      <dgm:spPr/>
      <dgm:t>
        <a:bodyPr/>
        <a:lstStyle/>
        <a:p>
          <a:endParaRPr lang="en-US"/>
        </a:p>
      </dgm:t>
    </dgm:pt>
    <dgm:pt modelId="{5A5F004B-8394-496E-95A8-7C6F3DA58F81}" type="sibTrans" cxnId="{A62C0BE3-D17E-4D7E-9002-8D14D5A5EE60}">
      <dgm:prSet/>
      <dgm:spPr/>
      <dgm:t>
        <a:bodyPr/>
        <a:lstStyle/>
        <a:p>
          <a:endParaRPr lang="en-US"/>
        </a:p>
      </dgm:t>
    </dgm:pt>
    <dgm:pt modelId="{46EC283D-72CE-4407-A08A-35FFB1FED4FC}">
      <dgm:prSet custT="1"/>
      <dgm:spPr/>
      <dgm:t>
        <a:bodyPr/>
        <a:lstStyle/>
        <a:p>
          <a:r>
            <a:rPr lang="en-US" sz="2000" dirty="0" smtClean="0">
              <a:latin typeface="Calibri" pitchFamily="34" charset="0"/>
            </a:rPr>
            <a:t>Supports use of objects from classes present in the Java API.</a:t>
          </a:r>
          <a:endParaRPr lang="en-US" sz="2000" dirty="0">
            <a:latin typeface="Calibri" pitchFamily="34" charset="0"/>
          </a:endParaRPr>
        </a:p>
      </dgm:t>
    </dgm:pt>
    <dgm:pt modelId="{D9F26823-984A-4AEB-959B-CE913F2F55EB}" type="parTrans" cxnId="{85EE9B50-8DB6-4240-A171-9D7EA7A669C1}">
      <dgm:prSet/>
      <dgm:spPr/>
      <dgm:t>
        <a:bodyPr/>
        <a:lstStyle/>
        <a:p>
          <a:endParaRPr lang="en-US"/>
        </a:p>
      </dgm:t>
    </dgm:pt>
    <dgm:pt modelId="{EE1F1C48-36C8-4FEE-9B99-52E30E20E122}" type="sibTrans" cxnId="{85EE9B50-8DB6-4240-A171-9D7EA7A669C1}">
      <dgm:prSet/>
      <dgm:spPr/>
      <dgm:t>
        <a:bodyPr/>
        <a:lstStyle/>
        <a:p>
          <a:endParaRPr lang="en-US"/>
        </a:p>
      </dgm:t>
    </dgm:pt>
    <dgm:pt modelId="{C598FCF0-89D0-4BDF-96FC-F608CFE5442A}">
      <dgm:prSet custT="1"/>
      <dgm:spPr/>
      <dgm:t>
        <a:bodyPr/>
        <a:lstStyle/>
        <a:p>
          <a:r>
            <a:rPr lang="en-US" sz="2000" dirty="0" smtClean="0">
              <a:latin typeface="Calibri" pitchFamily="34" charset="0"/>
            </a:rPr>
            <a:t>The classes whose objects can be used are </a:t>
          </a:r>
          <a:r>
            <a:rPr lang="en-US" sz="2000" dirty="0" smtClean="0">
              <a:latin typeface="Courier New" pitchFamily="49" charset="0"/>
              <a:cs typeface="Courier New" pitchFamily="49" charset="0"/>
            </a:rPr>
            <a:t>Character</a:t>
          </a:r>
          <a:r>
            <a:rPr lang="en-US" sz="2000" dirty="0" smtClean="0">
              <a:latin typeface="Calibri" pitchFamily="34" charset="0"/>
            </a:rPr>
            <a:t>,  </a:t>
          </a:r>
          <a:r>
            <a:rPr lang="en-US" sz="2000" dirty="0" smtClean="0">
              <a:latin typeface="Courier New" pitchFamily="49" charset="0"/>
              <a:cs typeface="Courier New" pitchFamily="49" charset="0"/>
            </a:rPr>
            <a:t>Byte</a:t>
          </a:r>
          <a:r>
            <a:rPr lang="en-US" sz="2000" dirty="0" smtClean="0">
              <a:latin typeface="Calibri" pitchFamily="34" charset="0"/>
            </a:rPr>
            <a:t>, </a:t>
          </a:r>
          <a:r>
            <a:rPr lang="en-US" sz="2000" dirty="0" smtClean="0">
              <a:latin typeface="Courier New" pitchFamily="49" charset="0"/>
              <a:cs typeface="Courier New" pitchFamily="49" charset="0"/>
            </a:rPr>
            <a:t>Short</a:t>
          </a:r>
          <a:r>
            <a:rPr lang="en-US" sz="2000" dirty="0" smtClean="0">
              <a:latin typeface="Calibri" pitchFamily="34" charset="0"/>
            </a:rPr>
            <a:t>, and </a:t>
          </a:r>
          <a:r>
            <a:rPr lang="en-US" sz="2000" dirty="0" smtClean="0">
              <a:latin typeface="Courier New" pitchFamily="49" charset="0"/>
              <a:cs typeface="Courier New" pitchFamily="49" charset="0"/>
            </a:rPr>
            <a:t>Integer</a:t>
          </a:r>
          <a:r>
            <a:rPr lang="en-US" sz="2000" dirty="0" smtClean="0">
              <a:latin typeface="Calibri" pitchFamily="34" charset="0"/>
            </a:rPr>
            <a:t>.  </a:t>
          </a:r>
          <a:endParaRPr lang="en-US" sz="2000" dirty="0">
            <a:latin typeface="Calibri" pitchFamily="34" charset="0"/>
          </a:endParaRPr>
        </a:p>
      </dgm:t>
    </dgm:pt>
    <dgm:pt modelId="{660AB6A8-C8EF-43AA-B2B3-6C6377037958}" type="parTrans" cxnId="{D83A0E4F-8F0D-43F7-8AB9-08F6D34EE3DB}">
      <dgm:prSet/>
      <dgm:spPr/>
      <dgm:t>
        <a:bodyPr/>
        <a:lstStyle/>
        <a:p>
          <a:endParaRPr lang="en-US"/>
        </a:p>
      </dgm:t>
    </dgm:pt>
    <dgm:pt modelId="{FD3A64E3-43FF-4002-B238-C64A999CAB67}" type="sibTrans" cxnId="{D83A0E4F-8F0D-43F7-8AB9-08F6D34EE3DB}">
      <dgm:prSet/>
      <dgm:spPr/>
      <dgm:t>
        <a:bodyPr/>
        <a:lstStyle/>
        <a:p>
          <a:endParaRPr lang="en-US"/>
        </a:p>
      </dgm:t>
    </dgm:pt>
    <dgm:pt modelId="{92A66B4E-7834-4222-A01A-2D0F215B8CA9}">
      <dgm:prSet custT="1"/>
      <dgm:spPr/>
      <dgm:t>
        <a:bodyPr/>
        <a:lstStyle/>
        <a:p>
          <a:r>
            <a:rPr lang="en-US" sz="2000" dirty="0" smtClean="0">
              <a:latin typeface="Calibri" pitchFamily="34" charset="0"/>
            </a:rPr>
            <a:t>Supports the use of enumerated types as expression. </a:t>
          </a:r>
          <a:endParaRPr lang="en-US" sz="2000" dirty="0">
            <a:latin typeface="Calibri" pitchFamily="34" charset="0"/>
          </a:endParaRPr>
        </a:p>
      </dgm:t>
    </dgm:pt>
    <dgm:pt modelId="{127AC91E-AA88-4724-B421-6442382E6B93}" type="parTrans" cxnId="{A1E872C7-C26E-48FF-BEB1-0C3BDBFAA801}">
      <dgm:prSet/>
      <dgm:spPr/>
      <dgm:t>
        <a:bodyPr/>
        <a:lstStyle/>
        <a:p>
          <a:endParaRPr lang="en-US"/>
        </a:p>
      </dgm:t>
    </dgm:pt>
    <dgm:pt modelId="{515DE147-DD55-4A17-8B16-8F023BC9237C}" type="sibTrans" cxnId="{A1E872C7-C26E-48FF-BEB1-0C3BDBFAA801}">
      <dgm:prSet/>
      <dgm:spPr/>
      <dgm:t>
        <a:bodyPr/>
        <a:lstStyle/>
        <a:p>
          <a:endParaRPr lang="en-US"/>
        </a:p>
      </dgm:t>
    </dgm:pt>
    <dgm:pt modelId="{DCF31C05-DFEB-4A2B-806A-F1A572BF9005}" type="pres">
      <dgm:prSet presAssocID="{52CD0721-1F46-4A8E-BB35-23012DC9C58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24EC39-C8E2-4A8B-AA1C-854A4CBB8275}" type="pres">
      <dgm:prSet presAssocID="{44990806-0794-4CB1-9AF6-1B55432AF310}" presName="parentLin" presStyleCnt="0"/>
      <dgm:spPr/>
    </dgm:pt>
    <dgm:pt modelId="{456173E8-EB54-4D0E-9880-27FC36DB9D23}" type="pres">
      <dgm:prSet presAssocID="{44990806-0794-4CB1-9AF6-1B55432AF310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5AD9C38F-B250-43EA-A969-0E0E935BA879}" type="pres">
      <dgm:prSet presAssocID="{44990806-0794-4CB1-9AF6-1B55432AF310}" presName="parentText" presStyleLbl="node1" presStyleIdx="0" presStyleCnt="1" custScaleX="122503" custScaleY="26462" custLinFactNeighborX="23894" custLinFactNeighborY="-3171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062DEA-55AC-42BA-B901-BB3303945304}" type="pres">
      <dgm:prSet presAssocID="{44990806-0794-4CB1-9AF6-1B55432AF310}" presName="negativeSpace" presStyleCnt="0"/>
      <dgm:spPr/>
    </dgm:pt>
    <dgm:pt modelId="{78BF7634-F88E-4879-8DC0-A33F217988FB}" type="pres">
      <dgm:prSet presAssocID="{44990806-0794-4CB1-9AF6-1B55432AF310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E9456F-DEF2-4559-8456-B8CDEC26F3F9}" type="presOf" srcId="{52CD0721-1F46-4A8E-BB35-23012DC9C588}" destId="{DCF31C05-DFEB-4A2B-806A-F1A572BF9005}" srcOrd="0" destOrd="0" presId="urn:microsoft.com/office/officeart/2005/8/layout/list1"/>
    <dgm:cxn modelId="{645CC206-D42D-4555-A541-32E7C18D461E}" type="presOf" srcId="{C598FCF0-89D0-4BDF-96FC-F608CFE5442A}" destId="{78BF7634-F88E-4879-8DC0-A33F217988FB}" srcOrd="0" destOrd="3" presId="urn:microsoft.com/office/officeart/2005/8/layout/list1"/>
    <dgm:cxn modelId="{BDFA87D9-113A-4E08-9A6E-B20F1BDF2453}" type="presOf" srcId="{89AC68A0-B34B-4A63-BCDE-E17FB05F6F0D}" destId="{78BF7634-F88E-4879-8DC0-A33F217988FB}" srcOrd="0" destOrd="0" presId="urn:microsoft.com/office/officeart/2005/8/layout/list1"/>
    <dgm:cxn modelId="{A1E872C7-C26E-48FF-BEB1-0C3BDBFAA801}" srcId="{44990806-0794-4CB1-9AF6-1B55432AF310}" destId="{92A66B4E-7834-4222-A01A-2D0F215B8CA9}" srcOrd="4" destOrd="0" parTransId="{127AC91E-AA88-4724-B421-6442382E6B93}" sibTransId="{515DE147-DD55-4A17-8B16-8F023BC9237C}"/>
    <dgm:cxn modelId="{7DB5AC4E-B939-45CF-B3C1-7395FB039200}" type="presOf" srcId="{46EC283D-72CE-4407-A08A-35FFB1FED4FC}" destId="{78BF7634-F88E-4879-8DC0-A33F217988FB}" srcOrd="0" destOrd="2" presId="urn:microsoft.com/office/officeart/2005/8/layout/list1"/>
    <dgm:cxn modelId="{D83A0E4F-8F0D-43F7-8AB9-08F6D34EE3DB}" srcId="{44990806-0794-4CB1-9AF6-1B55432AF310}" destId="{C598FCF0-89D0-4BDF-96FC-F608CFE5442A}" srcOrd="3" destOrd="0" parTransId="{660AB6A8-C8EF-43AA-B2B3-6C6377037958}" sibTransId="{FD3A64E3-43FF-4002-B238-C64A999CAB67}"/>
    <dgm:cxn modelId="{A62C0BE3-D17E-4D7E-9002-8D14D5A5EE60}" srcId="{44990806-0794-4CB1-9AF6-1B55432AF310}" destId="{77555548-3131-4AE6-8F81-EF97DADD64DD}" srcOrd="1" destOrd="0" parTransId="{EC8AFF7F-2146-4BBA-9127-544095B84F06}" sibTransId="{5A5F004B-8394-496E-95A8-7C6F3DA58F81}"/>
    <dgm:cxn modelId="{2B63B898-D62D-4FCA-A0E0-8E059B100298}" type="presOf" srcId="{44990806-0794-4CB1-9AF6-1B55432AF310}" destId="{456173E8-EB54-4D0E-9880-27FC36DB9D23}" srcOrd="0" destOrd="0" presId="urn:microsoft.com/office/officeart/2005/8/layout/list1"/>
    <dgm:cxn modelId="{D9EBEB70-3882-4044-9EEB-8F31A19DD68B}" type="presOf" srcId="{92A66B4E-7834-4222-A01A-2D0F215B8CA9}" destId="{78BF7634-F88E-4879-8DC0-A33F217988FB}" srcOrd="0" destOrd="4" presId="urn:microsoft.com/office/officeart/2005/8/layout/list1"/>
    <dgm:cxn modelId="{3E640BC0-7508-4111-9AE1-1577A3C072FD}" type="presOf" srcId="{77555548-3131-4AE6-8F81-EF97DADD64DD}" destId="{78BF7634-F88E-4879-8DC0-A33F217988FB}" srcOrd="0" destOrd="1" presId="urn:microsoft.com/office/officeart/2005/8/layout/list1"/>
    <dgm:cxn modelId="{BA7E18CA-A16C-4216-8C9A-3162A89EA468}" srcId="{44990806-0794-4CB1-9AF6-1B55432AF310}" destId="{89AC68A0-B34B-4A63-BCDE-E17FB05F6F0D}" srcOrd="0" destOrd="0" parTransId="{BB7B8C10-EF42-4437-AFA2-4E7EDDB9D931}" sibTransId="{041336C8-3DA0-4EAD-81AF-80617466D791}"/>
    <dgm:cxn modelId="{D0C59D4E-FB90-43B2-B493-DD0342F8DBCC}" type="presOf" srcId="{44990806-0794-4CB1-9AF6-1B55432AF310}" destId="{5AD9C38F-B250-43EA-A969-0E0E935BA879}" srcOrd="1" destOrd="0" presId="urn:microsoft.com/office/officeart/2005/8/layout/list1"/>
    <dgm:cxn modelId="{4376A8E7-2508-46C1-8075-EFA866C392E6}" srcId="{52CD0721-1F46-4A8E-BB35-23012DC9C588}" destId="{44990806-0794-4CB1-9AF6-1B55432AF310}" srcOrd="0" destOrd="0" parTransId="{5CF7DFBC-D999-4435-97ED-FB9461EE9B10}" sibTransId="{36CF93C1-26F7-4ED7-8A50-6576B2EE8916}"/>
    <dgm:cxn modelId="{85EE9B50-8DB6-4240-A171-9D7EA7A669C1}" srcId="{44990806-0794-4CB1-9AF6-1B55432AF310}" destId="{46EC283D-72CE-4407-A08A-35FFB1FED4FC}" srcOrd="2" destOrd="0" parTransId="{D9F26823-984A-4AEB-959B-CE913F2F55EB}" sibTransId="{EE1F1C48-36C8-4FEE-9B99-52E30E20E122}"/>
    <dgm:cxn modelId="{C3AAF2A8-A3F8-4DD1-B38F-1C741AA63CC9}" type="presParOf" srcId="{DCF31C05-DFEB-4A2B-806A-F1A572BF9005}" destId="{4724EC39-C8E2-4A8B-AA1C-854A4CBB8275}" srcOrd="0" destOrd="0" presId="urn:microsoft.com/office/officeart/2005/8/layout/list1"/>
    <dgm:cxn modelId="{CEFD9E83-A1A7-48A4-9DD7-E26F67AB94F9}" type="presParOf" srcId="{4724EC39-C8E2-4A8B-AA1C-854A4CBB8275}" destId="{456173E8-EB54-4D0E-9880-27FC36DB9D23}" srcOrd="0" destOrd="0" presId="urn:microsoft.com/office/officeart/2005/8/layout/list1"/>
    <dgm:cxn modelId="{6A1CF71D-A3B9-416A-8C25-6175243D3884}" type="presParOf" srcId="{4724EC39-C8E2-4A8B-AA1C-854A4CBB8275}" destId="{5AD9C38F-B250-43EA-A969-0E0E935BA879}" srcOrd="1" destOrd="0" presId="urn:microsoft.com/office/officeart/2005/8/layout/list1"/>
    <dgm:cxn modelId="{809F584D-0859-4476-9250-52FFBADED64E}" type="presParOf" srcId="{DCF31C05-DFEB-4A2B-806A-F1A572BF9005}" destId="{1E062DEA-55AC-42BA-B901-BB3303945304}" srcOrd="1" destOrd="0" presId="urn:microsoft.com/office/officeart/2005/8/layout/list1"/>
    <dgm:cxn modelId="{3DD7CF34-F3E2-4511-BE3A-C539AF7CECA2}" type="presParOf" srcId="{DCF31C05-DFEB-4A2B-806A-F1A572BF9005}" destId="{78BF7634-F88E-4879-8DC0-A33F217988F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EEB079-2E79-49F8-9D41-D581CC5BA106}" type="doc">
      <dgm:prSet loTypeId="urn:microsoft.com/office/officeart/2005/8/layout/vProcess5" loCatId="process" qsTypeId="urn:microsoft.com/office/officeart/2005/8/quickstyle/simple1" qsCatId="simple" csTypeId="urn:microsoft.com/office/officeart/2005/8/colors/colorful1#10" csCatId="colorful" phldr="1"/>
      <dgm:spPr/>
      <dgm:t>
        <a:bodyPr/>
        <a:lstStyle/>
        <a:p>
          <a:endParaRPr lang="en-US"/>
        </a:p>
      </dgm:t>
    </dgm:pt>
    <dgm:pt modelId="{9905E09E-F9E4-4BF9-89F7-1A0EC429A196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r>
            <a:rPr lang="en-US" sz="1800" dirty="0" smtClean="0">
              <a:latin typeface="Calibri" pitchFamily="34" charset="0"/>
            </a:rPr>
            <a:t>The value of the expression specified with the </a:t>
          </a:r>
          <a:r>
            <a:rPr lang="en-US" sz="1800" dirty="0" smtClean="0">
              <a:latin typeface="Courier New" pitchFamily="49" charset="0"/>
              <a:cs typeface="Courier New" pitchFamily="49" charset="0"/>
            </a:rPr>
            <a:t>switch</a:t>
          </a:r>
          <a:r>
            <a:rPr lang="en-US" sz="1800" dirty="0" smtClean="0">
              <a:latin typeface="Calibri" pitchFamily="34" charset="0"/>
            </a:rPr>
            <a:t> statement is compared with each case constant value.</a:t>
          </a:r>
          <a:endParaRPr lang="en-US" sz="1800" dirty="0">
            <a:latin typeface="Calibri" pitchFamily="34" charset="0"/>
          </a:endParaRPr>
        </a:p>
      </dgm:t>
    </dgm:pt>
    <dgm:pt modelId="{2E691C2C-F740-41A9-8351-0EDF25E94D15}" type="parTrans" cxnId="{5F901B59-AFE5-4680-BCBE-E444F290D57F}">
      <dgm:prSet/>
      <dgm:spPr/>
      <dgm:t>
        <a:bodyPr/>
        <a:lstStyle/>
        <a:p>
          <a:endParaRPr lang="en-US"/>
        </a:p>
      </dgm:t>
    </dgm:pt>
    <dgm:pt modelId="{49A5147E-B442-40E0-B4EA-FCCDE8C2EA68}" type="sibTrans" cxnId="{5F901B59-AFE5-4680-BCBE-E444F290D57F}">
      <dgm:prSet/>
      <dgm:spPr/>
      <dgm:t>
        <a:bodyPr/>
        <a:lstStyle/>
        <a:p>
          <a:endParaRPr lang="en-US"/>
        </a:p>
      </dgm:t>
    </dgm:pt>
    <dgm:pt modelId="{5F4D8CBE-8A96-4FF5-8A78-6713DE5EE5CB}">
      <dgm:prSet phldrT="[Text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r>
            <a:rPr lang="en-US" sz="1800" dirty="0" smtClean="0">
              <a:latin typeface="Calibri" pitchFamily="34" charset="0"/>
            </a:rPr>
            <a:t>If any </a:t>
          </a:r>
          <a:r>
            <a:rPr lang="en-US" sz="1800" dirty="0" smtClean="0">
              <a:latin typeface="Courier New" pitchFamily="49" charset="0"/>
              <a:cs typeface="Courier New" pitchFamily="49" charset="0"/>
            </a:rPr>
            <a:t>case</a:t>
          </a:r>
          <a:r>
            <a:rPr lang="en-US" sz="1800" dirty="0" smtClean="0">
              <a:latin typeface="Calibri" pitchFamily="34" charset="0"/>
            </a:rPr>
            <a:t> value matches, the corresponding statements in that </a:t>
          </a:r>
          <a:r>
            <a:rPr lang="en-US" sz="1800" dirty="0" smtClean="0">
              <a:latin typeface="Courier New" pitchFamily="49" charset="0"/>
              <a:cs typeface="Courier New" pitchFamily="49" charset="0"/>
            </a:rPr>
            <a:t>case</a:t>
          </a:r>
          <a:r>
            <a:rPr lang="en-US" sz="1800" dirty="0" smtClean="0">
              <a:latin typeface="Calibri" pitchFamily="34" charset="0"/>
            </a:rPr>
            <a:t> are executed.</a:t>
          </a:r>
          <a:endParaRPr lang="en-US" sz="1800" dirty="0">
            <a:latin typeface="Calibri" pitchFamily="34" charset="0"/>
          </a:endParaRPr>
        </a:p>
      </dgm:t>
    </dgm:pt>
    <dgm:pt modelId="{0A87A66B-17A9-47ED-9D4B-655AC4774C7D}" type="parTrans" cxnId="{1AAE55AE-09C0-4F32-82F7-F406A465B84A}">
      <dgm:prSet/>
      <dgm:spPr/>
      <dgm:t>
        <a:bodyPr/>
        <a:lstStyle/>
        <a:p>
          <a:endParaRPr lang="en-US"/>
        </a:p>
      </dgm:t>
    </dgm:pt>
    <dgm:pt modelId="{5F86EAD2-C93D-4665-9F97-FF9D333D66CC}" type="sibTrans" cxnId="{1AAE55AE-09C0-4F32-82F7-F406A465B84A}">
      <dgm:prSet/>
      <dgm:spPr/>
      <dgm:t>
        <a:bodyPr/>
        <a:lstStyle/>
        <a:p>
          <a:endParaRPr lang="en-US"/>
        </a:p>
      </dgm:t>
    </dgm:pt>
    <dgm:pt modelId="{9AE79508-04E3-4EB1-98C5-E5E05C17671B}">
      <dgm:prSet phldrT="[Text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r>
            <a:rPr lang="en-US" sz="1800" dirty="0" smtClean="0">
              <a:latin typeface="Calibri" pitchFamily="34" charset="0"/>
            </a:rPr>
            <a:t>When the </a:t>
          </a:r>
          <a:r>
            <a:rPr lang="en-US" sz="1800" dirty="0" smtClean="0">
              <a:latin typeface="Courier New" pitchFamily="49" charset="0"/>
              <a:cs typeface="Courier New" pitchFamily="49" charset="0"/>
            </a:rPr>
            <a:t>break</a:t>
          </a:r>
          <a:r>
            <a:rPr lang="en-US" sz="1800" dirty="0" smtClean="0">
              <a:latin typeface="Calibri" pitchFamily="34" charset="0"/>
            </a:rPr>
            <a:t> statement is encountered, it terminates the </a:t>
          </a:r>
          <a:r>
            <a:rPr lang="en-US" sz="1800" dirty="0" smtClean="0">
              <a:latin typeface="Courier New" pitchFamily="49" charset="0"/>
              <a:cs typeface="Courier New" pitchFamily="49" charset="0"/>
            </a:rPr>
            <a:t>switch-case</a:t>
          </a:r>
          <a:r>
            <a:rPr lang="en-US" sz="1800" dirty="0" smtClean="0">
              <a:latin typeface="Calibri" pitchFamily="34" charset="0"/>
            </a:rPr>
            <a:t> block and control switches to the statements following the block.</a:t>
          </a:r>
          <a:endParaRPr lang="en-US" sz="1800" dirty="0">
            <a:latin typeface="Calibri" pitchFamily="34" charset="0"/>
          </a:endParaRPr>
        </a:p>
      </dgm:t>
    </dgm:pt>
    <dgm:pt modelId="{20F9FD65-ACA0-431E-97C0-4BDA0A21451C}" type="parTrans" cxnId="{68EC4DC5-E1C3-4E82-BC57-7C55BA37B9EB}">
      <dgm:prSet/>
      <dgm:spPr/>
      <dgm:t>
        <a:bodyPr/>
        <a:lstStyle/>
        <a:p>
          <a:endParaRPr lang="en-US"/>
        </a:p>
      </dgm:t>
    </dgm:pt>
    <dgm:pt modelId="{FA7ADEB8-C659-4409-BB8E-E8791FA6903F}" type="sibTrans" cxnId="{68EC4DC5-E1C3-4E82-BC57-7C55BA37B9EB}">
      <dgm:prSet/>
      <dgm:spPr/>
      <dgm:t>
        <a:bodyPr/>
        <a:lstStyle/>
        <a:p>
          <a:endParaRPr lang="en-US"/>
        </a:p>
      </dgm:t>
    </dgm:pt>
    <dgm:pt modelId="{67AE4C02-7379-4C0D-92B8-F692EB929009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r>
            <a:rPr lang="en-US" sz="1800" dirty="0" smtClean="0">
              <a:latin typeface="Calibri" pitchFamily="34" charset="0"/>
            </a:rPr>
            <a:t>The </a:t>
          </a:r>
          <a:r>
            <a:rPr lang="en-US" sz="1800" dirty="0" smtClean="0">
              <a:latin typeface="Courier New" pitchFamily="49" charset="0"/>
              <a:cs typeface="Courier New" pitchFamily="49" charset="0"/>
            </a:rPr>
            <a:t>break</a:t>
          </a:r>
          <a:r>
            <a:rPr lang="en-US" sz="1800" dirty="0" smtClean="0">
              <a:latin typeface="Calibri" pitchFamily="34" charset="0"/>
            </a:rPr>
            <a:t> statement must be provided as without it, even after the matching case is executed; all other cases following the matching case are also executed.</a:t>
          </a:r>
          <a:endParaRPr lang="en-US" sz="1800" dirty="0">
            <a:latin typeface="Calibri" pitchFamily="34" charset="0"/>
          </a:endParaRPr>
        </a:p>
      </dgm:t>
    </dgm:pt>
    <dgm:pt modelId="{595D1521-31EF-44FC-BC7D-01DAFE84433A}" type="parTrans" cxnId="{4401FE4E-89C2-4D6F-892C-58FB591406E2}">
      <dgm:prSet/>
      <dgm:spPr/>
      <dgm:t>
        <a:bodyPr/>
        <a:lstStyle/>
        <a:p>
          <a:endParaRPr lang="en-US"/>
        </a:p>
      </dgm:t>
    </dgm:pt>
    <dgm:pt modelId="{BEADD63E-6C79-4B20-994B-D812759F5559}" type="sibTrans" cxnId="{4401FE4E-89C2-4D6F-892C-58FB591406E2}">
      <dgm:prSet/>
      <dgm:spPr/>
      <dgm:t>
        <a:bodyPr/>
        <a:lstStyle/>
        <a:p>
          <a:endParaRPr lang="en-US"/>
        </a:p>
      </dgm:t>
    </dgm:pt>
    <dgm:pt modelId="{DEC1A332-DBAA-4DD3-8684-3E52B8F26FEC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r>
            <a:rPr lang="en-US" sz="1800" dirty="0" smtClean="0">
              <a:latin typeface="Calibri" pitchFamily="34" charset="0"/>
            </a:rPr>
            <a:t>If there is no matching case, then the </a:t>
          </a:r>
          <a:r>
            <a:rPr lang="en-US" sz="1800" dirty="0" smtClean="0">
              <a:latin typeface="Courier New" pitchFamily="49" charset="0"/>
              <a:cs typeface="Courier New" pitchFamily="49" charset="0"/>
            </a:rPr>
            <a:t>default</a:t>
          </a:r>
          <a:r>
            <a:rPr lang="en-US" sz="1800" dirty="0" smtClean="0">
              <a:latin typeface="Calibri" pitchFamily="34" charset="0"/>
            </a:rPr>
            <a:t> case is executed.</a:t>
          </a:r>
          <a:endParaRPr lang="en-US" sz="1800" dirty="0">
            <a:latin typeface="Calibri" pitchFamily="34" charset="0"/>
          </a:endParaRPr>
        </a:p>
      </dgm:t>
    </dgm:pt>
    <dgm:pt modelId="{1C7E04A9-74D4-482A-80A7-10F10417D069}" type="parTrans" cxnId="{C9706EFA-C3C1-4D4A-8E29-D6441A02DB37}">
      <dgm:prSet/>
      <dgm:spPr/>
      <dgm:t>
        <a:bodyPr/>
        <a:lstStyle/>
        <a:p>
          <a:endParaRPr lang="en-US"/>
        </a:p>
      </dgm:t>
    </dgm:pt>
    <dgm:pt modelId="{5C8F59D0-0A9A-4D68-BBEE-F81C5667C33C}" type="sibTrans" cxnId="{C9706EFA-C3C1-4D4A-8E29-D6441A02DB37}">
      <dgm:prSet/>
      <dgm:spPr/>
      <dgm:t>
        <a:bodyPr/>
        <a:lstStyle/>
        <a:p>
          <a:endParaRPr lang="en-US"/>
        </a:p>
      </dgm:t>
    </dgm:pt>
    <dgm:pt modelId="{1BA539BE-568A-40A5-8FFB-4C9E217A4FC2}" type="pres">
      <dgm:prSet presAssocID="{2AEEB079-2E79-49F8-9D41-D581CC5BA10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A2FC90-D68B-49F2-9134-5F32289112D3}" type="pres">
      <dgm:prSet presAssocID="{2AEEB079-2E79-49F8-9D41-D581CC5BA106}" presName="dummyMaxCanvas" presStyleCnt="0">
        <dgm:presLayoutVars/>
      </dgm:prSet>
      <dgm:spPr/>
    </dgm:pt>
    <dgm:pt modelId="{17B54315-6E71-4A61-9846-5B09167CC92D}" type="pres">
      <dgm:prSet presAssocID="{2AEEB079-2E79-49F8-9D41-D581CC5BA106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6D2454-4156-42DC-A74A-B562EA899E43}" type="pres">
      <dgm:prSet presAssocID="{2AEEB079-2E79-49F8-9D41-D581CC5BA106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841369-DFED-4111-AAA9-BAC1940CF5FB}" type="pres">
      <dgm:prSet presAssocID="{2AEEB079-2E79-49F8-9D41-D581CC5BA106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236F03-51B4-4EEA-9ED0-C3C15A8F331E}" type="pres">
      <dgm:prSet presAssocID="{2AEEB079-2E79-49F8-9D41-D581CC5BA106}" presName="FiveNodes_4" presStyleLbl="node1" presStyleIdx="3" presStyleCnt="5" custScaleY="107657" custLinFactNeighborY="49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73FC32-79A9-454D-B252-AE2C167A3707}" type="pres">
      <dgm:prSet presAssocID="{2AEEB079-2E79-49F8-9D41-D581CC5BA106}" presName="FiveNodes_5" presStyleLbl="node1" presStyleIdx="4" presStyleCnt="5" custScaleY="651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694BF4-13F1-49E3-98C6-B7AED64ABBB3}" type="pres">
      <dgm:prSet presAssocID="{2AEEB079-2E79-49F8-9D41-D581CC5BA106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5FF7C9-2391-47B0-97F0-AADCCFBF62DA}" type="pres">
      <dgm:prSet presAssocID="{2AEEB079-2E79-49F8-9D41-D581CC5BA106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E375E-04EE-4A76-9865-4E3A3CFE84A3}" type="pres">
      <dgm:prSet presAssocID="{2AEEB079-2E79-49F8-9D41-D581CC5BA106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5B3E92-D496-483F-839C-6E02E8AA9E5F}" type="pres">
      <dgm:prSet presAssocID="{2AEEB079-2E79-49F8-9D41-D581CC5BA106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8F73E0-AEF5-4656-B6AB-C7D2027031F2}" type="pres">
      <dgm:prSet presAssocID="{2AEEB079-2E79-49F8-9D41-D581CC5BA106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120C4-BE81-4574-A42A-77FFA1ADE9B7}" type="pres">
      <dgm:prSet presAssocID="{2AEEB079-2E79-49F8-9D41-D581CC5BA106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B0E05F-D847-4A1A-A6C6-F502AD730377}" type="pres">
      <dgm:prSet presAssocID="{2AEEB079-2E79-49F8-9D41-D581CC5BA106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B9E781-6803-4DDB-9782-293634C34588}" type="pres">
      <dgm:prSet presAssocID="{2AEEB079-2E79-49F8-9D41-D581CC5BA106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6050F1-0567-4801-8B21-DF190A060E08}" type="pres">
      <dgm:prSet presAssocID="{2AEEB079-2E79-49F8-9D41-D581CC5BA106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BCE5A7-5489-4EBA-ADC4-3CF905D460D4}" type="presOf" srcId="{67AE4C02-7379-4C0D-92B8-F692EB929009}" destId="{BE236F03-51B4-4EEA-9ED0-C3C15A8F331E}" srcOrd="0" destOrd="0" presId="urn:microsoft.com/office/officeart/2005/8/layout/vProcess5"/>
    <dgm:cxn modelId="{3A009B58-3FD7-47A2-B4D4-0BECFE315261}" type="presOf" srcId="{67AE4C02-7379-4C0D-92B8-F692EB929009}" destId="{A8B9E781-6803-4DDB-9782-293634C34588}" srcOrd="1" destOrd="0" presId="urn:microsoft.com/office/officeart/2005/8/layout/vProcess5"/>
    <dgm:cxn modelId="{CB33537F-E622-4FF8-A890-709B550835BB}" type="presOf" srcId="{5F4D8CBE-8A96-4FF5-8A78-6713DE5EE5CB}" destId="{606D2454-4156-42DC-A74A-B562EA899E43}" srcOrd="0" destOrd="0" presId="urn:microsoft.com/office/officeart/2005/8/layout/vProcess5"/>
    <dgm:cxn modelId="{007EB1A0-22C1-456F-9CFF-89E6B99CC5C2}" type="presOf" srcId="{9905E09E-F9E4-4BF9-89F7-1A0EC429A196}" destId="{FB8F73E0-AEF5-4656-B6AB-C7D2027031F2}" srcOrd="1" destOrd="0" presId="urn:microsoft.com/office/officeart/2005/8/layout/vProcess5"/>
    <dgm:cxn modelId="{26169055-A89E-42FD-BA1E-E56E3AFD5B0F}" type="presOf" srcId="{9AE79508-04E3-4EB1-98C5-E5E05C17671B}" destId="{4A841369-DFED-4111-AAA9-BAC1940CF5FB}" srcOrd="0" destOrd="0" presId="urn:microsoft.com/office/officeart/2005/8/layout/vProcess5"/>
    <dgm:cxn modelId="{EC865F88-8363-46BA-99EF-BE0FC58F218B}" type="presOf" srcId="{2AEEB079-2E79-49F8-9D41-D581CC5BA106}" destId="{1BA539BE-568A-40A5-8FFB-4C9E217A4FC2}" srcOrd="0" destOrd="0" presId="urn:microsoft.com/office/officeart/2005/8/layout/vProcess5"/>
    <dgm:cxn modelId="{666695F7-4246-4911-A970-E292E4C07C66}" type="presOf" srcId="{49A5147E-B442-40E0-B4EA-FCCDE8C2EA68}" destId="{1A694BF4-13F1-49E3-98C6-B7AED64ABBB3}" srcOrd="0" destOrd="0" presId="urn:microsoft.com/office/officeart/2005/8/layout/vProcess5"/>
    <dgm:cxn modelId="{F5F0D1E8-ACB5-4E83-9528-69D93C4A33D3}" type="presOf" srcId="{BEADD63E-6C79-4B20-994B-D812759F5559}" destId="{225B3E92-D496-483F-839C-6E02E8AA9E5F}" srcOrd="0" destOrd="0" presId="urn:microsoft.com/office/officeart/2005/8/layout/vProcess5"/>
    <dgm:cxn modelId="{1AAE55AE-09C0-4F32-82F7-F406A465B84A}" srcId="{2AEEB079-2E79-49F8-9D41-D581CC5BA106}" destId="{5F4D8CBE-8A96-4FF5-8A78-6713DE5EE5CB}" srcOrd="1" destOrd="0" parTransId="{0A87A66B-17A9-47ED-9D4B-655AC4774C7D}" sibTransId="{5F86EAD2-C93D-4665-9F97-FF9D333D66CC}"/>
    <dgm:cxn modelId="{4401FE4E-89C2-4D6F-892C-58FB591406E2}" srcId="{2AEEB079-2E79-49F8-9D41-D581CC5BA106}" destId="{67AE4C02-7379-4C0D-92B8-F692EB929009}" srcOrd="3" destOrd="0" parTransId="{595D1521-31EF-44FC-BC7D-01DAFE84433A}" sibTransId="{BEADD63E-6C79-4B20-994B-D812759F5559}"/>
    <dgm:cxn modelId="{1DC40A5A-BDA4-4BF7-A719-1486CFBCE2A7}" type="presOf" srcId="{9905E09E-F9E4-4BF9-89F7-1A0EC429A196}" destId="{17B54315-6E71-4A61-9846-5B09167CC92D}" srcOrd="0" destOrd="0" presId="urn:microsoft.com/office/officeart/2005/8/layout/vProcess5"/>
    <dgm:cxn modelId="{6B1ED394-3335-46B7-A0CE-0C4BA51549BA}" type="presOf" srcId="{DEC1A332-DBAA-4DD3-8684-3E52B8F26FEC}" destId="{6973FC32-79A9-454D-B252-AE2C167A3707}" srcOrd="0" destOrd="0" presId="urn:microsoft.com/office/officeart/2005/8/layout/vProcess5"/>
    <dgm:cxn modelId="{5F901B59-AFE5-4680-BCBE-E444F290D57F}" srcId="{2AEEB079-2E79-49F8-9D41-D581CC5BA106}" destId="{9905E09E-F9E4-4BF9-89F7-1A0EC429A196}" srcOrd="0" destOrd="0" parTransId="{2E691C2C-F740-41A9-8351-0EDF25E94D15}" sibTransId="{49A5147E-B442-40E0-B4EA-FCCDE8C2EA68}"/>
    <dgm:cxn modelId="{0ACF5BBD-33E8-41E2-BDDF-2CD06C917B12}" type="presOf" srcId="{FA7ADEB8-C659-4409-BB8E-E8791FA6903F}" destId="{7A2E375E-04EE-4A76-9865-4E3A3CFE84A3}" srcOrd="0" destOrd="0" presId="urn:microsoft.com/office/officeart/2005/8/layout/vProcess5"/>
    <dgm:cxn modelId="{C980C3DE-26C7-4A95-AD72-235986D46E86}" type="presOf" srcId="{9AE79508-04E3-4EB1-98C5-E5E05C17671B}" destId="{17B0E05F-D847-4A1A-A6C6-F502AD730377}" srcOrd="1" destOrd="0" presId="urn:microsoft.com/office/officeart/2005/8/layout/vProcess5"/>
    <dgm:cxn modelId="{68EC4DC5-E1C3-4E82-BC57-7C55BA37B9EB}" srcId="{2AEEB079-2E79-49F8-9D41-D581CC5BA106}" destId="{9AE79508-04E3-4EB1-98C5-E5E05C17671B}" srcOrd="2" destOrd="0" parTransId="{20F9FD65-ACA0-431E-97C0-4BDA0A21451C}" sibTransId="{FA7ADEB8-C659-4409-BB8E-E8791FA6903F}"/>
    <dgm:cxn modelId="{59EDF820-9C2C-48C2-9B39-DAA8CDE08104}" type="presOf" srcId="{DEC1A332-DBAA-4DD3-8684-3E52B8F26FEC}" destId="{C56050F1-0567-4801-8B21-DF190A060E08}" srcOrd="1" destOrd="0" presId="urn:microsoft.com/office/officeart/2005/8/layout/vProcess5"/>
    <dgm:cxn modelId="{C9706EFA-C3C1-4D4A-8E29-D6441A02DB37}" srcId="{2AEEB079-2E79-49F8-9D41-D581CC5BA106}" destId="{DEC1A332-DBAA-4DD3-8684-3E52B8F26FEC}" srcOrd="4" destOrd="0" parTransId="{1C7E04A9-74D4-482A-80A7-10F10417D069}" sibTransId="{5C8F59D0-0A9A-4D68-BBEE-F81C5667C33C}"/>
    <dgm:cxn modelId="{FC9F0A8E-2BAC-4432-92DA-B5ECAF89DCA0}" type="presOf" srcId="{5F86EAD2-C93D-4665-9F97-FF9D333D66CC}" destId="{6D5FF7C9-2391-47B0-97F0-AADCCFBF62DA}" srcOrd="0" destOrd="0" presId="urn:microsoft.com/office/officeart/2005/8/layout/vProcess5"/>
    <dgm:cxn modelId="{F43AFE9A-A358-4FD5-A7F8-D2A4D487F71D}" type="presOf" srcId="{5F4D8CBE-8A96-4FF5-8A78-6713DE5EE5CB}" destId="{C06120C4-BE81-4574-A42A-77FFA1ADE9B7}" srcOrd="1" destOrd="0" presId="urn:microsoft.com/office/officeart/2005/8/layout/vProcess5"/>
    <dgm:cxn modelId="{FAF21BE6-272C-4230-B529-58EE01E34B32}" type="presParOf" srcId="{1BA539BE-568A-40A5-8FFB-4C9E217A4FC2}" destId="{C5A2FC90-D68B-49F2-9134-5F32289112D3}" srcOrd="0" destOrd="0" presId="urn:microsoft.com/office/officeart/2005/8/layout/vProcess5"/>
    <dgm:cxn modelId="{4AABD10A-E006-4724-B65E-2B7FA10F31D3}" type="presParOf" srcId="{1BA539BE-568A-40A5-8FFB-4C9E217A4FC2}" destId="{17B54315-6E71-4A61-9846-5B09167CC92D}" srcOrd="1" destOrd="0" presId="urn:microsoft.com/office/officeart/2005/8/layout/vProcess5"/>
    <dgm:cxn modelId="{3C64E9DB-EC30-4A7C-9528-A1C3C2D51FCD}" type="presParOf" srcId="{1BA539BE-568A-40A5-8FFB-4C9E217A4FC2}" destId="{606D2454-4156-42DC-A74A-B562EA899E43}" srcOrd="2" destOrd="0" presId="urn:microsoft.com/office/officeart/2005/8/layout/vProcess5"/>
    <dgm:cxn modelId="{29768354-E37B-4CA9-8D81-60EA5E019A2A}" type="presParOf" srcId="{1BA539BE-568A-40A5-8FFB-4C9E217A4FC2}" destId="{4A841369-DFED-4111-AAA9-BAC1940CF5FB}" srcOrd="3" destOrd="0" presId="urn:microsoft.com/office/officeart/2005/8/layout/vProcess5"/>
    <dgm:cxn modelId="{75AAA084-8C53-4D87-84B4-54F96635E200}" type="presParOf" srcId="{1BA539BE-568A-40A5-8FFB-4C9E217A4FC2}" destId="{BE236F03-51B4-4EEA-9ED0-C3C15A8F331E}" srcOrd="4" destOrd="0" presId="urn:microsoft.com/office/officeart/2005/8/layout/vProcess5"/>
    <dgm:cxn modelId="{7B8C702F-A281-49BC-8659-7516BED28D81}" type="presParOf" srcId="{1BA539BE-568A-40A5-8FFB-4C9E217A4FC2}" destId="{6973FC32-79A9-454D-B252-AE2C167A3707}" srcOrd="5" destOrd="0" presId="urn:microsoft.com/office/officeart/2005/8/layout/vProcess5"/>
    <dgm:cxn modelId="{75012208-83A3-48DD-9243-D2FF5B23CFDB}" type="presParOf" srcId="{1BA539BE-568A-40A5-8FFB-4C9E217A4FC2}" destId="{1A694BF4-13F1-49E3-98C6-B7AED64ABBB3}" srcOrd="6" destOrd="0" presId="urn:microsoft.com/office/officeart/2005/8/layout/vProcess5"/>
    <dgm:cxn modelId="{B7B6D817-2ADD-41F9-AE3F-AE6E1655D9BF}" type="presParOf" srcId="{1BA539BE-568A-40A5-8FFB-4C9E217A4FC2}" destId="{6D5FF7C9-2391-47B0-97F0-AADCCFBF62DA}" srcOrd="7" destOrd="0" presId="urn:microsoft.com/office/officeart/2005/8/layout/vProcess5"/>
    <dgm:cxn modelId="{E0454E53-B3BF-40CE-A180-5AEFB808B544}" type="presParOf" srcId="{1BA539BE-568A-40A5-8FFB-4C9E217A4FC2}" destId="{7A2E375E-04EE-4A76-9865-4E3A3CFE84A3}" srcOrd="8" destOrd="0" presId="urn:microsoft.com/office/officeart/2005/8/layout/vProcess5"/>
    <dgm:cxn modelId="{2671E02E-8250-4A9A-B3EE-132EFBA749E8}" type="presParOf" srcId="{1BA539BE-568A-40A5-8FFB-4C9E217A4FC2}" destId="{225B3E92-D496-483F-839C-6E02E8AA9E5F}" srcOrd="9" destOrd="0" presId="urn:microsoft.com/office/officeart/2005/8/layout/vProcess5"/>
    <dgm:cxn modelId="{CEF5FC10-B71B-4157-AB26-D7627ED1D4C1}" type="presParOf" srcId="{1BA539BE-568A-40A5-8FFB-4C9E217A4FC2}" destId="{FB8F73E0-AEF5-4656-B6AB-C7D2027031F2}" srcOrd="10" destOrd="0" presId="urn:microsoft.com/office/officeart/2005/8/layout/vProcess5"/>
    <dgm:cxn modelId="{CC6C7EFE-8C6D-40D4-8817-20A512F9849D}" type="presParOf" srcId="{1BA539BE-568A-40A5-8FFB-4C9E217A4FC2}" destId="{C06120C4-BE81-4574-A42A-77FFA1ADE9B7}" srcOrd="11" destOrd="0" presId="urn:microsoft.com/office/officeart/2005/8/layout/vProcess5"/>
    <dgm:cxn modelId="{73AF71CE-5A59-4858-9863-4B8892A2CB3C}" type="presParOf" srcId="{1BA539BE-568A-40A5-8FFB-4C9E217A4FC2}" destId="{17B0E05F-D847-4A1A-A6C6-F502AD730377}" srcOrd="12" destOrd="0" presId="urn:microsoft.com/office/officeart/2005/8/layout/vProcess5"/>
    <dgm:cxn modelId="{ED925374-2F2D-4605-834B-A8DFA27A4AF4}" type="presParOf" srcId="{1BA539BE-568A-40A5-8FFB-4C9E217A4FC2}" destId="{A8B9E781-6803-4DDB-9782-293634C34588}" srcOrd="13" destOrd="0" presId="urn:microsoft.com/office/officeart/2005/8/layout/vProcess5"/>
    <dgm:cxn modelId="{656FCDF5-946E-4D7F-A043-B919437FD83F}" type="presParOf" srcId="{1BA539BE-568A-40A5-8FFB-4C9E217A4FC2}" destId="{C56050F1-0567-4801-8B21-DF190A060E0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05B9B7-F077-4995-B559-25095BEA0A9F}" type="doc">
      <dgm:prSet loTypeId="urn:microsoft.com/office/officeart/2005/8/layout/list1" loCatId="list" qsTypeId="urn:microsoft.com/office/officeart/2005/8/quickstyle/3d2" qsCatId="3D" csTypeId="urn:microsoft.com/office/officeart/2005/8/colors/colorful1#11" csCatId="colorful" phldr="1"/>
      <dgm:spPr/>
      <dgm:t>
        <a:bodyPr/>
        <a:lstStyle/>
        <a:p>
          <a:endParaRPr lang="en-US"/>
        </a:p>
      </dgm:t>
    </dgm:pt>
    <dgm:pt modelId="{36BBCB98-9D81-496A-A7B3-A6E5EA9F66AE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b="1" dirty="0" smtClean="0">
              <a:latin typeface="Calibri" pitchFamily="34" charset="0"/>
            </a:rPr>
            <a:t>Null Values</a:t>
          </a:r>
          <a:endParaRPr lang="en-US" sz="2400" b="1" dirty="0">
            <a:latin typeface="Calibri" pitchFamily="34" charset="0"/>
          </a:endParaRPr>
        </a:p>
      </dgm:t>
    </dgm:pt>
    <dgm:pt modelId="{5B4703E1-1575-411F-A996-96DE8AD6EEBB}" type="parTrans" cxnId="{308C553B-79A5-4B63-82F5-17D72FA19B79}">
      <dgm:prSet/>
      <dgm:spPr/>
      <dgm:t>
        <a:bodyPr/>
        <a:lstStyle/>
        <a:p>
          <a:endParaRPr lang="en-US"/>
        </a:p>
      </dgm:t>
    </dgm:pt>
    <dgm:pt modelId="{1B9591E4-F150-4B0A-B96E-66E08625A891}" type="sibTrans" cxnId="{308C553B-79A5-4B63-82F5-17D72FA19B79}">
      <dgm:prSet/>
      <dgm:spPr/>
      <dgm:t>
        <a:bodyPr/>
        <a:lstStyle/>
        <a:p>
          <a:endParaRPr lang="en-US"/>
        </a:p>
      </dgm:t>
    </dgm:pt>
    <dgm:pt modelId="{5C7EC107-2D34-470C-9C25-0ED7591B4876}">
      <dgm:prSet phldrT="[Text]" custT="1"/>
      <dgm:spPr/>
      <dgm:t>
        <a:bodyPr/>
        <a:lstStyle/>
        <a:p>
          <a:r>
            <a:rPr lang="en-US" sz="2000" dirty="0" smtClean="0">
              <a:latin typeface="Calibri" pitchFamily="34" charset="0"/>
            </a:rPr>
            <a:t>A runtime exception is generated when a </a:t>
          </a:r>
          <a:r>
            <a:rPr lang="en-US" sz="2000" dirty="0" smtClean="0">
              <a:latin typeface="Courier New" pitchFamily="49" charset="0"/>
              <a:cs typeface="Courier New" pitchFamily="49" charset="0"/>
            </a:rPr>
            <a:t>String</a:t>
          </a:r>
          <a:r>
            <a:rPr lang="en-US" sz="2000" dirty="0" smtClean="0">
              <a:latin typeface="Calibri" pitchFamily="34" charset="0"/>
            </a:rPr>
            <a:t> variable is assigned a </a:t>
          </a:r>
          <a:r>
            <a:rPr lang="en-US" sz="2000" dirty="0" smtClean="0">
              <a:latin typeface="Courier New" pitchFamily="49" charset="0"/>
              <a:cs typeface="Courier New" pitchFamily="49" charset="0"/>
            </a:rPr>
            <a:t>null</a:t>
          </a:r>
          <a:r>
            <a:rPr lang="en-US" sz="2000" dirty="0" smtClean="0">
              <a:latin typeface="Calibri" pitchFamily="34" charset="0"/>
            </a:rPr>
            <a:t> value and is passed as an expression to the </a:t>
          </a:r>
          <a:r>
            <a:rPr lang="en-US" sz="2000" dirty="0" smtClean="0">
              <a:latin typeface="Courier New" pitchFamily="49" charset="0"/>
              <a:cs typeface="Courier New" pitchFamily="49" charset="0"/>
            </a:rPr>
            <a:t>switch</a:t>
          </a:r>
          <a:r>
            <a:rPr lang="en-US" sz="2000" dirty="0" smtClean="0">
              <a:latin typeface="Calibri" pitchFamily="34" charset="0"/>
            </a:rPr>
            <a:t> statement.</a:t>
          </a:r>
          <a:endParaRPr lang="en-US" sz="2000" dirty="0">
            <a:latin typeface="Calibri" pitchFamily="34" charset="0"/>
          </a:endParaRPr>
        </a:p>
      </dgm:t>
    </dgm:pt>
    <dgm:pt modelId="{49DF9214-9DF5-4101-B633-EEE4E39BED1E}" type="parTrans" cxnId="{EB9D8813-27C4-4585-89C6-19EB6C14985C}">
      <dgm:prSet/>
      <dgm:spPr/>
      <dgm:t>
        <a:bodyPr/>
        <a:lstStyle/>
        <a:p>
          <a:endParaRPr lang="en-US"/>
        </a:p>
      </dgm:t>
    </dgm:pt>
    <dgm:pt modelId="{91C8A634-B4E4-47B0-8D82-2E1ECE1F4709}" type="sibTrans" cxnId="{EB9D8813-27C4-4585-89C6-19EB6C14985C}">
      <dgm:prSet/>
      <dgm:spPr/>
      <dgm:t>
        <a:bodyPr/>
        <a:lstStyle/>
        <a:p>
          <a:endParaRPr lang="en-US"/>
        </a:p>
      </dgm:t>
    </dgm:pt>
    <dgm:pt modelId="{BFA76309-C3AA-4BD6-B8D8-AE4383DF8B03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b="1" dirty="0" smtClean="0">
              <a:latin typeface="Calibri" pitchFamily="34" charset="0"/>
            </a:rPr>
            <a:t>Case-sensitive values</a:t>
          </a:r>
          <a:endParaRPr lang="en-US" sz="2400" b="1" dirty="0">
            <a:latin typeface="Calibri" pitchFamily="34" charset="0"/>
          </a:endParaRPr>
        </a:p>
      </dgm:t>
    </dgm:pt>
    <dgm:pt modelId="{10073137-73E0-4B86-BC43-89FD529B670E}" type="parTrans" cxnId="{A368C24D-DB98-42DA-A4CB-EF64CC1DCFA1}">
      <dgm:prSet/>
      <dgm:spPr/>
      <dgm:t>
        <a:bodyPr/>
        <a:lstStyle/>
        <a:p>
          <a:endParaRPr lang="en-US"/>
        </a:p>
      </dgm:t>
    </dgm:pt>
    <dgm:pt modelId="{A2533532-8516-459C-9192-96B397552C0B}" type="sibTrans" cxnId="{A368C24D-DB98-42DA-A4CB-EF64CC1DCFA1}">
      <dgm:prSet/>
      <dgm:spPr/>
      <dgm:t>
        <a:bodyPr/>
        <a:lstStyle/>
        <a:p>
          <a:endParaRPr lang="en-US"/>
        </a:p>
      </dgm:t>
    </dgm:pt>
    <dgm:pt modelId="{B5423C17-F4F9-4A0D-A356-2C47A0046298}">
      <dgm:prSet phldrT="[Text]" custT="1"/>
      <dgm:spPr/>
      <dgm:t>
        <a:bodyPr/>
        <a:lstStyle/>
        <a:p>
          <a:r>
            <a:rPr lang="en-US" sz="2000" dirty="0" smtClean="0">
              <a:latin typeface="Calibri" pitchFamily="34" charset="0"/>
            </a:rPr>
            <a:t>The value of </a:t>
          </a:r>
          <a:r>
            <a:rPr lang="en-US" sz="2000" dirty="0" smtClean="0">
              <a:latin typeface="Courier New" pitchFamily="49" charset="0"/>
              <a:cs typeface="Courier New" pitchFamily="49" charset="0"/>
            </a:rPr>
            <a:t>String</a:t>
          </a:r>
          <a:r>
            <a:rPr lang="en-US" sz="2000" dirty="0" smtClean="0">
              <a:latin typeface="Calibri" pitchFamily="34" charset="0"/>
            </a:rPr>
            <a:t> variable that is matched with the case literals is case sensitive.</a:t>
          </a:r>
          <a:endParaRPr lang="en-US" sz="2000" dirty="0">
            <a:latin typeface="Calibri" pitchFamily="34" charset="0"/>
          </a:endParaRPr>
        </a:p>
      </dgm:t>
    </dgm:pt>
    <dgm:pt modelId="{3B0D14D2-E03E-4EE8-B6D7-39273377C711}" type="sibTrans" cxnId="{5CE76158-0C5E-4D94-8EF8-F2A1672ADCEA}">
      <dgm:prSet/>
      <dgm:spPr/>
      <dgm:t>
        <a:bodyPr/>
        <a:lstStyle/>
        <a:p>
          <a:endParaRPr lang="en-US"/>
        </a:p>
      </dgm:t>
    </dgm:pt>
    <dgm:pt modelId="{3324C3ED-6CC7-4245-BA67-E8A707684FD0}" type="parTrans" cxnId="{5CE76158-0C5E-4D94-8EF8-F2A1672ADCEA}">
      <dgm:prSet/>
      <dgm:spPr/>
      <dgm:t>
        <a:bodyPr/>
        <a:lstStyle/>
        <a:p>
          <a:endParaRPr lang="en-US"/>
        </a:p>
      </dgm:t>
    </dgm:pt>
    <dgm:pt modelId="{64417B75-10BF-45A3-A163-48D73BD74EBF}">
      <dgm:prSet phldrT="[Text]" custT="1"/>
      <dgm:spPr/>
      <dgm:t>
        <a:bodyPr/>
        <a:lstStyle/>
        <a:p>
          <a:r>
            <a:rPr lang="en-US" sz="2000" dirty="0" smtClean="0">
              <a:latin typeface="Calibri" pitchFamily="34" charset="0"/>
            </a:rPr>
            <a:t>Example: a </a:t>
          </a:r>
          <a:r>
            <a:rPr lang="en-US" sz="2000" dirty="0" smtClean="0">
              <a:latin typeface="Courier New" pitchFamily="49" charset="0"/>
              <a:cs typeface="Courier New" pitchFamily="49" charset="0"/>
            </a:rPr>
            <a:t>String</a:t>
          </a:r>
          <a:r>
            <a:rPr lang="en-US" sz="2000" dirty="0" smtClean="0">
              <a:latin typeface="Calibri" pitchFamily="34" charset="0"/>
            </a:rPr>
            <a:t> value “</a:t>
          </a:r>
          <a:r>
            <a:rPr lang="en-US" sz="2000" b="1" dirty="0" smtClean="0">
              <a:latin typeface="Courier New" pitchFamily="49" charset="0"/>
              <a:cs typeface="Courier New" pitchFamily="49" charset="0"/>
            </a:rPr>
            <a:t>Monday</a:t>
          </a:r>
          <a:r>
            <a:rPr lang="en-US" sz="2000" dirty="0" smtClean="0">
              <a:latin typeface="Calibri" pitchFamily="34" charset="0"/>
            </a:rPr>
            <a:t>” when matched with the case labeled “</a:t>
          </a:r>
          <a:r>
            <a:rPr lang="en-US" sz="2000" b="1" dirty="0" smtClean="0">
              <a:latin typeface="Courier New" pitchFamily="49" charset="0"/>
              <a:cs typeface="Courier New" pitchFamily="49" charset="0"/>
            </a:rPr>
            <a:t>MONDAY</a:t>
          </a:r>
          <a:r>
            <a:rPr lang="en-US" sz="2000" dirty="0" smtClean="0">
              <a:latin typeface="Calibri" pitchFamily="34" charset="0"/>
            </a:rPr>
            <a:t>”</a:t>
          </a:r>
          <a:r>
            <a:rPr lang="en-US" sz="2000" b="0" dirty="0" smtClean="0">
              <a:latin typeface="Courier New" pitchFamily="49" charset="0"/>
              <a:cs typeface="Courier New" pitchFamily="49" charset="0"/>
            </a:rPr>
            <a:t>:</a:t>
          </a:r>
          <a:r>
            <a:rPr lang="en-US" sz="2000" dirty="0" smtClean="0">
              <a:latin typeface="Calibri" pitchFamily="34" charset="0"/>
            </a:rPr>
            <a:t>, then it will not be treated as a matched value.</a:t>
          </a:r>
          <a:endParaRPr lang="en-US" sz="2000" dirty="0">
            <a:latin typeface="Calibri" pitchFamily="34" charset="0"/>
          </a:endParaRPr>
        </a:p>
      </dgm:t>
    </dgm:pt>
    <dgm:pt modelId="{08E9038D-1204-491C-A4BB-CD169478EEAA}" type="parTrans" cxnId="{2AB2472F-BD0B-43AF-B15C-193714D6B098}">
      <dgm:prSet/>
      <dgm:spPr/>
      <dgm:t>
        <a:bodyPr/>
        <a:lstStyle/>
        <a:p>
          <a:endParaRPr lang="en-US"/>
        </a:p>
      </dgm:t>
    </dgm:pt>
    <dgm:pt modelId="{0BDF41CD-6431-4C60-AFAF-CBA9A3E069DB}" type="sibTrans" cxnId="{2AB2472F-BD0B-43AF-B15C-193714D6B098}">
      <dgm:prSet/>
      <dgm:spPr/>
      <dgm:t>
        <a:bodyPr/>
        <a:lstStyle/>
        <a:p>
          <a:endParaRPr lang="en-US"/>
        </a:p>
      </dgm:t>
    </dgm:pt>
    <dgm:pt modelId="{0A049345-807A-4D02-A13E-C3B8B0DF4C59}" type="pres">
      <dgm:prSet presAssocID="{8305B9B7-F077-4995-B559-25095BEA0A9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4091F6-C2C9-4D4E-A405-AA07B91AD2D8}" type="pres">
      <dgm:prSet presAssocID="{36BBCB98-9D81-496A-A7B3-A6E5EA9F66AE}" presName="parentLin" presStyleCnt="0"/>
      <dgm:spPr/>
    </dgm:pt>
    <dgm:pt modelId="{2BAED7C9-F8A2-4F04-BA2D-03649F0EAEDA}" type="pres">
      <dgm:prSet presAssocID="{36BBCB98-9D81-496A-A7B3-A6E5EA9F66A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6921DF6F-D9BD-44E8-8B9D-93FDC369D71D}" type="pres">
      <dgm:prSet presAssocID="{36BBCB98-9D81-496A-A7B3-A6E5EA9F66A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B12056-E8F2-41F9-BF48-D481D065B930}" type="pres">
      <dgm:prSet presAssocID="{36BBCB98-9D81-496A-A7B3-A6E5EA9F66AE}" presName="negativeSpace" presStyleCnt="0"/>
      <dgm:spPr/>
    </dgm:pt>
    <dgm:pt modelId="{4DC47842-D833-4788-BFC7-779B13C292E2}" type="pres">
      <dgm:prSet presAssocID="{36BBCB98-9D81-496A-A7B3-A6E5EA9F66AE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732D4-8A83-41A0-AF66-DDCB2DFEDFBD}" type="pres">
      <dgm:prSet presAssocID="{1B9591E4-F150-4B0A-B96E-66E08625A891}" presName="spaceBetweenRectangles" presStyleCnt="0"/>
      <dgm:spPr/>
    </dgm:pt>
    <dgm:pt modelId="{32568BB8-9015-4144-8092-8F4E6AE4DBD2}" type="pres">
      <dgm:prSet presAssocID="{BFA76309-C3AA-4BD6-B8D8-AE4383DF8B03}" presName="parentLin" presStyleCnt="0"/>
      <dgm:spPr/>
    </dgm:pt>
    <dgm:pt modelId="{711092B9-8849-4E7A-9182-B0F478194CEA}" type="pres">
      <dgm:prSet presAssocID="{BFA76309-C3AA-4BD6-B8D8-AE4383DF8B03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1E8DF2E8-69AB-4AB7-B593-FEC27014C648}" type="pres">
      <dgm:prSet presAssocID="{BFA76309-C3AA-4BD6-B8D8-AE4383DF8B0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352ECB-99DF-4DA7-983D-7F23BB3BD717}" type="pres">
      <dgm:prSet presAssocID="{BFA76309-C3AA-4BD6-B8D8-AE4383DF8B03}" presName="negativeSpace" presStyleCnt="0"/>
      <dgm:spPr/>
    </dgm:pt>
    <dgm:pt modelId="{87A6DBBA-B269-44AD-A2C1-6E23E3039F30}" type="pres">
      <dgm:prSet presAssocID="{BFA76309-C3AA-4BD6-B8D8-AE4383DF8B03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9D8813-27C4-4585-89C6-19EB6C14985C}" srcId="{36BBCB98-9D81-496A-A7B3-A6E5EA9F66AE}" destId="{5C7EC107-2D34-470C-9C25-0ED7591B4876}" srcOrd="0" destOrd="0" parTransId="{49DF9214-9DF5-4101-B633-EEE4E39BED1E}" sibTransId="{91C8A634-B4E4-47B0-8D82-2E1ECE1F4709}"/>
    <dgm:cxn modelId="{C21DD361-483B-4350-B860-5B8641172F99}" type="presOf" srcId="{BFA76309-C3AA-4BD6-B8D8-AE4383DF8B03}" destId="{1E8DF2E8-69AB-4AB7-B593-FEC27014C648}" srcOrd="1" destOrd="0" presId="urn:microsoft.com/office/officeart/2005/8/layout/list1"/>
    <dgm:cxn modelId="{C1A86AB9-2D03-4613-BDF7-3C36654DD373}" type="presOf" srcId="{36BBCB98-9D81-496A-A7B3-A6E5EA9F66AE}" destId="{6921DF6F-D9BD-44E8-8B9D-93FDC369D71D}" srcOrd="1" destOrd="0" presId="urn:microsoft.com/office/officeart/2005/8/layout/list1"/>
    <dgm:cxn modelId="{A368C24D-DB98-42DA-A4CB-EF64CC1DCFA1}" srcId="{8305B9B7-F077-4995-B559-25095BEA0A9F}" destId="{BFA76309-C3AA-4BD6-B8D8-AE4383DF8B03}" srcOrd="1" destOrd="0" parTransId="{10073137-73E0-4B86-BC43-89FD529B670E}" sibTransId="{A2533532-8516-459C-9192-96B397552C0B}"/>
    <dgm:cxn modelId="{016F3036-0209-4A08-81CE-B0897C0BE55A}" type="presOf" srcId="{8305B9B7-F077-4995-B559-25095BEA0A9F}" destId="{0A049345-807A-4D02-A13E-C3B8B0DF4C59}" srcOrd="0" destOrd="0" presId="urn:microsoft.com/office/officeart/2005/8/layout/list1"/>
    <dgm:cxn modelId="{CBF63BFB-E71C-4697-9CC9-6A599E4C170F}" type="presOf" srcId="{5C7EC107-2D34-470C-9C25-0ED7591B4876}" destId="{4DC47842-D833-4788-BFC7-779B13C292E2}" srcOrd="0" destOrd="0" presId="urn:microsoft.com/office/officeart/2005/8/layout/list1"/>
    <dgm:cxn modelId="{CE7FB863-1717-4C03-B2E1-11B5B620C593}" type="presOf" srcId="{B5423C17-F4F9-4A0D-A356-2C47A0046298}" destId="{87A6DBBA-B269-44AD-A2C1-6E23E3039F30}" srcOrd="0" destOrd="0" presId="urn:microsoft.com/office/officeart/2005/8/layout/list1"/>
    <dgm:cxn modelId="{3359C319-2DC5-4EBF-A60E-DA9621F5038C}" type="presOf" srcId="{BFA76309-C3AA-4BD6-B8D8-AE4383DF8B03}" destId="{711092B9-8849-4E7A-9182-B0F478194CEA}" srcOrd="0" destOrd="0" presId="urn:microsoft.com/office/officeart/2005/8/layout/list1"/>
    <dgm:cxn modelId="{A690A494-ED7E-414E-82F5-31BFA4797185}" type="presOf" srcId="{64417B75-10BF-45A3-A163-48D73BD74EBF}" destId="{87A6DBBA-B269-44AD-A2C1-6E23E3039F30}" srcOrd="0" destOrd="1" presId="urn:microsoft.com/office/officeart/2005/8/layout/list1"/>
    <dgm:cxn modelId="{308C553B-79A5-4B63-82F5-17D72FA19B79}" srcId="{8305B9B7-F077-4995-B559-25095BEA0A9F}" destId="{36BBCB98-9D81-496A-A7B3-A6E5EA9F66AE}" srcOrd="0" destOrd="0" parTransId="{5B4703E1-1575-411F-A996-96DE8AD6EEBB}" sibTransId="{1B9591E4-F150-4B0A-B96E-66E08625A891}"/>
    <dgm:cxn modelId="{2AB2472F-BD0B-43AF-B15C-193714D6B098}" srcId="{BFA76309-C3AA-4BD6-B8D8-AE4383DF8B03}" destId="{64417B75-10BF-45A3-A163-48D73BD74EBF}" srcOrd="1" destOrd="0" parTransId="{08E9038D-1204-491C-A4BB-CD169478EEAA}" sibTransId="{0BDF41CD-6431-4C60-AFAF-CBA9A3E069DB}"/>
    <dgm:cxn modelId="{C457AAFF-DA56-48EE-8B1D-231D5B528C16}" type="presOf" srcId="{36BBCB98-9D81-496A-A7B3-A6E5EA9F66AE}" destId="{2BAED7C9-F8A2-4F04-BA2D-03649F0EAEDA}" srcOrd="0" destOrd="0" presId="urn:microsoft.com/office/officeart/2005/8/layout/list1"/>
    <dgm:cxn modelId="{5CE76158-0C5E-4D94-8EF8-F2A1672ADCEA}" srcId="{BFA76309-C3AA-4BD6-B8D8-AE4383DF8B03}" destId="{B5423C17-F4F9-4A0D-A356-2C47A0046298}" srcOrd="0" destOrd="0" parTransId="{3324C3ED-6CC7-4245-BA67-E8A707684FD0}" sibTransId="{3B0D14D2-E03E-4EE8-B6D7-39273377C711}"/>
    <dgm:cxn modelId="{E67E20DB-AB08-4390-B775-AB18C1CFA9E6}" type="presParOf" srcId="{0A049345-807A-4D02-A13E-C3B8B0DF4C59}" destId="{704091F6-C2C9-4D4E-A405-AA07B91AD2D8}" srcOrd="0" destOrd="0" presId="urn:microsoft.com/office/officeart/2005/8/layout/list1"/>
    <dgm:cxn modelId="{A9949A2E-495C-4544-9F97-F4CF14931E5B}" type="presParOf" srcId="{704091F6-C2C9-4D4E-A405-AA07B91AD2D8}" destId="{2BAED7C9-F8A2-4F04-BA2D-03649F0EAEDA}" srcOrd="0" destOrd="0" presId="urn:microsoft.com/office/officeart/2005/8/layout/list1"/>
    <dgm:cxn modelId="{8619AC33-31C7-4DE0-9051-A187AF436601}" type="presParOf" srcId="{704091F6-C2C9-4D4E-A405-AA07B91AD2D8}" destId="{6921DF6F-D9BD-44E8-8B9D-93FDC369D71D}" srcOrd="1" destOrd="0" presId="urn:microsoft.com/office/officeart/2005/8/layout/list1"/>
    <dgm:cxn modelId="{1CB5E367-13F0-4F96-868B-3FE27742709E}" type="presParOf" srcId="{0A049345-807A-4D02-A13E-C3B8B0DF4C59}" destId="{49B12056-E8F2-41F9-BF48-D481D065B930}" srcOrd="1" destOrd="0" presId="urn:microsoft.com/office/officeart/2005/8/layout/list1"/>
    <dgm:cxn modelId="{AF0C2026-C8A4-49C6-B56C-B2BD140C459F}" type="presParOf" srcId="{0A049345-807A-4D02-A13E-C3B8B0DF4C59}" destId="{4DC47842-D833-4788-BFC7-779B13C292E2}" srcOrd="2" destOrd="0" presId="urn:microsoft.com/office/officeart/2005/8/layout/list1"/>
    <dgm:cxn modelId="{D3377304-1A54-40D7-B9A7-B2D0571D3D6A}" type="presParOf" srcId="{0A049345-807A-4D02-A13E-C3B8B0DF4C59}" destId="{653732D4-8A83-41A0-AF66-DDCB2DFEDFBD}" srcOrd="3" destOrd="0" presId="urn:microsoft.com/office/officeart/2005/8/layout/list1"/>
    <dgm:cxn modelId="{13DB5AAF-65CC-4944-BFC1-46DFD5AE68A3}" type="presParOf" srcId="{0A049345-807A-4D02-A13E-C3B8B0DF4C59}" destId="{32568BB8-9015-4144-8092-8F4E6AE4DBD2}" srcOrd="4" destOrd="0" presId="urn:microsoft.com/office/officeart/2005/8/layout/list1"/>
    <dgm:cxn modelId="{991C8D1B-B47A-45FA-B1F0-EE0C7574DE2E}" type="presParOf" srcId="{32568BB8-9015-4144-8092-8F4E6AE4DBD2}" destId="{711092B9-8849-4E7A-9182-B0F478194CEA}" srcOrd="0" destOrd="0" presId="urn:microsoft.com/office/officeart/2005/8/layout/list1"/>
    <dgm:cxn modelId="{8BAD6A74-B20C-49EE-B508-C53F4CE01CF3}" type="presParOf" srcId="{32568BB8-9015-4144-8092-8F4E6AE4DBD2}" destId="{1E8DF2E8-69AB-4AB7-B593-FEC27014C648}" srcOrd="1" destOrd="0" presId="urn:microsoft.com/office/officeart/2005/8/layout/list1"/>
    <dgm:cxn modelId="{D8AC4C7F-4B94-4166-9BE1-505BB603C095}" type="presParOf" srcId="{0A049345-807A-4D02-A13E-C3B8B0DF4C59}" destId="{93352ECB-99DF-4DA7-983D-7F23BB3BD717}" srcOrd="5" destOrd="0" presId="urn:microsoft.com/office/officeart/2005/8/layout/list1"/>
    <dgm:cxn modelId="{40276AB6-A2B9-48B9-A4B5-07C84F8F8D6A}" type="presParOf" srcId="{0A049345-807A-4D02-A13E-C3B8B0DF4C59}" destId="{87A6DBBA-B269-44AD-A2C1-6E23E3039F3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7DA20F-CC75-42B2-8048-6015B1E5343E}" type="doc">
      <dgm:prSet loTypeId="urn:microsoft.com/office/officeart/2005/8/layout/vList2" loCatId="list" qsTypeId="urn:microsoft.com/office/officeart/2005/8/quickstyle/3d2" qsCatId="3D" csTypeId="urn:microsoft.com/office/officeart/2005/8/colors/colorful1#12" csCatId="colorful" phldr="1"/>
      <dgm:spPr/>
      <dgm:t>
        <a:bodyPr/>
        <a:lstStyle/>
        <a:p>
          <a:endParaRPr lang="en-US"/>
        </a:p>
      </dgm:t>
    </dgm:pt>
    <dgm:pt modelId="{C419A287-966B-4067-81A3-E83F8EA8E05F}">
      <dgm:prSet phldrT="[Text]" custT="1"/>
      <dgm:spPr/>
      <dgm:t>
        <a:bodyPr/>
        <a:lstStyle/>
        <a:p>
          <a:r>
            <a:rPr lang="en-US" sz="2000" b="1" dirty="0" smtClean="0">
              <a:latin typeface="Calibri" pitchFamily="34" charset="0"/>
              <a:cs typeface="Courier New" pitchFamily="49" charset="0"/>
            </a:rPr>
            <a:t>The </a:t>
          </a:r>
          <a:r>
            <a:rPr lang="en-US" sz="2000" b="1" dirty="0" smtClean="0">
              <a:latin typeface="Courier New" pitchFamily="49" charset="0"/>
              <a:cs typeface="Courier New" pitchFamily="49" charset="0"/>
            </a:rPr>
            <a:t>switch-case</a:t>
          </a:r>
          <a:r>
            <a:rPr lang="en-US" sz="2000" b="1" dirty="0" smtClean="0">
              <a:latin typeface="Calibri" pitchFamily="34" charset="0"/>
              <a:cs typeface="Courier New" pitchFamily="49" charset="0"/>
            </a:rPr>
            <a:t> statement differs from the </a:t>
          </a:r>
          <a:r>
            <a:rPr lang="en-US" sz="2000" b="1" dirty="0" smtClean="0">
              <a:latin typeface="Courier New" pitchFamily="49" charset="0"/>
              <a:cs typeface="Courier New" pitchFamily="49" charset="0"/>
            </a:rPr>
            <a:t>if</a:t>
          </a:r>
          <a:r>
            <a:rPr lang="en-US" sz="2000" b="1" dirty="0" smtClean="0">
              <a:latin typeface="Calibri" pitchFamily="34" charset="0"/>
              <a:cs typeface="Courier New" pitchFamily="49" charset="0"/>
            </a:rPr>
            <a:t> statement, as it can only test for equality.</a:t>
          </a:r>
          <a:endParaRPr lang="en-US" sz="2000" b="1" dirty="0">
            <a:latin typeface="Calibri" pitchFamily="34" charset="0"/>
            <a:cs typeface="Courier New" pitchFamily="49" charset="0"/>
          </a:endParaRPr>
        </a:p>
      </dgm:t>
    </dgm:pt>
    <dgm:pt modelId="{DC2DB89F-B2E5-4836-B0D4-D9FCF6ED1BAF}" type="parTrans" cxnId="{72F42279-0EBB-456C-ABCC-A6E0AF4200DB}">
      <dgm:prSet/>
      <dgm:spPr/>
      <dgm:t>
        <a:bodyPr/>
        <a:lstStyle/>
        <a:p>
          <a:endParaRPr lang="en-US"/>
        </a:p>
      </dgm:t>
    </dgm:pt>
    <dgm:pt modelId="{3D1E94F6-5B8D-4BE5-8863-EF93B7FB5AC6}" type="sibTrans" cxnId="{72F42279-0EBB-456C-ABCC-A6E0AF4200DB}">
      <dgm:prSet/>
      <dgm:spPr/>
      <dgm:t>
        <a:bodyPr/>
        <a:lstStyle/>
        <a:p>
          <a:endParaRPr lang="en-US"/>
        </a:p>
      </dgm:t>
    </dgm:pt>
    <dgm:pt modelId="{C41E3968-C71F-4228-93CE-0BD686204ACD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b="1" dirty="0" smtClean="0">
              <a:latin typeface="Calibri" pitchFamily="34" charset="0"/>
            </a:rPr>
            <a:t>No two case constants in the same </a:t>
          </a:r>
          <a:r>
            <a:rPr lang="en-US" sz="2000" b="1" dirty="0" smtClean="0">
              <a:latin typeface="Courier New" pitchFamily="49" charset="0"/>
              <a:cs typeface="Courier New" pitchFamily="49" charset="0"/>
            </a:rPr>
            <a:t>switch</a:t>
          </a:r>
          <a:r>
            <a:rPr lang="en-US" sz="2000" b="1" dirty="0" smtClean="0">
              <a:latin typeface="Calibri" pitchFamily="34" charset="0"/>
            </a:rPr>
            <a:t> statement can have identical values, except the nested </a:t>
          </a:r>
          <a:r>
            <a:rPr lang="en-US" sz="2000" b="1" dirty="0" smtClean="0">
              <a:latin typeface="Courier New" pitchFamily="49" charset="0"/>
              <a:cs typeface="Courier New" pitchFamily="49" charset="0"/>
            </a:rPr>
            <a:t>switch-case</a:t>
          </a:r>
          <a:r>
            <a:rPr lang="en-US" sz="2000" b="1" dirty="0" smtClean="0">
              <a:latin typeface="Calibri" pitchFamily="34" charset="0"/>
            </a:rPr>
            <a:t> statements.</a:t>
          </a:r>
          <a:endParaRPr lang="en-US" sz="2000" b="1" dirty="0">
            <a:latin typeface="Calibri" pitchFamily="34" charset="0"/>
          </a:endParaRPr>
        </a:p>
      </dgm:t>
    </dgm:pt>
    <dgm:pt modelId="{8BD740BD-9123-4DBD-B76E-5D105D11927F}" type="parTrans" cxnId="{21C85BF2-A337-4208-96FE-D99A14C85412}">
      <dgm:prSet/>
      <dgm:spPr/>
      <dgm:t>
        <a:bodyPr/>
        <a:lstStyle/>
        <a:p>
          <a:endParaRPr lang="en-US"/>
        </a:p>
      </dgm:t>
    </dgm:pt>
    <dgm:pt modelId="{52D7843A-BFAD-48E0-AADC-99394AEAB30F}" type="sibTrans" cxnId="{21C85BF2-A337-4208-96FE-D99A14C85412}">
      <dgm:prSet/>
      <dgm:spPr/>
      <dgm:t>
        <a:bodyPr/>
        <a:lstStyle/>
        <a:p>
          <a:endParaRPr lang="en-US"/>
        </a:p>
      </dgm:t>
    </dgm:pt>
    <dgm:pt modelId="{FF9FF420-68BA-4C46-A3D2-C79FB5FE0363}">
      <dgm:prSet custT="1"/>
      <dgm:spPr/>
      <dgm:t>
        <a:bodyPr/>
        <a:lstStyle/>
        <a:p>
          <a:r>
            <a:rPr lang="en-US" sz="2000" b="1" dirty="0" smtClean="0">
              <a:latin typeface="Calibri" pitchFamily="34" charset="0"/>
            </a:rPr>
            <a:t>A </a:t>
          </a:r>
          <a:r>
            <a:rPr lang="en-US" sz="2000" b="1" dirty="0" smtClean="0">
              <a:latin typeface="Courier New" pitchFamily="49" charset="0"/>
              <a:cs typeface="Courier New" pitchFamily="49" charset="0"/>
            </a:rPr>
            <a:t>switch</a:t>
          </a:r>
          <a:r>
            <a:rPr lang="en-US" sz="2000" b="1" dirty="0" smtClean="0">
              <a:latin typeface="Calibri" pitchFamily="34" charset="0"/>
            </a:rPr>
            <a:t> statement is more efficient and executes faster than a set of </a:t>
          </a:r>
          <a:r>
            <a:rPr lang="en-US" sz="2000" b="1" dirty="0" smtClean="0">
              <a:latin typeface="Courier New" pitchFamily="49" charset="0"/>
              <a:cs typeface="Courier New" pitchFamily="49" charset="0"/>
            </a:rPr>
            <a:t>nested-if</a:t>
          </a:r>
          <a:r>
            <a:rPr lang="en-US" sz="2000" b="1" dirty="0" smtClean="0">
              <a:latin typeface="Calibri" pitchFamily="34" charset="0"/>
            </a:rPr>
            <a:t> statements.</a:t>
          </a:r>
          <a:endParaRPr lang="en-US" sz="2000" b="1" dirty="0">
            <a:latin typeface="Calibri" pitchFamily="34" charset="0"/>
          </a:endParaRPr>
        </a:p>
      </dgm:t>
    </dgm:pt>
    <dgm:pt modelId="{587F18C4-A6AD-4422-BC43-5FF3EEFDE299}" type="parTrans" cxnId="{DE57C9BB-158E-4861-B7A6-C1BB037A1E7D}">
      <dgm:prSet/>
      <dgm:spPr/>
      <dgm:t>
        <a:bodyPr/>
        <a:lstStyle/>
        <a:p>
          <a:endParaRPr lang="en-US"/>
        </a:p>
      </dgm:t>
    </dgm:pt>
    <dgm:pt modelId="{988DFA95-2EE9-4B6E-8688-BC669855F661}" type="sibTrans" cxnId="{DE57C9BB-158E-4861-B7A6-C1BB037A1E7D}">
      <dgm:prSet/>
      <dgm:spPr/>
      <dgm:t>
        <a:bodyPr/>
        <a:lstStyle/>
        <a:p>
          <a:endParaRPr lang="en-US"/>
        </a:p>
      </dgm:t>
    </dgm:pt>
    <dgm:pt modelId="{387E97BC-06DA-4509-9496-010B5E93B1E1}" type="pres">
      <dgm:prSet presAssocID="{F67DA20F-CC75-42B2-8048-6015B1E534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E9C366-7EB4-4AF6-A7AB-A19EA353DFDE}" type="pres">
      <dgm:prSet presAssocID="{C419A287-966B-4067-81A3-E83F8EA8E05F}" presName="parentText" presStyleLbl="node1" presStyleIdx="0" presStyleCnt="3" custLinFactY="-2797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02974F-1437-4D62-B2AF-AFD0892502F2}" type="pres">
      <dgm:prSet presAssocID="{3D1E94F6-5B8D-4BE5-8863-EF93B7FB5AC6}" presName="spacer" presStyleCnt="0"/>
      <dgm:spPr/>
      <dgm:t>
        <a:bodyPr/>
        <a:lstStyle/>
        <a:p>
          <a:endParaRPr lang="en-US"/>
        </a:p>
      </dgm:t>
    </dgm:pt>
    <dgm:pt modelId="{ABF33AE4-E3B7-4012-9558-FA4FD2B7DBBF}" type="pres">
      <dgm:prSet presAssocID="{C41E3968-C71F-4228-93CE-0BD686204ACD}" presName="parentText" presStyleLbl="node1" presStyleIdx="1" presStyleCnt="3" custLinFactNeighborY="1139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CEDEED-671A-4D90-B0AF-2D7ACEBFE291}" type="pres">
      <dgm:prSet presAssocID="{52D7843A-BFAD-48E0-AADC-99394AEAB30F}" presName="spacer" presStyleCnt="0"/>
      <dgm:spPr/>
      <dgm:t>
        <a:bodyPr/>
        <a:lstStyle/>
        <a:p>
          <a:endParaRPr lang="en-US"/>
        </a:p>
      </dgm:t>
    </dgm:pt>
    <dgm:pt modelId="{DD5506DB-AF03-477E-8748-1C08BFE86C6D}" type="pres">
      <dgm:prSet presAssocID="{FF9FF420-68BA-4C46-A3D2-C79FB5FE0363}" presName="parentText" presStyleLbl="node1" presStyleIdx="2" presStyleCnt="3" custLinFactY="37226" custLinFactNeighborX="971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3EB5F0-0BFB-4F63-90B3-D72FAFF61ECF}" type="presOf" srcId="{C41E3968-C71F-4228-93CE-0BD686204ACD}" destId="{ABF33AE4-E3B7-4012-9558-FA4FD2B7DBBF}" srcOrd="0" destOrd="0" presId="urn:microsoft.com/office/officeart/2005/8/layout/vList2"/>
    <dgm:cxn modelId="{08D5FBC1-829B-4FF6-B73C-92AD289D3A1B}" type="presOf" srcId="{C419A287-966B-4067-81A3-E83F8EA8E05F}" destId="{3CE9C366-7EB4-4AF6-A7AB-A19EA353DFDE}" srcOrd="0" destOrd="0" presId="urn:microsoft.com/office/officeart/2005/8/layout/vList2"/>
    <dgm:cxn modelId="{DE57C9BB-158E-4861-B7A6-C1BB037A1E7D}" srcId="{F67DA20F-CC75-42B2-8048-6015B1E5343E}" destId="{FF9FF420-68BA-4C46-A3D2-C79FB5FE0363}" srcOrd="2" destOrd="0" parTransId="{587F18C4-A6AD-4422-BC43-5FF3EEFDE299}" sibTransId="{988DFA95-2EE9-4B6E-8688-BC669855F661}"/>
    <dgm:cxn modelId="{21C85BF2-A337-4208-96FE-D99A14C85412}" srcId="{F67DA20F-CC75-42B2-8048-6015B1E5343E}" destId="{C41E3968-C71F-4228-93CE-0BD686204ACD}" srcOrd="1" destOrd="0" parTransId="{8BD740BD-9123-4DBD-B76E-5D105D11927F}" sibTransId="{52D7843A-BFAD-48E0-AADC-99394AEAB30F}"/>
    <dgm:cxn modelId="{1F0E04C3-EEFA-435C-AEC9-C67E4F219F39}" type="presOf" srcId="{FF9FF420-68BA-4C46-A3D2-C79FB5FE0363}" destId="{DD5506DB-AF03-477E-8748-1C08BFE86C6D}" srcOrd="0" destOrd="0" presId="urn:microsoft.com/office/officeart/2005/8/layout/vList2"/>
    <dgm:cxn modelId="{72F42279-0EBB-456C-ABCC-A6E0AF4200DB}" srcId="{F67DA20F-CC75-42B2-8048-6015B1E5343E}" destId="{C419A287-966B-4067-81A3-E83F8EA8E05F}" srcOrd="0" destOrd="0" parTransId="{DC2DB89F-B2E5-4836-B0D4-D9FCF6ED1BAF}" sibTransId="{3D1E94F6-5B8D-4BE5-8863-EF93B7FB5AC6}"/>
    <dgm:cxn modelId="{08EDD3A3-CC58-4DCE-8437-0A2C538A9B09}" type="presOf" srcId="{F67DA20F-CC75-42B2-8048-6015B1E5343E}" destId="{387E97BC-06DA-4509-9496-010B5E93B1E1}" srcOrd="0" destOrd="0" presId="urn:microsoft.com/office/officeart/2005/8/layout/vList2"/>
    <dgm:cxn modelId="{5A734844-0D30-4E39-BEE6-555B32879547}" type="presParOf" srcId="{387E97BC-06DA-4509-9496-010B5E93B1E1}" destId="{3CE9C366-7EB4-4AF6-A7AB-A19EA353DFDE}" srcOrd="0" destOrd="0" presId="urn:microsoft.com/office/officeart/2005/8/layout/vList2"/>
    <dgm:cxn modelId="{3FC105FD-91BD-4313-99FC-641ABE2E460D}" type="presParOf" srcId="{387E97BC-06DA-4509-9496-010B5E93B1E1}" destId="{BB02974F-1437-4D62-B2AF-AFD0892502F2}" srcOrd="1" destOrd="0" presId="urn:microsoft.com/office/officeart/2005/8/layout/vList2"/>
    <dgm:cxn modelId="{626B07C0-D86E-4CD3-87F4-0D9334D3DC6B}" type="presParOf" srcId="{387E97BC-06DA-4509-9496-010B5E93B1E1}" destId="{ABF33AE4-E3B7-4012-9558-FA4FD2B7DBBF}" srcOrd="2" destOrd="0" presId="urn:microsoft.com/office/officeart/2005/8/layout/vList2"/>
    <dgm:cxn modelId="{76558BBB-9384-43B3-B4D1-2B67C3849879}" type="presParOf" srcId="{387E97BC-06DA-4509-9496-010B5E93B1E1}" destId="{ECCEDEED-671A-4D90-B0AF-2D7ACEBFE291}" srcOrd="3" destOrd="0" presId="urn:microsoft.com/office/officeart/2005/8/layout/vList2"/>
    <dgm:cxn modelId="{81E68345-4A79-41B9-B846-7A3CE435BEF3}" type="presParOf" srcId="{387E97BC-06DA-4509-9496-010B5E93B1E1}" destId="{DD5506DB-AF03-477E-8748-1C08BFE86C6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401AED-C690-4A81-B683-CBF28EBF305F}">
      <dsp:nvSpPr>
        <dsp:cNvPr id="0" name=""/>
        <dsp:cNvSpPr/>
      </dsp:nvSpPr>
      <dsp:spPr>
        <a:xfrm rot="5400000">
          <a:off x="5368492" y="-2226318"/>
          <a:ext cx="766167" cy="541324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alibri" pitchFamily="34" charset="0"/>
            </a:rPr>
            <a:t>These types of statements are also referred to as decision-making statements.</a:t>
          </a:r>
          <a:endParaRPr lang="en-US" sz="2000" kern="1200" dirty="0">
            <a:latin typeface="Calibri" pitchFamily="34" charset="0"/>
          </a:endParaRPr>
        </a:p>
      </dsp:txBody>
      <dsp:txXfrm rot="-5400000">
        <a:off x="3044952" y="134623"/>
        <a:ext cx="5375847" cy="691365"/>
      </dsp:txXfrm>
    </dsp:sp>
    <dsp:sp modelId="{3BE9575C-7968-4DE7-BF51-C02D4B8B25B1}">
      <dsp:nvSpPr>
        <dsp:cNvPr id="0" name=""/>
        <dsp:cNvSpPr/>
      </dsp:nvSpPr>
      <dsp:spPr>
        <a:xfrm>
          <a:off x="0" y="1451"/>
          <a:ext cx="3044952" cy="95770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Conditional Statements</a:t>
          </a:r>
          <a:endParaRPr lang="en-US" sz="2400" b="1" kern="1200" dirty="0"/>
        </a:p>
      </dsp:txBody>
      <dsp:txXfrm>
        <a:off x="46751" y="48202"/>
        <a:ext cx="2951450" cy="864206"/>
      </dsp:txXfrm>
    </dsp:sp>
    <dsp:sp modelId="{51FF9DF7-7ED3-41AF-A6EF-6AD5A234FC23}">
      <dsp:nvSpPr>
        <dsp:cNvPr id="0" name=""/>
        <dsp:cNvSpPr/>
      </dsp:nvSpPr>
      <dsp:spPr>
        <a:xfrm rot="5400000">
          <a:off x="5368492" y="-1220724"/>
          <a:ext cx="766167" cy="541324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alibri" pitchFamily="34" charset="0"/>
            </a:rPr>
            <a:t>These types of statements are also referred to as looping constructs.</a:t>
          </a:r>
          <a:endParaRPr lang="en-US" sz="2000" kern="1200" dirty="0">
            <a:latin typeface="Calibri" pitchFamily="34" charset="0"/>
          </a:endParaRPr>
        </a:p>
      </dsp:txBody>
      <dsp:txXfrm rot="-5400000">
        <a:off x="3044952" y="1140217"/>
        <a:ext cx="5375847" cy="691365"/>
      </dsp:txXfrm>
    </dsp:sp>
    <dsp:sp modelId="{FA1F9956-553C-4896-AAD6-1C2FF22D1842}">
      <dsp:nvSpPr>
        <dsp:cNvPr id="0" name=""/>
        <dsp:cNvSpPr/>
      </dsp:nvSpPr>
      <dsp:spPr>
        <a:xfrm>
          <a:off x="0" y="1007045"/>
          <a:ext cx="3044952" cy="95770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Iteration Statements</a:t>
          </a:r>
          <a:endParaRPr lang="en-US" sz="2400" b="1" kern="1200" dirty="0"/>
        </a:p>
      </dsp:txBody>
      <dsp:txXfrm>
        <a:off x="46751" y="1053796"/>
        <a:ext cx="2951450" cy="864206"/>
      </dsp:txXfrm>
    </dsp:sp>
    <dsp:sp modelId="{79096759-562D-41DA-B5F6-1C643CE34C22}">
      <dsp:nvSpPr>
        <dsp:cNvPr id="0" name=""/>
        <dsp:cNvSpPr/>
      </dsp:nvSpPr>
      <dsp:spPr>
        <a:xfrm rot="5400000">
          <a:off x="5368492" y="-215129"/>
          <a:ext cx="766167" cy="5413248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alibri" pitchFamily="34" charset="0"/>
            </a:rPr>
            <a:t>These types of statements are referred to as jump statements.</a:t>
          </a:r>
          <a:endParaRPr lang="en-US" sz="2000" kern="1200" dirty="0">
            <a:latin typeface="Calibri" pitchFamily="34" charset="0"/>
          </a:endParaRPr>
        </a:p>
      </dsp:txBody>
      <dsp:txXfrm rot="-5400000">
        <a:off x="3044952" y="2145812"/>
        <a:ext cx="5375847" cy="691365"/>
      </dsp:txXfrm>
    </dsp:sp>
    <dsp:sp modelId="{39BE262A-2AAD-4415-B206-4405A5F9FC94}">
      <dsp:nvSpPr>
        <dsp:cNvPr id="0" name=""/>
        <dsp:cNvSpPr/>
      </dsp:nvSpPr>
      <dsp:spPr>
        <a:xfrm>
          <a:off x="0" y="2012639"/>
          <a:ext cx="3044952" cy="95770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Branching Statements</a:t>
          </a:r>
          <a:endParaRPr lang="en-US" sz="2400" b="1" kern="1200" dirty="0"/>
        </a:p>
      </dsp:txBody>
      <dsp:txXfrm>
        <a:off x="46751" y="2059390"/>
        <a:ext cx="2951450" cy="864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133E9-3DA7-4C72-958D-AF628CCDE5E4}">
      <dsp:nvSpPr>
        <dsp:cNvPr id="0" name=""/>
        <dsp:cNvSpPr/>
      </dsp:nvSpPr>
      <dsp:spPr>
        <a:xfrm>
          <a:off x="0" y="0"/>
          <a:ext cx="7696200" cy="8985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alibri" pitchFamily="34" charset="0"/>
            </a:rPr>
            <a:t>An </a:t>
          </a:r>
          <a:r>
            <a:rPr lang="en-US" sz="2000" b="1" kern="1200" dirty="0" smtClean="0">
              <a:latin typeface="Courier New" pitchFamily="49" charset="0"/>
              <a:cs typeface="Courier New" pitchFamily="49" charset="0"/>
            </a:rPr>
            <a:t>else</a:t>
          </a:r>
          <a:r>
            <a:rPr lang="en-US" sz="2000" b="1" kern="1200" dirty="0" smtClean="0">
              <a:latin typeface="Calibri" pitchFamily="34" charset="0"/>
            </a:rPr>
            <a:t> statement should always refer to the nearest </a:t>
          </a:r>
          <a:r>
            <a:rPr lang="en-US" sz="2000" b="1" kern="1200" dirty="0" smtClean="0">
              <a:latin typeface="Courier New" pitchFamily="49" charset="0"/>
              <a:cs typeface="Courier New" pitchFamily="49" charset="0"/>
            </a:rPr>
            <a:t>if </a:t>
          </a:r>
          <a:r>
            <a:rPr lang="en-US" sz="2000" b="1" kern="1200" dirty="0" smtClean="0">
              <a:latin typeface="Calibri" pitchFamily="34" charset="0"/>
            </a:rPr>
            <a:t>statement. </a:t>
          </a:r>
          <a:endParaRPr lang="en-US" sz="2000" b="1" kern="1200" dirty="0">
            <a:latin typeface="Calibri" pitchFamily="34" charset="0"/>
          </a:endParaRPr>
        </a:p>
      </dsp:txBody>
      <dsp:txXfrm>
        <a:off x="43864" y="43864"/>
        <a:ext cx="7608472" cy="810832"/>
      </dsp:txXfrm>
    </dsp:sp>
    <dsp:sp modelId="{542ADC2B-3961-4FCE-9113-4B4DACAFC5C8}">
      <dsp:nvSpPr>
        <dsp:cNvPr id="0" name=""/>
        <dsp:cNvSpPr/>
      </dsp:nvSpPr>
      <dsp:spPr>
        <a:xfrm>
          <a:off x="0" y="0"/>
          <a:ext cx="7696200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354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3700" kern="1200"/>
        </a:p>
      </dsp:txBody>
      <dsp:txXfrm>
        <a:off x="0" y="0"/>
        <a:ext cx="7696200" cy="794880"/>
      </dsp:txXfrm>
    </dsp:sp>
    <dsp:sp modelId="{132D7B65-C8DC-483E-A3F9-D64FDD1C2514}">
      <dsp:nvSpPr>
        <dsp:cNvPr id="0" name=""/>
        <dsp:cNvSpPr/>
      </dsp:nvSpPr>
      <dsp:spPr>
        <a:xfrm>
          <a:off x="0" y="1714500"/>
          <a:ext cx="7696200" cy="898560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alibri" pitchFamily="34" charset="0"/>
            </a:rPr>
            <a:t>The </a:t>
          </a:r>
          <a:r>
            <a:rPr lang="en-US" sz="2000" b="1" kern="1200" dirty="0" smtClean="0">
              <a:latin typeface="Courier New" pitchFamily="49" charset="0"/>
              <a:cs typeface="Courier New" pitchFamily="49" charset="0"/>
            </a:rPr>
            <a:t>if</a:t>
          </a:r>
          <a:r>
            <a:rPr lang="en-US" sz="2000" b="1" kern="1200" dirty="0" smtClean="0">
              <a:latin typeface="Calibri" pitchFamily="34" charset="0"/>
            </a:rPr>
            <a:t> statement must be within the same block as the </a:t>
          </a:r>
          <a:r>
            <a:rPr lang="en-US" sz="2000" b="1" kern="1200" dirty="0" smtClean="0">
              <a:latin typeface="Courier New" pitchFamily="49" charset="0"/>
              <a:cs typeface="Courier New" pitchFamily="49" charset="0"/>
            </a:rPr>
            <a:t>else</a:t>
          </a:r>
          <a:r>
            <a:rPr lang="en-US" sz="2000" b="1" kern="1200" dirty="0" smtClean="0">
              <a:latin typeface="Calibri" pitchFamily="34" charset="0"/>
            </a:rPr>
            <a:t> and it should not be already associated with some other </a:t>
          </a:r>
          <a:r>
            <a:rPr lang="en-US" sz="2000" b="1" kern="1200" dirty="0" smtClean="0">
              <a:latin typeface="Courier New" pitchFamily="49" charset="0"/>
              <a:cs typeface="Courier New" pitchFamily="49" charset="0"/>
            </a:rPr>
            <a:t>else</a:t>
          </a:r>
          <a:r>
            <a:rPr lang="en-US" sz="2000" b="1" kern="1200" dirty="0" smtClean="0">
              <a:latin typeface="Calibri" pitchFamily="34" charset="0"/>
            </a:rPr>
            <a:t> statement. </a:t>
          </a:r>
          <a:endParaRPr lang="en-US" sz="2000" b="1" kern="1200" dirty="0">
            <a:latin typeface="Calibri" pitchFamily="34" charset="0"/>
          </a:endParaRPr>
        </a:p>
      </dsp:txBody>
      <dsp:txXfrm>
        <a:off x="43864" y="1758364"/>
        <a:ext cx="7608472" cy="810832"/>
      </dsp:txXfrm>
    </dsp:sp>
    <dsp:sp modelId="{61605F7B-2A68-4C37-B66A-73A3FE7370D8}">
      <dsp:nvSpPr>
        <dsp:cNvPr id="0" name=""/>
        <dsp:cNvSpPr/>
      </dsp:nvSpPr>
      <dsp:spPr>
        <a:xfrm>
          <a:off x="0" y="2613060"/>
          <a:ext cx="7696200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354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3700" kern="1200"/>
        </a:p>
      </dsp:txBody>
      <dsp:txXfrm>
        <a:off x="0" y="2613060"/>
        <a:ext cx="7696200" cy="7948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F7634-F88E-4879-8DC0-A33F217988FB}">
      <dsp:nvSpPr>
        <dsp:cNvPr id="0" name=""/>
        <dsp:cNvSpPr/>
      </dsp:nvSpPr>
      <dsp:spPr>
        <a:xfrm>
          <a:off x="0" y="786149"/>
          <a:ext cx="8610600" cy="368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278" tIns="1353820" rIns="66827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alibri" pitchFamily="34" charset="0"/>
            </a:rPr>
            <a:t>Supports the use of strings in the </a:t>
          </a:r>
          <a:r>
            <a:rPr lang="en-US" sz="2000" kern="1200" dirty="0" smtClean="0">
              <a:latin typeface="Courier New" pitchFamily="49" charset="0"/>
              <a:cs typeface="Courier New" pitchFamily="49" charset="0"/>
            </a:rPr>
            <a:t>switch-case</a:t>
          </a:r>
          <a:r>
            <a:rPr lang="en-US" sz="2000" kern="1200" dirty="0" smtClean="0">
              <a:latin typeface="Calibri" pitchFamily="34" charset="0"/>
            </a:rPr>
            <a:t> statement.</a:t>
          </a:r>
          <a:endParaRPr lang="en-US" sz="2000" kern="1200" dirty="0">
            <a:latin typeface="Calibri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ourier New" pitchFamily="49" charset="0"/>
              <a:cs typeface="Courier New" pitchFamily="49" charset="0"/>
            </a:rPr>
            <a:t>String</a:t>
          </a:r>
          <a:r>
            <a:rPr lang="en-US" sz="2000" kern="1200" dirty="0" smtClean="0">
              <a:latin typeface="Calibri" pitchFamily="34" charset="0"/>
            </a:rPr>
            <a:t> variable can be passed as an expression for the </a:t>
          </a:r>
          <a:r>
            <a:rPr lang="en-US" sz="2000" kern="1200" dirty="0" smtClean="0">
              <a:latin typeface="Courier New" pitchFamily="49" charset="0"/>
              <a:cs typeface="Courier New" pitchFamily="49" charset="0"/>
            </a:rPr>
            <a:t>switch </a:t>
          </a:r>
          <a:r>
            <a:rPr lang="en-US" sz="2000" kern="1200" dirty="0" smtClean="0">
              <a:latin typeface="Calibri" pitchFamily="34" charset="0"/>
            </a:rPr>
            <a:t>statement.</a:t>
          </a:r>
          <a:endParaRPr lang="en-US" sz="2000" kern="1200" dirty="0">
            <a:latin typeface="Calibri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alibri" pitchFamily="34" charset="0"/>
            </a:rPr>
            <a:t>Supports use of objects from classes present in the Java API.</a:t>
          </a:r>
          <a:endParaRPr lang="en-US" sz="2000" kern="1200" dirty="0">
            <a:latin typeface="Calibri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alibri" pitchFamily="34" charset="0"/>
            </a:rPr>
            <a:t>The classes whose objects can be used are </a:t>
          </a:r>
          <a:r>
            <a:rPr lang="en-US" sz="2000" kern="1200" dirty="0" smtClean="0">
              <a:latin typeface="Courier New" pitchFamily="49" charset="0"/>
              <a:cs typeface="Courier New" pitchFamily="49" charset="0"/>
            </a:rPr>
            <a:t>Character</a:t>
          </a:r>
          <a:r>
            <a:rPr lang="en-US" sz="2000" kern="1200" dirty="0" smtClean="0">
              <a:latin typeface="Calibri" pitchFamily="34" charset="0"/>
            </a:rPr>
            <a:t>,  </a:t>
          </a:r>
          <a:r>
            <a:rPr lang="en-US" sz="2000" kern="1200" dirty="0" smtClean="0">
              <a:latin typeface="Courier New" pitchFamily="49" charset="0"/>
              <a:cs typeface="Courier New" pitchFamily="49" charset="0"/>
            </a:rPr>
            <a:t>Byte</a:t>
          </a:r>
          <a:r>
            <a:rPr lang="en-US" sz="2000" kern="1200" dirty="0" smtClean="0">
              <a:latin typeface="Calibri" pitchFamily="34" charset="0"/>
            </a:rPr>
            <a:t>, </a:t>
          </a:r>
          <a:r>
            <a:rPr lang="en-US" sz="2000" kern="1200" dirty="0" smtClean="0">
              <a:latin typeface="Courier New" pitchFamily="49" charset="0"/>
              <a:cs typeface="Courier New" pitchFamily="49" charset="0"/>
            </a:rPr>
            <a:t>Short</a:t>
          </a:r>
          <a:r>
            <a:rPr lang="en-US" sz="2000" kern="1200" dirty="0" smtClean="0">
              <a:latin typeface="Calibri" pitchFamily="34" charset="0"/>
            </a:rPr>
            <a:t>, and </a:t>
          </a:r>
          <a:r>
            <a:rPr lang="en-US" sz="2000" kern="1200" dirty="0" smtClean="0">
              <a:latin typeface="Courier New" pitchFamily="49" charset="0"/>
              <a:cs typeface="Courier New" pitchFamily="49" charset="0"/>
            </a:rPr>
            <a:t>Integer</a:t>
          </a:r>
          <a:r>
            <a:rPr lang="en-US" sz="2000" kern="1200" dirty="0" smtClean="0">
              <a:latin typeface="Calibri" pitchFamily="34" charset="0"/>
            </a:rPr>
            <a:t>.  </a:t>
          </a:r>
          <a:endParaRPr lang="en-US" sz="2000" kern="1200" dirty="0">
            <a:latin typeface="Calibri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alibri" pitchFamily="34" charset="0"/>
            </a:rPr>
            <a:t>Supports the use of enumerated types as expression. </a:t>
          </a:r>
          <a:endParaRPr lang="en-US" sz="2000" kern="1200" dirty="0">
            <a:latin typeface="Calibri" pitchFamily="34" charset="0"/>
          </a:endParaRPr>
        </a:p>
      </dsp:txBody>
      <dsp:txXfrm>
        <a:off x="0" y="786149"/>
        <a:ext cx="8610600" cy="3685500"/>
      </dsp:txXfrm>
    </dsp:sp>
    <dsp:sp modelId="{5AD9C38F-B250-43EA-A969-0E0E935BA879}">
      <dsp:nvSpPr>
        <dsp:cNvPr id="0" name=""/>
        <dsp:cNvSpPr/>
      </dsp:nvSpPr>
      <dsp:spPr>
        <a:xfrm>
          <a:off x="533400" y="629230"/>
          <a:ext cx="7383770" cy="507752"/>
        </a:xfrm>
        <a:prstGeom prst="round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alibri" pitchFamily="34" charset="0"/>
            </a:rPr>
            <a:t>Enhancements to </a:t>
          </a:r>
          <a:r>
            <a:rPr lang="en-US" sz="2000" b="1" kern="1200" dirty="0" smtClean="0">
              <a:latin typeface="Courier New" pitchFamily="49" charset="0"/>
              <a:cs typeface="Courier New" pitchFamily="49" charset="0"/>
            </a:rPr>
            <a:t>switch-case</a:t>
          </a:r>
          <a:r>
            <a:rPr lang="en-US" sz="2000" b="1" kern="1200" dirty="0" smtClean="0">
              <a:latin typeface="Calibri" pitchFamily="34" charset="0"/>
            </a:rPr>
            <a:t> statement in Java SE 7</a:t>
          </a:r>
          <a:endParaRPr lang="en-US" sz="2000" b="1" kern="1200" dirty="0">
            <a:latin typeface="Calibri" pitchFamily="34" charset="0"/>
          </a:endParaRPr>
        </a:p>
      </dsp:txBody>
      <dsp:txXfrm>
        <a:off x="558186" y="654016"/>
        <a:ext cx="7334198" cy="4581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54315-6E71-4A61-9846-5B09167CC92D}">
      <dsp:nvSpPr>
        <dsp:cNvPr id="0" name=""/>
        <dsp:cNvSpPr/>
      </dsp:nvSpPr>
      <dsp:spPr>
        <a:xfrm>
          <a:off x="0" y="0"/>
          <a:ext cx="6630162" cy="1014984"/>
        </a:xfrm>
        <a:prstGeom prst="roundRect">
          <a:avLst>
            <a:gd name="adj" fmla="val 10000"/>
          </a:avLst>
        </a:prstGeom>
        <a:solidFill>
          <a:schemeClr val="lt1"/>
        </a:solidFill>
        <a:ln w="381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</a:rPr>
            <a:t>The value of the expression specified with the </a:t>
          </a:r>
          <a:r>
            <a:rPr lang="en-US" sz="1800" kern="1200" dirty="0" smtClean="0">
              <a:latin typeface="Courier New" pitchFamily="49" charset="0"/>
              <a:cs typeface="Courier New" pitchFamily="49" charset="0"/>
            </a:rPr>
            <a:t>switch</a:t>
          </a:r>
          <a:r>
            <a:rPr lang="en-US" sz="1800" kern="1200" dirty="0" smtClean="0">
              <a:latin typeface="Calibri" pitchFamily="34" charset="0"/>
            </a:rPr>
            <a:t> statement is compared with each case constant value.</a:t>
          </a:r>
          <a:endParaRPr lang="en-US" sz="1800" kern="1200" dirty="0">
            <a:latin typeface="Calibri" pitchFamily="34" charset="0"/>
          </a:endParaRPr>
        </a:p>
      </dsp:txBody>
      <dsp:txXfrm>
        <a:off x="29728" y="29728"/>
        <a:ext cx="5416161" cy="955528"/>
      </dsp:txXfrm>
    </dsp:sp>
    <dsp:sp modelId="{606D2454-4156-42DC-A74A-B562EA899E43}">
      <dsp:nvSpPr>
        <dsp:cNvPr id="0" name=""/>
        <dsp:cNvSpPr/>
      </dsp:nvSpPr>
      <dsp:spPr>
        <a:xfrm>
          <a:off x="495109" y="1155954"/>
          <a:ext cx="6630162" cy="1014984"/>
        </a:xfrm>
        <a:prstGeom prst="roundRect">
          <a:avLst>
            <a:gd name="adj" fmla="val 10000"/>
          </a:avLst>
        </a:prstGeom>
        <a:solidFill>
          <a:schemeClr val="lt1"/>
        </a:solidFill>
        <a:ln w="381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</a:rPr>
            <a:t>If any </a:t>
          </a:r>
          <a:r>
            <a:rPr lang="en-US" sz="1800" kern="1200" dirty="0" smtClean="0">
              <a:latin typeface="Courier New" pitchFamily="49" charset="0"/>
              <a:cs typeface="Courier New" pitchFamily="49" charset="0"/>
            </a:rPr>
            <a:t>case</a:t>
          </a:r>
          <a:r>
            <a:rPr lang="en-US" sz="1800" kern="1200" dirty="0" smtClean="0">
              <a:latin typeface="Calibri" pitchFamily="34" charset="0"/>
            </a:rPr>
            <a:t> value matches, the corresponding statements in that </a:t>
          </a:r>
          <a:r>
            <a:rPr lang="en-US" sz="1800" kern="1200" dirty="0" smtClean="0">
              <a:latin typeface="Courier New" pitchFamily="49" charset="0"/>
              <a:cs typeface="Courier New" pitchFamily="49" charset="0"/>
            </a:rPr>
            <a:t>case</a:t>
          </a:r>
          <a:r>
            <a:rPr lang="en-US" sz="1800" kern="1200" dirty="0" smtClean="0">
              <a:latin typeface="Calibri" pitchFamily="34" charset="0"/>
            </a:rPr>
            <a:t> are executed.</a:t>
          </a:r>
          <a:endParaRPr lang="en-US" sz="1800" kern="1200" dirty="0">
            <a:latin typeface="Calibri" pitchFamily="34" charset="0"/>
          </a:endParaRPr>
        </a:p>
      </dsp:txBody>
      <dsp:txXfrm>
        <a:off x="524837" y="1185682"/>
        <a:ext cx="5415856" cy="955528"/>
      </dsp:txXfrm>
    </dsp:sp>
    <dsp:sp modelId="{4A841369-DFED-4111-AAA9-BAC1940CF5FB}">
      <dsp:nvSpPr>
        <dsp:cNvPr id="0" name=""/>
        <dsp:cNvSpPr/>
      </dsp:nvSpPr>
      <dsp:spPr>
        <a:xfrm>
          <a:off x="990219" y="2311907"/>
          <a:ext cx="6630162" cy="1014984"/>
        </a:xfrm>
        <a:prstGeom prst="roundRect">
          <a:avLst>
            <a:gd name="adj" fmla="val 10000"/>
          </a:avLst>
        </a:prstGeom>
        <a:solidFill>
          <a:schemeClr val="lt1"/>
        </a:solidFill>
        <a:ln w="381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</a:rPr>
            <a:t>When the </a:t>
          </a:r>
          <a:r>
            <a:rPr lang="en-US" sz="1800" kern="1200" dirty="0" smtClean="0">
              <a:latin typeface="Courier New" pitchFamily="49" charset="0"/>
              <a:cs typeface="Courier New" pitchFamily="49" charset="0"/>
            </a:rPr>
            <a:t>break</a:t>
          </a:r>
          <a:r>
            <a:rPr lang="en-US" sz="1800" kern="1200" dirty="0" smtClean="0">
              <a:latin typeface="Calibri" pitchFamily="34" charset="0"/>
            </a:rPr>
            <a:t> statement is encountered, it terminates the </a:t>
          </a:r>
          <a:r>
            <a:rPr lang="en-US" sz="1800" kern="1200" dirty="0" smtClean="0">
              <a:latin typeface="Courier New" pitchFamily="49" charset="0"/>
              <a:cs typeface="Courier New" pitchFamily="49" charset="0"/>
            </a:rPr>
            <a:t>switch-case</a:t>
          </a:r>
          <a:r>
            <a:rPr lang="en-US" sz="1800" kern="1200" dirty="0" smtClean="0">
              <a:latin typeface="Calibri" pitchFamily="34" charset="0"/>
            </a:rPr>
            <a:t> block and control switches to the statements following the block.</a:t>
          </a:r>
          <a:endParaRPr lang="en-US" sz="1800" kern="1200" dirty="0">
            <a:latin typeface="Calibri" pitchFamily="34" charset="0"/>
          </a:endParaRPr>
        </a:p>
      </dsp:txBody>
      <dsp:txXfrm>
        <a:off x="1019947" y="2341635"/>
        <a:ext cx="5415856" cy="955528"/>
      </dsp:txXfrm>
    </dsp:sp>
    <dsp:sp modelId="{BE236F03-51B4-4EEA-9ED0-C3C15A8F331E}">
      <dsp:nvSpPr>
        <dsp:cNvPr id="0" name=""/>
        <dsp:cNvSpPr/>
      </dsp:nvSpPr>
      <dsp:spPr>
        <a:xfrm>
          <a:off x="1485328" y="3479295"/>
          <a:ext cx="6630162" cy="1092701"/>
        </a:xfrm>
        <a:prstGeom prst="roundRect">
          <a:avLst>
            <a:gd name="adj" fmla="val 10000"/>
          </a:avLst>
        </a:prstGeom>
        <a:solidFill>
          <a:schemeClr val="lt1"/>
        </a:solidFill>
        <a:ln w="381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</a:rPr>
            <a:t>The </a:t>
          </a:r>
          <a:r>
            <a:rPr lang="en-US" sz="1800" kern="1200" dirty="0" smtClean="0">
              <a:latin typeface="Courier New" pitchFamily="49" charset="0"/>
              <a:cs typeface="Courier New" pitchFamily="49" charset="0"/>
            </a:rPr>
            <a:t>break</a:t>
          </a:r>
          <a:r>
            <a:rPr lang="en-US" sz="1800" kern="1200" dirty="0" smtClean="0">
              <a:latin typeface="Calibri" pitchFamily="34" charset="0"/>
            </a:rPr>
            <a:t> statement must be provided as without it, even after the matching case is executed; all other cases following the matching case are also executed.</a:t>
          </a:r>
          <a:endParaRPr lang="en-US" sz="1800" kern="1200" dirty="0">
            <a:latin typeface="Calibri" pitchFamily="34" charset="0"/>
          </a:endParaRPr>
        </a:p>
      </dsp:txBody>
      <dsp:txXfrm>
        <a:off x="1517332" y="3511299"/>
        <a:ext cx="5411304" cy="1028693"/>
      </dsp:txXfrm>
    </dsp:sp>
    <dsp:sp modelId="{6973FC32-79A9-454D-B252-AE2C167A3707}">
      <dsp:nvSpPr>
        <dsp:cNvPr id="0" name=""/>
        <dsp:cNvSpPr/>
      </dsp:nvSpPr>
      <dsp:spPr>
        <a:xfrm>
          <a:off x="1980438" y="4800600"/>
          <a:ext cx="6630162" cy="661414"/>
        </a:xfrm>
        <a:prstGeom prst="roundRect">
          <a:avLst>
            <a:gd name="adj" fmla="val 10000"/>
          </a:avLst>
        </a:prstGeom>
        <a:solidFill>
          <a:schemeClr val="lt1"/>
        </a:solidFill>
        <a:ln w="381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</a:rPr>
            <a:t>If there is no matching case, then the </a:t>
          </a:r>
          <a:r>
            <a:rPr lang="en-US" sz="1800" kern="1200" dirty="0" smtClean="0">
              <a:latin typeface="Courier New" pitchFamily="49" charset="0"/>
              <a:cs typeface="Courier New" pitchFamily="49" charset="0"/>
            </a:rPr>
            <a:t>default</a:t>
          </a:r>
          <a:r>
            <a:rPr lang="en-US" sz="1800" kern="1200" dirty="0" smtClean="0">
              <a:latin typeface="Calibri" pitchFamily="34" charset="0"/>
            </a:rPr>
            <a:t> case is executed.</a:t>
          </a:r>
          <a:endParaRPr lang="en-US" sz="1800" kern="1200" dirty="0">
            <a:latin typeface="Calibri" pitchFamily="34" charset="0"/>
          </a:endParaRPr>
        </a:p>
      </dsp:txBody>
      <dsp:txXfrm>
        <a:off x="1999810" y="4819972"/>
        <a:ext cx="5436568" cy="622670"/>
      </dsp:txXfrm>
    </dsp:sp>
    <dsp:sp modelId="{1A694BF4-13F1-49E3-98C6-B7AED64ABBB3}">
      <dsp:nvSpPr>
        <dsp:cNvPr id="0" name=""/>
        <dsp:cNvSpPr/>
      </dsp:nvSpPr>
      <dsp:spPr>
        <a:xfrm>
          <a:off x="5970422" y="741502"/>
          <a:ext cx="659739" cy="65973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6118863" y="741502"/>
        <a:ext cx="362857" cy="496454"/>
      </dsp:txXfrm>
    </dsp:sp>
    <dsp:sp modelId="{6D5FF7C9-2391-47B0-97F0-AADCCFBF62DA}">
      <dsp:nvSpPr>
        <dsp:cNvPr id="0" name=""/>
        <dsp:cNvSpPr/>
      </dsp:nvSpPr>
      <dsp:spPr>
        <a:xfrm>
          <a:off x="6465531" y="1897456"/>
          <a:ext cx="659739" cy="65973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6613972" y="1897456"/>
        <a:ext cx="362857" cy="496454"/>
      </dsp:txXfrm>
    </dsp:sp>
    <dsp:sp modelId="{7A2E375E-04EE-4A76-9865-4E3A3CFE84A3}">
      <dsp:nvSpPr>
        <dsp:cNvPr id="0" name=""/>
        <dsp:cNvSpPr/>
      </dsp:nvSpPr>
      <dsp:spPr>
        <a:xfrm>
          <a:off x="6960641" y="3036493"/>
          <a:ext cx="659739" cy="65973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7109082" y="3036493"/>
        <a:ext cx="362857" cy="496454"/>
      </dsp:txXfrm>
    </dsp:sp>
    <dsp:sp modelId="{225B3E92-D496-483F-839C-6E02E8AA9E5F}">
      <dsp:nvSpPr>
        <dsp:cNvPr id="0" name=""/>
        <dsp:cNvSpPr/>
      </dsp:nvSpPr>
      <dsp:spPr>
        <a:xfrm>
          <a:off x="7455750" y="4203725"/>
          <a:ext cx="659739" cy="65973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7604191" y="4203725"/>
        <a:ext cx="362857" cy="4964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47842-D833-4788-BFC7-779B13C292E2}">
      <dsp:nvSpPr>
        <dsp:cNvPr id="0" name=""/>
        <dsp:cNvSpPr/>
      </dsp:nvSpPr>
      <dsp:spPr>
        <a:xfrm>
          <a:off x="0" y="296574"/>
          <a:ext cx="8382000" cy="1389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50536" tIns="374904" rIns="65053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alibri" pitchFamily="34" charset="0"/>
            </a:rPr>
            <a:t>A runtime exception is generated when a </a:t>
          </a:r>
          <a:r>
            <a:rPr lang="en-US" sz="2000" kern="1200" dirty="0" smtClean="0">
              <a:latin typeface="Courier New" pitchFamily="49" charset="0"/>
              <a:cs typeface="Courier New" pitchFamily="49" charset="0"/>
            </a:rPr>
            <a:t>String</a:t>
          </a:r>
          <a:r>
            <a:rPr lang="en-US" sz="2000" kern="1200" dirty="0" smtClean="0">
              <a:latin typeface="Calibri" pitchFamily="34" charset="0"/>
            </a:rPr>
            <a:t> variable is assigned a </a:t>
          </a:r>
          <a:r>
            <a:rPr lang="en-US" sz="2000" kern="1200" dirty="0" smtClean="0">
              <a:latin typeface="Courier New" pitchFamily="49" charset="0"/>
              <a:cs typeface="Courier New" pitchFamily="49" charset="0"/>
            </a:rPr>
            <a:t>null</a:t>
          </a:r>
          <a:r>
            <a:rPr lang="en-US" sz="2000" kern="1200" dirty="0" smtClean="0">
              <a:latin typeface="Calibri" pitchFamily="34" charset="0"/>
            </a:rPr>
            <a:t> value and is passed as an expression to the </a:t>
          </a:r>
          <a:r>
            <a:rPr lang="en-US" sz="2000" kern="1200" dirty="0" smtClean="0">
              <a:latin typeface="Courier New" pitchFamily="49" charset="0"/>
              <a:cs typeface="Courier New" pitchFamily="49" charset="0"/>
            </a:rPr>
            <a:t>switch</a:t>
          </a:r>
          <a:r>
            <a:rPr lang="en-US" sz="2000" kern="1200" dirty="0" smtClean="0">
              <a:latin typeface="Calibri" pitchFamily="34" charset="0"/>
            </a:rPr>
            <a:t> statement.</a:t>
          </a:r>
          <a:endParaRPr lang="en-US" sz="2000" kern="1200" dirty="0">
            <a:latin typeface="Calibri" pitchFamily="34" charset="0"/>
          </a:endParaRPr>
        </a:p>
      </dsp:txBody>
      <dsp:txXfrm>
        <a:off x="0" y="296574"/>
        <a:ext cx="8382000" cy="1389150"/>
      </dsp:txXfrm>
    </dsp:sp>
    <dsp:sp modelId="{6921DF6F-D9BD-44E8-8B9D-93FDC369D71D}">
      <dsp:nvSpPr>
        <dsp:cNvPr id="0" name=""/>
        <dsp:cNvSpPr/>
      </dsp:nvSpPr>
      <dsp:spPr>
        <a:xfrm>
          <a:off x="419100" y="30894"/>
          <a:ext cx="5867400" cy="531360"/>
        </a:xfrm>
        <a:prstGeom prst="round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alibri" pitchFamily="34" charset="0"/>
            </a:rPr>
            <a:t>Null Values</a:t>
          </a:r>
          <a:endParaRPr lang="en-US" sz="2400" b="1" kern="1200" dirty="0">
            <a:latin typeface="Calibri" pitchFamily="34" charset="0"/>
          </a:endParaRPr>
        </a:p>
      </dsp:txBody>
      <dsp:txXfrm>
        <a:off x="445039" y="56833"/>
        <a:ext cx="5815522" cy="479482"/>
      </dsp:txXfrm>
    </dsp:sp>
    <dsp:sp modelId="{87A6DBBA-B269-44AD-A2C1-6E23E3039F30}">
      <dsp:nvSpPr>
        <dsp:cNvPr id="0" name=""/>
        <dsp:cNvSpPr/>
      </dsp:nvSpPr>
      <dsp:spPr>
        <a:xfrm>
          <a:off x="0" y="2048605"/>
          <a:ext cx="8382000" cy="198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50536" tIns="374904" rIns="65053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alibri" pitchFamily="34" charset="0"/>
            </a:rPr>
            <a:t>The value of </a:t>
          </a:r>
          <a:r>
            <a:rPr lang="en-US" sz="2000" kern="1200" dirty="0" smtClean="0">
              <a:latin typeface="Courier New" pitchFamily="49" charset="0"/>
              <a:cs typeface="Courier New" pitchFamily="49" charset="0"/>
            </a:rPr>
            <a:t>String</a:t>
          </a:r>
          <a:r>
            <a:rPr lang="en-US" sz="2000" kern="1200" dirty="0" smtClean="0">
              <a:latin typeface="Calibri" pitchFamily="34" charset="0"/>
            </a:rPr>
            <a:t> variable that is matched with the case literals is case sensitive.</a:t>
          </a:r>
          <a:endParaRPr lang="en-US" sz="2000" kern="1200" dirty="0">
            <a:latin typeface="Calibri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alibri" pitchFamily="34" charset="0"/>
            </a:rPr>
            <a:t>Example: a </a:t>
          </a:r>
          <a:r>
            <a:rPr lang="en-US" sz="2000" kern="1200" dirty="0" smtClean="0">
              <a:latin typeface="Courier New" pitchFamily="49" charset="0"/>
              <a:cs typeface="Courier New" pitchFamily="49" charset="0"/>
            </a:rPr>
            <a:t>String</a:t>
          </a:r>
          <a:r>
            <a:rPr lang="en-US" sz="2000" kern="1200" dirty="0" smtClean="0">
              <a:latin typeface="Calibri" pitchFamily="34" charset="0"/>
            </a:rPr>
            <a:t> value “</a:t>
          </a:r>
          <a:r>
            <a:rPr lang="en-US" sz="2000" b="1" kern="1200" dirty="0" smtClean="0">
              <a:latin typeface="Courier New" pitchFamily="49" charset="0"/>
              <a:cs typeface="Courier New" pitchFamily="49" charset="0"/>
            </a:rPr>
            <a:t>Monday</a:t>
          </a:r>
          <a:r>
            <a:rPr lang="en-US" sz="2000" kern="1200" dirty="0" smtClean="0">
              <a:latin typeface="Calibri" pitchFamily="34" charset="0"/>
            </a:rPr>
            <a:t>” when matched with the case labeled “</a:t>
          </a:r>
          <a:r>
            <a:rPr lang="en-US" sz="2000" b="1" kern="1200" dirty="0" smtClean="0">
              <a:latin typeface="Courier New" pitchFamily="49" charset="0"/>
              <a:cs typeface="Courier New" pitchFamily="49" charset="0"/>
            </a:rPr>
            <a:t>MONDAY</a:t>
          </a:r>
          <a:r>
            <a:rPr lang="en-US" sz="2000" kern="1200" dirty="0" smtClean="0">
              <a:latin typeface="Calibri" pitchFamily="34" charset="0"/>
            </a:rPr>
            <a:t>”</a:t>
          </a:r>
          <a:r>
            <a:rPr lang="en-US" sz="2000" b="0" kern="1200" dirty="0" smtClean="0">
              <a:latin typeface="Courier New" pitchFamily="49" charset="0"/>
              <a:cs typeface="Courier New" pitchFamily="49" charset="0"/>
            </a:rPr>
            <a:t>:</a:t>
          </a:r>
          <a:r>
            <a:rPr lang="en-US" sz="2000" kern="1200" dirty="0" smtClean="0">
              <a:latin typeface="Calibri" pitchFamily="34" charset="0"/>
            </a:rPr>
            <a:t>, then it will not be treated as a matched value.</a:t>
          </a:r>
          <a:endParaRPr lang="en-US" sz="2000" kern="1200" dirty="0">
            <a:latin typeface="Calibri" pitchFamily="34" charset="0"/>
          </a:endParaRPr>
        </a:p>
      </dsp:txBody>
      <dsp:txXfrm>
        <a:off x="0" y="2048605"/>
        <a:ext cx="8382000" cy="1984500"/>
      </dsp:txXfrm>
    </dsp:sp>
    <dsp:sp modelId="{1E8DF2E8-69AB-4AB7-B593-FEC27014C648}">
      <dsp:nvSpPr>
        <dsp:cNvPr id="0" name=""/>
        <dsp:cNvSpPr/>
      </dsp:nvSpPr>
      <dsp:spPr>
        <a:xfrm>
          <a:off x="419100" y="1782925"/>
          <a:ext cx="5867400" cy="531360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alibri" pitchFamily="34" charset="0"/>
            </a:rPr>
            <a:t>Case-sensitive values</a:t>
          </a:r>
          <a:endParaRPr lang="en-US" sz="2400" b="1" kern="1200" dirty="0">
            <a:latin typeface="Calibri" pitchFamily="34" charset="0"/>
          </a:endParaRPr>
        </a:p>
      </dsp:txBody>
      <dsp:txXfrm>
        <a:off x="445039" y="1808864"/>
        <a:ext cx="5815522" cy="4794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9C366-7EB4-4AF6-A7AB-A19EA353DFDE}">
      <dsp:nvSpPr>
        <dsp:cNvPr id="0" name=""/>
        <dsp:cNvSpPr/>
      </dsp:nvSpPr>
      <dsp:spPr>
        <a:xfrm>
          <a:off x="0" y="0"/>
          <a:ext cx="8001000" cy="1216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alibri" pitchFamily="34" charset="0"/>
              <a:cs typeface="Courier New" pitchFamily="49" charset="0"/>
            </a:rPr>
            <a:t>The </a:t>
          </a:r>
          <a:r>
            <a:rPr lang="en-US" sz="2000" b="1" kern="1200" dirty="0" smtClean="0">
              <a:latin typeface="Courier New" pitchFamily="49" charset="0"/>
              <a:cs typeface="Courier New" pitchFamily="49" charset="0"/>
            </a:rPr>
            <a:t>switch-case</a:t>
          </a:r>
          <a:r>
            <a:rPr lang="en-US" sz="2000" b="1" kern="1200" dirty="0" smtClean="0">
              <a:latin typeface="Calibri" pitchFamily="34" charset="0"/>
              <a:cs typeface="Courier New" pitchFamily="49" charset="0"/>
            </a:rPr>
            <a:t> statement differs from the </a:t>
          </a:r>
          <a:r>
            <a:rPr lang="en-US" sz="2000" b="1" kern="1200" dirty="0" smtClean="0">
              <a:latin typeface="Courier New" pitchFamily="49" charset="0"/>
              <a:cs typeface="Courier New" pitchFamily="49" charset="0"/>
            </a:rPr>
            <a:t>if</a:t>
          </a:r>
          <a:r>
            <a:rPr lang="en-US" sz="2000" b="1" kern="1200" dirty="0" smtClean="0">
              <a:latin typeface="Calibri" pitchFamily="34" charset="0"/>
              <a:cs typeface="Courier New" pitchFamily="49" charset="0"/>
            </a:rPr>
            <a:t> statement, as it can only test for equality.</a:t>
          </a:r>
          <a:endParaRPr lang="en-US" sz="2000" b="1" kern="1200" dirty="0">
            <a:latin typeface="Calibri" pitchFamily="34" charset="0"/>
            <a:cs typeface="Courier New" pitchFamily="49" charset="0"/>
          </a:endParaRPr>
        </a:p>
      </dsp:txBody>
      <dsp:txXfrm>
        <a:off x="59399" y="59399"/>
        <a:ext cx="7882202" cy="1098002"/>
      </dsp:txXfrm>
    </dsp:sp>
    <dsp:sp modelId="{ABF33AE4-E3B7-4012-9558-FA4FD2B7DBBF}">
      <dsp:nvSpPr>
        <dsp:cNvPr id="0" name=""/>
        <dsp:cNvSpPr/>
      </dsp:nvSpPr>
      <dsp:spPr>
        <a:xfrm>
          <a:off x="0" y="1508429"/>
          <a:ext cx="8001000" cy="121680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alibri" pitchFamily="34" charset="0"/>
            </a:rPr>
            <a:t>No two case constants in the same </a:t>
          </a:r>
          <a:r>
            <a:rPr lang="en-US" sz="2000" b="1" kern="1200" dirty="0" smtClean="0">
              <a:latin typeface="Courier New" pitchFamily="49" charset="0"/>
              <a:cs typeface="Courier New" pitchFamily="49" charset="0"/>
            </a:rPr>
            <a:t>switch</a:t>
          </a:r>
          <a:r>
            <a:rPr lang="en-US" sz="2000" b="1" kern="1200" dirty="0" smtClean="0">
              <a:latin typeface="Calibri" pitchFamily="34" charset="0"/>
            </a:rPr>
            <a:t> statement can have identical values, except the nested </a:t>
          </a:r>
          <a:r>
            <a:rPr lang="en-US" sz="2000" b="1" kern="1200" dirty="0" smtClean="0">
              <a:latin typeface="Courier New" pitchFamily="49" charset="0"/>
              <a:cs typeface="Courier New" pitchFamily="49" charset="0"/>
            </a:rPr>
            <a:t>switch-case</a:t>
          </a:r>
          <a:r>
            <a:rPr lang="en-US" sz="2000" b="1" kern="1200" dirty="0" smtClean="0">
              <a:latin typeface="Calibri" pitchFamily="34" charset="0"/>
            </a:rPr>
            <a:t> statements.</a:t>
          </a:r>
          <a:endParaRPr lang="en-US" sz="2000" b="1" kern="1200" dirty="0">
            <a:latin typeface="Calibri" pitchFamily="34" charset="0"/>
          </a:endParaRPr>
        </a:p>
      </dsp:txBody>
      <dsp:txXfrm>
        <a:off x="59399" y="1567828"/>
        <a:ext cx="7882202" cy="1098002"/>
      </dsp:txXfrm>
    </dsp:sp>
    <dsp:sp modelId="{DD5506DB-AF03-477E-8748-1C08BFE86C6D}">
      <dsp:nvSpPr>
        <dsp:cNvPr id="0" name=""/>
        <dsp:cNvSpPr/>
      </dsp:nvSpPr>
      <dsp:spPr>
        <a:xfrm>
          <a:off x="0" y="2974199"/>
          <a:ext cx="8001000" cy="12168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alibri" pitchFamily="34" charset="0"/>
            </a:rPr>
            <a:t>A </a:t>
          </a:r>
          <a:r>
            <a:rPr lang="en-US" sz="2000" b="1" kern="1200" dirty="0" smtClean="0">
              <a:latin typeface="Courier New" pitchFamily="49" charset="0"/>
              <a:cs typeface="Courier New" pitchFamily="49" charset="0"/>
            </a:rPr>
            <a:t>switch</a:t>
          </a:r>
          <a:r>
            <a:rPr lang="en-US" sz="2000" b="1" kern="1200" dirty="0" smtClean="0">
              <a:latin typeface="Calibri" pitchFamily="34" charset="0"/>
            </a:rPr>
            <a:t> statement is more efficient and executes faster than a set of </a:t>
          </a:r>
          <a:r>
            <a:rPr lang="en-US" sz="2000" b="1" kern="1200" dirty="0" smtClean="0">
              <a:latin typeface="Courier New" pitchFamily="49" charset="0"/>
              <a:cs typeface="Courier New" pitchFamily="49" charset="0"/>
            </a:rPr>
            <a:t>nested-if</a:t>
          </a:r>
          <a:r>
            <a:rPr lang="en-US" sz="2000" b="1" kern="1200" dirty="0" smtClean="0">
              <a:latin typeface="Calibri" pitchFamily="34" charset="0"/>
            </a:rPr>
            <a:t> statements.</a:t>
          </a:r>
          <a:endParaRPr lang="en-US" sz="2000" b="1" kern="1200" dirty="0">
            <a:latin typeface="Calibri" pitchFamily="34" charset="0"/>
          </a:endParaRPr>
        </a:p>
      </dsp:txBody>
      <dsp:txXfrm>
        <a:off x="59399" y="3033598"/>
        <a:ext cx="78822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64B9725-44EB-408E-A670-A66AE5FBBF1B}" type="datetime1">
              <a:rPr lang="en-US"/>
              <a:pPr>
                <a:defRPr/>
              </a:pPr>
              <a:t>12/28/2018</a:t>
            </a:fld>
            <a:endParaRPr lang="en-US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005E228-509B-414F-A9D0-D1C8250597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4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6F72C7C-C170-4C32-B42F-55464ECD45A1}" type="datetime1">
              <a:rPr lang="en-US"/>
              <a:pPr>
                <a:defRPr/>
              </a:pPr>
              <a:t>12/28/2018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CC863AC-7600-4022-BA06-9E5E1721F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35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QL session page.tif"/>
          <p:cNvPicPr>
            <a:picLocks noChangeAspect="1"/>
          </p:cNvPicPr>
          <p:nvPr userDrawn="1"/>
        </p:nvPicPr>
        <p:blipFill>
          <a:blip r:embed="rId2" cstate="print"/>
          <a:srcRect t="4305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print"/>
            <a:srcRect t="43057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</p:pic>
      <p:sp>
        <p:nvSpPr>
          <p:cNvPr id="3" name="Title Placeholder 1"/>
          <p:cNvSpPr>
            <a:spLocks/>
          </p:cNvSpPr>
          <p:nvPr/>
        </p:nvSpPr>
        <p:spPr bwMode="auto">
          <a:xfrm>
            <a:off x="4114800" y="2501900"/>
            <a:ext cx="464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endParaRPr lang="en-US" sz="4500" b="1">
              <a:solidFill>
                <a:srgbClr val="FFCC00"/>
              </a:solidFill>
              <a:latin typeface="Calibri" pitchFamily="34" charset="0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4191000" y="2438400"/>
            <a:ext cx="441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endParaRPr lang="en-US" sz="4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133600" y="1828800"/>
            <a:ext cx="2514600" cy="505075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spc="50" dirty="0">
                <a:ln w="12700" cmpd="sng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alibri" pitchFamily="34" charset="0"/>
              </a:rPr>
              <a:t>Session: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sz="4800" b="1" cap="none" spc="0" dirty="0" smtClean="0">
                <a:ln>
                  <a:noFill/>
                </a:ln>
                <a:solidFill>
                  <a:srgbClr val="82302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Fundamentals of Java</a:t>
            </a:r>
            <a:endParaRPr lang="en-US" sz="4800" b="1" cap="none" spc="0" dirty="0">
              <a:ln>
                <a:noFill/>
              </a:ln>
              <a:solidFill>
                <a:srgbClr val="82302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8077200" cy="152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</a:t>
            </a:r>
            <a:r>
              <a:rPr lang="en-US" dirty="0" err="1" smtClean="0"/>
              <a:t>Aptech</a:t>
            </a:r>
            <a:r>
              <a:rPr lang="en-US" dirty="0" smtClean="0"/>
              <a:t>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973735"/>
              </a:buClr>
              <a:defRPr sz="2800">
                <a:latin typeface="Calibri" pitchFamily="34" charset="0"/>
              </a:defRPr>
            </a:lvl1pPr>
            <a:lvl2pPr>
              <a:buClr>
                <a:srgbClr val="85312F"/>
              </a:buClr>
              <a:defRPr sz="2400">
                <a:latin typeface="Calibri" pitchFamily="34" charset="0"/>
              </a:defRPr>
            </a:lvl2pPr>
            <a:lvl3pPr>
              <a:buClr>
                <a:srgbClr val="85312F"/>
              </a:buClr>
              <a:defRPr sz="2000">
                <a:latin typeface="Calibri" pitchFamily="34" charset="0"/>
              </a:defRPr>
            </a:lvl3pPr>
            <a:lvl4pPr>
              <a:defRPr sz="18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</p:spPr>
        <p:txBody>
          <a:bodyPr/>
          <a:lstStyle>
            <a:lvl1pPr>
              <a:defRPr sz="2800" b="1" cap="none" spc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314" name="Picture 2" descr="\\priyankag\Demos\Java_Logo.png"/>
          <p:cNvPicPr>
            <a:picLocks noChangeAspect="1" noChangeArrowheads="1"/>
          </p:cNvPicPr>
          <p:nvPr userDrawn="1"/>
        </p:nvPicPr>
        <p:blipFill>
          <a:blip r:embed="rId2" cstate="print"/>
          <a:srcRect b="25494"/>
          <a:stretch>
            <a:fillRect/>
          </a:stretch>
        </p:blipFill>
        <p:spPr bwMode="auto">
          <a:xfrm>
            <a:off x="8305800" y="0"/>
            <a:ext cx="554621" cy="7687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 userDrawn="1"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chemeClr val="accent2">
              <a:lumMod val="50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257800"/>
          </a:xfrm>
        </p:spPr>
        <p:txBody>
          <a:bodyPr/>
          <a:lstStyle>
            <a:lvl1pPr>
              <a:buClr>
                <a:schemeClr val="accent2">
                  <a:lumMod val="50000"/>
                </a:schemeClr>
              </a:buClr>
              <a:defRPr>
                <a:latin typeface="Calibri" pitchFamily="34" charset="0"/>
              </a:defRPr>
            </a:lvl1pPr>
            <a:lvl2pPr>
              <a:buClr>
                <a:schemeClr val="accent2">
                  <a:lumMod val="50000"/>
                </a:schemeClr>
              </a:buClr>
              <a:defRPr/>
            </a:lvl2pPr>
            <a:lvl3pPr>
              <a:buClr>
                <a:schemeClr val="accent2">
                  <a:lumMod val="50000"/>
                </a:schemeClr>
              </a:buCl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</p:spPr>
        <p:txBody>
          <a:bodyPr/>
          <a:lstStyle>
            <a:lvl1pPr>
              <a:defRPr sz="3600" b="1" cap="none" spc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chemeClr val="accent2">
              <a:lumMod val="50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9" name="Picture 2" descr="\\priyankag\Demos\Java_Logo.png"/>
          <p:cNvPicPr>
            <a:picLocks noChangeAspect="1" noChangeArrowheads="1"/>
          </p:cNvPicPr>
          <p:nvPr userDrawn="1"/>
        </p:nvPicPr>
        <p:blipFill>
          <a:blip r:embed="rId2" cstate="print"/>
          <a:srcRect b="25494"/>
          <a:stretch>
            <a:fillRect/>
          </a:stretch>
        </p:blipFill>
        <p:spPr bwMode="auto">
          <a:xfrm>
            <a:off x="8305800" y="0"/>
            <a:ext cx="554621" cy="768700"/>
          </a:xfrm>
          <a:prstGeom prst="rect">
            <a:avLst/>
          </a:prstGeom>
          <a:noFill/>
        </p:spPr>
      </p:pic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8077200" cy="152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82296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8077200" cy="152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</a:t>
            </a:r>
            <a:r>
              <a:rPr lang="en-US" dirty="0" err="1" smtClean="0"/>
              <a:t>Aptech</a:t>
            </a:r>
            <a:r>
              <a:rPr lang="en-US" dirty="0" smtClean="0"/>
              <a:t>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" pitchFamily="2" charset="2"/>
        <a:buChar char="u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 2" pitchFamily="18" charset="2"/>
        <a:buChar char="²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40000"/>
        <a:buFont typeface="Wingdings 2" pitchFamily="18" charset="2"/>
        <a:buChar char="³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3886200" y="1715869"/>
            <a:ext cx="42783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600" b="1" spc="50" dirty="0" smtClean="0">
                <a:ln w="12700" cmpd="sng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alibri" pitchFamily="34" charset="0"/>
              </a:rPr>
              <a:t>4</a:t>
            </a:r>
            <a:endParaRPr lang="en-US" sz="3600" b="1" spc="50" dirty="0">
              <a:ln w="12700" cmpd="sng">
                <a:solidFill>
                  <a:schemeClr val="accent6">
                    <a:lumMod val="40000"/>
                    <a:lumOff val="6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Calibri" pitchFamily="34" charset="0"/>
            </a:endParaRP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2590800" y="2590800"/>
            <a:ext cx="63373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4400" b="1" spc="50" dirty="0" smtClean="0">
                <a:ln w="12700" cmpd="sng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alibri" pitchFamily="34" charset="0"/>
              </a:rPr>
              <a:t>Decision-Making Constructs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486400"/>
          </a:xfrm>
        </p:spPr>
        <p:txBody>
          <a:bodyPr/>
          <a:lstStyle/>
          <a:p>
            <a:r>
              <a:rPr lang="en-US" sz="2400" dirty="0" smtClean="0"/>
              <a:t>Sometimes, it is required to define a block of statements to be executed when a condition evaluates to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This is done by using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 sz="2400" dirty="0" smtClean="0"/>
              <a:t> statement. 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 sz="2400" dirty="0" smtClean="0"/>
              <a:t> Statement:</a:t>
            </a:r>
          </a:p>
          <a:p>
            <a:pPr lvl="1"/>
            <a:r>
              <a:rPr lang="en-US" sz="2000" dirty="0" smtClean="0"/>
              <a:t>Begins with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 smtClean="0"/>
              <a:t> block followed by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dirty="0" smtClean="0"/>
              <a:t> block. 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dirty="0" smtClean="0"/>
              <a:t> block specifies a block of statements that are to be executed when a condition evaluates to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2000" dirty="0" smtClean="0"/>
              <a:t>. </a:t>
            </a:r>
          </a:p>
          <a:p>
            <a:r>
              <a:rPr lang="en-US" sz="2400" dirty="0" smtClean="0"/>
              <a:t>The syntax for using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 sz="2400" dirty="0" smtClean="0"/>
              <a:t> statement is as follows: 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‘if-else’ Statement 1-3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85800" y="4114800"/>
            <a:ext cx="1295400" cy="381000"/>
            <a:chOff x="0" y="267999"/>
            <a:chExt cx="6096000" cy="936000"/>
          </a:xfrm>
          <a:solidFill>
            <a:schemeClr val="accent2"/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7" name="Rounded Rectangle 6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Syntax</a:t>
              </a:r>
              <a:endParaRPr lang="en-IN" sz="2400" b="1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85800" y="4572000"/>
          <a:ext cx="79248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if (condition) { 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one or more statements; 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else { 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one or more statements; 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en-US" sz="2000" b="0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Following code snippet demonstrates the code that checks whether a number is even or odd: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In the code, the variable,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sz="2000" dirty="0" smtClean="0"/>
              <a:t> is divided by 2 to obtain the remainder of the division.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‘if-else’ Statement 2-3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1828800"/>
          <a:ext cx="792480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/>
              </a:tblGrid>
              <a:tr h="3124200">
                <a:tc>
                  <a:txBody>
                    <a:bodyPr/>
                    <a:lstStyle/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 class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Number_Division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{ </a:t>
                      </a:r>
                    </a:p>
                    <a:p>
                      <a:endParaRPr lang="en-US" sz="1400" b="0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/**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* @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param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the command line arguments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*/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public static void main(String[]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number = 11, remainder;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% operator to return the remainder of the division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remainder = number % 2;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if (remainder == 0)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(“Number is even”);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} else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(“Number is odd”);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}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r>
                        <a:rPr lang="en-US" sz="1400" b="1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dirty="0" smtClean="0"/>
              <a:t>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000" dirty="0" smtClean="0"/>
              <a:t> (modulus) operator which returns the remainder after performing the division. </a:t>
            </a:r>
          </a:p>
          <a:p>
            <a:pPr lvl="1"/>
            <a:r>
              <a:rPr lang="en-US" sz="2000" dirty="0" smtClean="0"/>
              <a:t>If the remainder is 0, the message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Number is even</a:t>
            </a:r>
            <a:r>
              <a:rPr lang="en-US" sz="2000" dirty="0" smtClean="0"/>
              <a:t> is printed. Otherwise, the message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Number is odd</a:t>
            </a:r>
            <a:r>
              <a:rPr lang="en-US" sz="2000" dirty="0" smtClean="0"/>
              <a:t> is printed. </a:t>
            </a:r>
          </a:p>
          <a:p>
            <a:r>
              <a:rPr lang="en-US" sz="2400" dirty="0" smtClean="0"/>
              <a:t>Following figure shows the output of the code: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‘if-else’ Statement 3-3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5" descr="Figure 4.3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819400"/>
            <a:ext cx="5624942" cy="1545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 smtClean="0"/>
              <a:t> statement can also be used within another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 smtClean="0"/>
              <a:t> statement forming a nested-if. </a:t>
            </a:r>
          </a:p>
          <a:p>
            <a:r>
              <a:rPr lang="en-US" sz="2400" dirty="0" smtClean="0"/>
              <a:t>A nested-if statement is an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 smtClean="0"/>
              <a:t> statement that is the target of another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400" dirty="0" smtClean="0"/>
              <a:t> statement. </a:t>
            </a:r>
          </a:p>
          <a:p>
            <a:r>
              <a:rPr lang="en-US" sz="2400" dirty="0" smtClean="0"/>
              <a:t>The syntax to use the nested-if statements is as follows: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Nested-if Statement 1-4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85800" y="3048000"/>
            <a:ext cx="1295400" cy="381000"/>
            <a:chOff x="0" y="267999"/>
            <a:chExt cx="6096000" cy="936000"/>
          </a:xfrm>
          <a:solidFill>
            <a:schemeClr val="accent2"/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7" name="Rounded Rectangle 6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Syntax</a:t>
              </a:r>
              <a:endParaRPr lang="en-IN" sz="2400" b="1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85800" y="3505200"/>
          <a:ext cx="79248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/>
              </a:tblGrid>
              <a:tr h="2667000">
                <a:tc>
                  <a:txBody>
                    <a:bodyPr/>
                    <a:lstStyle/>
                    <a:p>
                      <a:pPr algn="l"/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if(condition) { </a:t>
                      </a:r>
                    </a:p>
                    <a:p>
                      <a:pPr algn="l"/>
                      <a:endParaRPr lang="en-US" sz="1400" b="0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algn="l"/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if(condition) </a:t>
                      </a:r>
                    </a:p>
                    <a:p>
                      <a:pPr algn="l"/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true-block statement(s); </a:t>
                      </a:r>
                    </a:p>
                    <a:p>
                      <a:pPr algn="l"/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else </a:t>
                      </a:r>
                    </a:p>
                    <a:p>
                      <a:pPr algn="l"/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false-block statement(s); </a:t>
                      </a:r>
                    </a:p>
                    <a:p>
                      <a:pPr algn="l"/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}</a:t>
                      </a:r>
                    </a:p>
                    <a:p>
                      <a:pPr algn="l"/>
                      <a:endParaRPr lang="en-US" sz="1400" b="0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algn="l"/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else { </a:t>
                      </a:r>
                    </a:p>
                    <a:p>
                      <a:pPr algn="l"/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false-block statement(s); </a:t>
                      </a:r>
                    </a:p>
                    <a:p>
                      <a:pPr algn="l"/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Following code snippet checks whether a number is divisible by 3 as well as 5:</a:t>
            </a:r>
          </a:p>
          <a:p>
            <a:pPr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Nested-if Statement 2-4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1828800"/>
          <a:ext cx="79248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/>
              </a:tblGrid>
              <a:tr h="4419600">
                <a:tc>
                  <a:txBody>
                    <a:bodyPr/>
                    <a:lstStyle/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import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java.util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.*;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 class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NumberDivisibility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/**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* @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param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the command line arguments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*/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public static void main(String[]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// Scanner class is used to accept values from the user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Scanner input = new Scanner(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System.in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(“Enter a Number: “);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num =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input.nextInt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 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en-US" sz="1400" b="1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// Checks whether a number is divisible by 3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if (num % 3 == 0)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(“Inside Outer if Block”); </a:t>
                      </a:r>
                    </a:p>
                    <a:p>
                      <a:endParaRPr lang="en-US" sz="1400" b="0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// Inner if statement checks if number is divisible by 5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if (num % 5 == 0)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(“Number is divisible by 3 and 5”);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} else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(“Number is divisible by 3, but not by 5”);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} // End of inner if-else statement </a:t>
                      </a:r>
                      <a:endParaRPr lang="en-US" sz="1800" b="0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638800"/>
          </a:xfrm>
        </p:spPr>
        <p:txBody>
          <a:bodyPr/>
          <a:lstStyle/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The code declares a variable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dirty="0" smtClean="0"/>
              <a:t> to store an integer value accepted from the user. </a:t>
            </a:r>
          </a:p>
          <a:p>
            <a:pPr lvl="1"/>
            <a:r>
              <a:rPr lang="en-US" sz="2000" dirty="0" smtClean="0"/>
              <a:t>Initially, the outer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 smtClean="0"/>
              <a:t> statement is evaluated. If it evaluate to:</a:t>
            </a:r>
          </a:p>
          <a:p>
            <a:pPr lvl="2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800" dirty="0" smtClean="0"/>
              <a:t>, then the inner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 sz="1800" dirty="0" smtClean="0"/>
              <a:t> statement is skipped and the final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800" dirty="0" smtClean="0"/>
              <a:t> block is executed. </a:t>
            </a:r>
          </a:p>
          <a:p>
            <a:pPr lvl="2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dirty="0" smtClean="0"/>
              <a:t>, then its body containing the inner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 sz="1800" dirty="0" smtClean="0"/>
              <a:t> statement is evaluated. </a:t>
            </a:r>
          </a:p>
          <a:p>
            <a:r>
              <a:rPr lang="en-US" sz="2400" dirty="0" smtClean="0"/>
              <a:t>Following figure shows the output of the code: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Nested-if Statement 3-4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975360"/>
          <a:ext cx="79248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/>
              </a:tblGrid>
              <a:tr h="1143000">
                <a:tc>
                  <a:txBody>
                    <a:bodyPr/>
                    <a:lstStyle/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} else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(“Number is not divisible by 3”);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} // End of outer if-else statement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 	 </a:t>
                      </a:r>
                      <a:r>
                        <a:rPr lang="en-US" sz="1400" b="1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 descr="Figure 4.4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4800600"/>
            <a:ext cx="4301456" cy="1627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important points to remember about nested-if statements are as follows: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Nested-if Statement 4-4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762000" y="2133600"/>
          <a:ext cx="76962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multiple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 smtClean="0"/>
              <a:t> construct is known as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if-else-if</a:t>
            </a:r>
            <a:r>
              <a:rPr lang="en-US" sz="2400" dirty="0" smtClean="0"/>
              <a:t> ladder.</a:t>
            </a:r>
          </a:p>
          <a:p>
            <a:r>
              <a:rPr lang="en-US" sz="2400" dirty="0" smtClean="0"/>
              <a:t>The conditions are evaluated sequentially starting from the top of the ladder and moving downwards. </a:t>
            </a:r>
          </a:p>
          <a:p>
            <a:r>
              <a:rPr lang="en-US" sz="2400" dirty="0" smtClean="0"/>
              <a:t>When a condition controlling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 smtClean="0"/>
              <a:t> statement is evaluated as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400" dirty="0" smtClean="0"/>
              <a:t>, then the associated statements associated are executed and all other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else-if</a:t>
            </a:r>
            <a:r>
              <a:rPr lang="en-US" sz="2400" dirty="0" smtClean="0"/>
              <a:t> statements are bypassed.</a:t>
            </a:r>
          </a:p>
          <a:p>
            <a:r>
              <a:rPr lang="en-US" sz="2400" dirty="0" smtClean="0"/>
              <a:t>If none of the condition is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400" dirty="0" smtClean="0"/>
              <a:t>, then the final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400" dirty="0" smtClean="0"/>
              <a:t> statement also referred as default statement is executed.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‘if-else-if’ Ladder 1-5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syntax for using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if-else-if</a:t>
            </a:r>
            <a:r>
              <a:rPr lang="en-US" sz="2000" dirty="0" smtClean="0"/>
              <a:t> statement is as follows: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‘if-else-if’ Ladder 2-5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85800" y="1463040"/>
            <a:ext cx="1295400" cy="381000"/>
            <a:chOff x="0" y="267999"/>
            <a:chExt cx="6096000" cy="936000"/>
          </a:xfrm>
          <a:solidFill>
            <a:schemeClr val="accent2"/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7" name="Rounded Rectangle 6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Syntax</a:t>
              </a:r>
              <a:endParaRPr lang="en-IN" sz="2400" b="1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85800" y="1920240"/>
          <a:ext cx="79248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/>
              </a:tblGrid>
              <a:tr h="2667000"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if(condition) { 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one or more statements 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</a:p>
                    <a:p>
                      <a:endParaRPr lang="en-US" sz="1800" b="0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else if (condition) { 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one or more statements 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</a:p>
                    <a:p>
                      <a:endParaRPr lang="en-US" sz="1800" b="0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else { 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one or more statements 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en-US" sz="1400" b="0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Following figure shows the flow of execution for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if-else-if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smtClean="0"/>
              <a:t>ladder:</a:t>
            </a:r>
          </a:p>
          <a:p>
            <a:pPr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‘if-else-if’ Ladder 3-5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6" name="Picture 5" descr="Figure 4.5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1524000"/>
            <a:ext cx="5360724" cy="48036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the need for decision-making statements </a:t>
            </a:r>
          </a:p>
          <a:p>
            <a:r>
              <a:rPr lang="en-US" dirty="0" smtClean="0"/>
              <a:t>List the different types of decision-making statements </a:t>
            </a:r>
          </a:p>
          <a:p>
            <a:r>
              <a:rPr lang="en-US" dirty="0" smtClean="0"/>
              <a:t>Explain the if statement </a:t>
            </a:r>
          </a:p>
          <a:p>
            <a:r>
              <a:rPr lang="en-US" dirty="0" smtClean="0"/>
              <a:t>Explain the various forms of if statement </a:t>
            </a:r>
          </a:p>
          <a:p>
            <a:r>
              <a:rPr lang="en-US" dirty="0" smtClean="0"/>
              <a:t>Explain the switch-case statement </a:t>
            </a:r>
          </a:p>
          <a:p>
            <a:r>
              <a:rPr lang="en-US" dirty="0" smtClean="0"/>
              <a:t>Explain the use of strings and enumeration in the switch-case statement </a:t>
            </a:r>
          </a:p>
          <a:p>
            <a:r>
              <a:rPr lang="en-US" dirty="0" smtClean="0"/>
              <a:t>Compare the if-else and switch-case statement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Following code snippet checks the total marks and prints the appropriate grade: 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‘if-else-if’ Ladder 4-5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1767840"/>
          <a:ext cx="79248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/>
              </a:tblGrid>
              <a:tr h="4343400">
                <a:tc>
                  <a:txBody>
                    <a:bodyPr/>
                    <a:lstStyle/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 class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CheckMarks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/**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* @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param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the command line arguments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*/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public static void main(String[]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totalMarks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59; 	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/* Tests the value of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totalMarks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and accordingly transfers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* control to the else if statement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*/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if (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totalMarks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&gt;= 90)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(“Grade = A+”);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} else if (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totalMarks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&gt;= 60)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(“Grade = A”); 	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} else if (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totalMarks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&gt;= 40)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(“Grade = B”); 	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} else if (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totalMarks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&gt;= 30)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(“Grade = C”);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} else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(“Fail”);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}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dirty="0" smtClean="0"/>
              <a:t>If the code satisfies a given condition, then:</a:t>
            </a:r>
          </a:p>
          <a:p>
            <a:pPr lvl="2"/>
            <a:r>
              <a:rPr lang="en-US" sz="1800" dirty="0" smtClean="0"/>
              <a:t>The statements within that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else if</a:t>
            </a:r>
            <a:r>
              <a:rPr lang="en-US" sz="1800" dirty="0" smtClean="0"/>
              <a:t> condition are executed.</a:t>
            </a:r>
          </a:p>
          <a:p>
            <a:pPr lvl="2"/>
            <a:r>
              <a:rPr lang="en-US" sz="1800" dirty="0" smtClean="0"/>
              <a:t>After execution of the statements, the control breaks.</a:t>
            </a:r>
          </a:p>
          <a:p>
            <a:pPr lvl="2"/>
            <a:r>
              <a:rPr lang="en-US" sz="1800" dirty="0" smtClean="0"/>
              <a:t>Remaining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dirty="0" smtClean="0"/>
              <a:t> conditions are bypassed for evaluation.</a:t>
            </a:r>
          </a:p>
          <a:p>
            <a:pPr lvl="1"/>
            <a:r>
              <a:rPr lang="en-US" sz="2000" dirty="0" smtClean="0">
                <a:cs typeface="Courier New" pitchFamily="49" charset="0"/>
              </a:rPr>
              <a:t>If </a:t>
            </a:r>
            <a:r>
              <a:rPr lang="en-US" sz="2000" dirty="0" smtClean="0"/>
              <a:t>none of the condition is satisfied, then:</a:t>
            </a:r>
          </a:p>
          <a:p>
            <a:pPr lvl="2"/>
            <a:r>
              <a:rPr lang="en-US" sz="1800" dirty="0" smtClean="0"/>
              <a:t>The final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800" dirty="0" smtClean="0"/>
              <a:t> statement, also known as the default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800" dirty="0" smtClean="0"/>
              <a:t> statement is executed. </a:t>
            </a:r>
          </a:p>
          <a:p>
            <a:r>
              <a:rPr lang="en-US" sz="2400" dirty="0" smtClean="0"/>
              <a:t>Following figure shows the output of the code:</a:t>
            </a:r>
          </a:p>
          <a:p>
            <a:endParaRPr lang="en-US" sz="2400" dirty="0" smtClean="0"/>
          </a:p>
          <a:p>
            <a:pPr lvl="1"/>
            <a:endParaRPr lang="en-US" sz="2200" dirty="0">
              <a:cs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‘if-else-if’ Ladder 5-5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6" name="Picture 5" descr="Figure 4.6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3733800"/>
            <a:ext cx="5030138" cy="17208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‘switch-case’ Statement 1-11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Alternative for too many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 smtClean="0"/>
              <a:t> statements representing multiple selection constructs. </a:t>
            </a:r>
          </a:p>
          <a:p>
            <a:r>
              <a:rPr lang="en-US" sz="2000" dirty="0" smtClean="0"/>
              <a:t>Contains a variable as an expression whose value is compared against different values. </a:t>
            </a:r>
          </a:p>
          <a:p>
            <a:r>
              <a:rPr lang="en-US" sz="2000" dirty="0" smtClean="0"/>
              <a:t>Results in better performance.</a:t>
            </a:r>
          </a:p>
          <a:p>
            <a:r>
              <a:rPr lang="en-US" sz="2000" dirty="0" smtClean="0"/>
              <a:t>Can have a number of possible execution paths depending on the value of expression provided with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2000" dirty="0" smtClean="0"/>
              <a:t> statement. </a:t>
            </a:r>
          </a:p>
          <a:p>
            <a:r>
              <a:rPr lang="en-US" sz="2000" dirty="0" smtClean="0"/>
              <a:t>Can evaluate different primitive data types,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byte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/>
              <a:t>, and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char,String</a:t>
            </a:r>
            <a:r>
              <a:rPr lang="en-US" sz="2000" dirty="0" smtClean="0"/>
              <a:t>.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04800" y="914400"/>
          <a:ext cx="8610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‘switch-case’ Statement 2-11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syntax for using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 sz="2000" dirty="0" smtClean="0"/>
              <a:t> statement is as follows: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000" dirty="0" smtClean="0"/>
              <a:t>	where,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2000" dirty="0" smtClean="0"/>
              <a:t>: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2000" dirty="0" smtClean="0"/>
              <a:t> keyword is followed by an expression enclosed in parentheses.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‘switch-case’ Statement 3-11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85800" y="1371600"/>
            <a:ext cx="1295400" cy="381000"/>
            <a:chOff x="0" y="267999"/>
            <a:chExt cx="6096000" cy="936000"/>
          </a:xfrm>
          <a:solidFill>
            <a:schemeClr val="accent2"/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7" name="Rounded Rectangle 6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45694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Syntax</a:t>
              </a:r>
              <a:endParaRPr lang="en-IN" sz="2400" b="1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85800" y="1828800"/>
          <a:ext cx="79248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switch (&lt;expression&gt;)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case value1: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// statement sequence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break;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case value2: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// statement sequence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break;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. . .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. . .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. . .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case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valueN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// statement sequence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break;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default: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// default statement sequence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ase</a:t>
            </a:r>
            <a:r>
              <a:rPr lang="en-US" sz="2000" dirty="0" smtClean="0"/>
              <a:t>: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 smtClean="0"/>
              <a:t> keyword is followed by a constant and a colon. Each case value is a unique literal. 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sz="2000" dirty="0" smtClean="0"/>
              <a:t>: If no case value matches the switch expression value, execution continues at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sz="2000" dirty="0" smtClean="0"/>
              <a:t> clause.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break</a:t>
            </a:r>
            <a:r>
              <a:rPr lang="en-US" sz="2000" dirty="0" smtClean="0"/>
              <a:t>: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dirty="0" smtClean="0"/>
              <a:t> statement is used inside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 sz="2000" dirty="0" smtClean="0"/>
              <a:t> statement to terminate the execution of the statement sequence.  It is optional. If there is no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dirty="0" smtClean="0"/>
              <a:t> statement, execution flows sequentially into the next cases. </a:t>
            </a:r>
          </a:p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‘switch-case’ Statement 4-11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Following figure shows the flow of execution for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 sz="2000" dirty="0" smtClean="0"/>
              <a:t> statement: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‘switch-case’ Statement 5-11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6" name="Picture 5" descr="Figure 4.7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1676400"/>
            <a:ext cx="6369138" cy="47526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04800" y="914400"/>
          <a:ext cx="86106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‘switch-case’ Statement 6-11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Following code snippet demonstrates the use of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smtClean="0"/>
              <a:t>statement: 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‘switch-case’ Statement 7-11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1752600"/>
          <a:ext cx="79248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/>
              </a:tblGrid>
              <a:tr h="4495800">
                <a:tc>
                  <a:txBody>
                    <a:bodyPr/>
                    <a:lstStyle/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 class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TestNumericOperation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{ </a:t>
                      </a:r>
                    </a:p>
                    <a:p>
                      <a:endParaRPr lang="en-US" sz="1400" b="0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/**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* @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param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the command line arguments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*/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public static void main(String[]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{ </a:t>
                      </a:r>
                    </a:p>
                    <a:p>
                      <a:endParaRPr lang="en-US" sz="1400" b="0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Declares and initializes the variable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choice = 3; </a:t>
                      </a:r>
                    </a:p>
                    <a:p>
                      <a:endParaRPr lang="en-US" sz="1400" b="0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switch expression value is matched with each case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switch (choice)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case 1: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(“Addition”);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break;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case 2: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(“Subtraction”);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break;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case 3: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(“Multiplication”);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break;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sz="2000" dirty="0" smtClean="0"/>
              <a:t>Value of the expression,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choice</a:t>
            </a:r>
            <a:r>
              <a:rPr lang="en-US" sz="2000" dirty="0" smtClean="0"/>
              <a:t> is compared with the literal value in each of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 smtClean="0"/>
              <a:t> statement. </a:t>
            </a:r>
          </a:p>
          <a:p>
            <a:pPr lvl="1"/>
            <a:r>
              <a:rPr lang="en-US" sz="2000" dirty="0" smtClean="0"/>
              <a:t>Here,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dirty="0" smtClean="0"/>
              <a:t> is executed, as its value is matching with the expression. </a:t>
            </a:r>
          </a:p>
          <a:p>
            <a:pPr lvl="1"/>
            <a:r>
              <a:rPr lang="en-US" sz="2000" dirty="0" smtClean="0"/>
              <a:t>The control moves out of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 sz="2000" dirty="0" smtClean="0"/>
              <a:t>, due to the presence of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dirty="0" smtClean="0"/>
              <a:t> statement. </a:t>
            </a:r>
          </a:p>
          <a:p>
            <a:pPr lvl="1"/>
            <a:r>
              <a:rPr lang="en-US" sz="2000" dirty="0" smtClean="0"/>
              <a:t>Following figure shows the output of the code: 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‘switch-case’ Statement 8-11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1000" y="990600"/>
          <a:ext cx="79248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/>
              </a:tblGrid>
              <a:tr h="1219200">
                <a:tc>
                  <a:txBody>
                    <a:bodyPr/>
                    <a:lstStyle/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case 4: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(“Division”);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break;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default: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(“Invalid Choice”);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} // End of switch-case statement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r>
                        <a:rPr lang="en-US" sz="1400" b="1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 descr="Figure 4.8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1872" y="5074131"/>
            <a:ext cx="3919728" cy="14815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638800"/>
          </a:xfrm>
        </p:spPr>
        <p:txBody>
          <a:bodyPr/>
          <a:lstStyle/>
          <a:p>
            <a:r>
              <a:rPr lang="en-US" sz="2400" dirty="0" smtClean="0"/>
              <a:t>A Java program consists of a set of statements which are executed sequentially in the order in which they appear. </a:t>
            </a:r>
          </a:p>
          <a:p>
            <a:r>
              <a:rPr lang="en-US" sz="2400" dirty="0" smtClean="0"/>
              <a:t>The change in the flow of statements is achieved by using different </a:t>
            </a:r>
            <a:r>
              <a:rPr lang="en-US" sz="2400" b="1" dirty="0" smtClean="0"/>
              <a:t>control flow statements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Three categories of control flow statements supported by Java programming language are as follows:</a:t>
            </a:r>
          </a:p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228600" y="3505200"/>
          <a:ext cx="84582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Sometimes, it is required to have multiple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 smtClean="0"/>
              <a:t> statements to be executed without a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dirty="0" smtClean="0"/>
              <a:t> statement.</a:t>
            </a:r>
          </a:p>
          <a:p>
            <a:r>
              <a:rPr lang="en-US" sz="2000" dirty="0" smtClean="0"/>
              <a:t>Following code snippet demonstrates the use of multiple case statements with no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dirty="0" smtClean="0"/>
              <a:t> statement: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‘switch-case’ Statement 9-11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2362200"/>
          <a:ext cx="79248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/>
              </a:tblGrid>
              <a:tr h="3200400">
                <a:tc>
                  <a:txBody>
                    <a:bodyPr/>
                    <a:lstStyle/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 class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NumberOfDays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/**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* @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param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the command line arguments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*/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public static void main(String[]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month = 5;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year = 2001;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numDays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0; 	</a:t>
                      </a:r>
                    </a:p>
                    <a:p>
                      <a:endParaRPr lang="en-US" sz="1400" b="0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// Cases are executed until a break statement is encountered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switch (month)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case 1: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case 3: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case 5: 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case 7: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‘switch-case’ Statement 10-11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990600"/>
          <a:ext cx="79248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/>
              </a:tblGrid>
              <a:tr h="3200400">
                <a:tc>
                  <a:txBody>
                    <a:bodyPr/>
                    <a:lstStyle/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case 8: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case 10: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case 12:	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numDays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31;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break;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case 4: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case 6: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case 9: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case 11: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numDays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30;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break;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case 2: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if (year % 4 == 0)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numDays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29;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} else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numDays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28;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}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break;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default: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(“Invalid Month”);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} // End of switch-case statement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(“Month: “ + month);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(“Number of Days: “ +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numDays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dirty="0" smtClean="0"/>
              <a:t>The value of expression,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month</a:t>
            </a:r>
            <a:r>
              <a:rPr lang="en-US" sz="2000" dirty="0" smtClean="0"/>
              <a:t> is compared through each case, till a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dirty="0" smtClean="0"/>
              <a:t> statement or end of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 sz="2000" dirty="0" smtClean="0"/>
              <a:t> block is encountered.</a:t>
            </a:r>
          </a:p>
          <a:p>
            <a:r>
              <a:rPr lang="en-US" sz="2400" dirty="0" smtClean="0"/>
              <a:t>Following figure shows the output of the code:</a:t>
            </a:r>
          </a:p>
          <a:p>
            <a:pPr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‘switch-case’ Statement 11-11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6" name="Picture 5" descr="Figure 4.9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057400"/>
            <a:ext cx="5029200" cy="1852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Java SE 7 supports the use of strings in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 sz="2000" dirty="0" smtClean="0"/>
              <a:t> statement. </a:t>
            </a:r>
          </a:p>
          <a:p>
            <a:r>
              <a:rPr lang="en-US" sz="2000" dirty="0" smtClean="0"/>
              <a:t>A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000" dirty="0" smtClean="0"/>
              <a:t> is not a primitive data type, but an object in Java. </a:t>
            </a:r>
          </a:p>
          <a:p>
            <a:r>
              <a:rPr lang="en-US" sz="2000" dirty="0" smtClean="0"/>
              <a:t>To use strings for comparison, a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000" dirty="0" smtClean="0"/>
              <a:t> object is passed as an expression in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 sz="2000" dirty="0" smtClean="0"/>
              <a:t> statement. </a:t>
            </a:r>
          </a:p>
          <a:p>
            <a:r>
              <a:rPr lang="en-US" sz="2000" dirty="0" smtClean="0"/>
              <a:t>Following code snippet demonstrates the use of strings in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 sz="2000" dirty="0" smtClean="0"/>
              <a:t> statement: 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String-based ‘switch-case’ Statement 1-4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3124200"/>
          <a:ext cx="792480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/>
              </a:tblGrid>
              <a:tr h="2438400">
                <a:tc>
                  <a:txBody>
                    <a:bodyPr/>
                    <a:lstStyle/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 class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DayofWeek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{ </a:t>
                      </a:r>
                    </a:p>
                    <a:p>
                      <a:endParaRPr lang="en-US" sz="1400" b="0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/**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* @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param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the command line arguments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*/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public static void main(String[]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String day = “Monday”; </a:t>
                      </a:r>
                    </a:p>
                    <a:p>
                      <a:endParaRPr lang="en-US" sz="1400" b="0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// switch statement contains an expression of type String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switch (day) { 	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case “Sunday”: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(“First day of the Week”);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 break;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String-based ‘switch-case’ Statement 2-4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929640"/>
          <a:ext cx="85344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2438400">
                <a:tc>
                  <a:txBody>
                    <a:bodyPr/>
                    <a:lstStyle/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case “Monday”: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(“Second Day of the Week”);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break;	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case “Tuesday”: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(“Third Day of the Week”);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break;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case “Wednesday”: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(“Fourth Day of the Week”);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break;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case “Thursday”: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(“Fifth Day of the Week”);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break;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case “Friday”: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(“Sixth Day of the Week”);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break;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case “Saturday”: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(“Seventh Day of the Week”);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break;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default: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(“Invalid Day”);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}// End of switch-case statement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} 	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en-US" sz="1400" b="0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dirty="0" smtClean="0"/>
              <a:t>The statement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String day=”Monday”</a:t>
            </a:r>
            <a:r>
              <a:rPr lang="en-US" sz="2000" dirty="0" smtClean="0"/>
              <a:t> creates an object named day of type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000" dirty="0" smtClean="0"/>
              <a:t> and initializes it. </a:t>
            </a:r>
          </a:p>
          <a:p>
            <a:pPr lvl="1"/>
            <a:r>
              <a:rPr lang="en-US" sz="2000" dirty="0" smtClean="0"/>
              <a:t>The object is passed as an expression to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2000" dirty="0" smtClean="0"/>
              <a:t> statement. </a:t>
            </a:r>
          </a:p>
          <a:p>
            <a:pPr lvl="1"/>
            <a:r>
              <a:rPr lang="en-US" sz="2000" dirty="0" smtClean="0"/>
              <a:t>The value of this expression, that is “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Monday</a:t>
            </a:r>
            <a:r>
              <a:rPr lang="en-US" sz="2000" dirty="0" smtClean="0"/>
              <a:t>”, is compared with the value of each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 smtClean="0"/>
              <a:t> statement.  </a:t>
            </a:r>
          </a:p>
          <a:p>
            <a:pPr lvl="1"/>
            <a:r>
              <a:rPr lang="en-US" sz="2000" dirty="0" smtClean="0"/>
              <a:t>If no matching statement is found, then the statement associated with the default clause is executed.</a:t>
            </a:r>
          </a:p>
          <a:p>
            <a:r>
              <a:rPr lang="en-US" sz="2400" dirty="0" smtClean="0"/>
              <a:t>Following figure shows the output of the code: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String-based ‘switch-case’ Statement 3-4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6" name="Picture 5" descr="Figure 4.10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3962400"/>
            <a:ext cx="516636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Following points are to be considered while using strings with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 sz="2400" dirty="0" smtClean="0"/>
              <a:t> statement: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String-based ‘switch-case’ Statement 4-4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304800" y="1981200"/>
          <a:ext cx="8382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 sz="2000" dirty="0" smtClean="0"/>
              <a:t> statement supports the use of an enumeration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000" dirty="0" smtClean="0"/>
              <a:t>) value in the expression. </a:t>
            </a:r>
          </a:p>
          <a:p>
            <a:r>
              <a:rPr lang="en-US" sz="2400" dirty="0" smtClean="0"/>
              <a:t>The constraint  with an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400" dirty="0" smtClean="0"/>
              <a:t> expression is that:</a:t>
            </a:r>
          </a:p>
          <a:p>
            <a:pPr lvl="1"/>
            <a:r>
              <a:rPr lang="en-US" sz="1800" dirty="0" smtClean="0"/>
              <a:t>All case constants must belong to the same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800" dirty="0" smtClean="0"/>
              <a:t> variable used with the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1800" dirty="0" smtClean="0"/>
              <a:t> statement.  </a:t>
            </a:r>
          </a:p>
          <a:p>
            <a:r>
              <a:rPr lang="en-US" sz="2000" dirty="0" smtClean="0"/>
              <a:t>Following code snippet demonstrates the use of enumerations in the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 sz="2000" smtClean="0"/>
              <a:t> statement:</a:t>
            </a:r>
            <a:endParaRPr lang="en-US" sz="2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Enumeration-based ‘switch-case’ Statement 1-3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3352800"/>
          <a:ext cx="792480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/>
              </a:tblGrid>
              <a:tr h="2971800">
                <a:tc>
                  <a:txBody>
                    <a:bodyPr/>
                    <a:lstStyle/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 class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TestSwitchEnumeration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{ </a:t>
                      </a:r>
                    </a:p>
                    <a:p>
                      <a:endParaRPr lang="en-US" sz="1400" b="0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/**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* An enumeration of Cards Suite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*/ </a:t>
                      </a:r>
                    </a:p>
                    <a:p>
                      <a:endParaRPr lang="en-US" sz="1400" b="0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enum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Cards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Spade, Heart, Diamond, Club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}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/**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* @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param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the command line arguments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*/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public static void main(String[]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Cards card =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Cards.Diamond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The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000" dirty="0" smtClean="0"/>
              <a:t>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card</a:t>
            </a:r>
            <a:r>
              <a:rPr lang="en-US" sz="2000" dirty="0" smtClean="0"/>
              <a:t> is passed as an expression to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2000" dirty="0" smtClean="0"/>
              <a:t> statement. </a:t>
            </a:r>
          </a:p>
          <a:p>
            <a:pPr lvl="1"/>
            <a:r>
              <a:rPr lang="en-US" sz="2000" dirty="0" smtClean="0"/>
              <a:t>Each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 smtClean="0"/>
              <a:t> statement has an enumeration constant associated with it and does not require it to be qualified by the enumeration name.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Enumeration-based ‘switch-case’ Statement 2-3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914400"/>
          <a:ext cx="800100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/>
              </a:tblGrid>
              <a:tr h="1905000">
                <a:tc>
                  <a:txBody>
                    <a:bodyPr/>
                    <a:lstStyle/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//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enum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variable is used to control a switch statement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switch (card)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case Spade: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(“SPADE”);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break;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case Heart: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(“HEART”);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break;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case Diamond: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(“DIAMOND”);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break;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case Club: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(“CLUB”);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break;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} // End of switch-case statement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Following figure shows the output of the code: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Enumeration-based ‘switch-case’ Statement 3-3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6" name="Picture 5" descr="Figure 4.11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600200"/>
            <a:ext cx="6637020" cy="1584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Enable us to change the flow of execution of a Java program. </a:t>
            </a:r>
          </a:p>
          <a:p>
            <a:r>
              <a:rPr lang="en-US" sz="2400" dirty="0" smtClean="0"/>
              <a:t>Evaluates a condition and based on the result of evaluation, a statement or a sequence of statements is executed. </a:t>
            </a:r>
          </a:p>
          <a:p>
            <a:r>
              <a:rPr lang="en-US" sz="2400" dirty="0" smtClean="0"/>
              <a:t>Different types of decision-making statements supported by Java are as follows: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Decision-making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3124200"/>
            <a:ext cx="2590800" cy="1676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800" b="1" dirty="0" smtClean="0">
                <a:latin typeface="Calibri" pitchFamily="34" charset="0"/>
              </a:rPr>
              <a:t> Statement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67200" y="3124200"/>
            <a:ext cx="2590800" cy="1676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Switch-case </a:t>
            </a:r>
            <a:r>
              <a:rPr lang="en-US" sz="2800" b="1" dirty="0" smtClean="0">
                <a:latin typeface="Calibri" pitchFamily="34" charset="0"/>
              </a:rPr>
              <a:t>Statement</a:t>
            </a:r>
            <a:endParaRPr lang="en-US" sz="28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 sz="2000" dirty="0" smtClean="0"/>
              <a:t> statement  can be used as a part of another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 sz="2000" dirty="0" smtClean="0"/>
              <a:t> statement . This is referred to as nested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 sz="2000" dirty="0" smtClean="0"/>
              <a:t> statements.</a:t>
            </a:r>
          </a:p>
          <a:p>
            <a:r>
              <a:rPr lang="en-US" sz="2000" dirty="0" smtClean="0"/>
              <a:t>Following code snippet demonstrates the use of nested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 sz="2000" dirty="0" smtClean="0"/>
              <a:t> statements:   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‘switch-case’ Statement 1-4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2362200"/>
          <a:ext cx="79248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/>
              </a:tblGrid>
              <a:tr h="3276600">
                <a:tc>
                  <a:txBody>
                    <a:bodyPr/>
                    <a:lstStyle/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 class Greeting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/**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* @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param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the command line arguments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*/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public static void main(String[]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// String declaration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String day = “Monday”;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String hour = “am”; </a:t>
                      </a:r>
                    </a:p>
                    <a:p>
                      <a:endParaRPr lang="en-US" sz="1400" b="0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// Outer switch statement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switch (day)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case “Sunday”: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(“Sunday is a Holiday...”);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	            // Inner switch statement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  switch (hour)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‘switch-case’ Statement 2-4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990600"/>
          <a:ext cx="79248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/>
              </a:tblGrid>
              <a:tr h="5105400">
                <a:tc>
                  <a:txBody>
                    <a:bodyPr/>
                    <a:lstStyle/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     case “am”: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(“Good Morning”);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          break;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     case “pm”: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(“Good Evening”);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          break;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     } // End of inner switch-case statement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break; // Terminates the outer case statement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case “Monday”: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(“Monday is a Working Day...”);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switch (hour)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     case “am”: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(“Good Morning”);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          break;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     case “pm”: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(“Good Evening”);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          break;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     } // End of inner switch-case statement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break;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default: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(“Invalid Day”);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} // End of the outer switch-case statement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 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dirty="0" smtClean="0"/>
              <a:t>The variable,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day</a:t>
            </a:r>
            <a:r>
              <a:rPr lang="en-US" sz="2000" dirty="0" smtClean="0"/>
              <a:t> is used as an expression with the outer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switch </a:t>
            </a:r>
            <a:r>
              <a:rPr lang="en-US" sz="2000" dirty="0" smtClean="0"/>
              <a:t>statement. </a:t>
            </a:r>
          </a:p>
          <a:p>
            <a:pPr lvl="1"/>
            <a:r>
              <a:rPr lang="en-US" sz="2000" dirty="0" smtClean="0"/>
              <a:t>If the value of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day</a:t>
            </a:r>
            <a:r>
              <a:rPr lang="en-US" sz="2000" dirty="0" smtClean="0"/>
              <a:t> variable matches with “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Sunday</a:t>
            </a:r>
            <a:r>
              <a:rPr lang="en-US" sz="2000" dirty="0" smtClean="0"/>
              <a:t>” or “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Monday</a:t>
            </a:r>
            <a:r>
              <a:rPr lang="en-US" sz="2000" dirty="0" smtClean="0"/>
              <a:t>”, then the inner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 sz="2000" dirty="0" smtClean="0"/>
              <a:t> statement is executed. </a:t>
            </a:r>
          </a:p>
          <a:p>
            <a:pPr lvl="1"/>
            <a:r>
              <a:rPr lang="en-US" sz="2000" dirty="0" smtClean="0"/>
              <a:t>The inner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2000" dirty="0" smtClean="0"/>
              <a:t> statement compares the value of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hour</a:t>
            </a:r>
            <a:r>
              <a:rPr lang="en-US" sz="2000" dirty="0" smtClean="0"/>
              <a:t> variable with case constants “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am</a:t>
            </a:r>
            <a:r>
              <a:rPr lang="en-US" sz="2000" dirty="0" smtClean="0"/>
              <a:t>” or “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pm</a:t>
            </a:r>
            <a:r>
              <a:rPr lang="en-US" sz="2000" dirty="0" smtClean="0"/>
              <a:t>”.</a:t>
            </a:r>
          </a:p>
          <a:p>
            <a:r>
              <a:rPr lang="en-US" dirty="0" smtClean="0"/>
              <a:t>Following figure shows the output of the code: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‘switch-case’ Statement 3-4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6" name="Picture 5" descr="Figure 4.12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3581400"/>
            <a:ext cx="5062728" cy="1762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three important features of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 sz="2400" dirty="0" smtClean="0"/>
              <a:t> statements are as follows: 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‘switch-case’ Statement 4-4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685800" y="1905000"/>
          <a:ext cx="8001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Following table lists the differences between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 sz="2000" dirty="0" smtClean="0"/>
              <a:t> statement: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152400"/>
            <a:ext cx="8382000" cy="411163"/>
          </a:xfrm>
        </p:spPr>
        <p:txBody>
          <a:bodyPr/>
          <a:lstStyle/>
          <a:p>
            <a:r>
              <a:rPr lang="en-US" dirty="0" smtClean="0"/>
              <a:t>Comparison Between if and switch-case Statement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057400"/>
          <a:ext cx="8305800" cy="26517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810000"/>
                <a:gridCol w="44958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if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switch-case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Each 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if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statement has its own logical expression to be evaluated as 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true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or 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false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1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Each case refers back to the original value of the expression in the 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switch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statement</a:t>
                      </a:r>
                      <a:endParaRPr lang="en-US" sz="1800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1D3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variables in the expression may evaluate to a value of any type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1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expression must evaluate to a 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byte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short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char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or 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String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1D3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Only one of the blocks of code is executed 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1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the 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break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statement is omitted, the execution will continue into the next block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1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900" dirty="0" smtClean="0"/>
              <a:t>A Java program is a set of statements, which are executed sequentially in the order in which they appear. </a:t>
            </a:r>
          </a:p>
          <a:p>
            <a:r>
              <a:rPr lang="en-US" sz="1900" dirty="0" smtClean="0"/>
              <a:t>The three categories of control flow statements supported by Java programming language include: conditional, iteration, and branching statements. </a:t>
            </a:r>
          </a:p>
          <a:p>
            <a:r>
              <a:rPr lang="en-US" sz="1900" dirty="0" smtClean="0"/>
              <a:t>The if statement is the most basic decision-making statement that evaluates a given condition and based on result of evaluation executes a certain section of code. </a:t>
            </a:r>
          </a:p>
          <a:p>
            <a:r>
              <a:rPr lang="en-US" sz="1900" dirty="0" smtClean="0"/>
              <a:t>The if-else statement defines a block of statements to be executed when a condition is evaluated to false. </a:t>
            </a:r>
          </a:p>
          <a:p>
            <a:r>
              <a:rPr lang="en-US" sz="1900" dirty="0" smtClean="0"/>
              <a:t>The multiple if construct is known as the if-else-if ladder with conditions evaluated sequentially from the top of the ladder. </a:t>
            </a:r>
          </a:p>
          <a:p>
            <a:r>
              <a:rPr lang="en-US" sz="1900" dirty="0" smtClean="0"/>
              <a:t>The switch-case statement can be used as an alternative approach for multiple selections. It is used when a variable needs to be compared against different values. Java SE 7 supports strings and enumerations in the switch-case statement. </a:t>
            </a:r>
          </a:p>
          <a:p>
            <a:pPr>
              <a:spcBef>
                <a:spcPts val="480"/>
              </a:spcBef>
            </a:pPr>
            <a:r>
              <a:rPr lang="en-US" sz="1900" dirty="0" smtClean="0"/>
              <a:t>A switch statement can also be used as a part of another switch statement. This is known as nested switch-case statements. </a:t>
            </a:r>
          </a:p>
          <a:p>
            <a:endParaRPr lang="en-US" sz="19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It is the most basic form of decision-making statement. </a:t>
            </a:r>
          </a:p>
          <a:p>
            <a:r>
              <a:rPr lang="en-US" sz="2400" dirty="0" smtClean="0"/>
              <a:t>It evaluates a given condition and based on the result of evaluation executes a certain section of code.</a:t>
            </a:r>
          </a:p>
          <a:p>
            <a:r>
              <a:rPr lang="en-US" sz="2400" dirty="0" smtClean="0"/>
              <a:t>If the condition evaluates to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400" dirty="0" smtClean="0"/>
              <a:t>, then the statements present within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 smtClean="0"/>
              <a:t> block gets executed. </a:t>
            </a:r>
          </a:p>
          <a:p>
            <a:r>
              <a:rPr lang="en-US" sz="2400" dirty="0" smtClean="0"/>
              <a:t>If the condition evaluates to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2400" dirty="0" smtClean="0"/>
              <a:t>, the control is transferred directly to the statement outside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smtClean="0"/>
              <a:t>block. 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‘if’ Statement 1-5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Following figure shows the flow of execution for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 smtClean="0"/>
              <a:t> statement: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‘if’ Statement 2-5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" name="Picture 5" descr="Figure 4.1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4600" y="1371600"/>
            <a:ext cx="2674452" cy="5172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syntax for using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 smtClean="0"/>
              <a:t> statement is as follows: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where, 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400" dirty="0" smtClean="0"/>
              <a:t>: Is the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expression. 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statements</a:t>
            </a:r>
            <a:r>
              <a:rPr lang="en-US" sz="2400" dirty="0" smtClean="0"/>
              <a:t>: Are instructions/statements enclosed in curly braces. These statements are executed when the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expression evaluates to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400" dirty="0" smtClean="0"/>
              <a:t>.     </a:t>
            </a:r>
          </a:p>
          <a:p>
            <a:pPr>
              <a:buNone/>
            </a:pPr>
            <a:r>
              <a:rPr lang="en-US" sz="2400" dirty="0" smtClean="0"/>
              <a:t> </a:t>
            </a:r>
          </a:p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‘if’ Statement 3-5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85800" y="1524000"/>
            <a:ext cx="1295400" cy="381000"/>
            <a:chOff x="0" y="267999"/>
            <a:chExt cx="6096000" cy="936000"/>
          </a:xfrm>
          <a:solidFill>
            <a:schemeClr val="accent2"/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9" name="Rounded Rectangle 8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Syntax</a:t>
              </a:r>
              <a:endParaRPr lang="en-IN" sz="2400" b="1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1981200"/>
          <a:ext cx="7924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if (condition) { 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one or more statements; </a:t>
                      </a:r>
                    </a:p>
                    <a:p>
                      <a:endParaRPr lang="en-US" sz="1800" b="0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en-US" sz="2000" b="0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Following code snippet demonstrates the code that performs conditional check on the value of a variable: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r>
              <a:rPr lang="en-US" sz="2000" dirty="0" smtClean="0"/>
              <a:t>The program tests the value of the variable,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2000" b="1" dirty="0" smtClean="0"/>
              <a:t> </a:t>
            </a:r>
            <a:r>
              <a:rPr lang="en-US" sz="2000" dirty="0" smtClean="0"/>
              <a:t>and accordingly calculates value for the variable,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second</a:t>
            </a:r>
            <a:r>
              <a:rPr lang="en-US" sz="2000" dirty="0" smtClean="0"/>
              <a:t>. </a:t>
            </a:r>
          </a:p>
          <a:p>
            <a:pPr lvl="1"/>
            <a:r>
              <a:rPr lang="en-US" sz="2000" dirty="0" smtClean="0"/>
              <a:t>If the value of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2000" dirty="0" smtClean="0"/>
              <a:t> is greater than 1000, then the value of the variable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second</a:t>
            </a:r>
            <a:r>
              <a:rPr lang="en-US" sz="2000" dirty="0" smtClean="0"/>
              <a:t> is incremented by 100. </a:t>
            </a:r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‘if’ Statement 4-5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1752600"/>
          <a:ext cx="79248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/>
              </a:tblGrid>
              <a:tr h="3200400">
                <a:tc>
                  <a:txBody>
                    <a:bodyPr/>
                    <a:lstStyle/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 class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CheckNumberValue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/**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* @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param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the command line arguments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*/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public static void main(String[]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args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first = 400, second = 700, result;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result = first + second; 	</a:t>
                      </a:r>
                    </a:p>
                    <a:p>
                      <a:endParaRPr lang="en-US" sz="1400" b="0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// Evaluates the value of result variable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if (result &gt; 1000) {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second = second + 100;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}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4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(“The value of second is “ + second);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}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 	</a:t>
                      </a:r>
                      <a:endParaRPr lang="en-US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Decision-Making Constructs/Session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dirty="0" smtClean="0"/>
              <a:t>If the evaluation of condition is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2000" dirty="0" smtClean="0"/>
              <a:t>, the value of the variable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second</a:t>
            </a:r>
            <a:r>
              <a:rPr lang="en-US" sz="2000" dirty="0" smtClean="0"/>
              <a:t> is not incremented. </a:t>
            </a:r>
          </a:p>
          <a:p>
            <a:pPr lvl="1"/>
            <a:r>
              <a:rPr lang="en-US" sz="2000" dirty="0" smtClean="0"/>
              <a:t>Finally, the value of the variable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second</a:t>
            </a:r>
            <a:r>
              <a:rPr lang="en-US" sz="2000" dirty="0" smtClean="0"/>
              <a:t> gets printed on the console. </a:t>
            </a:r>
          </a:p>
          <a:p>
            <a:r>
              <a:rPr lang="en-US" sz="2400" dirty="0" smtClean="0"/>
              <a:t>Following figure shows the output of the code: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If there is only a single action statement within the body of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 smtClean="0"/>
              <a:t> block, then use of opening and closing curly braces is optional. 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‘if’ Statement 5-5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Picture 5" descr="Figure 4.2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2514600"/>
            <a:ext cx="6052566" cy="1432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12224</TotalTime>
  <Words>3629</Words>
  <Application>Microsoft Office PowerPoint</Application>
  <PresentationFormat>On-screen Show (4:3)</PresentationFormat>
  <Paragraphs>659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Courier New</vt:lpstr>
      <vt:lpstr>Wingdings</vt:lpstr>
      <vt:lpstr>Wingdings 2</vt:lpstr>
      <vt:lpstr>3_Office Theme</vt:lpstr>
      <vt:lpstr>PowerPoint Presentation</vt:lpstr>
      <vt:lpstr>Objectives </vt:lpstr>
      <vt:lpstr>Introduction </vt:lpstr>
      <vt:lpstr>Decision-making Statements</vt:lpstr>
      <vt:lpstr>‘if’ Statement 1-5</vt:lpstr>
      <vt:lpstr>‘if’ Statement 2-5</vt:lpstr>
      <vt:lpstr>‘if’ Statement 3-5</vt:lpstr>
      <vt:lpstr>‘if’ Statement 4-5</vt:lpstr>
      <vt:lpstr>‘if’ Statement 5-5</vt:lpstr>
      <vt:lpstr>‘if-else’ Statement 1-3</vt:lpstr>
      <vt:lpstr>‘if-else’ Statement 2-3</vt:lpstr>
      <vt:lpstr>‘if-else’ Statement 3-3</vt:lpstr>
      <vt:lpstr>Nested-if Statement 1-4</vt:lpstr>
      <vt:lpstr>Nested-if Statement 2-4</vt:lpstr>
      <vt:lpstr>Nested-if Statement 3-4</vt:lpstr>
      <vt:lpstr>Nested-if Statement 4-4</vt:lpstr>
      <vt:lpstr>‘if-else-if’ Ladder 1-5</vt:lpstr>
      <vt:lpstr>‘if-else-if’ Ladder 2-5</vt:lpstr>
      <vt:lpstr>‘if-else-if’ Ladder 3-5</vt:lpstr>
      <vt:lpstr>‘if-else-if’ Ladder 4-5</vt:lpstr>
      <vt:lpstr>‘if-else-if’ Ladder 5-5</vt:lpstr>
      <vt:lpstr>‘switch-case’ Statement 1-11</vt:lpstr>
      <vt:lpstr>‘switch-case’ Statement 2-11</vt:lpstr>
      <vt:lpstr>‘switch-case’ Statement 3-11</vt:lpstr>
      <vt:lpstr>‘switch-case’ Statement 4-11</vt:lpstr>
      <vt:lpstr>‘switch-case’ Statement 5-11</vt:lpstr>
      <vt:lpstr>‘switch-case’ Statement 6-11</vt:lpstr>
      <vt:lpstr>‘switch-case’ Statement 7-11</vt:lpstr>
      <vt:lpstr>‘switch-case’ Statement 8-11</vt:lpstr>
      <vt:lpstr>‘switch-case’ Statement 9-11</vt:lpstr>
      <vt:lpstr>‘switch-case’ Statement 10-11</vt:lpstr>
      <vt:lpstr>‘switch-case’ Statement 11-11</vt:lpstr>
      <vt:lpstr>String-based ‘switch-case’ Statement 1-4</vt:lpstr>
      <vt:lpstr>String-based ‘switch-case’ Statement 2-4</vt:lpstr>
      <vt:lpstr>String-based ‘switch-case’ Statement 3-4</vt:lpstr>
      <vt:lpstr>String-based ‘switch-case’ Statement 4-4</vt:lpstr>
      <vt:lpstr>Enumeration-based ‘switch-case’ Statement 1-3</vt:lpstr>
      <vt:lpstr>Enumeration-based ‘switch-case’ Statement 2-3</vt:lpstr>
      <vt:lpstr>Enumeration-based ‘switch-case’ Statement 3-3</vt:lpstr>
      <vt:lpstr>Nested ‘switch-case’ Statement 1-4</vt:lpstr>
      <vt:lpstr>Nested ‘switch-case’ Statement 2-4</vt:lpstr>
      <vt:lpstr>Nested ‘switch-case’ Statement 3-4</vt:lpstr>
      <vt:lpstr>Nested ‘switch-case’ Statement 4-4</vt:lpstr>
      <vt:lpstr>Comparison Between if and switch-case Statement 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Debjani Deb</dc:creator>
  <cp:lastModifiedBy>Ngô Văn Bình</cp:lastModifiedBy>
  <cp:revision>841</cp:revision>
  <dcterms:created xsi:type="dcterms:W3CDTF">2006-08-16T00:00:00Z</dcterms:created>
  <dcterms:modified xsi:type="dcterms:W3CDTF">2018-12-31T15:35:20Z</dcterms:modified>
</cp:coreProperties>
</file>