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9"/>
  </p:notesMasterIdLst>
  <p:sldIdLst>
    <p:sldId id="256" r:id="rId2"/>
    <p:sldId id="257" r:id="rId3"/>
    <p:sldId id="258" r:id="rId4"/>
    <p:sldId id="268" r:id="rId5"/>
    <p:sldId id="269" r:id="rId6"/>
    <p:sldId id="270" r:id="rId7"/>
    <p:sldId id="271" r:id="rId8"/>
    <p:sldId id="259" r:id="rId9"/>
    <p:sldId id="260" r:id="rId10"/>
    <p:sldId id="261" r:id="rId11"/>
    <p:sldId id="272" r:id="rId12"/>
    <p:sldId id="262" r:id="rId13"/>
    <p:sldId id="263" r:id="rId14"/>
    <p:sldId id="264" r:id="rId15"/>
    <p:sldId id="265" r:id="rId16"/>
    <p:sldId id="266" r:id="rId17"/>
    <p:sldId id="267"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464" autoAdjust="0"/>
  </p:normalViewPr>
  <p:slideViewPr>
    <p:cSldViewPr snapToGrid="0">
      <p:cViewPr varScale="1">
        <p:scale>
          <a:sx n="71" d="100"/>
          <a:sy n="71" d="100"/>
        </p:scale>
        <p:origin x="61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0E8CE2-DDCB-42A1-8020-85E9BE8F59CC}" type="datetimeFigureOut">
              <a:rPr lang="en-US" smtClean="0"/>
              <a:t>7/11/2019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C51004C-0540-4BCF-85D0-58123FC27246}" type="slidenum">
              <a:rPr lang="en-US" smtClean="0"/>
              <a:t>‹#›</a:t>
            </a:fld>
            <a:endParaRPr lang="en-US"/>
          </a:p>
        </p:txBody>
      </p:sp>
    </p:spTree>
    <p:extLst>
      <p:ext uri="{BB962C8B-B14F-4D97-AF65-F5344CB8AC3E}">
        <p14:creationId xmlns:p14="http://schemas.microsoft.com/office/powerpoint/2010/main" val="24292220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ww.gocit.vn/bai-viet/tag/tim-kiem/"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kern="1200" smtClean="0">
                <a:solidFill>
                  <a:schemeClr val="tx1"/>
                </a:solidFill>
                <a:effectLst/>
                <a:latin typeface="+mn-lt"/>
                <a:ea typeface="+mn-ea"/>
                <a:cs typeface="+mn-cs"/>
              </a:rPr>
              <a:t>Tất cả các bản sao này được cập nhật khi dữ liệu hoặc giao dịch mới được ghi vào blockchain thông qua sự đồng thuận của tất cả mọi người tham gia. Người </a:t>
            </a:r>
            <a:r>
              <a:rPr lang="vi-VN" sz="1200" b="0" i="0" kern="1200" smtClean="0">
                <a:solidFill>
                  <a:schemeClr val="tx1"/>
                </a:solidFill>
                <a:effectLst/>
                <a:latin typeface="+mn-lt"/>
                <a:ea typeface="+mn-ea"/>
                <a:cs typeface="+mn-cs"/>
              </a:rPr>
              <a:t>đào</a:t>
            </a:r>
            <a:r>
              <a:rPr lang="en-US" sz="1200" b="0" i="0" kern="1200" smtClean="0">
                <a:solidFill>
                  <a:schemeClr val="tx1"/>
                </a:solidFill>
                <a:effectLst/>
                <a:latin typeface="+mn-lt"/>
                <a:ea typeface="+mn-ea"/>
                <a:cs typeface="+mn-cs"/>
              </a:rPr>
              <a:t>(miners)</a:t>
            </a:r>
            <a:r>
              <a:rPr lang="vi-VN" sz="1200" b="0" i="0" kern="1200" smtClean="0">
                <a:solidFill>
                  <a:schemeClr val="tx1"/>
                </a:solidFill>
                <a:effectLst/>
                <a:latin typeface="+mn-lt"/>
                <a:ea typeface="+mn-ea"/>
                <a:cs typeface="+mn-cs"/>
              </a:rPr>
              <a:t> </a:t>
            </a:r>
            <a:r>
              <a:rPr lang="vi-VN" sz="1200" b="0" i="0" kern="1200" smtClean="0">
                <a:solidFill>
                  <a:schemeClr val="tx1"/>
                </a:solidFill>
                <a:effectLst/>
                <a:latin typeface="+mn-lt"/>
                <a:ea typeface="+mn-ea"/>
                <a:cs typeface="+mn-cs"/>
              </a:rPr>
              <a:t>có trách nhiệm phê duyệt các giao dịch và giám sát mạng bằng cách giải quyết các công thức tinh vi với sự trợ giúp của máy </a:t>
            </a:r>
            <a:r>
              <a:rPr lang="vi-VN" sz="1200" b="0" i="0" kern="1200" smtClean="0">
                <a:solidFill>
                  <a:schemeClr val="tx1"/>
                </a:solidFill>
                <a:effectLst/>
                <a:latin typeface="+mn-lt"/>
                <a:ea typeface="+mn-ea"/>
                <a:cs typeface="+mn-cs"/>
              </a:rPr>
              <a:t>tính</a:t>
            </a:r>
            <a:r>
              <a:rPr lang="en-US" sz="1200" b="0" i="0" kern="1200" smtClean="0">
                <a:solidFill>
                  <a:schemeClr val="tx1"/>
                </a:solidFill>
                <a:effectLst/>
                <a:latin typeface="+mn-lt"/>
                <a:ea typeface="+mn-ea"/>
                <a:cs typeface="+mn-cs"/>
              </a:rPr>
              <a:t>.</a:t>
            </a:r>
          </a:p>
          <a:p>
            <a:r>
              <a:rPr lang="en-US" sz="1200" b="0" i="0" kern="1200" smtClean="0">
                <a:solidFill>
                  <a:schemeClr val="tx1"/>
                </a:solidFill>
                <a:effectLst/>
                <a:latin typeface="+mn-lt"/>
                <a:ea typeface="+mn-ea"/>
                <a:cs typeface="+mn-cs"/>
              </a:rPr>
              <a:t>Blockchain</a:t>
            </a:r>
            <a:r>
              <a:rPr lang="en-US" sz="1200" b="0" i="0" kern="1200" baseline="0" smtClean="0">
                <a:solidFill>
                  <a:schemeClr val="tx1"/>
                </a:solidFill>
                <a:effectLst/>
                <a:latin typeface="+mn-lt"/>
                <a:ea typeface="+mn-ea"/>
                <a:cs typeface="+mn-cs"/>
              </a:rPr>
              <a:t> có các đặc điểm:</a:t>
            </a:r>
          </a:p>
          <a:p>
            <a:r>
              <a:rPr lang="en-US" sz="1200" b="0" i="0" kern="1200" baseline="0" smtClean="0">
                <a:solidFill>
                  <a:schemeClr val="tx1"/>
                </a:solidFill>
                <a:effectLst/>
                <a:latin typeface="+mn-lt"/>
                <a:ea typeface="+mn-ea"/>
                <a:cs typeface="+mn-cs"/>
              </a:rPr>
              <a:t>	- là một cơ sở dữ liệu phân tán: cơ sở dữ liệu trên blockchain không được lưu trữ ở một nơi duy nhất, các bản ghi được lưu trữ công khai, dễ kiểm chứng. Blockchain được lưu trữ bởi hàng triệu máy tính cùng lúc, dữ liệu của nó có thể được truy cập bởi bất cứ ai trên internet.</a:t>
            </a:r>
          </a:p>
          <a:p>
            <a:r>
              <a:rPr lang="en-US" sz="1200" b="0" i="0" kern="1200" baseline="0" smtClean="0">
                <a:solidFill>
                  <a:schemeClr val="tx1"/>
                </a:solidFill>
                <a:effectLst/>
                <a:latin typeface="+mn-lt"/>
                <a:ea typeface="+mn-ea"/>
                <a:cs typeface="+mn-cs"/>
              </a:rPr>
              <a:t>	- tính bền vững của blockchain: blockchain không thể bị kiểm soát bởi bất kỳ thực thể nào.</a:t>
            </a:r>
          </a:p>
          <a:p>
            <a:r>
              <a:rPr lang="en-US" sz="1200" b="0" i="0" kern="1200" baseline="0" smtClean="0">
                <a:solidFill>
                  <a:schemeClr val="tx1"/>
                </a:solidFill>
                <a:effectLst/>
                <a:latin typeface="+mn-lt"/>
                <a:ea typeface="+mn-ea"/>
                <a:cs typeface="+mn-cs"/>
              </a:rPr>
              <a:t>	- Minh bạch và không thể bị phá hủy: mạng lưới blockchain tồn tại trong trạng thái thỏa thuận, tự động kiểm tra mỗi 10 phút 1 lần. </a:t>
            </a:r>
            <a:r>
              <a:rPr lang="vi-VN" sz="1200" b="0" i="0" kern="1200" smtClean="0">
                <a:solidFill>
                  <a:schemeClr val="tx1"/>
                </a:solidFill>
                <a:effectLst/>
                <a:latin typeface="+mn-lt"/>
                <a:ea typeface="+mn-ea"/>
                <a:cs typeface="+mn-cs"/>
              </a:rPr>
              <a:t>Mỗi nhóm giao dịch này được gọi là khối. Hai đặc tính quan trong được rút ra từ đây:</a:t>
            </a:r>
            <a:endParaRPr lang="en-US" sz="1200" b="0" i="0" kern="1200" smtClean="0">
              <a:solidFill>
                <a:schemeClr val="tx1"/>
              </a:solidFill>
              <a:effectLst/>
              <a:latin typeface="+mn-lt"/>
              <a:ea typeface="+mn-ea"/>
              <a:cs typeface="+mn-cs"/>
            </a:endParaRPr>
          </a:p>
          <a:p>
            <a:r>
              <a:rPr lang="en-US" sz="1200" b="0" i="0" kern="1200" baseline="0" smtClean="0">
                <a:solidFill>
                  <a:schemeClr val="tx1"/>
                </a:solidFill>
                <a:effectLst/>
                <a:latin typeface="+mn-lt"/>
                <a:ea typeface="+mn-ea"/>
                <a:cs typeface="+mn-cs"/>
              </a:rPr>
              <a:t>		+ </a:t>
            </a:r>
            <a:r>
              <a:rPr lang="vi-VN" sz="1200" b="0" i="0" kern="1200" smtClean="0">
                <a:solidFill>
                  <a:schemeClr val="tx1"/>
                </a:solidFill>
                <a:effectLst/>
                <a:latin typeface="+mn-lt"/>
                <a:ea typeface="+mn-ea"/>
                <a:cs typeface="+mn-cs"/>
              </a:rPr>
              <a:t>Minh bạch: Dữ liệu được nhúng trong mạng như một khối, công khai.</a:t>
            </a:r>
          </a:p>
          <a:p>
            <a:r>
              <a:rPr lang="en-US" sz="1200" b="0" i="0" kern="1200" smtClean="0">
                <a:solidFill>
                  <a:schemeClr val="tx1"/>
                </a:solidFill>
                <a:effectLst/>
                <a:latin typeface="+mn-lt"/>
                <a:ea typeface="+mn-ea"/>
                <a:cs typeface="+mn-cs"/>
              </a:rPr>
              <a:t>		+ </a:t>
            </a:r>
            <a:r>
              <a:rPr lang="vi-VN" sz="1200" b="0" i="0" kern="1200" smtClean="0">
                <a:solidFill>
                  <a:schemeClr val="tx1"/>
                </a:solidFill>
                <a:effectLst/>
                <a:latin typeface="+mn-lt"/>
                <a:ea typeface="+mn-ea"/>
                <a:cs typeface="+mn-cs"/>
              </a:rPr>
              <a:t>Nó không bị thể bị hỏng: Khi thay đổi bất kỳ đơn vị thông tin nào trên blockchain có nghĩa là sử dụng một lượng lớn máy tính để ghi đè lên toàn bộ mạng</a:t>
            </a:r>
          </a:p>
          <a:p>
            <a:endParaRPr lang="en-US" sz="1200" b="0" i="0" kern="1200" baseline="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C51004C-0540-4BCF-85D0-58123FC27246}" type="slidenum">
              <a:rPr lang="en-US" smtClean="0"/>
              <a:t>5</a:t>
            </a:fld>
            <a:endParaRPr lang="en-US"/>
          </a:p>
        </p:txBody>
      </p:sp>
    </p:spTree>
    <p:extLst>
      <p:ext uri="{BB962C8B-B14F-4D97-AF65-F5344CB8AC3E}">
        <p14:creationId xmlns:p14="http://schemas.microsoft.com/office/powerpoint/2010/main" val="4551309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kern="1200" smtClean="0">
                <a:solidFill>
                  <a:schemeClr val="tx1"/>
                </a:solidFill>
                <a:effectLst/>
                <a:latin typeface="+mn-lt"/>
                <a:ea typeface="+mn-ea"/>
                <a:cs typeface="+mn-cs"/>
              </a:rPr>
              <a:t> Khi muốn tải về một tệp tin, một nút sẽ yêu cầu máy chủ tìm trong một bảng băm phân tán có thông tin của tất cả mọi nút trong mạng để tim ra được các mảnh của nội dung được lưu trữ ở những nút nào, công cuộc </a:t>
            </a:r>
            <a:r>
              <a:rPr lang="vi-VN" sz="1200" b="0" i="0" u="none" strike="noStrike" kern="1200" smtClean="0">
                <a:solidFill>
                  <a:schemeClr val="tx1"/>
                </a:solidFill>
                <a:effectLst/>
                <a:latin typeface="+mn-lt"/>
                <a:ea typeface="+mn-ea"/>
                <a:cs typeface="+mn-cs"/>
                <a:hlinkClick r:id="rId3" tooltip="Posts tagged with Tìm Kiếm"/>
              </a:rPr>
              <a:t>tìm kiếm</a:t>
            </a:r>
            <a:r>
              <a:rPr lang="vi-VN" sz="1200" b="0" i="0" kern="1200" smtClean="0">
                <a:solidFill>
                  <a:schemeClr val="tx1"/>
                </a:solidFill>
                <a:effectLst/>
                <a:latin typeface="+mn-lt"/>
                <a:ea typeface="+mn-ea"/>
                <a:cs typeface="+mn-cs"/>
              </a:rPr>
              <a:t> được thực hiện một cách hiệu quả</a:t>
            </a:r>
            <a:endParaRPr lang="en-US"/>
          </a:p>
        </p:txBody>
      </p:sp>
      <p:sp>
        <p:nvSpPr>
          <p:cNvPr id="4" name="Slide Number Placeholder 3"/>
          <p:cNvSpPr>
            <a:spLocks noGrp="1"/>
          </p:cNvSpPr>
          <p:nvPr>
            <p:ph type="sldNum" sz="quarter" idx="10"/>
          </p:nvPr>
        </p:nvSpPr>
        <p:spPr/>
        <p:txBody>
          <a:bodyPr/>
          <a:lstStyle/>
          <a:p>
            <a:fld id="{0C51004C-0540-4BCF-85D0-58123FC27246}" type="slidenum">
              <a:rPr lang="en-US" smtClean="0"/>
              <a:t>6</a:t>
            </a:fld>
            <a:endParaRPr lang="en-US"/>
          </a:p>
        </p:txBody>
      </p:sp>
    </p:spTree>
    <p:extLst>
      <p:ext uri="{BB962C8B-B14F-4D97-AF65-F5344CB8AC3E}">
        <p14:creationId xmlns:p14="http://schemas.microsoft.com/office/powerpoint/2010/main" val="31109884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C51004C-0540-4BCF-85D0-58123FC27246}" type="slidenum">
              <a:rPr lang="en-US" smtClean="0"/>
              <a:t>8</a:t>
            </a:fld>
            <a:endParaRPr lang="en-US"/>
          </a:p>
        </p:txBody>
      </p:sp>
    </p:spTree>
    <p:extLst>
      <p:ext uri="{BB962C8B-B14F-4D97-AF65-F5344CB8AC3E}">
        <p14:creationId xmlns:p14="http://schemas.microsoft.com/office/powerpoint/2010/main" val="27426303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4604C6D-B898-4AFB-9AEC-A72D717C4868}" type="datetime1">
              <a:rPr lang="en-US" smtClean="0"/>
              <a:t>7/11/2019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91810EC-6F40-492A-92A2-10C65C0D73AE}" type="datetime1">
              <a:rPr lang="en-US" smtClean="0"/>
              <a:t>7/11/2019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8403278-78BD-45DE-9C11-618BA30EB22F}" type="datetime1">
              <a:rPr lang="en-US" smtClean="0"/>
              <a:t>7/11/2019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96B93DAB-7143-45ED-98F4-62443DCBE60C}" type="datetime1">
              <a:rPr lang="en-US" smtClean="0"/>
              <a:t>7/11/2019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737F64E6-D3C9-48A4-8D78-87A5D6403311}" type="datetime1">
              <a:rPr lang="en-US" smtClean="0"/>
              <a:t>7/11/2019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0F534632-7B5D-404E-9ACC-ACEF3E88C95B}" type="datetime1">
              <a:rPr lang="en-US" smtClean="0"/>
              <a:t>7/11/2019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52B02C8-F634-41B7-934D-98189C246FAE}" type="datetime1">
              <a:rPr lang="en-US" smtClean="0"/>
              <a:t>7/11/2019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1DBA1D7-408E-476D-AB6F-75AECA2A0B38}" type="datetime1">
              <a:rPr lang="en-US" smtClean="0"/>
              <a:t>7/11/2019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7A35D7A-45A2-4DB2-9275-5CC08EACEA53}" type="datetime1">
              <a:rPr lang="en-US" smtClean="0"/>
              <a:t>7/11/2019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7150265-F46B-4634-8B33-CF2B2066C9D6}" type="datetime1">
              <a:rPr lang="en-US" smtClean="0"/>
              <a:t>7/11/2019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B0416AD-0A86-475A-9FC5-586F2BA7593E}" type="datetime1">
              <a:rPr lang="en-US" smtClean="0"/>
              <a:t>7/11/2019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AF7DE08-E800-46C3-921E-1205E02CE48D}" type="datetime1">
              <a:rPr lang="en-US" smtClean="0"/>
              <a:t>7/11/2019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532CB24-83A6-4563-8723-6B7DF437B5ED}" type="datetime1">
              <a:rPr lang="en-US" smtClean="0"/>
              <a:t>7/11/2019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DEC6345-066D-4184-84F1-673055C538CA}" type="datetime1">
              <a:rPr lang="en-US" smtClean="0"/>
              <a:t>7/11/2019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CE944E7-4576-4AEE-88F7-8A81F26FBD26}" type="datetime1">
              <a:rPr lang="en-US" smtClean="0"/>
              <a:t>7/11/2019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73D6290-F7EA-4C95-82FF-3F0744D081B7}" type="datetime1">
              <a:rPr lang="en-US" smtClean="0"/>
              <a:t>7/11/2019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D6F7F11F-3FCB-4530-AF9A-963A09920030}" type="datetime1">
              <a:rPr lang="en-US" smtClean="0"/>
              <a:t>7/11/2019</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hf hd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96623" y="284085"/>
            <a:ext cx="11155680" cy="2450238"/>
          </a:xfrm>
        </p:spPr>
        <p:txBody>
          <a:bodyPr>
            <a:normAutofit/>
          </a:bodyPr>
          <a:lstStyle/>
          <a:p>
            <a:pPr algn="ctr"/>
            <a:r>
              <a:rPr lang="vi-VN" sz="2600" dirty="0">
                <a:latin typeface="Arial" panose="020B0604020202020204" pitchFamily="34" charset="0"/>
                <a:cs typeface="Arial" panose="020B0604020202020204" pitchFamily="34" charset="0"/>
              </a:rPr>
              <a:t>TRƯỜNG ĐẠI HỌC SƯ PHẠM KỸ THUẬT THÀNH PHỐ </a:t>
            </a:r>
            <a:r>
              <a:rPr lang="vi-VN" sz="2600">
                <a:latin typeface="Arial" panose="020B0604020202020204" pitchFamily="34" charset="0"/>
                <a:cs typeface="Arial" panose="020B0604020202020204" pitchFamily="34" charset="0"/>
              </a:rPr>
              <a:t>HỐ </a:t>
            </a:r>
            <a:r>
              <a:rPr lang="vi-VN" sz="2600" smtClean="0">
                <a:latin typeface="Arial" panose="020B0604020202020204" pitchFamily="34" charset="0"/>
                <a:cs typeface="Arial" panose="020B0604020202020204" pitchFamily="34" charset="0"/>
              </a:rPr>
              <a:t>CHÍ</a:t>
            </a:r>
            <a:r>
              <a:rPr lang="en-US" sz="2600" smtClean="0">
                <a:latin typeface="Arial" panose="020B0604020202020204" pitchFamily="34" charset="0"/>
                <a:cs typeface="Arial" panose="020B0604020202020204" pitchFamily="34" charset="0"/>
              </a:rPr>
              <a:t> MINH</a:t>
            </a:r>
            <a:r>
              <a:rPr lang="vi-VN" sz="2600" smtClean="0">
                <a:latin typeface="Arial" panose="020B0604020202020204" pitchFamily="34" charset="0"/>
                <a:cs typeface="Arial" panose="020B0604020202020204" pitchFamily="34" charset="0"/>
              </a:rPr>
              <a:t> </a:t>
            </a:r>
            <a:r>
              <a:rPr lang="vi-VN" sz="2600" dirty="0">
                <a:latin typeface="Arial" panose="020B0604020202020204" pitchFamily="34" charset="0"/>
                <a:cs typeface="Arial" panose="020B0604020202020204" pitchFamily="34" charset="0"/>
              </a:rPr>
              <a:t/>
            </a:r>
            <a:br>
              <a:rPr lang="vi-VN" sz="2600" dirty="0">
                <a:latin typeface="Arial" panose="020B0604020202020204" pitchFamily="34" charset="0"/>
                <a:cs typeface="Arial" panose="020B0604020202020204" pitchFamily="34" charset="0"/>
              </a:rPr>
            </a:br>
            <a:r>
              <a:rPr lang="vi-VN" sz="2600" dirty="0">
                <a:latin typeface="Arial" panose="020B0604020202020204" pitchFamily="34" charset="0"/>
                <a:cs typeface="Arial" panose="020B0604020202020204" pitchFamily="34" charset="0"/>
              </a:rPr>
              <a:t>KHOA ĐÀO TẠO CHẤT LƯỢNG </a:t>
            </a:r>
            <a:r>
              <a:rPr lang="vi-VN" sz="2600" dirty="0" smtClean="0">
                <a:latin typeface="Arial" panose="020B0604020202020204" pitchFamily="34" charset="0"/>
                <a:cs typeface="Arial" panose="020B0604020202020204" pitchFamily="34" charset="0"/>
              </a:rPr>
              <a:t>CAO</a:t>
            </a:r>
            <a:r>
              <a:rPr lang="en-US" sz="2600" dirty="0" smtClean="0">
                <a:latin typeface="Arial" panose="020B0604020202020204" pitchFamily="34" charset="0"/>
                <a:cs typeface="Arial" panose="020B0604020202020204" pitchFamily="34" charset="0"/>
              </a:rPr>
              <a:t/>
            </a:r>
            <a:br>
              <a:rPr lang="en-US" sz="2600" dirty="0" smtClean="0">
                <a:latin typeface="Arial" panose="020B0604020202020204" pitchFamily="34" charset="0"/>
                <a:cs typeface="Arial" panose="020B0604020202020204" pitchFamily="34" charset="0"/>
              </a:rPr>
            </a:br>
            <a:r>
              <a:rPr lang="en-US" sz="2800" dirty="0" smtClean="0">
                <a:latin typeface="Arial" panose="020B0604020202020204" pitchFamily="34" charset="0"/>
                <a:cs typeface="Arial" panose="020B0604020202020204" pitchFamily="34" charset="0"/>
              </a:rPr>
              <a:t/>
            </a:r>
            <a:br>
              <a:rPr lang="en-US" sz="2800" dirty="0" smtClean="0">
                <a:latin typeface="Arial" panose="020B0604020202020204" pitchFamily="34" charset="0"/>
                <a:cs typeface="Arial" panose="020B0604020202020204" pitchFamily="34" charset="0"/>
              </a:rPr>
            </a:br>
            <a:r>
              <a:rPr lang="en-US" sz="3300" dirty="0" smtClean="0">
                <a:latin typeface="Arial" panose="020B0604020202020204" pitchFamily="34" charset="0"/>
                <a:cs typeface="Arial" panose="020B0604020202020204" pitchFamily="34" charset="0"/>
              </a:rPr>
              <a:t>BÁO </a:t>
            </a:r>
            <a:r>
              <a:rPr lang="en-US" sz="3300" dirty="0">
                <a:latin typeface="Arial" panose="020B0604020202020204" pitchFamily="34" charset="0"/>
                <a:cs typeface="Arial" panose="020B0604020202020204" pitchFamily="34" charset="0"/>
              </a:rPr>
              <a:t>CÁO KHÓA LUẬN TỐT </a:t>
            </a:r>
            <a:r>
              <a:rPr lang="en-US" sz="3300" dirty="0" smtClean="0">
                <a:latin typeface="Arial" panose="020B0604020202020204" pitchFamily="34" charset="0"/>
                <a:cs typeface="Arial" panose="020B0604020202020204" pitchFamily="34" charset="0"/>
              </a:rPr>
              <a:t>NGHIỆP</a:t>
            </a:r>
            <a:endParaRPr lang="en-US" sz="2800" dirty="0">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a:xfrm>
            <a:off x="2156460" y="3364638"/>
            <a:ext cx="8915399" cy="3391270"/>
          </a:xfrm>
        </p:spPr>
        <p:txBody>
          <a:bodyPr>
            <a:normAutofit/>
          </a:bodyPr>
          <a:lstStyle/>
          <a:p>
            <a:pPr algn="ctr"/>
            <a:r>
              <a:rPr lang="en-US" sz="2400" dirty="0" smtClean="0">
                <a:solidFill>
                  <a:schemeClr val="tx1"/>
                </a:solidFill>
                <a:latin typeface="Arial" panose="020B0604020202020204" pitchFamily="34" charset="0"/>
                <a:cs typeface="Arial" panose="020B0604020202020204" pitchFamily="34" charset="0"/>
              </a:rPr>
              <a:t>ĐỀ </a:t>
            </a:r>
            <a:r>
              <a:rPr lang="en-US" sz="2400" dirty="0">
                <a:solidFill>
                  <a:schemeClr val="tx1"/>
                </a:solidFill>
                <a:latin typeface="Arial" panose="020B0604020202020204" pitchFamily="34" charset="0"/>
                <a:cs typeface="Arial" panose="020B0604020202020204" pitchFamily="34" charset="0"/>
              </a:rPr>
              <a:t>TÀI: XÂY DỰNG HỆ THỐNG QUẢN LÝ VÀ TRAO ĐỔI BẤT ĐỘNG SẢN TRÊN NỀN CHUỖI KHỐI  (BLOCKCHAIN</a:t>
            </a:r>
            <a:r>
              <a:rPr lang="en-US" sz="2400" dirty="0" smtClean="0">
                <a:solidFill>
                  <a:schemeClr val="tx1"/>
                </a:solidFill>
                <a:latin typeface="Arial" panose="020B0604020202020204" pitchFamily="34" charset="0"/>
                <a:cs typeface="Arial" panose="020B0604020202020204" pitchFamily="34" charset="0"/>
              </a:rPr>
              <a:t>)</a:t>
            </a:r>
            <a:endParaRPr lang="en-US" dirty="0" smtClean="0">
              <a:latin typeface="Arial" panose="020B0604020202020204" pitchFamily="34" charset="0"/>
              <a:cs typeface="Arial" panose="020B0604020202020204" pitchFamily="34" charset="0"/>
            </a:endParaRPr>
          </a:p>
          <a:p>
            <a:pPr lvl="8"/>
            <a:endParaRPr lang="en-US" sz="2200" dirty="0" smtClean="0">
              <a:latin typeface="Arial" panose="020B0604020202020204" pitchFamily="34" charset="0"/>
              <a:cs typeface="Arial" panose="020B0604020202020204" pitchFamily="34" charset="0"/>
            </a:endParaRPr>
          </a:p>
          <a:p>
            <a:pPr lvl="8"/>
            <a:r>
              <a:rPr lang="en-US" sz="2200" smtClean="0">
                <a:solidFill>
                  <a:schemeClr val="tx1"/>
                </a:solidFill>
                <a:latin typeface="Arial" panose="020B0604020202020204" pitchFamily="34" charset="0"/>
                <a:cs typeface="Arial" panose="020B0604020202020204" pitchFamily="34" charset="0"/>
              </a:rPr>
              <a:t>  </a:t>
            </a:r>
            <a:r>
              <a:rPr lang="vi-VN" sz="2200" smtClean="0">
                <a:solidFill>
                  <a:schemeClr val="tx1"/>
                </a:solidFill>
                <a:latin typeface="Arial" panose="020B0604020202020204" pitchFamily="34" charset="0"/>
                <a:cs typeface="Arial" panose="020B0604020202020204" pitchFamily="34" charset="0"/>
              </a:rPr>
              <a:t>GVHD</a:t>
            </a:r>
            <a:r>
              <a:rPr lang="vi-VN" sz="2200" dirty="0">
                <a:solidFill>
                  <a:schemeClr val="tx1"/>
                </a:solidFill>
                <a:latin typeface="Arial" panose="020B0604020202020204" pitchFamily="34" charset="0"/>
                <a:cs typeface="Arial" panose="020B0604020202020204" pitchFamily="34" charset="0"/>
              </a:rPr>
              <a:t>: Thầy Trần Thanh </a:t>
            </a:r>
            <a:r>
              <a:rPr lang="vi-VN" sz="2200" dirty="0" smtClean="0">
                <a:solidFill>
                  <a:schemeClr val="tx1"/>
                </a:solidFill>
                <a:latin typeface="Arial" panose="020B0604020202020204" pitchFamily="34" charset="0"/>
                <a:cs typeface="Arial" panose="020B0604020202020204" pitchFamily="34" charset="0"/>
              </a:rPr>
              <a:t>Tùng</a:t>
            </a:r>
          </a:p>
          <a:p>
            <a:pPr lvl="8" algn="l"/>
            <a:r>
              <a:rPr lang="en-US" sz="2200" dirty="0" smtClean="0">
                <a:solidFill>
                  <a:schemeClr val="tx1"/>
                </a:solidFill>
                <a:latin typeface="Arial" panose="020B0604020202020204" pitchFamily="34" charset="0"/>
                <a:cs typeface="Arial" panose="020B0604020202020204" pitchFamily="34" charset="0"/>
              </a:rPr>
              <a:t>	</a:t>
            </a:r>
            <a:r>
              <a:rPr lang="en-US" sz="2200" smtClean="0">
                <a:solidFill>
                  <a:schemeClr val="tx1"/>
                </a:solidFill>
                <a:latin typeface="Arial" panose="020B0604020202020204" pitchFamily="34" charset="0"/>
                <a:cs typeface="Arial" panose="020B0604020202020204" pitchFamily="34" charset="0"/>
              </a:rPr>
              <a:t>    </a:t>
            </a:r>
            <a:r>
              <a:rPr lang="vi-VN" sz="2200" smtClean="0">
                <a:solidFill>
                  <a:schemeClr val="tx1"/>
                </a:solidFill>
                <a:latin typeface="Arial" panose="020B0604020202020204" pitchFamily="34" charset="0"/>
                <a:cs typeface="Arial" panose="020B0604020202020204" pitchFamily="34" charset="0"/>
              </a:rPr>
              <a:t>SVTH</a:t>
            </a:r>
            <a:r>
              <a:rPr lang="en-US" sz="2200">
                <a:solidFill>
                  <a:schemeClr val="tx1"/>
                </a:solidFill>
                <a:latin typeface="Arial" panose="020B0604020202020204" pitchFamily="34" charset="0"/>
                <a:cs typeface="Arial" panose="020B0604020202020204" pitchFamily="34" charset="0"/>
              </a:rPr>
              <a:t>	</a:t>
            </a:r>
            <a:r>
              <a:rPr lang="en-US" sz="2200" smtClean="0">
                <a:solidFill>
                  <a:schemeClr val="tx1"/>
                </a:solidFill>
                <a:latin typeface="Arial" panose="020B0604020202020204" pitchFamily="34" charset="0"/>
                <a:cs typeface="Arial" panose="020B0604020202020204" pitchFamily="34" charset="0"/>
              </a:rPr>
              <a:t>	</a:t>
            </a:r>
            <a:r>
              <a:rPr lang="en-US" sz="2200" smtClean="0">
                <a:solidFill>
                  <a:schemeClr val="tx1"/>
                </a:solidFill>
                <a:latin typeface="Arial" panose="020B0604020202020204" pitchFamily="34" charset="0"/>
                <a:cs typeface="Arial" panose="020B0604020202020204" pitchFamily="34" charset="0"/>
              </a:rPr>
              <a:t>	</a:t>
            </a:r>
            <a:r>
              <a:rPr lang="en-US" sz="2200" smtClean="0">
                <a:solidFill>
                  <a:schemeClr val="tx1"/>
                </a:solidFill>
                <a:latin typeface="Arial" panose="020B0604020202020204" pitchFamily="34" charset="0"/>
                <a:cs typeface="Arial" panose="020B0604020202020204" pitchFamily="34" charset="0"/>
              </a:rPr>
              <a:t>	</a:t>
            </a:r>
            <a:r>
              <a:rPr lang="vi-VN" sz="2200" smtClean="0">
                <a:solidFill>
                  <a:schemeClr val="tx1"/>
                </a:solidFill>
                <a:latin typeface="Arial" panose="020B0604020202020204" pitchFamily="34" charset="0"/>
                <a:cs typeface="Arial" panose="020B0604020202020204" pitchFamily="34" charset="0"/>
              </a:rPr>
              <a:t>MSSV</a:t>
            </a:r>
            <a:endParaRPr lang="vi-VN" sz="2200" dirty="0" smtClean="0">
              <a:solidFill>
                <a:schemeClr val="tx1"/>
              </a:solidFill>
              <a:latin typeface="Arial" panose="020B0604020202020204" pitchFamily="34" charset="0"/>
              <a:cs typeface="Arial" panose="020B0604020202020204" pitchFamily="34" charset="0"/>
            </a:endParaRPr>
          </a:p>
          <a:p>
            <a:pPr lvl="8"/>
            <a:r>
              <a:rPr lang="vi-VN" sz="2200" dirty="0" smtClean="0">
                <a:solidFill>
                  <a:schemeClr val="tx1"/>
                </a:solidFill>
                <a:latin typeface="Arial" panose="020B0604020202020204" pitchFamily="34" charset="0"/>
                <a:cs typeface="Arial" panose="020B0604020202020204" pitchFamily="34" charset="0"/>
              </a:rPr>
              <a:t>Phan </a:t>
            </a:r>
            <a:r>
              <a:rPr lang="vi-VN" sz="2200" dirty="0">
                <a:solidFill>
                  <a:schemeClr val="tx1"/>
                </a:solidFill>
                <a:latin typeface="Arial" panose="020B0604020202020204" pitchFamily="34" charset="0"/>
                <a:cs typeface="Arial" panose="020B0604020202020204" pitchFamily="34" charset="0"/>
              </a:rPr>
              <a:t>Bảo Khôi	15110065</a:t>
            </a:r>
          </a:p>
          <a:p>
            <a:pPr lvl="8"/>
            <a:r>
              <a:rPr lang="vi-VN" sz="2200" dirty="0">
                <a:solidFill>
                  <a:schemeClr val="tx1"/>
                </a:solidFill>
                <a:latin typeface="Arial" panose="020B0604020202020204" pitchFamily="34" charset="0"/>
                <a:cs typeface="Arial" panose="020B0604020202020204" pitchFamily="34" charset="0"/>
              </a:rPr>
              <a:t>Phan Dương Pha	15110094</a:t>
            </a:r>
            <a:endParaRPr lang="en-US" sz="2200" dirty="0">
              <a:solidFill>
                <a:schemeClr val="tx1"/>
              </a:solidFill>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1</a:t>
            </a:fld>
            <a:endParaRPr lang="en-US" dirty="0"/>
          </a:p>
        </p:txBody>
      </p:sp>
    </p:spTree>
    <p:extLst>
      <p:ext uri="{BB962C8B-B14F-4D97-AF65-F5344CB8AC3E}">
        <p14:creationId xmlns:p14="http://schemas.microsoft.com/office/powerpoint/2010/main" val="345844072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11736" y="616946"/>
            <a:ext cx="8911687" cy="1280890"/>
          </a:xfrm>
        </p:spPr>
        <p:txBody>
          <a:bodyPr/>
          <a:lstStyle/>
          <a:p>
            <a:r>
              <a:rPr lang="en-US" dirty="0">
                <a:latin typeface="Arial" panose="020B0604020202020204" pitchFamily="34" charset="0"/>
                <a:cs typeface="Arial" panose="020B0604020202020204" pitchFamily="34" charset="0"/>
              </a:rPr>
              <a:t>5</a:t>
            </a:r>
            <a:r>
              <a:rPr lang="en-US"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Chức</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năng</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hệ</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thống</a:t>
            </a:r>
            <a:r>
              <a:rPr lang="en-US" dirty="0" smtClean="0">
                <a:latin typeface="Arial" panose="020B0604020202020204" pitchFamily="34" charset="0"/>
                <a:cs typeface="Arial" panose="020B0604020202020204" pitchFamily="34" charset="0"/>
              </a:rPr>
              <a:t>.</a:t>
            </a:r>
            <a:br>
              <a:rPr lang="en-US" dirty="0" smtClean="0">
                <a:latin typeface="Arial" panose="020B0604020202020204" pitchFamily="34" charset="0"/>
                <a:cs typeface="Arial" panose="020B0604020202020204" pitchFamily="34" charset="0"/>
              </a:rPr>
            </a:br>
            <a:r>
              <a:rPr lang="en-US" dirty="0" smtClean="0">
                <a:latin typeface="Arial" panose="020B0604020202020204" pitchFamily="34" charset="0"/>
                <a:cs typeface="Arial" panose="020B0604020202020204" pitchFamily="34" charset="0"/>
              </a:rPr>
              <a:t>	</a:t>
            </a:r>
            <a:endParaRPr lang="en-US" dirty="0">
              <a:latin typeface="Arial" panose="020B0604020202020204" pitchFamily="34" charset="0"/>
              <a:cs typeface="Arial" panose="020B0604020202020204" pitchFamily="34" charset="0"/>
            </a:endParaRPr>
          </a:p>
        </p:txBody>
      </p:sp>
      <p:sp>
        <p:nvSpPr>
          <p:cNvPr id="6" name="Content Placeholder 2"/>
          <p:cNvSpPr txBox="1">
            <a:spLocks/>
          </p:cNvSpPr>
          <p:nvPr/>
        </p:nvSpPr>
        <p:spPr>
          <a:xfrm>
            <a:off x="1763588" y="1512162"/>
            <a:ext cx="4610579" cy="4276077"/>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None/>
            </a:pPr>
            <a:endParaRPr lang="en-US" sz="2800"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1642728" y="1512162"/>
            <a:ext cx="8915400" cy="3777622"/>
          </a:xfrm>
        </p:spPr>
        <p:txBody>
          <a:bodyPr/>
          <a:lstStyle/>
          <a:p>
            <a:pPr>
              <a:buFontTx/>
              <a:buChar char="-"/>
            </a:pPr>
            <a:r>
              <a:rPr lang="en-US" smtClean="0">
                <a:latin typeface="Tahoma" panose="020B0604030504040204" pitchFamily="34" charset="0"/>
                <a:ea typeface="Tahoma" panose="020B0604030504040204" pitchFamily="34" charset="0"/>
                <a:cs typeface="Tahoma" panose="020B0604030504040204" pitchFamily="34" charset="0"/>
              </a:rPr>
              <a:t>Xác nhận giao dịch bằng metamask</a:t>
            </a:r>
          </a:p>
          <a:p>
            <a:pPr>
              <a:buFontTx/>
              <a:buChar char="-"/>
            </a:pPr>
            <a:r>
              <a:rPr lang="en-US" smtClean="0">
                <a:latin typeface="Tahoma" panose="020B0604030504040204" pitchFamily="34" charset="0"/>
                <a:ea typeface="Tahoma" panose="020B0604030504040204" pitchFamily="34" charset="0"/>
                <a:cs typeface="Tahoma" panose="020B0604030504040204" pitchFamily="34" charset="0"/>
              </a:rPr>
              <a:t>Thêm một sản phẩm mới.</a:t>
            </a:r>
          </a:p>
          <a:p>
            <a:pPr>
              <a:buFontTx/>
              <a:buChar char="-"/>
            </a:pPr>
            <a:r>
              <a:rPr lang="en-US" smtClean="0">
                <a:latin typeface="Tahoma" panose="020B0604030504040204" pitchFamily="34" charset="0"/>
                <a:ea typeface="Tahoma" panose="020B0604030504040204" pitchFamily="34" charset="0"/>
                <a:cs typeface="Tahoma" panose="020B0604030504040204" pitchFamily="34" charset="0"/>
              </a:rPr>
              <a:t>Người bán có thể từ chối  hoặc chấp nhận đơn hàng.</a:t>
            </a:r>
          </a:p>
          <a:p>
            <a:pPr>
              <a:buFontTx/>
              <a:buChar char="-"/>
            </a:pPr>
            <a:r>
              <a:rPr lang="en-US" smtClean="0">
                <a:latin typeface="Tahoma" panose="020B0604030504040204" pitchFamily="34" charset="0"/>
                <a:ea typeface="Tahoma" panose="020B0604030504040204" pitchFamily="34" charset="0"/>
                <a:cs typeface="Tahoma" panose="020B0604030504040204" pitchFamily="34" charset="0"/>
              </a:rPr>
              <a:t>Quản lý trạng thái đơn hàng.</a:t>
            </a:r>
          </a:p>
          <a:p>
            <a:pPr>
              <a:buFontTx/>
              <a:buChar char="-"/>
            </a:pPr>
            <a:endParaRPr lang="en-US" smtClean="0">
              <a:latin typeface="Tahoma" panose="020B0604030504040204" pitchFamily="34" charset="0"/>
              <a:ea typeface="Tahoma" panose="020B0604030504040204" pitchFamily="34" charset="0"/>
              <a:cs typeface="Tahoma" panose="020B0604030504040204" pitchFamily="34" charset="0"/>
            </a:endParaRPr>
          </a:p>
          <a:p>
            <a:pPr>
              <a:buFontTx/>
              <a:buChar char="-"/>
            </a:pPr>
            <a:endParaRPr lang="en-US" dirty="0" smtClean="0"/>
          </a:p>
          <a:p>
            <a:pPr marL="0" indent="0">
              <a:buNone/>
            </a:pPr>
            <a:endParaRPr lang="en-US" dirty="0" smtClean="0"/>
          </a:p>
          <a:p>
            <a:pPr marL="0" indent="0">
              <a:buNone/>
            </a:pPr>
            <a:endParaRPr lang="en-US" dirty="0"/>
          </a:p>
        </p:txBody>
      </p:sp>
      <p:sp>
        <p:nvSpPr>
          <p:cNvPr id="4" name="Footer Placeholder 3"/>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10</a:t>
            </a:fld>
            <a:endParaRPr lang="en-US" dirty="0"/>
          </a:p>
        </p:txBody>
      </p:sp>
    </p:spTree>
    <p:extLst>
      <p:ext uri="{BB962C8B-B14F-4D97-AF65-F5344CB8AC3E}">
        <p14:creationId xmlns:p14="http://schemas.microsoft.com/office/powerpoint/2010/main" val="91487850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11</a:t>
            </a:fld>
            <a:endParaRPr lang="en-US" dirty="0"/>
          </a:p>
        </p:txBody>
      </p:sp>
      <p:pic>
        <p:nvPicPr>
          <p:cNvPr id="7" name="Content Placeholder 6"/>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2271059" y="787782"/>
            <a:ext cx="8846120" cy="5348026"/>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3782458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11736" y="632988"/>
            <a:ext cx="8911687" cy="1280890"/>
          </a:xfrm>
        </p:spPr>
        <p:txBody>
          <a:bodyPr/>
          <a:lstStyle/>
          <a:p>
            <a:r>
              <a:rPr lang="en-US" dirty="0">
                <a:latin typeface="Arial" panose="020B0604020202020204" pitchFamily="34" charset="0"/>
                <a:cs typeface="Arial" panose="020B0604020202020204" pitchFamily="34" charset="0"/>
              </a:rPr>
              <a:t>6</a:t>
            </a:r>
            <a:r>
              <a:rPr lang="en-US"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Thiết</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kế</a:t>
            </a:r>
            <a:r>
              <a:rPr lang="en-US" dirty="0" smtClean="0">
                <a:latin typeface="Arial" panose="020B0604020202020204" pitchFamily="34" charset="0"/>
                <a:cs typeface="Arial" panose="020B0604020202020204" pitchFamily="34" charset="0"/>
              </a:rPr>
              <a:t>.</a:t>
            </a:r>
            <a:br>
              <a:rPr lang="en-US" dirty="0" smtClean="0">
                <a:latin typeface="Arial" panose="020B0604020202020204" pitchFamily="34" charset="0"/>
                <a:cs typeface="Arial" panose="020B0604020202020204" pitchFamily="34" charset="0"/>
              </a:rPr>
            </a:br>
            <a:r>
              <a:rPr lang="en-US" dirty="0" smtClean="0">
                <a:latin typeface="Arial" panose="020B0604020202020204" pitchFamily="34" charset="0"/>
                <a:cs typeface="Arial" panose="020B0604020202020204" pitchFamily="34" charset="0"/>
              </a:rPr>
              <a:t>	</a:t>
            </a:r>
            <a:endParaRPr lang="en-US" dirty="0">
              <a:latin typeface="Arial" panose="020B0604020202020204" pitchFamily="34" charset="0"/>
              <a:cs typeface="Arial" panose="020B0604020202020204" pitchFamily="34" charset="0"/>
            </a:endParaRPr>
          </a:p>
        </p:txBody>
      </p:sp>
      <p:sp>
        <p:nvSpPr>
          <p:cNvPr id="6" name="Content Placeholder 2"/>
          <p:cNvSpPr txBox="1">
            <a:spLocks/>
          </p:cNvSpPr>
          <p:nvPr/>
        </p:nvSpPr>
        <p:spPr>
          <a:xfrm>
            <a:off x="1763588" y="1512162"/>
            <a:ext cx="4610579" cy="4276077"/>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None/>
            </a:pPr>
            <a:endParaRPr lang="en-US" sz="2800"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1028309" y="1311499"/>
            <a:ext cx="10691715" cy="4677401"/>
          </a:xfrm>
        </p:spPr>
        <p:txBody>
          <a:bodyPr>
            <a:normAutofit/>
          </a:bodyPr>
          <a:lstStyle/>
          <a:p>
            <a:pPr marL="0" indent="0">
              <a:buNone/>
            </a:pPr>
            <a:r>
              <a:rPr lang="en-US" sz="2400" dirty="0" err="1" smtClean="0">
                <a:solidFill>
                  <a:schemeClr val="tx1"/>
                </a:solidFill>
                <a:latin typeface="Arial" panose="020B0604020202020204" pitchFamily="34" charset="0"/>
                <a:cs typeface="Arial" panose="020B0604020202020204" pitchFamily="34" charset="0"/>
              </a:rPr>
              <a:t>Chức</a:t>
            </a:r>
            <a:r>
              <a:rPr lang="en-US" sz="2400" dirty="0" smtClean="0">
                <a:solidFill>
                  <a:schemeClr val="tx1"/>
                </a:solidFill>
                <a:latin typeface="Arial" panose="020B0604020202020204" pitchFamily="34" charset="0"/>
                <a:cs typeface="Arial" panose="020B0604020202020204" pitchFamily="34" charset="0"/>
              </a:rPr>
              <a:t> </a:t>
            </a:r>
            <a:r>
              <a:rPr lang="en-US" sz="2400" dirty="0" err="1" smtClean="0">
                <a:solidFill>
                  <a:schemeClr val="tx1"/>
                </a:solidFill>
                <a:latin typeface="Arial" panose="020B0604020202020204" pitchFamily="34" charset="0"/>
                <a:cs typeface="Arial" panose="020B0604020202020204" pitchFamily="34" charset="0"/>
              </a:rPr>
              <a:t>năng</a:t>
            </a:r>
            <a:r>
              <a:rPr lang="en-US" sz="2400" dirty="0" smtClean="0">
                <a:solidFill>
                  <a:schemeClr val="tx1"/>
                </a:solidFill>
                <a:latin typeface="Arial" panose="020B0604020202020204" pitchFamily="34" charset="0"/>
                <a:cs typeface="Arial" panose="020B0604020202020204" pitchFamily="34" charset="0"/>
              </a:rPr>
              <a:t> </a:t>
            </a:r>
            <a:r>
              <a:rPr lang="en-US" sz="2400" dirty="0" err="1" smtClean="0">
                <a:solidFill>
                  <a:schemeClr val="tx1"/>
                </a:solidFill>
                <a:latin typeface="Arial" panose="020B0604020202020204" pitchFamily="34" charset="0"/>
                <a:cs typeface="Arial" panose="020B0604020202020204" pitchFamily="34" charset="0"/>
              </a:rPr>
              <a:t>thêm</a:t>
            </a:r>
            <a:r>
              <a:rPr lang="en-US" sz="2400" dirty="0" smtClean="0">
                <a:solidFill>
                  <a:schemeClr val="tx1"/>
                </a:solidFill>
                <a:latin typeface="Arial" panose="020B0604020202020204" pitchFamily="34" charset="0"/>
                <a:cs typeface="Arial" panose="020B0604020202020204" pitchFamily="34" charset="0"/>
              </a:rPr>
              <a:t> </a:t>
            </a:r>
            <a:r>
              <a:rPr lang="en-US" sz="2400" dirty="0" err="1" smtClean="0">
                <a:solidFill>
                  <a:schemeClr val="tx1"/>
                </a:solidFill>
                <a:latin typeface="Arial" panose="020B0604020202020204" pitchFamily="34" charset="0"/>
                <a:cs typeface="Arial" panose="020B0604020202020204" pitchFamily="34" charset="0"/>
              </a:rPr>
              <a:t>một</a:t>
            </a:r>
            <a:r>
              <a:rPr lang="en-US" sz="2400" dirty="0" smtClean="0">
                <a:solidFill>
                  <a:schemeClr val="tx1"/>
                </a:solidFill>
                <a:latin typeface="Arial" panose="020B0604020202020204" pitchFamily="34" charset="0"/>
                <a:cs typeface="Arial" panose="020B0604020202020204" pitchFamily="34" charset="0"/>
              </a:rPr>
              <a:t> </a:t>
            </a:r>
            <a:r>
              <a:rPr lang="en-US" sz="2400" dirty="0" err="1" smtClean="0">
                <a:solidFill>
                  <a:schemeClr val="tx1"/>
                </a:solidFill>
                <a:latin typeface="Arial" panose="020B0604020202020204" pitchFamily="34" charset="0"/>
                <a:cs typeface="Arial" panose="020B0604020202020204" pitchFamily="34" charset="0"/>
              </a:rPr>
              <a:t>bất</a:t>
            </a:r>
            <a:r>
              <a:rPr lang="en-US" sz="2400" dirty="0" smtClean="0">
                <a:solidFill>
                  <a:schemeClr val="tx1"/>
                </a:solidFill>
                <a:latin typeface="Arial" panose="020B0604020202020204" pitchFamily="34" charset="0"/>
                <a:cs typeface="Arial" panose="020B0604020202020204" pitchFamily="34" charset="0"/>
              </a:rPr>
              <a:t> </a:t>
            </a:r>
            <a:r>
              <a:rPr lang="en-US" sz="2400" dirty="0" err="1" smtClean="0">
                <a:solidFill>
                  <a:schemeClr val="tx1"/>
                </a:solidFill>
                <a:latin typeface="Arial" panose="020B0604020202020204" pitchFamily="34" charset="0"/>
                <a:cs typeface="Arial" panose="020B0604020202020204" pitchFamily="34" charset="0"/>
              </a:rPr>
              <a:t>động</a:t>
            </a:r>
            <a:r>
              <a:rPr lang="en-US" sz="2400" dirty="0" smtClean="0">
                <a:solidFill>
                  <a:schemeClr val="tx1"/>
                </a:solidFill>
                <a:latin typeface="Arial" panose="020B0604020202020204" pitchFamily="34" charset="0"/>
                <a:cs typeface="Arial" panose="020B0604020202020204" pitchFamily="34" charset="0"/>
              </a:rPr>
              <a:t> </a:t>
            </a:r>
            <a:r>
              <a:rPr lang="en-US" sz="2400" dirty="0" err="1" smtClean="0">
                <a:solidFill>
                  <a:schemeClr val="tx1"/>
                </a:solidFill>
                <a:latin typeface="Arial" panose="020B0604020202020204" pitchFamily="34" charset="0"/>
                <a:cs typeface="Arial" panose="020B0604020202020204" pitchFamily="34" charset="0"/>
              </a:rPr>
              <a:t>sản</a:t>
            </a:r>
            <a:r>
              <a:rPr lang="en-US" sz="2400" dirty="0" smtClean="0">
                <a:solidFill>
                  <a:schemeClr val="tx1"/>
                </a:solidFill>
                <a:latin typeface="Arial" panose="020B0604020202020204" pitchFamily="34" charset="0"/>
                <a:cs typeface="Arial" panose="020B0604020202020204" pitchFamily="34" charset="0"/>
              </a:rPr>
              <a:t> </a:t>
            </a:r>
            <a:r>
              <a:rPr lang="en-US" sz="2400" dirty="0" err="1" smtClean="0">
                <a:solidFill>
                  <a:schemeClr val="tx1"/>
                </a:solidFill>
                <a:latin typeface="Arial" panose="020B0604020202020204" pitchFamily="34" charset="0"/>
                <a:cs typeface="Arial" panose="020B0604020202020204" pitchFamily="34" charset="0"/>
              </a:rPr>
              <a:t>mới</a:t>
            </a:r>
            <a:r>
              <a:rPr lang="en-US" sz="2400" dirty="0" smtClean="0">
                <a:solidFill>
                  <a:schemeClr val="tx1"/>
                </a:solidFill>
                <a:latin typeface="Arial" panose="020B0604020202020204" pitchFamily="34" charset="0"/>
                <a:cs typeface="Arial" panose="020B0604020202020204" pitchFamily="34" charset="0"/>
              </a:rPr>
              <a:t> </a:t>
            </a:r>
            <a:r>
              <a:rPr lang="en-US" sz="2400" dirty="0" err="1" smtClean="0">
                <a:solidFill>
                  <a:schemeClr val="tx1"/>
                </a:solidFill>
                <a:latin typeface="Arial" panose="020B0604020202020204" pitchFamily="34" charset="0"/>
                <a:cs typeface="Arial" panose="020B0604020202020204" pitchFamily="34" charset="0"/>
              </a:rPr>
              <a:t>vào</a:t>
            </a:r>
            <a:r>
              <a:rPr lang="en-US" sz="2400" dirty="0" smtClean="0">
                <a:solidFill>
                  <a:schemeClr val="tx1"/>
                </a:solidFill>
                <a:latin typeface="Arial" panose="020B0604020202020204" pitchFamily="34" charset="0"/>
                <a:cs typeface="Arial" panose="020B0604020202020204" pitchFamily="34" charset="0"/>
              </a:rPr>
              <a:t> </a:t>
            </a:r>
            <a:r>
              <a:rPr lang="en-US" sz="2400" dirty="0" err="1" smtClean="0">
                <a:solidFill>
                  <a:schemeClr val="tx1"/>
                </a:solidFill>
                <a:latin typeface="Arial" panose="020B0604020202020204" pitchFamily="34" charset="0"/>
                <a:cs typeface="Arial" panose="020B0604020202020204" pitchFamily="34" charset="0"/>
              </a:rPr>
              <a:t>hệ</a:t>
            </a:r>
            <a:r>
              <a:rPr lang="en-US" sz="2400" dirty="0" smtClean="0">
                <a:solidFill>
                  <a:schemeClr val="tx1"/>
                </a:solidFill>
                <a:latin typeface="Arial" panose="020B0604020202020204" pitchFamily="34" charset="0"/>
                <a:cs typeface="Arial" panose="020B0604020202020204" pitchFamily="34" charset="0"/>
              </a:rPr>
              <a:t> </a:t>
            </a:r>
            <a:r>
              <a:rPr lang="en-US" sz="2400" dirty="0" err="1" smtClean="0">
                <a:solidFill>
                  <a:schemeClr val="tx1"/>
                </a:solidFill>
                <a:latin typeface="Arial" panose="020B0604020202020204" pitchFamily="34" charset="0"/>
                <a:cs typeface="Arial" panose="020B0604020202020204" pitchFamily="34" charset="0"/>
              </a:rPr>
              <a:t>thống</a:t>
            </a:r>
            <a:r>
              <a:rPr lang="en-US" sz="2400" dirty="0" smtClean="0">
                <a:solidFill>
                  <a:schemeClr val="tx1"/>
                </a:solidFill>
                <a:latin typeface="Arial" panose="020B0604020202020204" pitchFamily="34" charset="0"/>
                <a:cs typeface="Arial" panose="020B0604020202020204" pitchFamily="34" charset="0"/>
              </a:rPr>
              <a:t>.</a:t>
            </a:r>
          </a:p>
          <a:p>
            <a:pPr marL="0" indent="0">
              <a:buNone/>
            </a:pPr>
            <a:r>
              <a:rPr lang="en-US" sz="2400" dirty="0">
                <a:solidFill>
                  <a:schemeClr val="tx1"/>
                </a:solidFill>
                <a:latin typeface="Arial" panose="020B0604020202020204" pitchFamily="34" charset="0"/>
                <a:cs typeface="Arial" panose="020B0604020202020204" pitchFamily="34" charset="0"/>
              </a:rPr>
              <a:t>	</a:t>
            </a:r>
            <a:endParaRPr lang="en-US" sz="2400" dirty="0" smtClean="0">
              <a:solidFill>
                <a:schemeClr val="tx1"/>
              </a:solidFill>
              <a:latin typeface="Arial" panose="020B0604020202020204" pitchFamily="34" charset="0"/>
              <a:cs typeface="Arial" panose="020B0604020202020204" pitchFamily="34" charset="0"/>
            </a:endParaRPr>
          </a:p>
          <a:p>
            <a:pPr marL="0" indent="0">
              <a:buNone/>
            </a:pPr>
            <a:endParaRPr lang="en-US" sz="2400" dirty="0" smtClean="0">
              <a:solidFill>
                <a:schemeClr val="tx1"/>
              </a:solidFill>
              <a:latin typeface="Arial" panose="020B0604020202020204" pitchFamily="34" charset="0"/>
              <a:cs typeface="Arial" panose="020B0604020202020204" pitchFamily="34" charset="0"/>
            </a:endParaRPr>
          </a:p>
          <a:p>
            <a:pPr marL="0" indent="0">
              <a:buNone/>
            </a:pPr>
            <a:endParaRPr lang="en-US" sz="2400" dirty="0">
              <a:solidFill>
                <a:schemeClr val="tx1"/>
              </a:solidFill>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12</a:t>
            </a:fld>
            <a:endParaRPr lang="en-US" dirty="0"/>
          </a:p>
        </p:txBody>
      </p:sp>
      <p:pic>
        <p:nvPicPr>
          <p:cNvPr id="8" name="Picture 7"/>
          <p:cNvPicPr/>
          <p:nvPr/>
        </p:nvPicPr>
        <p:blipFill>
          <a:blip r:embed="rId2" cstate="print">
            <a:extLst>
              <a:ext uri="{28A0092B-C50C-407E-A947-70E740481C1C}">
                <a14:useLocalDpi xmlns:a14="http://schemas.microsoft.com/office/drawing/2010/main" val="0"/>
              </a:ext>
            </a:extLst>
          </a:blip>
          <a:stretch>
            <a:fillRect/>
          </a:stretch>
        </p:blipFill>
        <p:spPr>
          <a:xfrm>
            <a:off x="1028310" y="1977373"/>
            <a:ext cx="10152908" cy="4158435"/>
          </a:xfrm>
          <a:prstGeom prst="rect">
            <a:avLst/>
          </a:prstGeom>
        </p:spPr>
      </p:pic>
    </p:spTree>
    <p:extLst>
      <p:ext uri="{BB962C8B-B14F-4D97-AF65-F5344CB8AC3E}">
        <p14:creationId xmlns:p14="http://schemas.microsoft.com/office/powerpoint/2010/main" val="418337261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11736" y="632988"/>
            <a:ext cx="8911687" cy="1280890"/>
          </a:xfrm>
        </p:spPr>
        <p:txBody>
          <a:bodyPr/>
          <a:lstStyle/>
          <a:p>
            <a:r>
              <a:rPr lang="en-US" dirty="0">
                <a:latin typeface="Arial" panose="020B0604020202020204" pitchFamily="34" charset="0"/>
                <a:cs typeface="Arial" panose="020B0604020202020204" pitchFamily="34" charset="0"/>
              </a:rPr>
              <a:t>6</a:t>
            </a:r>
            <a:r>
              <a:rPr lang="en-US"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Thiết</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kế</a:t>
            </a:r>
            <a:r>
              <a:rPr lang="en-US" dirty="0" smtClean="0">
                <a:latin typeface="Arial" panose="020B0604020202020204" pitchFamily="34" charset="0"/>
                <a:cs typeface="Arial" panose="020B0604020202020204" pitchFamily="34" charset="0"/>
              </a:rPr>
              <a:t>.</a:t>
            </a:r>
            <a:br>
              <a:rPr lang="en-US" dirty="0" smtClean="0">
                <a:latin typeface="Arial" panose="020B0604020202020204" pitchFamily="34" charset="0"/>
                <a:cs typeface="Arial" panose="020B0604020202020204" pitchFamily="34" charset="0"/>
              </a:rPr>
            </a:br>
            <a:r>
              <a:rPr lang="en-US" dirty="0" smtClean="0">
                <a:latin typeface="Arial" panose="020B0604020202020204" pitchFamily="34" charset="0"/>
                <a:cs typeface="Arial" panose="020B0604020202020204" pitchFamily="34" charset="0"/>
              </a:rPr>
              <a:t>	</a:t>
            </a:r>
            <a:endParaRPr lang="en-US" dirty="0">
              <a:latin typeface="Arial" panose="020B0604020202020204" pitchFamily="34" charset="0"/>
              <a:cs typeface="Arial" panose="020B0604020202020204" pitchFamily="34" charset="0"/>
            </a:endParaRPr>
          </a:p>
        </p:txBody>
      </p:sp>
      <p:sp>
        <p:nvSpPr>
          <p:cNvPr id="6" name="Content Placeholder 2"/>
          <p:cNvSpPr txBox="1">
            <a:spLocks/>
          </p:cNvSpPr>
          <p:nvPr/>
        </p:nvSpPr>
        <p:spPr>
          <a:xfrm>
            <a:off x="1763588" y="1512162"/>
            <a:ext cx="4610579" cy="4276077"/>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None/>
            </a:pPr>
            <a:endParaRPr lang="en-US" sz="2800"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1087909" y="1823532"/>
            <a:ext cx="3898328" cy="4541757"/>
          </a:xfrm>
        </p:spPr>
        <p:txBody>
          <a:bodyPr>
            <a:normAutofit/>
          </a:bodyPr>
          <a:lstStyle/>
          <a:p>
            <a:pPr marL="0" indent="0">
              <a:buNone/>
            </a:pPr>
            <a:r>
              <a:rPr lang="en-US" sz="2400" dirty="0" err="1" smtClean="0">
                <a:solidFill>
                  <a:schemeClr val="tx1"/>
                </a:solidFill>
                <a:latin typeface="Arial" panose="020B0604020202020204" pitchFamily="34" charset="0"/>
                <a:cs typeface="Arial" panose="020B0604020202020204" pitchFamily="34" charset="0"/>
              </a:rPr>
              <a:t>Chức</a:t>
            </a:r>
            <a:r>
              <a:rPr lang="en-US" sz="2400" dirty="0" smtClean="0">
                <a:solidFill>
                  <a:schemeClr val="tx1"/>
                </a:solidFill>
                <a:latin typeface="Arial" panose="020B0604020202020204" pitchFamily="34" charset="0"/>
                <a:cs typeface="Arial" panose="020B0604020202020204" pitchFamily="34" charset="0"/>
              </a:rPr>
              <a:t> </a:t>
            </a:r>
            <a:r>
              <a:rPr lang="en-US" sz="2400" dirty="0" err="1" smtClean="0">
                <a:solidFill>
                  <a:schemeClr val="tx1"/>
                </a:solidFill>
                <a:latin typeface="Arial" panose="020B0604020202020204" pitchFamily="34" charset="0"/>
                <a:cs typeface="Arial" panose="020B0604020202020204" pitchFamily="34" charset="0"/>
              </a:rPr>
              <a:t>năng</a:t>
            </a:r>
            <a:r>
              <a:rPr lang="en-US" sz="2400" dirty="0">
                <a:solidFill>
                  <a:schemeClr val="tx1"/>
                </a:solidFill>
                <a:latin typeface="Arial" panose="020B0604020202020204" pitchFamily="34" charset="0"/>
                <a:cs typeface="Arial" panose="020B0604020202020204" pitchFamily="34" charset="0"/>
              </a:rPr>
              <a:t> </a:t>
            </a:r>
            <a:r>
              <a:rPr lang="en-US" sz="2400" dirty="0" err="1" smtClean="0">
                <a:solidFill>
                  <a:schemeClr val="tx1"/>
                </a:solidFill>
                <a:latin typeface="Arial" panose="020B0604020202020204" pitchFamily="34" charset="0"/>
                <a:cs typeface="Arial" panose="020B0604020202020204" pitchFamily="34" charset="0"/>
              </a:rPr>
              <a:t>chấp</a:t>
            </a:r>
            <a:r>
              <a:rPr lang="en-US" sz="2400" dirty="0" smtClean="0">
                <a:solidFill>
                  <a:schemeClr val="tx1"/>
                </a:solidFill>
                <a:latin typeface="Arial" panose="020B0604020202020204" pitchFamily="34" charset="0"/>
                <a:cs typeface="Arial" panose="020B0604020202020204" pitchFamily="34" charset="0"/>
              </a:rPr>
              <a:t> </a:t>
            </a:r>
            <a:r>
              <a:rPr lang="en-US" sz="2400" dirty="0" err="1" smtClean="0">
                <a:solidFill>
                  <a:schemeClr val="tx1"/>
                </a:solidFill>
                <a:latin typeface="Arial" panose="020B0604020202020204" pitchFamily="34" charset="0"/>
                <a:cs typeface="Arial" panose="020B0604020202020204" pitchFamily="34" charset="0"/>
              </a:rPr>
              <a:t>nhận</a:t>
            </a:r>
            <a:r>
              <a:rPr lang="en-US" sz="2400" dirty="0" smtClean="0">
                <a:solidFill>
                  <a:schemeClr val="tx1"/>
                </a:solidFill>
                <a:latin typeface="Arial" panose="020B0604020202020204" pitchFamily="34" charset="0"/>
                <a:cs typeface="Arial" panose="020B0604020202020204" pitchFamily="34" charset="0"/>
              </a:rPr>
              <a:t> </a:t>
            </a:r>
            <a:r>
              <a:rPr lang="en-US" sz="2400" dirty="0" err="1" smtClean="0">
                <a:solidFill>
                  <a:schemeClr val="tx1"/>
                </a:solidFill>
                <a:latin typeface="Arial" panose="020B0604020202020204" pitchFamily="34" charset="0"/>
                <a:cs typeface="Arial" panose="020B0604020202020204" pitchFamily="34" charset="0"/>
              </a:rPr>
              <a:t>đơn</a:t>
            </a:r>
            <a:r>
              <a:rPr lang="en-US" sz="2400" dirty="0" smtClean="0">
                <a:solidFill>
                  <a:schemeClr val="tx1"/>
                </a:solidFill>
                <a:latin typeface="Arial" panose="020B0604020202020204" pitchFamily="34" charset="0"/>
                <a:cs typeface="Arial" panose="020B0604020202020204" pitchFamily="34" charset="0"/>
              </a:rPr>
              <a:t> </a:t>
            </a:r>
            <a:r>
              <a:rPr lang="en-US" sz="2400" dirty="0" err="1" smtClean="0">
                <a:solidFill>
                  <a:schemeClr val="tx1"/>
                </a:solidFill>
                <a:latin typeface="Arial" panose="020B0604020202020204" pitchFamily="34" charset="0"/>
                <a:cs typeface="Arial" panose="020B0604020202020204" pitchFamily="34" charset="0"/>
              </a:rPr>
              <a:t>hàng</a:t>
            </a:r>
            <a:r>
              <a:rPr lang="en-US" sz="2400" dirty="0" smtClean="0">
                <a:solidFill>
                  <a:schemeClr val="tx1"/>
                </a:solidFill>
                <a:latin typeface="Arial" panose="020B0604020202020204" pitchFamily="34" charset="0"/>
                <a:cs typeface="Arial" panose="020B0604020202020204" pitchFamily="34" charset="0"/>
              </a:rPr>
              <a:t> </a:t>
            </a:r>
            <a:r>
              <a:rPr lang="en-US" sz="2400" dirty="0" err="1" smtClean="0">
                <a:solidFill>
                  <a:schemeClr val="tx1"/>
                </a:solidFill>
                <a:latin typeface="Arial" panose="020B0604020202020204" pitchFamily="34" charset="0"/>
                <a:cs typeface="Arial" panose="020B0604020202020204" pitchFamily="34" charset="0"/>
              </a:rPr>
              <a:t>từ</a:t>
            </a:r>
            <a:r>
              <a:rPr lang="en-US" sz="2400" dirty="0" smtClean="0">
                <a:solidFill>
                  <a:schemeClr val="tx1"/>
                </a:solidFill>
                <a:latin typeface="Arial" panose="020B0604020202020204" pitchFamily="34" charset="0"/>
                <a:cs typeface="Arial" panose="020B0604020202020204" pitchFamily="34" charset="0"/>
              </a:rPr>
              <a:t> </a:t>
            </a:r>
            <a:r>
              <a:rPr lang="en-US" sz="2400" dirty="0" err="1" smtClean="0">
                <a:solidFill>
                  <a:schemeClr val="tx1"/>
                </a:solidFill>
                <a:latin typeface="Arial" panose="020B0604020202020204" pitchFamily="34" charset="0"/>
                <a:cs typeface="Arial" panose="020B0604020202020204" pitchFamily="34" charset="0"/>
              </a:rPr>
              <a:t>người</a:t>
            </a:r>
            <a:r>
              <a:rPr lang="en-US" sz="2400" dirty="0" smtClean="0">
                <a:solidFill>
                  <a:schemeClr val="tx1"/>
                </a:solidFill>
                <a:latin typeface="Arial" panose="020B0604020202020204" pitchFamily="34" charset="0"/>
                <a:cs typeface="Arial" panose="020B0604020202020204" pitchFamily="34" charset="0"/>
              </a:rPr>
              <a:t> </a:t>
            </a:r>
            <a:r>
              <a:rPr lang="en-US" sz="2400" dirty="0" err="1" smtClean="0">
                <a:solidFill>
                  <a:schemeClr val="tx1"/>
                </a:solidFill>
                <a:latin typeface="Arial" panose="020B0604020202020204" pitchFamily="34" charset="0"/>
                <a:cs typeface="Arial" panose="020B0604020202020204" pitchFamily="34" charset="0"/>
              </a:rPr>
              <a:t>mua</a:t>
            </a:r>
            <a:r>
              <a:rPr lang="en-US" sz="2400" dirty="0">
                <a:solidFill>
                  <a:schemeClr val="tx1"/>
                </a:solidFill>
                <a:latin typeface="Arial" panose="020B0604020202020204" pitchFamily="34" charset="0"/>
                <a:cs typeface="Arial" panose="020B0604020202020204" pitchFamily="34" charset="0"/>
              </a:rPr>
              <a:t>	</a:t>
            </a:r>
            <a:endParaRPr lang="en-US" sz="2400" dirty="0" smtClean="0">
              <a:solidFill>
                <a:schemeClr val="tx1"/>
              </a:solidFill>
              <a:latin typeface="Arial" panose="020B0604020202020204" pitchFamily="34" charset="0"/>
              <a:cs typeface="Arial" panose="020B0604020202020204" pitchFamily="34" charset="0"/>
            </a:endParaRPr>
          </a:p>
          <a:p>
            <a:pPr marL="0" indent="0">
              <a:buNone/>
            </a:pPr>
            <a:endParaRPr lang="en-US" sz="2400" dirty="0" smtClean="0">
              <a:solidFill>
                <a:schemeClr val="tx1"/>
              </a:solidFill>
              <a:latin typeface="Arial" panose="020B0604020202020204" pitchFamily="34" charset="0"/>
              <a:cs typeface="Arial" panose="020B0604020202020204" pitchFamily="34" charset="0"/>
            </a:endParaRPr>
          </a:p>
          <a:p>
            <a:pPr marL="0" indent="0">
              <a:buNone/>
            </a:pPr>
            <a:endParaRPr lang="en-US" sz="2400" dirty="0">
              <a:solidFill>
                <a:schemeClr val="tx1"/>
              </a:solidFill>
              <a:latin typeface="Arial" panose="020B0604020202020204" pitchFamily="34" charset="0"/>
              <a:cs typeface="Arial" panose="020B0604020202020204" pitchFamily="34" charset="0"/>
            </a:endParaRPr>
          </a:p>
        </p:txBody>
      </p:sp>
      <p:pic>
        <p:nvPicPr>
          <p:cNvPr id="8" name="Picture 7"/>
          <p:cNvPicPr/>
          <p:nvPr/>
        </p:nvPicPr>
        <p:blipFill>
          <a:blip r:embed="rId2" cstate="print">
            <a:extLst>
              <a:ext uri="{28A0092B-C50C-407E-A947-70E740481C1C}">
                <a14:useLocalDpi xmlns:a14="http://schemas.microsoft.com/office/drawing/2010/main" val="0"/>
              </a:ext>
            </a:extLst>
          </a:blip>
          <a:stretch>
            <a:fillRect/>
          </a:stretch>
        </p:blipFill>
        <p:spPr>
          <a:xfrm>
            <a:off x="5119402" y="443884"/>
            <a:ext cx="6985334" cy="6099905"/>
          </a:xfrm>
          <a:prstGeom prst="rect">
            <a:avLst/>
          </a:prstGeom>
        </p:spPr>
      </p:pic>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13</a:t>
            </a:fld>
            <a:endParaRPr lang="en-US" dirty="0"/>
          </a:p>
        </p:txBody>
      </p:sp>
    </p:spTree>
    <p:extLst>
      <p:ext uri="{BB962C8B-B14F-4D97-AF65-F5344CB8AC3E}">
        <p14:creationId xmlns:p14="http://schemas.microsoft.com/office/powerpoint/2010/main" val="263979887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63588" y="542642"/>
            <a:ext cx="8911687" cy="1280890"/>
          </a:xfrm>
        </p:spPr>
        <p:txBody>
          <a:bodyPr/>
          <a:lstStyle/>
          <a:p>
            <a:r>
              <a:rPr lang="en-US" dirty="0">
                <a:latin typeface="Arial" panose="020B0604020202020204" pitchFamily="34" charset="0"/>
                <a:cs typeface="Arial" panose="020B0604020202020204" pitchFamily="34" charset="0"/>
              </a:rPr>
              <a:t>6</a:t>
            </a:r>
            <a:r>
              <a:rPr lang="en-US"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Thiết</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kế</a:t>
            </a:r>
            <a:r>
              <a:rPr lang="en-US" dirty="0" smtClean="0">
                <a:latin typeface="Arial" panose="020B0604020202020204" pitchFamily="34" charset="0"/>
                <a:cs typeface="Arial" panose="020B0604020202020204" pitchFamily="34" charset="0"/>
              </a:rPr>
              <a:t>.</a:t>
            </a:r>
            <a:br>
              <a:rPr lang="en-US" dirty="0" smtClean="0">
                <a:latin typeface="Arial" panose="020B0604020202020204" pitchFamily="34" charset="0"/>
                <a:cs typeface="Arial" panose="020B0604020202020204" pitchFamily="34" charset="0"/>
              </a:rPr>
            </a:br>
            <a:r>
              <a:rPr lang="en-US" dirty="0" smtClean="0">
                <a:latin typeface="Arial" panose="020B0604020202020204" pitchFamily="34" charset="0"/>
                <a:cs typeface="Arial" panose="020B0604020202020204" pitchFamily="34" charset="0"/>
              </a:rPr>
              <a:t>	</a:t>
            </a:r>
            <a:endParaRPr lang="en-US" dirty="0">
              <a:latin typeface="Arial" panose="020B0604020202020204" pitchFamily="34" charset="0"/>
              <a:cs typeface="Arial" panose="020B0604020202020204" pitchFamily="34" charset="0"/>
            </a:endParaRPr>
          </a:p>
        </p:txBody>
      </p:sp>
      <p:sp>
        <p:nvSpPr>
          <p:cNvPr id="6" name="Content Placeholder 2"/>
          <p:cNvSpPr txBox="1">
            <a:spLocks/>
          </p:cNvSpPr>
          <p:nvPr/>
        </p:nvSpPr>
        <p:spPr>
          <a:xfrm>
            <a:off x="1763588" y="1512162"/>
            <a:ext cx="4610579" cy="4276077"/>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None/>
            </a:pPr>
            <a:endParaRPr lang="en-US" sz="2800"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1087909" y="1823532"/>
            <a:ext cx="3898328" cy="4541757"/>
          </a:xfrm>
        </p:spPr>
        <p:txBody>
          <a:bodyPr>
            <a:normAutofit/>
          </a:bodyPr>
          <a:lstStyle/>
          <a:p>
            <a:pPr marL="0" indent="0">
              <a:buNone/>
            </a:pPr>
            <a:r>
              <a:rPr lang="en-US" sz="2400" dirty="0" err="1" smtClean="0">
                <a:solidFill>
                  <a:schemeClr val="tx1"/>
                </a:solidFill>
                <a:latin typeface="Arial" panose="020B0604020202020204" pitchFamily="34" charset="0"/>
                <a:cs typeface="Arial" panose="020B0604020202020204" pitchFamily="34" charset="0"/>
              </a:rPr>
              <a:t>Chức</a:t>
            </a:r>
            <a:r>
              <a:rPr lang="en-US" sz="2400" dirty="0" smtClean="0">
                <a:solidFill>
                  <a:schemeClr val="tx1"/>
                </a:solidFill>
                <a:latin typeface="Arial" panose="020B0604020202020204" pitchFamily="34" charset="0"/>
                <a:cs typeface="Arial" panose="020B0604020202020204" pitchFamily="34" charset="0"/>
              </a:rPr>
              <a:t> </a:t>
            </a:r>
            <a:r>
              <a:rPr lang="en-US" sz="2400" dirty="0" err="1" smtClean="0">
                <a:solidFill>
                  <a:schemeClr val="tx1"/>
                </a:solidFill>
                <a:latin typeface="Arial" panose="020B0604020202020204" pitchFamily="34" charset="0"/>
                <a:cs typeface="Arial" panose="020B0604020202020204" pitchFamily="34" charset="0"/>
              </a:rPr>
              <a:t>năng</a:t>
            </a:r>
            <a:r>
              <a:rPr lang="en-US" sz="2400" dirty="0">
                <a:solidFill>
                  <a:schemeClr val="tx1"/>
                </a:solidFill>
                <a:latin typeface="Arial" panose="020B0604020202020204" pitchFamily="34" charset="0"/>
                <a:cs typeface="Arial" panose="020B0604020202020204" pitchFamily="34" charset="0"/>
              </a:rPr>
              <a:t> </a:t>
            </a:r>
            <a:r>
              <a:rPr lang="en-US" sz="2400" dirty="0" err="1" smtClean="0">
                <a:solidFill>
                  <a:schemeClr val="tx1"/>
                </a:solidFill>
                <a:latin typeface="Arial" panose="020B0604020202020204" pitchFamily="34" charset="0"/>
                <a:cs typeface="Arial" panose="020B0604020202020204" pitchFamily="34" charset="0"/>
              </a:rPr>
              <a:t>từ</a:t>
            </a:r>
            <a:r>
              <a:rPr lang="en-US" sz="2400" dirty="0" smtClean="0">
                <a:solidFill>
                  <a:schemeClr val="tx1"/>
                </a:solidFill>
                <a:latin typeface="Arial" panose="020B0604020202020204" pitchFamily="34" charset="0"/>
                <a:cs typeface="Arial" panose="020B0604020202020204" pitchFamily="34" charset="0"/>
              </a:rPr>
              <a:t> </a:t>
            </a:r>
            <a:r>
              <a:rPr lang="en-US" sz="2400" dirty="0" err="1" smtClean="0">
                <a:solidFill>
                  <a:schemeClr val="tx1"/>
                </a:solidFill>
                <a:latin typeface="Arial" panose="020B0604020202020204" pitchFamily="34" charset="0"/>
                <a:cs typeface="Arial" panose="020B0604020202020204" pitchFamily="34" charset="0"/>
              </a:rPr>
              <a:t>chối</a:t>
            </a:r>
            <a:r>
              <a:rPr lang="en-US" sz="2400" dirty="0" smtClean="0">
                <a:solidFill>
                  <a:schemeClr val="tx1"/>
                </a:solidFill>
                <a:latin typeface="Arial" panose="020B0604020202020204" pitchFamily="34" charset="0"/>
                <a:cs typeface="Arial" panose="020B0604020202020204" pitchFamily="34" charset="0"/>
              </a:rPr>
              <a:t> </a:t>
            </a:r>
            <a:r>
              <a:rPr lang="en-US" sz="2400" dirty="0" err="1" smtClean="0">
                <a:solidFill>
                  <a:schemeClr val="tx1"/>
                </a:solidFill>
                <a:latin typeface="Arial" panose="020B0604020202020204" pitchFamily="34" charset="0"/>
                <a:cs typeface="Arial" panose="020B0604020202020204" pitchFamily="34" charset="0"/>
              </a:rPr>
              <a:t>đơn</a:t>
            </a:r>
            <a:r>
              <a:rPr lang="en-US" sz="2400" dirty="0" smtClean="0">
                <a:solidFill>
                  <a:schemeClr val="tx1"/>
                </a:solidFill>
                <a:latin typeface="Arial" panose="020B0604020202020204" pitchFamily="34" charset="0"/>
                <a:cs typeface="Arial" panose="020B0604020202020204" pitchFamily="34" charset="0"/>
              </a:rPr>
              <a:t> </a:t>
            </a:r>
            <a:r>
              <a:rPr lang="en-US" sz="2400" dirty="0" err="1" smtClean="0">
                <a:solidFill>
                  <a:schemeClr val="tx1"/>
                </a:solidFill>
                <a:latin typeface="Arial" panose="020B0604020202020204" pitchFamily="34" charset="0"/>
                <a:cs typeface="Arial" panose="020B0604020202020204" pitchFamily="34" charset="0"/>
              </a:rPr>
              <a:t>hàng</a:t>
            </a:r>
            <a:r>
              <a:rPr lang="en-US" sz="2400" dirty="0" smtClean="0">
                <a:solidFill>
                  <a:schemeClr val="tx1"/>
                </a:solidFill>
                <a:latin typeface="Arial" panose="020B0604020202020204" pitchFamily="34" charset="0"/>
                <a:cs typeface="Arial" panose="020B0604020202020204" pitchFamily="34" charset="0"/>
              </a:rPr>
              <a:t> </a:t>
            </a:r>
            <a:r>
              <a:rPr lang="en-US" sz="2400" dirty="0" err="1" smtClean="0">
                <a:solidFill>
                  <a:schemeClr val="tx1"/>
                </a:solidFill>
                <a:latin typeface="Arial" panose="020B0604020202020204" pitchFamily="34" charset="0"/>
                <a:cs typeface="Arial" panose="020B0604020202020204" pitchFamily="34" charset="0"/>
              </a:rPr>
              <a:t>từ</a:t>
            </a:r>
            <a:r>
              <a:rPr lang="en-US" sz="2400" dirty="0" smtClean="0">
                <a:solidFill>
                  <a:schemeClr val="tx1"/>
                </a:solidFill>
                <a:latin typeface="Arial" panose="020B0604020202020204" pitchFamily="34" charset="0"/>
                <a:cs typeface="Arial" panose="020B0604020202020204" pitchFamily="34" charset="0"/>
              </a:rPr>
              <a:t> </a:t>
            </a:r>
            <a:r>
              <a:rPr lang="en-US" sz="2400" dirty="0" err="1" smtClean="0">
                <a:solidFill>
                  <a:schemeClr val="tx1"/>
                </a:solidFill>
                <a:latin typeface="Arial" panose="020B0604020202020204" pitchFamily="34" charset="0"/>
                <a:cs typeface="Arial" panose="020B0604020202020204" pitchFamily="34" charset="0"/>
              </a:rPr>
              <a:t>người</a:t>
            </a:r>
            <a:r>
              <a:rPr lang="en-US" sz="2400" dirty="0" smtClean="0">
                <a:solidFill>
                  <a:schemeClr val="tx1"/>
                </a:solidFill>
                <a:latin typeface="Arial" panose="020B0604020202020204" pitchFamily="34" charset="0"/>
                <a:cs typeface="Arial" panose="020B0604020202020204" pitchFamily="34" charset="0"/>
              </a:rPr>
              <a:t> </a:t>
            </a:r>
            <a:r>
              <a:rPr lang="en-US" sz="2400" dirty="0" err="1" smtClean="0">
                <a:solidFill>
                  <a:schemeClr val="tx1"/>
                </a:solidFill>
                <a:latin typeface="Arial" panose="020B0604020202020204" pitchFamily="34" charset="0"/>
                <a:cs typeface="Arial" panose="020B0604020202020204" pitchFamily="34" charset="0"/>
              </a:rPr>
              <a:t>mua</a:t>
            </a:r>
            <a:r>
              <a:rPr lang="en-US" sz="2400" dirty="0">
                <a:solidFill>
                  <a:schemeClr val="tx1"/>
                </a:solidFill>
                <a:latin typeface="Arial" panose="020B0604020202020204" pitchFamily="34" charset="0"/>
                <a:cs typeface="Arial" panose="020B0604020202020204" pitchFamily="34" charset="0"/>
              </a:rPr>
              <a:t>	</a:t>
            </a:r>
            <a:endParaRPr lang="en-US" sz="2400" dirty="0" smtClean="0">
              <a:solidFill>
                <a:schemeClr val="tx1"/>
              </a:solidFill>
              <a:latin typeface="Arial" panose="020B0604020202020204" pitchFamily="34" charset="0"/>
              <a:cs typeface="Arial" panose="020B0604020202020204" pitchFamily="34" charset="0"/>
            </a:endParaRPr>
          </a:p>
          <a:p>
            <a:pPr marL="0" indent="0">
              <a:buNone/>
            </a:pPr>
            <a:endParaRPr lang="en-US" sz="2400" dirty="0" smtClean="0">
              <a:solidFill>
                <a:schemeClr val="tx1"/>
              </a:solidFill>
              <a:latin typeface="Arial" panose="020B0604020202020204" pitchFamily="34" charset="0"/>
              <a:cs typeface="Arial" panose="020B0604020202020204" pitchFamily="34" charset="0"/>
            </a:endParaRPr>
          </a:p>
          <a:p>
            <a:pPr marL="0" indent="0">
              <a:buNone/>
            </a:pPr>
            <a:endParaRPr lang="en-US" sz="2400" dirty="0">
              <a:solidFill>
                <a:schemeClr val="tx1"/>
              </a:solidFill>
              <a:latin typeface="Arial" panose="020B0604020202020204" pitchFamily="34" charset="0"/>
              <a:cs typeface="Arial" panose="020B0604020202020204" pitchFamily="34" charset="0"/>
            </a:endParaRPr>
          </a:p>
        </p:txBody>
      </p:sp>
      <p:pic>
        <p:nvPicPr>
          <p:cNvPr id="7" name="Picture 6"/>
          <p:cNvPicPr/>
          <p:nvPr/>
        </p:nvPicPr>
        <p:blipFill>
          <a:blip r:embed="rId2" cstate="print">
            <a:extLst>
              <a:ext uri="{28A0092B-C50C-407E-A947-70E740481C1C}">
                <a14:useLocalDpi xmlns:a14="http://schemas.microsoft.com/office/drawing/2010/main" val="0"/>
              </a:ext>
            </a:extLst>
          </a:blip>
          <a:stretch>
            <a:fillRect/>
          </a:stretch>
        </p:blipFill>
        <p:spPr>
          <a:xfrm>
            <a:off x="4437530" y="261761"/>
            <a:ext cx="7534042" cy="6383686"/>
          </a:xfrm>
          <a:prstGeom prst="rect">
            <a:avLst/>
          </a:prstGeom>
        </p:spPr>
      </p:pic>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14</a:t>
            </a:fld>
            <a:endParaRPr lang="en-US" dirty="0"/>
          </a:p>
        </p:txBody>
      </p:sp>
    </p:spTree>
    <p:extLst>
      <p:ext uri="{BB962C8B-B14F-4D97-AF65-F5344CB8AC3E}">
        <p14:creationId xmlns:p14="http://schemas.microsoft.com/office/powerpoint/2010/main" val="209864036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11736" y="632988"/>
            <a:ext cx="8911687" cy="1280890"/>
          </a:xfrm>
        </p:spPr>
        <p:txBody>
          <a:bodyPr/>
          <a:lstStyle/>
          <a:p>
            <a:r>
              <a:rPr lang="en-US" dirty="0">
                <a:latin typeface="Arial" panose="020B0604020202020204" pitchFamily="34" charset="0"/>
                <a:cs typeface="Arial" panose="020B0604020202020204" pitchFamily="34" charset="0"/>
              </a:rPr>
              <a:t>7</a:t>
            </a:r>
            <a:r>
              <a:rPr lang="en-US"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Kết</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quả</a:t>
            </a:r>
            <a:r>
              <a:rPr lang="en-US" dirty="0" smtClean="0">
                <a:latin typeface="Arial" panose="020B0604020202020204" pitchFamily="34" charset="0"/>
                <a:cs typeface="Arial" panose="020B0604020202020204" pitchFamily="34" charset="0"/>
              </a:rPr>
              <a:t>.</a:t>
            </a:r>
            <a:br>
              <a:rPr lang="en-US" dirty="0" smtClean="0">
                <a:latin typeface="Arial" panose="020B0604020202020204" pitchFamily="34" charset="0"/>
                <a:cs typeface="Arial" panose="020B0604020202020204" pitchFamily="34" charset="0"/>
              </a:rPr>
            </a:br>
            <a:r>
              <a:rPr lang="en-US" dirty="0" smtClean="0">
                <a:latin typeface="Arial" panose="020B0604020202020204" pitchFamily="34" charset="0"/>
                <a:cs typeface="Arial" panose="020B0604020202020204" pitchFamily="34" charset="0"/>
              </a:rPr>
              <a:t>	</a:t>
            </a:r>
            <a:endParaRPr lang="en-US" dirty="0">
              <a:latin typeface="Arial" panose="020B0604020202020204" pitchFamily="34" charset="0"/>
              <a:cs typeface="Arial" panose="020B0604020202020204" pitchFamily="34" charset="0"/>
            </a:endParaRPr>
          </a:p>
        </p:txBody>
      </p:sp>
      <p:sp>
        <p:nvSpPr>
          <p:cNvPr id="6" name="Content Placeholder 2"/>
          <p:cNvSpPr txBox="1">
            <a:spLocks/>
          </p:cNvSpPr>
          <p:nvPr/>
        </p:nvSpPr>
        <p:spPr>
          <a:xfrm>
            <a:off x="1763588" y="1512162"/>
            <a:ext cx="4610579" cy="4276077"/>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None/>
            </a:pPr>
            <a:endParaRPr lang="en-US" sz="2800" dirty="0">
              <a:latin typeface="Arial" panose="020B0604020202020204" pitchFamily="34" charset="0"/>
              <a:cs typeface="Arial" panose="020B0604020202020204" pitchFamily="34" charset="0"/>
            </a:endParaRPr>
          </a:p>
        </p:txBody>
      </p:sp>
      <p:sp>
        <p:nvSpPr>
          <p:cNvPr id="4" name="Content Placeholder 3"/>
          <p:cNvSpPr>
            <a:spLocks noGrp="1"/>
          </p:cNvSpPr>
          <p:nvPr>
            <p:ph idx="1"/>
          </p:nvPr>
        </p:nvSpPr>
        <p:spPr/>
        <p:txBody>
          <a:bodyPr/>
          <a:lstStyle/>
          <a:p>
            <a:endParaRPr lang="en-US"/>
          </a:p>
        </p:txBody>
      </p:sp>
      <p:sp>
        <p:nvSpPr>
          <p:cNvPr id="3" name="Footer Placeholder 2"/>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15</a:t>
            </a:fld>
            <a:endParaRPr lang="en-US" dirty="0"/>
          </a:p>
        </p:txBody>
      </p:sp>
    </p:spTree>
    <p:extLst>
      <p:ext uri="{BB962C8B-B14F-4D97-AF65-F5344CB8AC3E}">
        <p14:creationId xmlns:p14="http://schemas.microsoft.com/office/powerpoint/2010/main" val="231443320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11736" y="632988"/>
            <a:ext cx="8911687" cy="1280890"/>
          </a:xfrm>
        </p:spPr>
        <p:txBody>
          <a:bodyPr/>
          <a:lstStyle/>
          <a:p>
            <a:r>
              <a:rPr lang="en-US" dirty="0">
                <a:latin typeface="Arial" panose="020B0604020202020204" pitchFamily="34" charset="0"/>
                <a:cs typeface="Arial" panose="020B0604020202020204" pitchFamily="34" charset="0"/>
              </a:rPr>
              <a:t>8</a:t>
            </a:r>
            <a:r>
              <a:rPr lang="en-US"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Kết</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luận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và</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hướng</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phát</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triển</a:t>
            </a:r>
            <a:r>
              <a:rPr lang="en-US" dirty="0" smtClean="0">
                <a:latin typeface="Arial" panose="020B0604020202020204" pitchFamily="34" charset="0"/>
                <a:cs typeface="Arial" panose="020B0604020202020204" pitchFamily="34" charset="0"/>
              </a:rPr>
              <a:t/>
            </a:r>
            <a:br>
              <a:rPr lang="en-US" dirty="0" smtClean="0">
                <a:latin typeface="Arial" panose="020B0604020202020204" pitchFamily="34" charset="0"/>
                <a:cs typeface="Arial" panose="020B0604020202020204" pitchFamily="34" charset="0"/>
              </a:rPr>
            </a:br>
            <a:r>
              <a:rPr lang="en-US" dirty="0" smtClean="0">
                <a:latin typeface="Arial" panose="020B0604020202020204" pitchFamily="34" charset="0"/>
                <a:cs typeface="Arial" panose="020B0604020202020204" pitchFamily="34" charset="0"/>
              </a:rPr>
              <a:t>	</a:t>
            </a:r>
            <a:endParaRPr lang="en-US" dirty="0">
              <a:latin typeface="Arial" panose="020B0604020202020204" pitchFamily="34" charset="0"/>
              <a:cs typeface="Arial" panose="020B0604020202020204" pitchFamily="34" charset="0"/>
            </a:endParaRPr>
          </a:p>
        </p:txBody>
      </p:sp>
      <p:sp>
        <p:nvSpPr>
          <p:cNvPr id="6" name="Content Placeholder 2"/>
          <p:cNvSpPr txBox="1">
            <a:spLocks/>
          </p:cNvSpPr>
          <p:nvPr/>
        </p:nvSpPr>
        <p:spPr>
          <a:xfrm>
            <a:off x="1763588" y="1512162"/>
            <a:ext cx="4610579" cy="4276077"/>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None/>
            </a:pPr>
            <a:endParaRPr lang="en-US" sz="2800" dirty="0">
              <a:latin typeface="Arial" panose="020B0604020202020204" pitchFamily="34" charset="0"/>
              <a:cs typeface="Arial" panose="020B0604020202020204" pitchFamily="34" charset="0"/>
            </a:endParaRPr>
          </a:p>
        </p:txBody>
      </p:sp>
      <p:sp>
        <p:nvSpPr>
          <p:cNvPr id="4" name="Content Placeholder 3"/>
          <p:cNvSpPr>
            <a:spLocks noGrp="1"/>
          </p:cNvSpPr>
          <p:nvPr>
            <p:ph idx="1"/>
          </p:nvPr>
        </p:nvSpPr>
        <p:spPr>
          <a:xfrm>
            <a:off x="2589212" y="1793289"/>
            <a:ext cx="8915400" cy="4776187"/>
          </a:xfrm>
        </p:spPr>
        <p:txBody>
          <a:bodyPr>
            <a:normAutofit lnSpcReduction="10000"/>
          </a:bodyPr>
          <a:lstStyle/>
          <a:p>
            <a:pPr marL="0" indent="0">
              <a:buNone/>
            </a:pPr>
            <a:r>
              <a:rPr lang="en-US" sz="2400" dirty="0" err="1" smtClean="0">
                <a:latin typeface="Arial" panose="020B0604020202020204" pitchFamily="34" charset="0"/>
                <a:cs typeface="Arial" panose="020B0604020202020204" pitchFamily="34" charset="0"/>
              </a:rPr>
              <a:t>Ưu</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điểm</a:t>
            </a:r>
            <a:r>
              <a:rPr lang="en-US" sz="2400" dirty="0" smtClean="0">
                <a:latin typeface="Arial" panose="020B0604020202020204" pitchFamily="34" charset="0"/>
                <a:cs typeface="Arial" panose="020B0604020202020204" pitchFamily="34" charset="0"/>
              </a:rPr>
              <a:t>:</a:t>
            </a:r>
          </a:p>
          <a:p>
            <a:pPr marL="0" indent="0">
              <a:buNone/>
            </a:pPr>
            <a:r>
              <a:rPr lang="en-US" sz="2400" dirty="0" err="1" smtClean="0">
                <a:latin typeface="Arial" panose="020B0604020202020204" pitchFamily="34" charset="0"/>
                <a:cs typeface="Arial" panose="020B0604020202020204" pitchFamily="34" charset="0"/>
              </a:rPr>
              <a:t>Xây</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dựng</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được</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một</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hệ</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thống</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quản</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lý</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trao</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đổi</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bất</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động</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sản</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trên</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trên</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nền</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tảng</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công</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nghệ</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blockchain</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với</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một</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số</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chức</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năng</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cơ</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bản</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quản</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lý</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trạng</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thái</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đơn</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hàng</a:t>
            </a:r>
            <a:r>
              <a:rPr lang="en-US" sz="2400" dirty="0" smtClean="0">
                <a:latin typeface="Arial" panose="020B0604020202020204" pitchFamily="34" charset="0"/>
                <a:cs typeface="Arial" panose="020B0604020202020204" pitchFamily="34" charset="0"/>
              </a:rPr>
              <a:t> …</a:t>
            </a:r>
          </a:p>
          <a:p>
            <a:pPr marL="0" indent="0">
              <a:buNone/>
            </a:pPr>
            <a:r>
              <a:rPr lang="en-US" sz="2400" dirty="0" err="1" smtClean="0">
                <a:latin typeface="Arial" panose="020B0604020202020204" pitchFamily="34" charset="0"/>
                <a:cs typeface="Arial" panose="020B0604020202020204" pitchFamily="34" charset="0"/>
              </a:rPr>
              <a:t>Tìm</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hiểu</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công</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nghệ</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mới</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đồng</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thời</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xây</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dựng</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được</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ứng</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dụng</a:t>
            </a:r>
            <a:r>
              <a:rPr lang="en-US" sz="2400" dirty="0" smtClean="0">
                <a:latin typeface="Arial" panose="020B0604020202020204" pitchFamily="34" charset="0"/>
                <a:cs typeface="Arial" panose="020B0604020202020204" pitchFamily="34" charset="0"/>
              </a:rPr>
              <a:t> demo.</a:t>
            </a:r>
          </a:p>
          <a:p>
            <a:pPr marL="0" indent="0">
              <a:buNone/>
            </a:pPr>
            <a:r>
              <a:rPr lang="en-US" sz="2400" dirty="0" err="1" smtClean="0">
                <a:latin typeface="Arial" panose="020B0604020202020204" pitchFamily="34" charset="0"/>
                <a:cs typeface="Arial" panose="020B0604020202020204" pitchFamily="34" charset="0"/>
              </a:rPr>
              <a:t>Nhược</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điểm</a:t>
            </a:r>
            <a:r>
              <a:rPr lang="en-US" sz="2400" dirty="0" smtClean="0">
                <a:latin typeface="Arial" panose="020B0604020202020204" pitchFamily="34" charset="0"/>
                <a:cs typeface="Arial" panose="020B0604020202020204" pitchFamily="34" charset="0"/>
              </a:rPr>
              <a:t>:</a:t>
            </a:r>
          </a:p>
          <a:p>
            <a:pPr marL="0" indent="0">
              <a:buNone/>
            </a:pPr>
            <a:r>
              <a:rPr lang="en-US" sz="2400" dirty="0" err="1" smtClean="0">
                <a:latin typeface="Arial" panose="020B0604020202020204" pitchFamily="34" charset="0"/>
                <a:cs typeface="Arial" panose="020B0604020202020204" pitchFamily="34" charset="0"/>
              </a:rPr>
              <a:t>Một</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số</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chức</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năng</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chưa</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được</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hoàn</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thiện</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thiếu</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sót</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về</a:t>
            </a:r>
            <a:r>
              <a:rPr lang="en-US" sz="2400" dirty="0" smtClean="0">
                <a:latin typeface="Arial" panose="020B0604020202020204" pitchFamily="34" charset="0"/>
                <a:cs typeface="Arial" panose="020B0604020202020204" pitchFamily="34" charset="0"/>
              </a:rPr>
              <a:t> logic </a:t>
            </a:r>
            <a:r>
              <a:rPr lang="en-US" sz="2400" dirty="0" err="1" smtClean="0">
                <a:latin typeface="Arial" panose="020B0604020202020204" pitchFamily="34" charset="0"/>
                <a:cs typeface="Arial" panose="020B0604020202020204" pitchFamily="34" charset="0"/>
              </a:rPr>
              <a:t>và</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nghiệp</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vụ</a:t>
            </a:r>
            <a:r>
              <a:rPr lang="en-US" sz="2400" dirty="0" smtClean="0">
                <a:latin typeface="Arial" panose="020B0604020202020204" pitchFamily="34" charset="0"/>
                <a:cs typeface="Arial" panose="020B0604020202020204" pitchFamily="34" charset="0"/>
              </a:rPr>
              <a:t>.</a:t>
            </a:r>
          </a:p>
          <a:p>
            <a:pPr marL="0" indent="0">
              <a:buNone/>
            </a:pPr>
            <a:r>
              <a:rPr lang="en-US" sz="2400" dirty="0" err="1" smtClean="0">
                <a:latin typeface="Arial" panose="020B0604020202020204" pitchFamily="34" charset="0"/>
                <a:cs typeface="Arial" panose="020B0604020202020204" pitchFamily="34" charset="0"/>
              </a:rPr>
              <a:t>Ứng</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dụng</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mang</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tính</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chất</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áp</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dụng</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công</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nghệ.Để</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áp</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dụng</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vào</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thực</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tế</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cần</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sự</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hợp</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tác</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của</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nhiều</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bên</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liên</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quan</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hành</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lang</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pháp</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lý</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hiện</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tại</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chưa</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được</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rõ</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ràng</a:t>
            </a:r>
            <a:r>
              <a:rPr lang="en-US" sz="2400" dirty="0" smtClean="0">
                <a:latin typeface="Arial" panose="020B0604020202020204" pitchFamily="34" charset="0"/>
                <a:cs typeface="Arial" panose="020B0604020202020204" pitchFamily="34" charset="0"/>
              </a:rPr>
              <a:t>. </a:t>
            </a:r>
          </a:p>
          <a:p>
            <a:pPr marL="0" indent="0">
              <a:buNone/>
            </a:pPr>
            <a:endParaRPr lang="en-US" sz="2400" dirty="0" smtClean="0">
              <a:latin typeface="Arial" panose="020B0604020202020204" pitchFamily="34" charset="0"/>
              <a:cs typeface="Arial" panose="020B0604020202020204" pitchFamily="34" charset="0"/>
            </a:endParaRPr>
          </a:p>
          <a:p>
            <a:pPr marL="0" indent="0">
              <a:buNone/>
            </a:pPr>
            <a:endParaRPr lang="en-US" sz="2400" dirty="0" smtClean="0">
              <a:latin typeface="Arial" panose="020B0604020202020204" pitchFamily="34" charset="0"/>
              <a:cs typeface="Arial" panose="020B0604020202020204" pitchFamily="34" charset="0"/>
            </a:endParaRPr>
          </a:p>
        </p:txBody>
      </p:sp>
      <p:sp>
        <p:nvSpPr>
          <p:cNvPr id="3" name="Footer Placeholder 2"/>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16</a:t>
            </a:fld>
            <a:endParaRPr lang="en-US" dirty="0"/>
          </a:p>
        </p:txBody>
      </p:sp>
    </p:spTree>
    <p:extLst>
      <p:ext uri="{BB962C8B-B14F-4D97-AF65-F5344CB8AC3E}">
        <p14:creationId xmlns:p14="http://schemas.microsoft.com/office/powerpoint/2010/main" val="137226347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11736" y="632988"/>
            <a:ext cx="8911687" cy="1280890"/>
          </a:xfrm>
        </p:spPr>
        <p:txBody>
          <a:bodyPr/>
          <a:lstStyle/>
          <a:p>
            <a:r>
              <a:rPr lang="en-US" dirty="0">
                <a:latin typeface="Arial" panose="020B0604020202020204" pitchFamily="34" charset="0"/>
                <a:cs typeface="Arial" panose="020B0604020202020204" pitchFamily="34" charset="0"/>
              </a:rPr>
              <a:t>8</a:t>
            </a:r>
            <a:r>
              <a:rPr lang="en-US"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Kết</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luận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và</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hướng</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phát</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triển</a:t>
            </a:r>
            <a:r>
              <a:rPr lang="en-US" dirty="0" smtClean="0">
                <a:latin typeface="Arial" panose="020B0604020202020204" pitchFamily="34" charset="0"/>
                <a:cs typeface="Arial" panose="020B0604020202020204" pitchFamily="34" charset="0"/>
              </a:rPr>
              <a:t/>
            </a:r>
            <a:br>
              <a:rPr lang="en-US" dirty="0" smtClean="0">
                <a:latin typeface="Arial" panose="020B0604020202020204" pitchFamily="34" charset="0"/>
                <a:cs typeface="Arial" panose="020B0604020202020204" pitchFamily="34" charset="0"/>
              </a:rPr>
            </a:br>
            <a:r>
              <a:rPr lang="en-US" dirty="0" smtClean="0">
                <a:latin typeface="Arial" panose="020B0604020202020204" pitchFamily="34" charset="0"/>
                <a:cs typeface="Arial" panose="020B0604020202020204" pitchFamily="34" charset="0"/>
              </a:rPr>
              <a:t>	</a:t>
            </a:r>
            <a:endParaRPr lang="en-US" dirty="0">
              <a:latin typeface="Arial" panose="020B0604020202020204" pitchFamily="34" charset="0"/>
              <a:cs typeface="Arial" panose="020B0604020202020204" pitchFamily="34" charset="0"/>
            </a:endParaRPr>
          </a:p>
        </p:txBody>
      </p:sp>
      <p:sp>
        <p:nvSpPr>
          <p:cNvPr id="6" name="Content Placeholder 2"/>
          <p:cNvSpPr txBox="1">
            <a:spLocks/>
          </p:cNvSpPr>
          <p:nvPr/>
        </p:nvSpPr>
        <p:spPr>
          <a:xfrm>
            <a:off x="1763588" y="1512162"/>
            <a:ext cx="4610579" cy="4276077"/>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None/>
            </a:pPr>
            <a:endParaRPr lang="en-US" sz="2800" dirty="0">
              <a:latin typeface="Arial" panose="020B0604020202020204" pitchFamily="34" charset="0"/>
              <a:cs typeface="Arial" panose="020B0604020202020204" pitchFamily="34" charset="0"/>
            </a:endParaRPr>
          </a:p>
        </p:txBody>
      </p:sp>
      <p:sp>
        <p:nvSpPr>
          <p:cNvPr id="4" name="Content Placeholder 3"/>
          <p:cNvSpPr>
            <a:spLocks noGrp="1"/>
          </p:cNvSpPr>
          <p:nvPr>
            <p:ph idx="1"/>
          </p:nvPr>
        </p:nvSpPr>
        <p:spPr>
          <a:xfrm>
            <a:off x="2589212" y="1793289"/>
            <a:ext cx="8915400" cy="4776187"/>
          </a:xfrm>
        </p:spPr>
        <p:txBody>
          <a:bodyPr>
            <a:normAutofit/>
          </a:bodyPr>
          <a:lstStyle/>
          <a:p>
            <a:pPr marL="0" indent="0">
              <a:buNone/>
            </a:pPr>
            <a:r>
              <a:rPr lang="en-US" sz="2400" dirty="0" err="1" smtClean="0">
                <a:latin typeface="Arial" panose="020B0604020202020204" pitchFamily="34" charset="0"/>
                <a:cs typeface="Arial" panose="020B0604020202020204" pitchFamily="34" charset="0"/>
              </a:rPr>
              <a:t>Hướng</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phát</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triển</a:t>
            </a:r>
            <a:r>
              <a:rPr lang="en-US" sz="2400" dirty="0" smtClean="0">
                <a:latin typeface="Arial" panose="020B0604020202020204" pitchFamily="34" charset="0"/>
                <a:cs typeface="Arial" panose="020B0604020202020204" pitchFamily="34" charset="0"/>
              </a:rPr>
              <a:t>. </a:t>
            </a:r>
          </a:p>
          <a:p>
            <a:pPr marL="0" indent="0">
              <a:buNone/>
            </a:pPr>
            <a:r>
              <a:rPr lang="en-US" sz="2400" dirty="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Kết</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hợp</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nhiều</a:t>
            </a:r>
            <a:r>
              <a:rPr lang="en-US" sz="2400" dirty="0" smtClean="0">
                <a:latin typeface="Arial" panose="020B0604020202020204" pitchFamily="34" charset="0"/>
                <a:cs typeface="Arial" panose="020B0604020202020204" pitchFamily="34" charset="0"/>
              </a:rPr>
              <a:t> node </a:t>
            </a:r>
            <a:r>
              <a:rPr lang="en-US" sz="2400" dirty="0" err="1" smtClean="0">
                <a:latin typeface="Arial" panose="020B0604020202020204" pitchFamily="34" charset="0"/>
                <a:cs typeface="Arial" panose="020B0604020202020204" pitchFamily="34" charset="0"/>
              </a:rPr>
              <a:t>tham</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gia</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vào</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hệ</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thống</a:t>
            </a:r>
            <a:r>
              <a:rPr lang="en-US" sz="2400" dirty="0" smtClean="0">
                <a:latin typeface="Arial" panose="020B0604020202020204" pitchFamily="34" charset="0"/>
                <a:cs typeface="Arial" panose="020B0604020202020204" pitchFamily="34" charset="0"/>
              </a:rPr>
              <a:t> </a:t>
            </a:r>
          </a:p>
          <a:p>
            <a:pPr marL="0" indent="0">
              <a:buNone/>
            </a:pP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Xây</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dựng</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chức</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năng</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mua</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trả</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góp</a:t>
            </a:r>
            <a:endParaRPr lang="en-US" sz="2400" dirty="0" smtClean="0">
              <a:latin typeface="Arial" panose="020B0604020202020204" pitchFamily="34" charset="0"/>
              <a:cs typeface="Arial" panose="020B0604020202020204" pitchFamily="34" charset="0"/>
            </a:endParaRPr>
          </a:p>
          <a:p>
            <a:pPr marL="0" indent="0">
              <a:buNone/>
            </a:pP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xây</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dựng</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hệ</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thống</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theo</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hướng</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bán</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các</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căn</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hộ</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chung</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cư</a:t>
            </a:r>
            <a:endParaRPr lang="en-US" sz="2400" dirty="0" smtClean="0">
              <a:latin typeface="Arial" panose="020B0604020202020204" pitchFamily="34" charset="0"/>
              <a:cs typeface="Arial" panose="020B0604020202020204" pitchFamily="34" charset="0"/>
            </a:endParaRPr>
          </a:p>
          <a:p>
            <a:pPr marL="0" indent="0">
              <a:buNone/>
            </a:pPr>
            <a:endParaRPr lang="en-US" sz="2400" dirty="0" smtClean="0">
              <a:latin typeface="Arial" panose="020B0604020202020204" pitchFamily="34" charset="0"/>
              <a:cs typeface="Arial" panose="020B0604020202020204" pitchFamily="34" charset="0"/>
            </a:endParaRPr>
          </a:p>
          <a:p>
            <a:pPr marL="0" indent="0">
              <a:buNone/>
            </a:pPr>
            <a:endParaRPr lang="en-US" sz="2400" dirty="0" smtClean="0">
              <a:latin typeface="Arial" panose="020B0604020202020204" pitchFamily="34" charset="0"/>
              <a:cs typeface="Arial" panose="020B0604020202020204" pitchFamily="34" charset="0"/>
            </a:endParaRPr>
          </a:p>
        </p:txBody>
      </p:sp>
      <p:sp>
        <p:nvSpPr>
          <p:cNvPr id="3" name="Footer Placeholder 2"/>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17</a:t>
            </a:fld>
            <a:endParaRPr lang="en-US" dirty="0"/>
          </a:p>
        </p:txBody>
      </p:sp>
    </p:spTree>
    <p:extLst>
      <p:ext uri="{BB962C8B-B14F-4D97-AF65-F5344CB8AC3E}">
        <p14:creationId xmlns:p14="http://schemas.microsoft.com/office/powerpoint/2010/main" val="200482638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04653" y="588600"/>
            <a:ext cx="8911687" cy="1280890"/>
          </a:xfrm>
        </p:spPr>
        <p:txBody>
          <a:bodyPr/>
          <a:lstStyle/>
          <a:p>
            <a:r>
              <a:rPr lang="en-US" dirty="0" smtClean="0"/>
              <a:t>NỘI DUNG CHÍNH</a:t>
            </a:r>
            <a:endParaRPr lang="en-US" dirty="0"/>
          </a:p>
        </p:txBody>
      </p:sp>
      <p:sp>
        <p:nvSpPr>
          <p:cNvPr id="3" name="Content Placeholder 2"/>
          <p:cNvSpPr>
            <a:spLocks noGrp="1"/>
          </p:cNvSpPr>
          <p:nvPr>
            <p:ph idx="1"/>
          </p:nvPr>
        </p:nvSpPr>
        <p:spPr>
          <a:xfrm>
            <a:off x="2491557" y="1689716"/>
            <a:ext cx="8915400" cy="4276077"/>
          </a:xfrm>
        </p:spPr>
        <p:txBody>
          <a:bodyPr>
            <a:noAutofit/>
          </a:bodyPr>
          <a:lstStyle/>
          <a:p>
            <a:pPr>
              <a:buAutoNum type="arabicPeriod"/>
            </a:pPr>
            <a:r>
              <a:rPr lang="en-US" sz="2800" dirty="0" err="1" smtClean="0">
                <a:latin typeface="Arial" panose="020B0604020202020204" pitchFamily="34" charset="0"/>
                <a:cs typeface="Arial" panose="020B0604020202020204" pitchFamily="34" charset="0"/>
              </a:rPr>
              <a:t>Đưa</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ra</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vấn</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đề</a:t>
            </a:r>
            <a:endParaRPr lang="en-US" sz="2800" dirty="0" smtClean="0">
              <a:latin typeface="Arial" panose="020B0604020202020204" pitchFamily="34" charset="0"/>
              <a:cs typeface="Arial" panose="020B0604020202020204" pitchFamily="34" charset="0"/>
            </a:endParaRPr>
          </a:p>
          <a:p>
            <a:pPr>
              <a:buAutoNum type="arabicPeriod"/>
            </a:pPr>
            <a:r>
              <a:rPr lang="en-US" sz="2800" dirty="0" err="1" smtClean="0">
                <a:latin typeface="Arial" panose="020B0604020202020204" pitchFamily="34" charset="0"/>
                <a:cs typeface="Arial" panose="020B0604020202020204" pitchFamily="34" charset="0"/>
              </a:rPr>
              <a:t>Mục</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tiêu</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của</a:t>
            </a:r>
            <a:r>
              <a:rPr lang="en-US" sz="2800" dirty="0" smtClean="0">
                <a:latin typeface="Arial" panose="020B0604020202020204" pitchFamily="34" charset="0"/>
                <a:cs typeface="Arial" panose="020B0604020202020204" pitchFamily="34" charset="0"/>
              </a:rPr>
              <a:t> </a:t>
            </a:r>
            <a:r>
              <a:rPr lang="en-US" sz="2800" err="1" smtClean="0">
                <a:latin typeface="Arial" panose="020B0604020202020204" pitchFamily="34" charset="0"/>
                <a:cs typeface="Arial" panose="020B0604020202020204" pitchFamily="34" charset="0"/>
              </a:rPr>
              <a:t>đề</a:t>
            </a:r>
            <a:r>
              <a:rPr lang="en-US" sz="2800" smtClean="0">
                <a:latin typeface="Arial" panose="020B0604020202020204" pitchFamily="34" charset="0"/>
                <a:cs typeface="Arial" panose="020B0604020202020204" pitchFamily="34" charset="0"/>
              </a:rPr>
              <a:t> </a:t>
            </a:r>
            <a:r>
              <a:rPr lang="en-US" sz="2800" smtClean="0">
                <a:latin typeface="Arial" panose="020B0604020202020204" pitchFamily="34" charset="0"/>
                <a:cs typeface="Arial" panose="020B0604020202020204" pitchFamily="34" charset="0"/>
              </a:rPr>
              <a:t>tài</a:t>
            </a:r>
          </a:p>
          <a:p>
            <a:pPr>
              <a:buAutoNum type="arabicPeriod"/>
            </a:pPr>
            <a:r>
              <a:rPr lang="en-US" sz="2800" smtClean="0">
                <a:latin typeface="Arial" panose="020B0604020202020204" pitchFamily="34" charset="0"/>
                <a:cs typeface="Arial" panose="020B0604020202020204" pitchFamily="34" charset="0"/>
              </a:rPr>
              <a:t>Cơ sở lý thuyết</a:t>
            </a:r>
            <a:r>
              <a:rPr lang="en-US" sz="2800" smtClean="0">
                <a:latin typeface="Arial" panose="020B0604020202020204" pitchFamily="34" charset="0"/>
                <a:cs typeface="Arial" panose="020B0604020202020204" pitchFamily="34" charset="0"/>
              </a:rPr>
              <a:t> </a:t>
            </a:r>
            <a:endParaRPr lang="en-US" sz="2800" dirty="0" smtClean="0">
              <a:latin typeface="Arial" panose="020B0604020202020204" pitchFamily="34" charset="0"/>
              <a:cs typeface="Arial" panose="020B0604020202020204" pitchFamily="34" charset="0"/>
            </a:endParaRPr>
          </a:p>
          <a:p>
            <a:pPr>
              <a:buAutoNum type="arabicPeriod"/>
            </a:pPr>
            <a:r>
              <a:rPr lang="en-US" sz="2800" dirty="0" err="1" smtClean="0">
                <a:latin typeface="Arial" panose="020B0604020202020204" pitchFamily="34" charset="0"/>
                <a:cs typeface="Arial" panose="020B0604020202020204" pitchFamily="34" charset="0"/>
              </a:rPr>
              <a:t>Giả</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định</a:t>
            </a:r>
            <a:endParaRPr lang="en-US" sz="2800" dirty="0" smtClean="0">
              <a:latin typeface="Arial" panose="020B0604020202020204" pitchFamily="34" charset="0"/>
              <a:cs typeface="Arial" panose="020B0604020202020204" pitchFamily="34" charset="0"/>
            </a:endParaRPr>
          </a:p>
          <a:p>
            <a:pPr>
              <a:buAutoNum type="arabicPeriod"/>
            </a:pPr>
            <a:r>
              <a:rPr lang="en-US" sz="2800" dirty="0" err="1" smtClean="0">
                <a:latin typeface="Arial" panose="020B0604020202020204" pitchFamily="34" charset="0"/>
                <a:cs typeface="Arial" panose="020B0604020202020204" pitchFamily="34" charset="0"/>
              </a:rPr>
              <a:t>Chức</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năng</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hệ</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thống</a:t>
            </a:r>
            <a:endParaRPr lang="en-US" sz="2800" dirty="0" smtClean="0">
              <a:latin typeface="Arial" panose="020B0604020202020204" pitchFamily="34" charset="0"/>
              <a:cs typeface="Arial" panose="020B0604020202020204" pitchFamily="34" charset="0"/>
            </a:endParaRPr>
          </a:p>
          <a:p>
            <a:pPr>
              <a:buAutoNum type="arabicPeriod"/>
            </a:pPr>
            <a:r>
              <a:rPr lang="en-US" sz="2800" dirty="0" err="1" smtClean="0">
                <a:latin typeface="Arial" panose="020B0604020202020204" pitchFamily="34" charset="0"/>
                <a:cs typeface="Arial" panose="020B0604020202020204" pitchFamily="34" charset="0"/>
              </a:rPr>
              <a:t>Thiết</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kế</a:t>
            </a:r>
            <a:endParaRPr lang="en-US" sz="2800" dirty="0" smtClean="0">
              <a:latin typeface="Arial" panose="020B0604020202020204" pitchFamily="34" charset="0"/>
              <a:cs typeface="Arial" panose="020B0604020202020204" pitchFamily="34" charset="0"/>
            </a:endParaRPr>
          </a:p>
          <a:p>
            <a:pPr>
              <a:buAutoNum type="arabicPeriod"/>
            </a:pPr>
            <a:r>
              <a:rPr lang="en-US" sz="2800" dirty="0" err="1" smtClean="0">
                <a:latin typeface="Arial" panose="020B0604020202020204" pitchFamily="34" charset="0"/>
                <a:cs typeface="Arial" panose="020B0604020202020204" pitchFamily="34" charset="0"/>
              </a:rPr>
              <a:t>Kết</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quả</a:t>
            </a:r>
            <a:endParaRPr lang="en-US" sz="2800" dirty="0" smtClean="0">
              <a:latin typeface="Arial" panose="020B0604020202020204" pitchFamily="34" charset="0"/>
              <a:cs typeface="Arial" panose="020B0604020202020204" pitchFamily="34" charset="0"/>
            </a:endParaRPr>
          </a:p>
          <a:p>
            <a:pPr>
              <a:buAutoNum type="arabicPeriod"/>
            </a:pPr>
            <a:r>
              <a:rPr lang="en-US" sz="2800" dirty="0" err="1" smtClean="0">
                <a:latin typeface="Arial" panose="020B0604020202020204" pitchFamily="34" charset="0"/>
                <a:cs typeface="Arial" panose="020B0604020202020204" pitchFamily="34" charset="0"/>
              </a:rPr>
              <a:t>Kết</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luận</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và</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hướng</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phát</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triển</a:t>
            </a:r>
            <a:endParaRPr lang="en-US" sz="2800" dirty="0">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2</a:t>
            </a:fld>
            <a:endParaRPr lang="en-US" dirty="0"/>
          </a:p>
        </p:txBody>
      </p:sp>
    </p:spTree>
    <p:extLst>
      <p:ext uri="{BB962C8B-B14F-4D97-AF65-F5344CB8AC3E}">
        <p14:creationId xmlns:p14="http://schemas.microsoft.com/office/powerpoint/2010/main" val="362129359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11736" y="632988"/>
            <a:ext cx="8911687" cy="1280890"/>
          </a:xfrm>
        </p:spPr>
        <p:txBody>
          <a:bodyPr/>
          <a:lstStyle/>
          <a:p>
            <a:r>
              <a:rPr lang="en-US" dirty="0" smtClean="0">
                <a:latin typeface="Arial" panose="020B0604020202020204" pitchFamily="34" charset="0"/>
                <a:cs typeface="Arial" panose="020B0604020202020204" pitchFamily="34" charset="0"/>
              </a:rPr>
              <a:t>1. </a:t>
            </a:r>
            <a:r>
              <a:rPr lang="en-US" dirty="0" err="1" smtClean="0">
                <a:latin typeface="Arial" panose="020B0604020202020204" pitchFamily="34" charset="0"/>
                <a:cs typeface="Arial" panose="020B0604020202020204" pitchFamily="34" charset="0"/>
              </a:rPr>
              <a:t>Đưa</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ra</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vấn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đề</a:t>
            </a:r>
            <a:r>
              <a:rPr lang="en-US" dirty="0" smtClean="0">
                <a:latin typeface="Arial" panose="020B0604020202020204" pitchFamily="34" charset="0"/>
                <a:cs typeface="Arial" panose="020B0604020202020204" pitchFamily="34" charset="0"/>
              </a:rPr>
              <a:t>	</a:t>
            </a:r>
            <a:endParaRPr lang="en-US" dirty="0">
              <a:latin typeface="Arial" panose="020B0604020202020204" pitchFamily="34" charset="0"/>
              <a:cs typeface="Arial" panose="020B0604020202020204" pitchFamily="34" charset="0"/>
            </a:endParaRPr>
          </a:p>
        </p:txBody>
      </p:sp>
      <p:pic>
        <p:nvPicPr>
          <p:cNvPr id="1026" name="Picture 2" descr="Ung-dung-Block-chain-vao-bat-dong-san 1-1"/>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068877" y="1761075"/>
            <a:ext cx="5597407" cy="3778250"/>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2"/>
          <p:cNvSpPr txBox="1">
            <a:spLocks/>
          </p:cNvSpPr>
          <p:nvPr/>
        </p:nvSpPr>
        <p:spPr>
          <a:xfrm>
            <a:off x="1763588" y="1512162"/>
            <a:ext cx="4610579" cy="4276077"/>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None/>
            </a:pPr>
            <a:endParaRPr lang="en-US" sz="2800" dirty="0">
              <a:latin typeface="Arial" panose="020B0604020202020204" pitchFamily="34" charset="0"/>
              <a:cs typeface="Arial" panose="020B0604020202020204" pitchFamily="34" charset="0"/>
            </a:endParaRPr>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3</a:t>
            </a:fld>
            <a:endParaRPr lang="en-US" dirty="0"/>
          </a:p>
        </p:txBody>
      </p:sp>
    </p:spTree>
    <p:extLst>
      <p:ext uri="{BB962C8B-B14F-4D97-AF65-F5344CB8AC3E}">
        <p14:creationId xmlns:p14="http://schemas.microsoft.com/office/powerpoint/2010/main" val="307926675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41595" y="704792"/>
            <a:ext cx="8911687" cy="1280890"/>
          </a:xfrm>
        </p:spPr>
        <p:txBody>
          <a:bodyPr/>
          <a:lstStyle/>
          <a:p>
            <a:r>
              <a:rPr lang="en-US" sz="4400" smtClean="0">
                <a:latin typeface="Arial" panose="020B0604020202020204" pitchFamily="34" charset="0"/>
                <a:cs typeface="Arial" panose="020B0604020202020204" pitchFamily="34" charset="0"/>
              </a:rPr>
              <a:t>2. Cơ sở lý thuyết</a:t>
            </a:r>
            <a:endParaRPr lang="en-US" sz="4400">
              <a:latin typeface="Arial" panose="020B0604020202020204" pitchFamily="34" charset="0"/>
              <a:cs typeface="Arial" panose="020B0604020202020204" pitchFamily="34" charset="0"/>
            </a:endParaRPr>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4</a:t>
            </a:fld>
            <a:endParaRPr lang="en-US" dirty="0"/>
          </a:p>
        </p:txBody>
      </p:sp>
    </p:spTree>
    <p:extLst>
      <p:ext uri="{BB962C8B-B14F-4D97-AF65-F5344CB8AC3E}">
        <p14:creationId xmlns:p14="http://schemas.microsoft.com/office/powerpoint/2010/main" val="164488446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97575" y="624110"/>
            <a:ext cx="8911687" cy="626466"/>
          </a:xfrm>
        </p:spPr>
        <p:txBody>
          <a:bodyPr>
            <a:normAutofit fontScale="90000"/>
          </a:bodyPr>
          <a:lstStyle/>
          <a:p>
            <a:pPr algn="ctr"/>
            <a:r>
              <a:rPr lang="en-US" b="1" smtClean="0"/>
              <a:t>Blockchain</a:t>
            </a:r>
            <a:endParaRPr lang="en-US" b="1"/>
          </a:p>
        </p:txBody>
      </p:sp>
      <p:sp>
        <p:nvSpPr>
          <p:cNvPr id="6" name="Content Placeholder 2"/>
          <p:cNvSpPr txBox="1">
            <a:spLocks/>
          </p:cNvSpPr>
          <p:nvPr/>
        </p:nvSpPr>
        <p:spPr>
          <a:xfrm>
            <a:off x="451130" y="1667435"/>
            <a:ext cx="11174813" cy="321067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lgn="just">
              <a:buNone/>
            </a:pPr>
            <a:r>
              <a:rPr lang="vi-VN"/>
              <a:t>Blockchain là một sổ cái kỹ thuật số được phân </a:t>
            </a:r>
            <a:r>
              <a:rPr lang="vi-VN" smtClean="0"/>
              <a:t>chia</a:t>
            </a:r>
            <a:r>
              <a:rPr lang="en-US"/>
              <a:t> </a:t>
            </a:r>
            <a:r>
              <a:rPr lang="en-US" smtClean="0">
                <a:latin typeface="Tahoma" panose="020B0604030504040204" pitchFamily="34" charset="0"/>
                <a:ea typeface="Tahoma" panose="020B0604030504040204" pitchFamily="34" charset="0"/>
                <a:cs typeface="Tahoma" panose="020B0604030504040204" pitchFamily="34" charset="0"/>
              </a:rPr>
              <a:t>hay nói cách khác, nó là một</a:t>
            </a:r>
            <a:r>
              <a:rPr lang="vi-VN" smtClean="0"/>
              <a:t> </a:t>
            </a:r>
            <a:r>
              <a:rPr lang="vi-VN"/>
              <a:t>cơ sở dữ liệu trong một mạng. Sổ cái được chia sẻ cho những người tham gia vào mạng </a:t>
            </a:r>
            <a:r>
              <a:rPr lang="vi-VN" smtClean="0"/>
              <a:t>lưới</a:t>
            </a:r>
            <a:r>
              <a:rPr lang="en-US" smtClean="0"/>
              <a:t>.</a:t>
            </a:r>
          </a:p>
          <a:p>
            <a:pPr marL="0" indent="0" algn="just">
              <a:buNone/>
            </a:pPr>
            <a:r>
              <a:rPr lang="vi-VN"/>
              <a:t>Nó là một hệ thống ngang hàng P2P, loại bỏ tất cả mọi khâu trung gian, làm tăng cường an ninh, minh bạch và sự ổn định cũng như giảm thiểu chi phí và lỗi do con người gây </a:t>
            </a:r>
            <a:r>
              <a:rPr lang="vi-VN" smtClean="0"/>
              <a:t>ra.</a:t>
            </a:r>
            <a:endParaRPr lang="en-US" smtClean="0"/>
          </a:p>
          <a:p>
            <a:pPr marL="0" indent="0">
              <a:buFont typeface="Wingdings 3" charset="2"/>
              <a:buNone/>
            </a:pPr>
            <a:endParaRPr lang="en-US" smtClean="0"/>
          </a:p>
          <a:p>
            <a:pPr marL="0" indent="0">
              <a:buFont typeface="Wingdings 3" charset="2"/>
              <a:buNone/>
            </a:pPr>
            <a:endParaRPr lang="en-US" dirty="0"/>
          </a:p>
        </p:txBody>
      </p:sp>
      <p:sp>
        <p:nvSpPr>
          <p:cNvPr id="3" name="Footer Placeholder 2"/>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5</a:t>
            </a:fld>
            <a:endParaRPr lang="en-US" dirty="0"/>
          </a:p>
        </p:txBody>
      </p:sp>
      <p:pic>
        <p:nvPicPr>
          <p:cNvPr id="8" name="Content Placeholder 7"/>
          <p:cNvPicPr>
            <a:picLocks noGrp="1" noChangeAspect="1"/>
          </p:cNvPicPr>
          <p:nvPr>
            <p:ph idx="1"/>
          </p:nvPr>
        </p:nvPicPr>
        <p:blipFill>
          <a:blip r:embed="rId3"/>
          <a:stretch>
            <a:fillRect/>
          </a:stretch>
        </p:blipFill>
        <p:spPr>
          <a:xfrm>
            <a:off x="2534061" y="3079750"/>
            <a:ext cx="7730299" cy="3778250"/>
          </a:xfrm>
          <a:prstGeom prst="rect">
            <a:avLst/>
          </a:prstGeom>
        </p:spPr>
      </p:pic>
    </p:spTree>
    <p:extLst>
      <p:ext uri="{BB962C8B-B14F-4D97-AF65-F5344CB8AC3E}">
        <p14:creationId xmlns:p14="http://schemas.microsoft.com/office/powerpoint/2010/main" val="93372345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11875" y="509810"/>
            <a:ext cx="8911687" cy="785590"/>
          </a:xfrm>
        </p:spPr>
        <p:txBody>
          <a:bodyPr/>
          <a:lstStyle/>
          <a:p>
            <a:pPr algn="ctr"/>
            <a:r>
              <a:rPr lang="en-US" b="1" smtClean="0"/>
              <a:t>IPFS</a:t>
            </a:r>
            <a:endParaRPr lang="en-US" b="1"/>
          </a:p>
        </p:txBody>
      </p:sp>
      <p:pic>
        <p:nvPicPr>
          <p:cNvPr id="4" name="Content Placeholder 3"/>
          <p:cNvPicPr>
            <a:picLocks noGrp="1" noChangeAspect="1"/>
          </p:cNvPicPr>
          <p:nvPr>
            <p:ph idx="1"/>
          </p:nvPr>
        </p:nvPicPr>
        <p:blipFill>
          <a:blip r:embed="rId3"/>
          <a:stretch>
            <a:fillRect/>
          </a:stretch>
        </p:blipFill>
        <p:spPr>
          <a:xfrm>
            <a:off x="3380777" y="1295400"/>
            <a:ext cx="5773881" cy="3715863"/>
          </a:xfrm>
          <a:prstGeom prst="rect">
            <a:avLst/>
          </a:prstGeom>
        </p:spPr>
      </p:pic>
      <p:sp>
        <p:nvSpPr>
          <p:cNvPr id="5" name="Content Placeholder 2"/>
          <p:cNvSpPr txBox="1">
            <a:spLocks/>
          </p:cNvSpPr>
          <p:nvPr/>
        </p:nvSpPr>
        <p:spPr>
          <a:xfrm>
            <a:off x="1612273" y="5057580"/>
            <a:ext cx="4968035" cy="147854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endParaRPr lang="en-US" dirty="0"/>
          </a:p>
        </p:txBody>
      </p:sp>
      <p:sp>
        <p:nvSpPr>
          <p:cNvPr id="6" name="Content Placeholder 2"/>
          <p:cNvSpPr txBox="1">
            <a:spLocks/>
          </p:cNvSpPr>
          <p:nvPr/>
        </p:nvSpPr>
        <p:spPr>
          <a:xfrm>
            <a:off x="1811875" y="4967720"/>
            <a:ext cx="8915400" cy="1630297"/>
          </a:xfrm>
          <a:prstGeom prst="rect">
            <a:avLst/>
          </a:prstGeom>
        </p:spPr>
        <p:txBody>
          <a:bodyPr vert="horz" lIns="91440" tIns="45720" rIns="91440" bIns="45720" rtlCol="0">
            <a:normAutofit fontScale="92500" lnSpcReduction="1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lgn="just">
              <a:buNone/>
            </a:pPr>
            <a:r>
              <a:rPr lang="vi-VN" smtClean="0"/>
              <a:t>IPFS</a:t>
            </a:r>
            <a:r>
              <a:rPr lang="en-US" smtClean="0"/>
              <a:t> (</a:t>
            </a:r>
            <a:r>
              <a:rPr lang="vi-VN" smtClean="0"/>
              <a:t>InterPlanetary </a:t>
            </a:r>
            <a:r>
              <a:rPr lang="vi-VN"/>
              <a:t>File </a:t>
            </a:r>
            <a:r>
              <a:rPr lang="vi-VN" smtClean="0"/>
              <a:t>System</a:t>
            </a:r>
            <a:r>
              <a:rPr lang="en-US" smtClean="0"/>
              <a:t>)</a:t>
            </a:r>
            <a:r>
              <a:rPr lang="vi-VN" smtClean="0"/>
              <a:t> </a:t>
            </a:r>
            <a:r>
              <a:rPr lang="vi-VN"/>
              <a:t>là một giao thức phân phối dữ liệu hoạt động dựa trên nội dung và danh tính. </a:t>
            </a:r>
            <a:r>
              <a:rPr lang="vi-VN" smtClean="0"/>
              <a:t>IPFS </a:t>
            </a:r>
            <a:r>
              <a:rPr lang="vi-VN"/>
              <a:t>là một giao thức trên đó cho phép người dùng chia sẻ các tập tin ngang hàng với nhau, không cần có sự xuất hiện của máy chủ. Các nội dung khi người dùng upload lên sẽ được băm và sinh ra một đoạn mã. Mỗi nội dung giống nhau sẽ luôn cho các mã băm giống nhau, từ đó IPFS loại bỏ được sự trùng lặp.</a:t>
            </a:r>
            <a:endParaRPr lang="en-US" smtClean="0"/>
          </a:p>
          <a:p>
            <a:pPr marL="0" indent="0">
              <a:buFont typeface="Wingdings 3" charset="2"/>
              <a:buNone/>
            </a:pPr>
            <a:r>
              <a:rPr lang="en-US" smtClean="0"/>
              <a:t>	</a:t>
            </a:r>
          </a:p>
          <a:p>
            <a:pPr marL="0" indent="0">
              <a:buFont typeface="Wingdings 3" charset="2"/>
              <a:buNone/>
            </a:pPr>
            <a:endParaRPr lang="en-US" smtClean="0"/>
          </a:p>
          <a:p>
            <a:pPr marL="0" indent="0">
              <a:buFont typeface="Wingdings 3" charset="2"/>
              <a:buNone/>
            </a:pPr>
            <a:endParaRPr lang="en-US" dirty="0"/>
          </a:p>
        </p:txBody>
      </p:sp>
      <p:sp>
        <p:nvSpPr>
          <p:cNvPr id="3" name="Footer Placeholder 2"/>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6</a:t>
            </a:fld>
            <a:endParaRPr lang="en-US" dirty="0"/>
          </a:p>
        </p:txBody>
      </p:sp>
    </p:spTree>
    <p:extLst>
      <p:ext uri="{BB962C8B-B14F-4D97-AF65-F5344CB8AC3E}">
        <p14:creationId xmlns:p14="http://schemas.microsoft.com/office/powerpoint/2010/main" val="420452385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84408" y="667653"/>
            <a:ext cx="8911687" cy="638633"/>
          </a:xfrm>
        </p:spPr>
        <p:txBody>
          <a:bodyPr>
            <a:normAutofit fontScale="90000"/>
          </a:bodyPr>
          <a:lstStyle/>
          <a:p>
            <a:pPr algn="ctr"/>
            <a:r>
              <a:rPr lang="en-US" b="1" smtClean="0">
                <a:latin typeface="Arial" panose="020B0604020202020204" pitchFamily="34" charset="0"/>
                <a:cs typeface="Arial" panose="020B0604020202020204" pitchFamily="34" charset="0"/>
              </a:rPr>
              <a:t>Ngôn ngữ Solidity</a:t>
            </a:r>
            <a:endParaRPr lang="en-US" b="1">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1486126" y="1494971"/>
            <a:ext cx="5901645" cy="3777622"/>
          </a:xfrm>
        </p:spPr>
        <p:txBody>
          <a:bodyPr/>
          <a:lstStyle/>
          <a:p>
            <a:pPr marL="0" indent="0" algn="just">
              <a:buNone/>
            </a:pPr>
            <a:r>
              <a:rPr lang="vi-VN" b="1"/>
              <a:t>Solidity</a:t>
            </a:r>
            <a:r>
              <a:rPr lang="vi-VN"/>
              <a:t> là ngôn ngữ lập trình có cú pháp, cấu trúc tập lệnh giống Javascript và C, được sử dụng để xây dựng contract - thành phần cơ bản để tạo block của ứng dụng Ethereum chạy trên </a:t>
            </a:r>
            <a:r>
              <a:rPr lang="vi-VN" b="1"/>
              <a:t>EVM (Ethereum Virtual Machine)</a:t>
            </a:r>
            <a:r>
              <a:rPr lang="vi-VN"/>
              <a:t>.</a:t>
            </a:r>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9314" y="783769"/>
            <a:ext cx="4064000" cy="5651500"/>
          </a:xfrm>
          <a:prstGeom prst="rect">
            <a:avLst/>
          </a:prstGeom>
        </p:spPr>
      </p:pic>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7</a:t>
            </a:fld>
            <a:endParaRPr lang="en-US" dirty="0"/>
          </a:p>
        </p:txBody>
      </p:sp>
    </p:spTree>
    <p:extLst>
      <p:ext uri="{BB962C8B-B14F-4D97-AF65-F5344CB8AC3E}">
        <p14:creationId xmlns:p14="http://schemas.microsoft.com/office/powerpoint/2010/main" val="234814146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11736" y="632988"/>
            <a:ext cx="8911687" cy="1280890"/>
          </a:xfrm>
        </p:spPr>
        <p:txBody>
          <a:bodyPr/>
          <a:lstStyle/>
          <a:p>
            <a:r>
              <a:rPr lang="en-US" smtClean="0">
                <a:latin typeface="Arial" panose="020B0604020202020204" pitchFamily="34" charset="0"/>
                <a:cs typeface="Arial" panose="020B0604020202020204" pitchFamily="34" charset="0"/>
              </a:rPr>
              <a:t>3. </a:t>
            </a:r>
            <a:r>
              <a:rPr lang="en-US" dirty="0" err="1" smtClean="0">
                <a:latin typeface="Arial" panose="020B0604020202020204" pitchFamily="34" charset="0"/>
                <a:cs typeface="Arial" panose="020B0604020202020204" pitchFamily="34" charset="0"/>
              </a:rPr>
              <a:t>Mục</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tiêu</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của</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đề</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tài</a:t>
            </a:r>
            <a:r>
              <a:rPr lang="en-US" dirty="0" smtClean="0">
                <a:latin typeface="Arial" panose="020B0604020202020204" pitchFamily="34" charset="0"/>
                <a:cs typeface="Arial" panose="020B0604020202020204" pitchFamily="34" charset="0"/>
              </a:rPr>
              <a:t>.</a:t>
            </a:r>
            <a:br>
              <a:rPr lang="en-US" dirty="0" smtClean="0">
                <a:latin typeface="Arial" panose="020B0604020202020204" pitchFamily="34" charset="0"/>
                <a:cs typeface="Arial" panose="020B0604020202020204" pitchFamily="34" charset="0"/>
              </a:rPr>
            </a:br>
            <a:r>
              <a:rPr lang="en-US" dirty="0" smtClean="0">
                <a:latin typeface="Arial" panose="020B0604020202020204" pitchFamily="34" charset="0"/>
                <a:cs typeface="Arial" panose="020B0604020202020204" pitchFamily="34" charset="0"/>
              </a:rPr>
              <a:t>	</a:t>
            </a:r>
            <a:endParaRPr lang="en-US" dirty="0">
              <a:latin typeface="Arial" panose="020B0604020202020204" pitchFamily="34" charset="0"/>
              <a:cs typeface="Arial" panose="020B0604020202020204" pitchFamily="34" charset="0"/>
            </a:endParaRPr>
          </a:p>
        </p:txBody>
      </p:sp>
      <p:sp>
        <p:nvSpPr>
          <p:cNvPr id="6" name="Content Placeholder 2"/>
          <p:cNvSpPr txBox="1">
            <a:spLocks/>
          </p:cNvSpPr>
          <p:nvPr/>
        </p:nvSpPr>
        <p:spPr>
          <a:xfrm>
            <a:off x="1763588" y="1512162"/>
            <a:ext cx="4610579" cy="4276077"/>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None/>
            </a:pPr>
            <a:endParaRPr lang="en-US" sz="2800"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pPr marL="0" indent="0">
              <a:buNone/>
            </a:pPr>
            <a:r>
              <a:rPr lang="en-US" sz="2400" dirty="0" err="1" smtClean="0">
                <a:latin typeface="Arial" panose="020B0604020202020204" pitchFamily="34" charset="0"/>
                <a:cs typeface="Arial" panose="020B0604020202020204" pitchFamily="34" charset="0"/>
              </a:rPr>
              <a:t>Xây</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dựng</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ứng</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quản</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lý</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trao</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đổi</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bất</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động</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sản</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trên</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nền</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tảng</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blockchain</a:t>
            </a:r>
            <a:endParaRPr lang="en-US" sz="2400" dirty="0" smtClean="0">
              <a:latin typeface="Arial" panose="020B0604020202020204" pitchFamily="34" charset="0"/>
              <a:cs typeface="Arial" panose="020B0604020202020204" pitchFamily="34" charset="0"/>
            </a:endParaRPr>
          </a:p>
          <a:p>
            <a:pPr marL="0" indent="0">
              <a:buNone/>
            </a:pP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G</a:t>
            </a:r>
            <a:r>
              <a:rPr lang="en-US" sz="2400" dirty="0" err="1" smtClean="0">
                <a:latin typeface="Arial" panose="020B0604020202020204" pitchFamily="34" charset="0"/>
                <a:cs typeface="Arial" panose="020B0604020202020204" pitchFamily="34" charset="0"/>
              </a:rPr>
              <a:t>iao</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diện</a:t>
            </a:r>
            <a:r>
              <a:rPr lang="en-US" sz="2400" dirty="0" smtClean="0">
                <a:latin typeface="Arial" panose="020B0604020202020204" pitchFamily="34" charset="0"/>
                <a:cs typeface="Arial" panose="020B0604020202020204" pitchFamily="34" charset="0"/>
              </a:rPr>
              <a:t> web </a:t>
            </a:r>
            <a:r>
              <a:rPr lang="en-US" sz="2400" dirty="0" err="1" smtClean="0">
                <a:latin typeface="Arial" panose="020B0604020202020204" pitchFamily="34" charset="0"/>
                <a:cs typeface="Arial" panose="020B0604020202020204" pitchFamily="34" charset="0"/>
              </a:rPr>
              <a:t>trực</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quan</a:t>
            </a:r>
            <a:r>
              <a:rPr lang="en-US" sz="2400" dirty="0" smtClean="0">
                <a:latin typeface="Arial" panose="020B0604020202020204" pitchFamily="34" charset="0"/>
                <a:cs typeface="Arial" panose="020B0604020202020204" pitchFamily="34" charset="0"/>
              </a:rPr>
              <a:t>.</a:t>
            </a:r>
          </a:p>
          <a:p>
            <a:pPr marL="0" indent="0">
              <a:buNone/>
            </a:pPr>
            <a:r>
              <a:rPr lang="en-US" sz="2400" dirty="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Hiện</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thực</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chức</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năng</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ứng</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dụng</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bằng</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smartcontract</a:t>
            </a:r>
            <a:r>
              <a:rPr lang="en-US" sz="2400" dirty="0">
                <a:latin typeface="Arial" panose="020B0604020202020204" pitchFamily="34" charset="0"/>
                <a:cs typeface="Arial" panose="020B0604020202020204" pitchFamily="34" charset="0"/>
              </a:rPr>
              <a:t>.</a:t>
            </a:r>
            <a:endParaRPr lang="en-US" sz="2400" dirty="0" smtClean="0">
              <a:latin typeface="Arial" panose="020B0604020202020204" pitchFamily="34" charset="0"/>
              <a:cs typeface="Arial" panose="020B0604020202020204" pitchFamily="34" charset="0"/>
            </a:endParaRPr>
          </a:p>
          <a:p>
            <a:pPr marL="0" indent="0">
              <a:buNone/>
            </a:pP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X</a:t>
            </a:r>
            <a:r>
              <a:rPr lang="en-US" sz="2400" dirty="0" err="1" smtClean="0">
                <a:latin typeface="Arial" panose="020B0604020202020204" pitchFamily="34" charset="0"/>
                <a:cs typeface="Arial" panose="020B0604020202020204" pitchFamily="34" charset="0"/>
              </a:rPr>
              <a:t>ác</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thực</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giao</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dịch</a:t>
            </a:r>
            <a:r>
              <a:rPr lang="en-US" sz="2400" dirty="0" smtClean="0">
                <a:latin typeface="Arial" panose="020B0604020202020204" pitchFamily="34" charset="0"/>
                <a:cs typeface="Arial" panose="020B0604020202020204" pitchFamily="34" charset="0"/>
              </a:rPr>
              <a:t> qua </a:t>
            </a:r>
            <a:r>
              <a:rPr lang="en-US" sz="2400" dirty="0" err="1" smtClean="0">
                <a:latin typeface="Arial" panose="020B0604020202020204" pitchFamily="34" charset="0"/>
                <a:cs typeface="Arial" panose="020B0604020202020204" pitchFamily="34" charset="0"/>
              </a:rPr>
              <a:t>metamask</a:t>
            </a:r>
            <a:r>
              <a:rPr lang="en-US" sz="2400" dirty="0" smtClean="0">
                <a:latin typeface="Arial" panose="020B0604020202020204" pitchFamily="34" charset="0"/>
                <a:cs typeface="Arial" panose="020B0604020202020204" pitchFamily="34" charset="0"/>
              </a:rPr>
              <a:t>.</a:t>
            </a:r>
          </a:p>
          <a:p>
            <a:pPr marL="0" indent="0">
              <a:buNone/>
            </a:pPr>
            <a:endParaRPr lang="en-US" dirty="0" smtClean="0"/>
          </a:p>
          <a:p>
            <a:pPr marL="0" indent="0">
              <a:buNone/>
            </a:pPr>
            <a:r>
              <a:rPr lang="en-US" dirty="0"/>
              <a:t>	</a:t>
            </a:r>
            <a:endParaRPr lang="en-US" dirty="0" smtClean="0"/>
          </a:p>
          <a:p>
            <a:pPr marL="0" indent="0">
              <a:buNone/>
            </a:pPr>
            <a:endParaRPr lang="en-US" dirty="0" smtClean="0"/>
          </a:p>
          <a:p>
            <a:pPr marL="0" indent="0">
              <a:buNone/>
            </a:pPr>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8</a:t>
            </a:fld>
            <a:endParaRPr lang="en-US" dirty="0"/>
          </a:p>
        </p:txBody>
      </p:sp>
    </p:spTree>
    <p:extLst>
      <p:ext uri="{BB962C8B-B14F-4D97-AF65-F5344CB8AC3E}">
        <p14:creationId xmlns:p14="http://schemas.microsoft.com/office/powerpoint/2010/main" val="144745532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11736" y="632988"/>
            <a:ext cx="8911687" cy="1280890"/>
          </a:xfrm>
        </p:spPr>
        <p:txBody>
          <a:bodyPr/>
          <a:lstStyle/>
          <a:p>
            <a:r>
              <a:rPr lang="en-US" dirty="0">
                <a:latin typeface="Arial" panose="020B0604020202020204" pitchFamily="34" charset="0"/>
                <a:cs typeface="Arial" panose="020B0604020202020204" pitchFamily="34" charset="0"/>
              </a:rPr>
              <a:t>4</a:t>
            </a:r>
            <a:r>
              <a:rPr lang="en-US" smtClean="0">
                <a:latin typeface="Arial" panose="020B0604020202020204" pitchFamily="34" charset="0"/>
                <a:cs typeface="Arial" panose="020B0604020202020204" pitchFamily="34" charset="0"/>
              </a:rPr>
              <a:t>.Giả </a:t>
            </a:r>
            <a:r>
              <a:rPr lang="en-US" dirty="0" err="1" smtClean="0">
                <a:latin typeface="Arial" panose="020B0604020202020204" pitchFamily="34" charset="0"/>
                <a:cs typeface="Arial" panose="020B0604020202020204" pitchFamily="34" charset="0"/>
              </a:rPr>
              <a:t>định</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của</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hệ</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thống</a:t>
            </a:r>
            <a:r>
              <a:rPr lang="en-US" dirty="0" smtClean="0">
                <a:latin typeface="Arial" panose="020B0604020202020204" pitchFamily="34" charset="0"/>
                <a:cs typeface="Arial" panose="020B0604020202020204" pitchFamily="34" charset="0"/>
              </a:rPr>
              <a:t>.</a:t>
            </a:r>
            <a:br>
              <a:rPr lang="en-US" dirty="0" smtClean="0">
                <a:latin typeface="Arial" panose="020B0604020202020204" pitchFamily="34" charset="0"/>
                <a:cs typeface="Arial" panose="020B0604020202020204" pitchFamily="34" charset="0"/>
              </a:rPr>
            </a:br>
            <a:r>
              <a:rPr lang="en-US" dirty="0" smtClean="0">
                <a:latin typeface="Arial" panose="020B0604020202020204" pitchFamily="34" charset="0"/>
                <a:cs typeface="Arial" panose="020B0604020202020204" pitchFamily="34" charset="0"/>
              </a:rPr>
              <a:t>	</a:t>
            </a:r>
            <a:endParaRPr lang="en-US" dirty="0">
              <a:latin typeface="Arial" panose="020B0604020202020204" pitchFamily="34" charset="0"/>
              <a:cs typeface="Arial" panose="020B0604020202020204" pitchFamily="34" charset="0"/>
            </a:endParaRPr>
          </a:p>
        </p:txBody>
      </p:sp>
      <p:sp>
        <p:nvSpPr>
          <p:cNvPr id="6" name="Content Placeholder 2"/>
          <p:cNvSpPr txBox="1">
            <a:spLocks/>
          </p:cNvSpPr>
          <p:nvPr/>
        </p:nvSpPr>
        <p:spPr>
          <a:xfrm>
            <a:off x="1763588" y="1512162"/>
            <a:ext cx="4610579" cy="4276077"/>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None/>
            </a:pPr>
            <a:endParaRPr lang="en-US" sz="2800"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2491557" y="1645328"/>
            <a:ext cx="8915400" cy="3777622"/>
          </a:xfrm>
        </p:spPr>
        <p:txBody>
          <a:bodyPr>
            <a:normAutofit/>
          </a:bodyPr>
          <a:lstStyle/>
          <a:p>
            <a:pPr marL="0" indent="0">
              <a:buNone/>
            </a:pPr>
            <a:endParaRPr lang="en-US" sz="2400" dirty="0" smtClean="0">
              <a:latin typeface="Arial" panose="020B0604020202020204" pitchFamily="34" charset="0"/>
              <a:cs typeface="Arial" panose="020B0604020202020204" pitchFamily="34" charset="0"/>
            </a:endParaRPr>
          </a:p>
          <a:p>
            <a:pPr marL="0" indent="0">
              <a:buNone/>
            </a:pPr>
            <a:r>
              <a:rPr lang="en-US" sz="2400" dirty="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Hệ</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thống</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được</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xây</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dựng</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trên</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ethereum</a:t>
            </a:r>
            <a:r>
              <a:rPr lang="en-US" sz="2400" dirty="0" smtClean="0">
                <a:latin typeface="Arial" panose="020B0604020202020204" pitchFamily="34" charset="0"/>
                <a:cs typeface="Arial" panose="020B0604020202020204" pitchFamily="34" charset="0"/>
              </a:rPr>
              <a:t> network ( </a:t>
            </a:r>
            <a:r>
              <a:rPr lang="en-US" sz="2400" dirty="0" err="1" smtClean="0">
                <a:latin typeface="Arial" panose="020B0604020202020204" pitchFamily="34" charset="0"/>
                <a:cs typeface="Arial" panose="020B0604020202020204" pitchFamily="34" charset="0"/>
              </a:rPr>
              <a:t>ứng</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dụng</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của</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blockchain</a:t>
            </a:r>
            <a:r>
              <a:rPr lang="en-US" sz="2400" dirty="0" smtClean="0">
                <a:latin typeface="Arial" panose="020B0604020202020204" pitchFamily="34" charset="0"/>
                <a:cs typeface="Arial" panose="020B0604020202020204" pitchFamily="34" charset="0"/>
              </a:rPr>
              <a:t>).</a:t>
            </a:r>
          </a:p>
          <a:p>
            <a:pPr marL="0" indent="0">
              <a:buNone/>
            </a:pP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K</a:t>
            </a:r>
            <a:r>
              <a:rPr lang="en-US" sz="2400" dirty="0" err="1" smtClean="0">
                <a:latin typeface="Arial" panose="020B0604020202020204" pitchFamily="34" charset="0"/>
                <a:cs typeface="Arial" panose="020B0604020202020204" pitchFamily="34" charset="0"/>
              </a:rPr>
              <a:t>hi</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đăng</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bán</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tài</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sản</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trên</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hệ</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thống</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tài</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sản</a:t>
            </a:r>
            <a:r>
              <a:rPr lang="en-US" sz="2400" dirty="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trên</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hệ</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thống</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được</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mã</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hóa</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dưới</a:t>
            </a:r>
            <a:r>
              <a:rPr lang="en-US" sz="2400" dirty="0" smtClean="0">
                <a:latin typeface="Arial" panose="020B0604020202020204" pitchFamily="34" charset="0"/>
                <a:cs typeface="Arial" panose="020B0604020202020204" pitchFamily="34" charset="0"/>
              </a:rPr>
              <a:t> </a:t>
            </a:r>
            <a:r>
              <a:rPr lang="en-US" sz="2400" err="1" smtClean="0">
                <a:latin typeface="Arial" panose="020B0604020202020204" pitchFamily="34" charset="0"/>
                <a:cs typeface="Arial" panose="020B0604020202020204" pitchFamily="34" charset="0"/>
              </a:rPr>
              <a:t>dạng</a:t>
            </a:r>
            <a:r>
              <a:rPr lang="en-US" sz="2400" smtClean="0">
                <a:latin typeface="Arial" panose="020B0604020202020204" pitchFamily="34" charset="0"/>
                <a:cs typeface="Arial" panose="020B0604020202020204" pitchFamily="34" charset="0"/>
              </a:rPr>
              <a:t> </a:t>
            </a:r>
            <a:r>
              <a:rPr lang="en-US" sz="2400" smtClean="0">
                <a:latin typeface="Arial" panose="020B0604020202020204" pitchFamily="34" charset="0"/>
                <a:cs typeface="Arial" panose="020B0604020202020204" pitchFamily="34" charset="0"/>
              </a:rPr>
              <a:t>token(ERC721) </a:t>
            </a:r>
            <a:r>
              <a:rPr lang="en-US" sz="2400" dirty="0" err="1" smtClean="0">
                <a:latin typeface="Arial" panose="020B0604020202020204" pitchFamily="34" charset="0"/>
                <a:cs typeface="Arial" panose="020B0604020202020204" pitchFamily="34" charset="0"/>
              </a:rPr>
              <a:t>dùng</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trao</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đổi</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trên</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hệ</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thống</a:t>
            </a:r>
            <a:r>
              <a:rPr lang="en-US" sz="2400" dirty="0" smtClean="0">
                <a:latin typeface="Arial" panose="020B0604020202020204" pitchFamily="34" charset="0"/>
                <a:cs typeface="Arial" panose="020B0604020202020204" pitchFamily="34" charset="0"/>
              </a:rPr>
              <a:t>. </a:t>
            </a:r>
          </a:p>
          <a:p>
            <a:pPr marL="0" indent="0">
              <a:buNone/>
            </a:pPr>
            <a:r>
              <a:rPr lang="en-US" sz="2400" dirty="0">
                <a:latin typeface="Arial" panose="020B0604020202020204" pitchFamily="34" charset="0"/>
                <a:cs typeface="Arial" panose="020B0604020202020204" pitchFamily="34" charset="0"/>
              </a:rPr>
              <a:t>	</a:t>
            </a:r>
            <a:r>
              <a:rPr lang="en-US" sz="2400" dirty="0" smtClean="0">
                <a:latin typeface="Arial" panose="020B0604020202020204" pitchFamily="34" charset="0"/>
                <a:cs typeface="Arial" panose="020B0604020202020204" pitchFamily="34" charset="0"/>
              </a:rPr>
              <a:t>Eth </a:t>
            </a:r>
            <a:r>
              <a:rPr lang="en-US" sz="2400" dirty="0" err="1" smtClean="0">
                <a:latin typeface="Arial" panose="020B0604020202020204" pitchFamily="34" charset="0"/>
                <a:cs typeface="Arial" panose="020B0604020202020204" pitchFamily="34" charset="0"/>
              </a:rPr>
              <a:t>là</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tiền</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kỹ</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thuật</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số</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dùng</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trao</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đổi</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bất</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động</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sản</a:t>
            </a:r>
            <a:r>
              <a:rPr lang="en-US" sz="2400" dirty="0" smtClean="0">
                <a:latin typeface="Arial" panose="020B0604020202020204" pitchFamily="34" charset="0"/>
                <a:cs typeface="Arial" panose="020B0604020202020204" pitchFamily="34" charset="0"/>
              </a:rPr>
              <a:t>.</a:t>
            </a:r>
          </a:p>
          <a:p>
            <a:pPr marL="0" indent="0">
              <a:buNone/>
            </a:pPr>
            <a:endParaRPr lang="en-US" sz="2400" dirty="0" smtClean="0">
              <a:latin typeface="Arial" panose="020B0604020202020204" pitchFamily="34" charset="0"/>
              <a:cs typeface="Arial" panose="020B0604020202020204" pitchFamily="34" charset="0"/>
            </a:endParaRPr>
          </a:p>
          <a:p>
            <a:pPr marL="0" indent="0">
              <a:buNone/>
            </a:pPr>
            <a:endParaRPr lang="en-US" sz="2400" dirty="0">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9</a:t>
            </a:fld>
            <a:endParaRPr lang="en-US" dirty="0"/>
          </a:p>
        </p:txBody>
      </p:sp>
    </p:spTree>
    <p:extLst>
      <p:ext uri="{BB962C8B-B14F-4D97-AF65-F5344CB8AC3E}">
        <p14:creationId xmlns:p14="http://schemas.microsoft.com/office/powerpoint/2010/main" val="4240083605"/>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783</TotalTime>
  <Words>609</Words>
  <Application>Microsoft Office PowerPoint</Application>
  <PresentationFormat>Widescreen</PresentationFormat>
  <Paragraphs>93</Paragraphs>
  <Slides>17</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Century Gothic</vt:lpstr>
      <vt:lpstr>Tahoma</vt:lpstr>
      <vt:lpstr>Wingdings 3</vt:lpstr>
      <vt:lpstr>Wisp</vt:lpstr>
      <vt:lpstr>TRƯỜNG ĐẠI HỌC SƯ PHẠM KỸ THUẬT THÀNH PHỐ HỐ CHÍ MINH  KHOA ĐÀO TẠO CHẤT LƯỢNG CAO  BÁO CÁO KHÓA LUẬN TỐT NGHIỆP</vt:lpstr>
      <vt:lpstr>NỘI DUNG CHÍNH</vt:lpstr>
      <vt:lpstr>1. Đưa ra vấn đề </vt:lpstr>
      <vt:lpstr>2. Cơ sở lý thuyết</vt:lpstr>
      <vt:lpstr>Blockchain</vt:lpstr>
      <vt:lpstr>IPFS</vt:lpstr>
      <vt:lpstr>Ngôn ngữ Solidity</vt:lpstr>
      <vt:lpstr>3. Mục tiêu của đề tài.  </vt:lpstr>
      <vt:lpstr>4.Giả định của hệ thống.  </vt:lpstr>
      <vt:lpstr>5. Chức năng hệ thống.  </vt:lpstr>
      <vt:lpstr>PowerPoint Presentation</vt:lpstr>
      <vt:lpstr>6. Thiết kế.  </vt:lpstr>
      <vt:lpstr>6. Thiết kế.  </vt:lpstr>
      <vt:lpstr>6. Thiết kế.  </vt:lpstr>
      <vt:lpstr>7. Kết quả.  </vt:lpstr>
      <vt:lpstr>8. Kết luận và hướng phát triển  </vt:lpstr>
      <vt:lpstr>8. Kết luận và hướng phát triển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TRƯỜNG ĐẠI HỌC SƯ PHẠM KỸ THUẬT THÀNH PHỐ HỐ CHÍ MINH KHOA ĐÀO TẠO CHẤT LƯỢNG CAO </dc:title>
  <dc:creator>phan duongpha</dc:creator>
  <cp:lastModifiedBy>Khôi Phan</cp:lastModifiedBy>
  <cp:revision>81</cp:revision>
  <dcterms:created xsi:type="dcterms:W3CDTF">2019-07-05T15:51:54Z</dcterms:created>
  <dcterms:modified xsi:type="dcterms:W3CDTF">2019-07-11T02:51:36Z</dcterms:modified>
</cp:coreProperties>
</file>