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33"/>
  </p:notesMasterIdLst>
  <p:sldIdLst>
    <p:sldId id="256" r:id="rId2"/>
    <p:sldId id="300" r:id="rId3"/>
    <p:sldId id="296" r:id="rId4"/>
    <p:sldId id="302" r:id="rId5"/>
    <p:sldId id="297" r:id="rId6"/>
    <p:sldId id="298" r:id="rId7"/>
    <p:sldId id="267" r:id="rId8"/>
    <p:sldId id="301" r:id="rId9"/>
    <p:sldId id="285" r:id="rId10"/>
    <p:sldId id="281" r:id="rId11"/>
    <p:sldId id="282" r:id="rId12"/>
    <p:sldId id="283" r:id="rId13"/>
    <p:sldId id="288" r:id="rId14"/>
    <p:sldId id="284" r:id="rId15"/>
    <p:sldId id="287" r:id="rId16"/>
    <p:sldId id="286" r:id="rId17"/>
    <p:sldId id="290" r:id="rId18"/>
    <p:sldId id="291" r:id="rId19"/>
    <p:sldId id="309" r:id="rId20"/>
    <p:sldId id="292" r:id="rId21"/>
    <p:sldId id="293" r:id="rId22"/>
    <p:sldId id="305" r:id="rId23"/>
    <p:sldId id="306" r:id="rId24"/>
    <p:sldId id="307" r:id="rId25"/>
    <p:sldId id="308" r:id="rId26"/>
    <p:sldId id="289" r:id="rId27"/>
    <p:sldId id="294" r:id="rId28"/>
    <p:sldId id="295" r:id="rId29"/>
    <p:sldId id="299" r:id="rId30"/>
    <p:sldId id="310" r:id="rId31"/>
    <p:sldId id="30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sorterViewPr>
    <p:cViewPr>
      <p:scale>
        <a:sx n="100" d="100"/>
        <a:sy n="100" d="100"/>
      </p:scale>
      <p:origin x="0" y="-55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B2F45A-3717-44B8-B6AC-5581EA7BC90B}"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01A3C-BAEF-4A6F-BFB9-AA42DE27D343}" type="slidenum">
              <a:rPr lang="en-US" smtClean="0"/>
              <a:t>‹#›</a:t>
            </a:fld>
            <a:endParaRPr lang="en-US"/>
          </a:p>
        </p:txBody>
      </p:sp>
    </p:spTree>
    <p:extLst>
      <p:ext uri="{BB962C8B-B14F-4D97-AF65-F5344CB8AC3E}">
        <p14:creationId xmlns:p14="http://schemas.microsoft.com/office/powerpoint/2010/main" val="1256765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01A3C-BAEF-4A6F-BFB9-AA42DE27D343}" type="slidenum">
              <a:rPr lang="en-US" smtClean="0"/>
              <a:t>3</a:t>
            </a:fld>
            <a:endParaRPr lang="en-US"/>
          </a:p>
        </p:txBody>
      </p:sp>
    </p:spTree>
    <p:extLst>
      <p:ext uri="{BB962C8B-B14F-4D97-AF65-F5344CB8AC3E}">
        <p14:creationId xmlns:p14="http://schemas.microsoft.com/office/powerpoint/2010/main" val="1471738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01A3C-BAEF-4A6F-BFB9-AA42DE27D343}" type="slidenum">
              <a:rPr lang="en-US" smtClean="0"/>
              <a:t>7</a:t>
            </a:fld>
            <a:endParaRPr lang="en-US"/>
          </a:p>
        </p:txBody>
      </p:sp>
    </p:spTree>
    <p:extLst>
      <p:ext uri="{BB962C8B-B14F-4D97-AF65-F5344CB8AC3E}">
        <p14:creationId xmlns:p14="http://schemas.microsoft.com/office/powerpoint/2010/main" val="333880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01A3C-BAEF-4A6F-BFB9-AA42DE27D343}" type="slidenum">
              <a:rPr lang="en-US" smtClean="0"/>
              <a:t>8</a:t>
            </a:fld>
            <a:endParaRPr lang="en-US"/>
          </a:p>
        </p:txBody>
      </p:sp>
    </p:spTree>
    <p:extLst>
      <p:ext uri="{BB962C8B-B14F-4D97-AF65-F5344CB8AC3E}">
        <p14:creationId xmlns:p14="http://schemas.microsoft.com/office/powerpoint/2010/main" val="1685804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01A3C-BAEF-4A6F-BFB9-AA42DE27D343}" type="slidenum">
              <a:rPr lang="en-US" smtClean="0"/>
              <a:t>12</a:t>
            </a:fld>
            <a:endParaRPr lang="en-US"/>
          </a:p>
        </p:txBody>
      </p:sp>
    </p:spTree>
    <p:extLst>
      <p:ext uri="{BB962C8B-B14F-4D97-AF65-F5344CB8AC3E}">
        <p14:creationId xmlns:p14="http://schemas.microsoft.com/office/powerpoint/2010/main" val="398202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01A3C-BAEF-4A6F-BFB9-AA42DE27D343}" type="slidenum">
              <a:rPr lang="en-US" smtClean="0"/>
              <a:t>18</a:t>
            </a:fld>
            <a:endParaRPr lang="en-US"/>
          </a:p>
        </p:txBody>
      </p:sp>
    </p:spTree>
    <p:extLst>
      <p:ext uri="{BB962C8B-B14F-4D97-AF65-F5344CB8AC3E}">
        <p14:creationId xmlns:p14="http://schemas.microsoft.com/office/powerpoint/2010/main" val="516856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chemeClr val="accent1">
              <a:lumMod val="40000"/>
              <a:lumOff val="60000"/>
            </a:schemeClr>
          </a:solidFill>
          <a:ln w="38100">
            <a:noFill/>
          </a:ln>
        </p:spPr>
        <p:txBody>
          <a:bodyPr lIns="274320" rIns="274320" anchor="ctr" anchorCtr="1">
            <a:normAutofit/>
          </a:bodyPr>
          <a:lstStyle>
            <a:lvl1pPr algn="ctr">
              <a:defRPr lang="en-US" sz="3200" b="1" kern="1200" cap="all" spc="200" baseline="0" dirty="0">
                <a:solidFill>
                  <a:schemeClr val="accent6">
                    <a:lumMod val="50000"/>
                  </a:schemeClr>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lang="en-US" sz="3200" kern="1200" dirty="0">
                <a:solidFill>
                  <a:schemeClr val="tx1">
                    <a:lumMod val="85000"/>
                    <a:lumOff val="15000"/>
                  </a:schemeClr>
                </a:solidFill>
                <a:latin typeface="Cambria" panose="02040503050406030204" pitchFamily="18" charset="0"/>
                <a:ea typeface="Cambria" panose="02040503050406030204" pitchFamily="18" charset="0"/>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2054" name="Picture 6" descr="Associate Program Director (Pediatrics Residency) job with VI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688" y="478590"/>
            <a:ext cx="7794624" cy="16328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7F0C9DCE-CBDA-4585-B5D5-F378E2C0A7AE}" type="slidenum">
              <a:rPr lang="en-US" smtClean="0"/>
              <a:pPr/>
              <a:t>‹#›</a:t>
            </a:fld>
            <a:endParaRPr lang="en-US" dirty="0"/>
          </a:p>
        </p:txBody>
      </p:sp>
    </p:spTree>
    <p:extLst>
      <p:ext uri="{BB962C8B-B14F-4D97-AF65-F5344CB8AC3E}">
        <p14:creationId xmlns:p14="http://schemas.microsoft.com/office/powerpoint/2010/main" val="625772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787400" y="1659466"/>
            <a:ext cx="10718801" cy="2070610"/>
          </a:xfrm>
          <a:solidFill>
            <a:schemeClr val="accent6">
              <a:lumMod val="40000"/>
              <a:lumOff val="60000"/>
            </a:schemeClr>
          </a:solidFill>
        </p:spPr>
        <p:txBody>
          <a:bodyPr>
            <a:normAutofit/>
          </a:bodyPr>
          <a:lstStyle>
            <a:lvl1pPr marL="0" indent="0">
              <a:buNone/>
              <a:defRPr sz="2800">
                <a:latin typeface="Courier New" panose="02070309020205020404" pitchFamily="49" charset="0"/>
                <a:ea typeface="Cambria" panose="02040503050406030204" pitchFamily="18" charset="0"/>
                <a:cs typeface="Courier New" panose="02070309020205020404" pitchFamily="49" charset="0"/>
              </a:defRPr>
            </a:lvl1pPr>
            <a:lvl2pPr>
              <a:defRPr sz="2400">
                <a:latin typeface="Courier New" panose="02070309020205020404" pitchFamily="49" charset="0"/>
                <a:ea typeface="Cambria" panose="02040503050406030204" pitchFamily="18" charset="0"/>
                <a:cs typeface="Courier New" panose="02070309020205020404" pitchFamily="49" charset="0"/>
              </a:defRPr>
            </a:lvl2pPr>
            <a:lvl3pPr>
              <a:defRPr sz="2400">
                <a:latin typeface="Courier New" panose="02070309020205020404" pitchFamily="49" charset="0"/>
                <a:ea typeface="Cambria" panose="02040503050406030204" pitchFamily="18" charset="0"/>
                <a:cs typeface="Courier New" panose="02070309020205020404" pitchFamily="49" charset="0"/>
              </a:defRPr>
            </a:lvl3pPr>
            <a:lvl4pPr>
              <a:defRPr sz="2400">
                <a:latin typeface="Courier New" panose="02070309020205020404" pitchFamily="49" charset="0"/>
                <a:ea typeface="Cambria" panose="02040503050406030204" pitchFamily="18" charset="0"/>
                <a:cs typeface="Courier New" panose="02070309020205020404" pitchFamily="49" charset="0"/>
              </a:defRPr>
            </a:lvl4pPr>
            <a:lvl5pPr>
              <a:defRPr sz="2400">
                <a:latin typeface="Courier New" panose="02070309020205020404" pitchFamily="49" charset="0"/>
                <a:ea typeface="Cambria" panose="02040503050406030204" pitchFamily="18" charset="0"/>
                <a:cs typeface="Courier New" panose="020703090202050204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2"/>
          </p:nvPr>
        </p:nvSpPr>
        <p:spPr>
          <a:xfrm>
            <a:off x="787400" y="4224866"/>
            <a:ext cx="10718801" cy="1718733"/>
          </a:xfrm>
          <a:solidFill>
            <a:schemeClr val="accent3"/>
          </a:solidFill>
        </p:spPr>
        <p:txBody>
          <a:bodyPr>
            <a:normAutofit/>
          </a:bodyPr>
          <a:lstStyle>
            <a:lvl1pPr marL="0" indent="0">
              <a:buNone/>
              <a:defRPr sz="2800">
                <a:latin typeface="Courier New" panose="02070309020205020404" pitchFamily="49" charset="0"/>
                <a:ea typeface="Cambria" panose="02040503050406030204" pitchFamily="18" charset="0"/>
                <a:cs typeface="Courier New" panose="02070309020205020404" pitchFamily="49" charset="0"/>
              </a:defRPr>
            </a:lvl1pPr>
            <a:lvl2pPr>
              <a:defRPr sz="2400">
                <a:latin typeface="Courier New" panose="02070309020205020404" pitchFamily="49" charset="0"/>
                <a:ea typeface="Cambria" panose="02040503050406030204" pitchFamily="18" charset="0"/>
                <a:cs typeface="Courier New" panose="02070309020205020404" pitchFamily="49" charset="0"/>
              </a:defRPr>
            </a:lvl2pPr>
            <a:lvl3pPr>
              <a:defRPr sz="2400">
                <a:latin typeface="Courier New" panose="02070309020205020404" pitchFamily="49" charset="0"/>
                <a:ea typeface="Cambria" panose="02040503050406030204" pitchFamily="18" charset="0"/>
                <a:cs typeface="Courier New" panose="02070309020205020404" pitchFamily="49" charset="0"/>
              </a:defRPr>
            </a:lvl3pPr>
            <a:lvl4pPr>
              <a:defRPr sz="2400">
                <a:latin typeface="Courier New" panose="02070309020205020404" pitchFamily="49" charset="0"/>
                <a:ea typeface="Cambria" panose="02040503050406030204" pitchFamily="18" charset="0"/>
                <a:cs typeface="Courier New" panose="02070309020205020404" pitchFamily="49" charset="0"/>
              </a:defRPr>
            </a:lvl4pPr>
            <a:lvl5pPr>
              <a:defRPr sz="2400">
                <a:latin typeface="Courier New" panose="02070309020205020404" pitchFamily="49" charset="0"/>
                <a:ea typeface="Cambria" panose="02040503050406030204" pitchFamily="18" charset="0"/>
                <a:cs typeface="Courier New" panose="020703090202050204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Rectangle 1"/>
          <p:cNvSpPr/>
          <p:nvPr/>
        </p:nvSpPr>
        <p:spPr>
          <a:xfrm>
            <a:off x="677332" y="1197801"/>
            <a:ext cx="2762295" cy="523220"/>
          </a:xfrm>
          <a:prstGeom prst="rect">
            <a:avLst/>
          </a:prstGeom>
        </p:spPr>
        <p:txBody>
          <a:bodyPr wrap="none">
            <a:spAutoFit/>
          </a:bodyPr>
          <a:lstStyle/>
          <a:p>
            <a:pPr lvl="0"/>
            <a:r>
              <a:rPr lang="en-US" sz="2800" b="1" dirty="0">
                <a:latin typeface="Courier New" panose="02070309020205020404" pitchFamily="49" charset="0"/>
                <a:cs typeface="Courier New" panose="02070309020205020404" pitchFamily="49" charset="0"/>
              </a:rPr>
              <a:t>Sample Code:</a:t>
            </a:r>
          </a:p>
        </p:txBody>
      </p:sp>
      <p:sp>
        <p:nvSpPr>
          <p:cNvPr id="8" name="Rectangle 7"/>
          <p:cNvSpPr/>
          <p:nvPr/>
        </p:nvSpPr>
        <p:spPr>
          <a:xfrm>
            <a:off x="677332" y="3730076"/>
            <a:ext cx="1688283" cy="523220"/>
          </a:xfrm>
          <a:prstGeom prst="rect">
            <a:avLst/>
          </a:prstGeom>
        </p:spPr>
        <p:txBody>
          <a:bodyPr wrap="none">
            <a:spAutoFit/>
          </a:bodyPr>
          <a:lstStyle/>
          <a:p>
            <a:pPr lvl="0"/>
            <a:r>
              <a:rPr lang="en-US" sz="2800" b="1" baseline="0" dirty="0">
                <a:latin typeface="Courier New" panose="02070309020205020404" pitchFamily="49" charset="0"/>
                <a:cs typeface="Courier New" panose="02070309020205020404" pitchFamily="49" charset="0"/>
              </a:rPr>
              <a:t>Output:</a:t>
            </a:r>
            <a:endParaRPr lang="en-US" sz="2800" b="1" dirty="0">
              <a:latin typeface="Courier New" panose="02070309020205020404" pitchFamily="49" charset="0"/>
              <a:cs typeface="Courier New" panose="02070309020205020404" pitchFamily="49" charset="0"/>
            </a:endParaRPr>
          </a:p>
        </p:txBody>
      </p:sp>
      <p:sp>
        <p:nvSpPr>
          <p:cNvPr id="9" name="Title 1"/>
          <p:cNvSpPr>
            <a:spLocks noGrp="1"/>
          </p:cNvSpPr>
          <p:nvPr>
            <p:ph type="title" hasCustomPrompt="1"/>
          </p:nvPr>
        </p:nvSpPr>
        <p:spPr>
          <a:xfrm>
            <a:off x="787401" y="-1"/>
            <a:ext cx="10718800" cy="1111045"/>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dirty="0"/>
              <a:t>Class practice</a:t>
            </a:r>
          </a:p>
        </p:txBody>
      </p:sp>
      <p:sp>
        <p:nvSpPr>
          <p:cNvPr id="11"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C3E9C2E3-6413-4F3D-8E4C-FAE5AC19448A}" type="slidenum">
              <a:rPr lang="en-US" smtClean="0"/>
              <a:t>‹#›</a:t>
            </a:fld>
            <a:endParaRPr lang="en-US"/>
          </a:p>
        </p:txBody>
      </p:sp>
    </p:spTree>
    <p:extLst>
      <p:ext uri="{BB962C8B-B14F-4D97-AF65-F5344CB8AC3E}">
        <p14:creationId xmlns:p14="http://schemas.microsoft.com/office/powerpoint/2010/main" val="180459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787401" y="-1"/>
            <a:ext cx="10718800" cy="1111045"/>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dirty="0"/>
              <a:t>Class practice</a:t>
            </a:r>
          </a:p>
        </p:txBody>
      </p:sp>
      <p:sp>
        <p:nvSpPr>
          <p:cNvPr id="7"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C3E9C2E3-6413-4F3D-8E4C-FAE5AC19448A}" type="slidenum">
              <a:rPr lang="en-US" smtClean="0"/>
              <a:t>‹#›</a:t>
            </a:fld>
            <a:endParaRPr lang="en-US"/>
          </a:p>
        </p:txBody>
      </p:sp>
    </p:spTree>
    <p:extLst>
      <p:ext uri="{BB962C8B-B14F-4D97-AF65-F5344CB8AC3E}">
        <p14:creationId xmlns:p14="http://schemas.microsoft.com/office/powerpoint/2010/main" val="918375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432619" y="2243828"/>
            <a:ext cx="5260257" cy="1141497"/>
          </a:xfrm>
          <a:solidFill>
            <a:srgbClr val="FFFFFF"/>
          </a:solidFill>
          <a:ln>
            <a:solidFill>
              <a:srgbClr val="404040"/>
            </a:solidFill>
          </a:ln>
        </p:spPr>
        <p:txBody>
          <a:bodyPr anchor="ctr" anchorCtr="1">
            <a:noAutofit/>
          </a:bodyPr>
          <a:lstStyle>
            <a:lvl1pPr>
              <a:defRPr sz="4000">
                <a:solidFill>
                  <a:srgbClr val="262626"/>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C3E9C2E3-6413-4F3D-8E4C-FAE5AC19448A}" type="slidenum">
              <a:rPr lang="en-US" smtClean="0"/>
              <a:t>‹#›</a:t>
            </a:fld>
            <a:endParaRPr lang="en-US"/>
          </a:p>
        </p:txBody>
      </p:sp>
    </p:spTree>
    <p:extLst>
      <p:ext uri="{BB962C8B-B14F-4D97-AF65-F5344CB8AC3E}">
        <p14:creationId xmlns:p14="http://schemas.microsoft.com/office/powerpoint/2010/main" val="375162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C3E9C2E3-6413-4F3D-8E4C-FAE5AC19448A}" type="slidenum">
              <a:rPr lang="en-US" smtClean="0"/>
              <a:t>‹#›</a:t>
            </a:fld>
            <a:endParaRPr lang="en-US"/>
          </a:p>
        </p:txBody>
      </p:sp>
    </p:spTree>
    <p:extLst>
      <p:ext uri="{BB962C8B-B14F-4D97-AF65-F5344CB8AC3E}">
        <p14:creationId xmlns:p14="http://schemas.microsoft.com/office/powerpoint/2010/main" val="244461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3510643" y="3225120"/>
            <a:ext cx="1869621" cy="8164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 Placeholder 2"/>
          <p:cNvSpPr>
            <a:spLocks noGrp="1"/>
          </p:cNvSpPr>
          <p:nvPr>
            <p:ph idx="1" hasCustomPrompt="1"/>
          </p:nvPr>
        </p:nvSpPr>
        <p:spPr>
          <a:xfrm>
            <a:off x="3394954" y="1578603"/>
            <a:ext cx="7729728" cy="1499334"/>
          </a:xfrm>
          <a:prstGeom prst="rect">
            <a:avLst/>
          </a:prstGeom>
        </p:spPr>
        <p:txBody>
          <a:bodyPr vert="horz" lIns="91440" tIns="45720" rIns="91440" bIns="45720" rtlCol="0">
            <a:noAutofit/>
          </a:bodyPr>
          <a:lstStyle>
            <a:lvl1pPr marL="0" indent="0">
              <a:buNone/>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1pPr>
            <a:lvl2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2pPr>
            <a:lvl3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3pPr>
            <a:lvl4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4pPr>
            <a:lvl5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5pPr>
          </a:lstStyle>
          <a:p>
            <a:pPr lvl="0"/>
            <a:r>
              <a:rPr lang="en-US" dirty="0"/>
              <a:t>Edit Master text styles</a:t>
            </a:r>
          </a:p>
        </p:txBody>
      </p:sp>
      <p:sp>
        <p:nvSpPr>
          <p:cNvPr id="9" name="Text Placeholder 2"/>
          <p:cNvSpPr>
            <a:spLocks noGrp="1"/>
          </p:cNvSpPr>
          <p:nvPr>
            <p:ph idx="12" hasCustomPrompt="1"/>
          </p:nvPr>
        </p:nvSpPr>
        <p:spPr>
          <a:xfrm>
            <a:off x="3406140" y="3434204"/>
            <a:ext cx="7729728" cy="498699"/>
          </a:xfrm>
          <a:prstGeom prst="rect">
            <a:avLst/>
          </a:prstGeom>
        </p:spPr>
        <p:txBody>
          <a:bodyPr vert="horz" lIns="91440" tIns="45720" rIns="91440" bIns="45720" rtlCol="0">
            <a:noAutofit/>
          </a:bodyPr>
          <a:lstStyle>
            <a:lvl1pPr marL="0" indent="0">
              <a:buNone/>
              <a:defRPr kumimoji="0" lang="en-US" sz="2800" b="0"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1pPr>
            <a:lvl2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2pPr>
            <a:lvl3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3pPr>
            <a:lvl4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4pPr>
            <a:lvl5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5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Subtitle here</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dirty="0"/>
          </a:p>
        </p:txBody>
      </p:sp>
      <p:sp>
        <p:nvSpPr>
          <p:cNvPr id="10" name="Text Placeholder 2"/>
          <p:cNvSpPr>
            <a:spLocks noGrp="1"/>
          </p:cNvSpPr>
          <p:nvPr>
            <p:ph idx="13" hasCustomPrompt="1"/>
          </p:nvPr>
        </p:nvSpPr>
        <p:spPr>
          <a:xfrm>
            <a:off x="3394954" y="4086187"/>
            <a:ext cx="7729728" cy="498699"/>
          </a:xfrm>
          <a:prstGeom prst="rect">
            <a:avLst/>
          </a:prstGeom>
        </p:spPr>
        <p:txBody>
          <a:bodyPr vert="horz" lIns="91440" tIns="45720" rIns="91440" bIns="45720" rtlCol="0">
            <a:noAutofit/>
          </a:bodyPr>
          <a:lstStyle>
            <a:lvl1pPr marL="0" indent="0">
              <a:buNone/>
              <a:defRPr kumimoji="0" lang="en-US" sz="1400" b="0"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1pPr>
            <a:lvl2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2pPr>
            <a:lvl3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3pPr>
            <a:lvl4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4pPr>
            <a:lvl5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5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Author name | 2020</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dirty="0"/>
          </a:p>
        </p:txBody>
      </p:sp>
    </p:spTree>
    <p:extLst>
      <p:ext uri="{BB962C8B-B14F-4D97-AF65-F5344CB8AC3E}">
        <p14:creationId xmlns:p14="http://schemas.microsoft.com/office/powerpoint/2010/main" val="6761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87401" y="287358"/>
            <a:ext cx="10718800" cy="767590"/>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787401" y="1227668"/>
            <a:ext cx="10718800" cy="4817532"/>
          </a:xfrm>
        </p:spPr>
        <p:txBody>
          <a:bodyPr>
            <a:normAutofit/>
          </a:bodyPr>
          <a:lstStyle>
            <a:lvl1pPr>
              <a:defRPr sz="2800">
                <a:latin typeface="Cambria" panose="02040503050406030204" pitchFamily="18" charset="0"/>
                <a:ea typeface="Cambria" panose="02040503050406030204" pitchFamily="18" charset="0"/>
              </a:defRPr>
            </a:lvl1pPr>
            <a:lvl2pPr>
              <a:defRPr sz="2400">
                <a:latin typeface="Cambria" panose="02040503050406030204" pitchFamily="18" charset="0"/>
                <a:ea typeface="Cambria" panose="02040503050406030204" pitchFamily="18" charset="0"/>
              </a:defRPr>
            </a:lvl2pPr>
            <a:lvl3pPr>
              <a:defRPr sz="2400">
                <a:latin typeface="Cambria" panose="02040503050406030204" pitchFamily="18" charset="0"/>
                <a:ea typeface="Cambria" panose="02040503050406030204" pitchFamily="18" charset="0"/>
              </a:defRPr>
            </a:lvl3pPr>
            <a:lvl4pPr>
              <a:defRPr sz="2400">
                <a:latin typeface="Cambria" panose="02040503050406030204" pitchFamily="18" charset="0"/>
                <a:ea typeface="Cambria" panose="02040503050406030204" pitchFamily="18" charset="0"/>
              </a:defRPr>
            </a:lvl4pPr>
            <a:lvl5pPr>
              <a:defRPr sz="2400">
                <a:latin typeface="Cambria" panose="02040503050406030204" pitchFamily="18" charset="0"/>
                <a:ea typeface="Cambria" panose="0204050305040603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C3E9C2E3-6413-4F3D-8E4C-FAE5AC19448A}" type="slidenum">
              <a:rPr lang="en-US" smtClean="0"/>
              <a:t>‹#›</a:t>
            </a:fld>
            <a:endParaRPr lang="en-US"/>
          </a:p>
        </p:txBody>
      </p:sp>
    </p:spTree>
    <p:extLst>
      <p:ext uri="{BB962C8B-B14F-4D97-AF65-F5344CB8AC3E}">
        <p14:creationId xmlns:p14="http://schemas.microsoft.com/office/powerpoint/2010/main" val="2486498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C3E9C2E3-6413-4F3D-8E4C-FAE5AC19448A}" type="slidenum">
              <a:rPr lang="en-US" smtClean="0"/>
              <a:t>‹#›</a:t>
            </a:fld>
            <a:endParaRPr lang="en-US"/>
          </a:p>
        </p:txBody>
      </p:sp>
    </p:spTree>
    <p:extLst>
      <p:ext uri="{BB962C8B-B14F-4D97-AF65-F5344CB8AC3E}">
        <p14:creationId xmlns:p14="http://schemas.microsoft.com/office/powerpoint/2010/main" val="296662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7402" y="1551130"/>
            <a:ext cx="5066282" cy="4188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1551130"/>
            <a:ext cx="5167886" cy="4188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787401" y="287358"/>
            <a:ext cx="10718800" cy="767590"/>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10"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C3E9C2E3-6413-4F3D-8E4C-FAE5AC19448A}" type="slidenum">
              <a:rPr lang="en-US" smtClean="0"/>
              <a:t>‹#›</a:t>
            </a:fld>
            <a:endParaRPr lang="en-US"/>
          </a:p>
        </p:txBody>
      </p:sp>
    </p:spTree>
    <p:extLst>
      <p:ext uri="{BB962C8B-B14F-4D97-AF65-F5344CB8AC3E}">
        <p14:creationId xmlns:p14="http://schemas.microsoft.com/office/powerpoint/2010/main" val="342106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itle 9"/>
          <p:cNvSpPr>
            <a:spLocks noGrp="1"/>
          </p:cNvSpPr>
          <p:nvPr>
            <p:ph type="title"/>
          </p:nvPr>
        </p:nvSpPr>
        <p:spPr/>
        <p:txBody>
          <a:bodyPr/>
          <a:lstStyle/>
          <a:p>
            <a:r>
              <a:rPr lang="en-US"/>
              <a:t>Click to edit Master title style</a:t>
            </a:r>
            <a:endParaRPr lang="en-US" dirty="0"/>
          </a:p>
        </p:txBody>
      </p:sp>
      <p:sp>
        <p:nvSpPr>
          <p:cNvPr id="13" name="Slide Number Placeholder 5"/>
          <p:cNvSpPr>
            <a:spLocks noGrp="1"/>
          </p:cNvSpPr>
          <p:nvPr>
            <p:ph type="sldNum" sz="quarter" idx="1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C3E9C2E3-6413-4F3D-8E4C-FAE5AC19448A}" type="slidenum">
              <a:rPr lang="en-US" smtClean="0"/>
              <a:t>‹#›</a:t>
            </a:fld>
            <a:endParaRPr lang="en-US"/>
          </a:p>
        </p:txBody>
      </p:sp>
    </p:spTree>
    <p:extLst>
      <p:ext uri="{BB962C8B-B14F-4D97-AF65-F5344CB8AC3E}">
        <p14:creationId xmlns:p14="http://schemas.microsoft.com/office/powerpoint/2010/main" val="1764442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1"/>
          <p:cNvSpPr>
            <a:spLocks noGrp="1"/>
          </p:cNvSpPr>
          <p:nvPr>
            <p:ph type="title"/>
          </p:nvPr>
        </p:nvSpPr>
        <p:spPr>
          <a:xfrm>
            <a:off x="787401" y="287358"/>
            <a:ext cx="10718800" cy="767590"/>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C3E9C2E3-6413-4F3D-8E4C-FAE5AC19448A}" type="slidenum">
              <a:rPr lang="en-US" smtClean="0"/>
              <a:t>‹#›</a:t>
            </a:fld>
            <a:endParaRPr lang="en-US"/>
          </a:p>
        </p:txBody>
      </p:sp>
    </p:spTree>
    <p:extLst>
      <p:ext uri="{BB962C8B-B14F-4D97-AF65-F5344CB8AC3E}">
        <p14:creationId xmlns:p14="http://schemas.microsoft.com/office/powerpoint/2010/main" val="405121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787400" y="1227668"/>
            <a:ext cx="5181599" cy="4817532"/>
          </a:xfrm>
          <a:ln>
            <a:solidFill>
              <a:schemeClr val="accent6">
                <a:lumMod val="50000"/>
              </a:schemeClr>
            </a:solidFill>
          </a:ln>
        </p:spPr>
        <p:txBody>
          <a:bodyPr>
            <a:normAutofit/>
          </a:bodyPr>
          <a:lstStyle>
            <a:lvl1pPr>
              <a:defRPr sz="2800">
                <a:latin typeface="Cambria" panose="02040503050406030204" pitchFamily="18" charset="0"/>
                <a:ea typeface="Cambria" panose="02040503050406030204" pitchFamily="18" charset="0"/>
              </a:defRPr>
            </a:lvl1pPr>
            <a:lvl2pPr>
              <a:defRPr sz="2400">
                <a:latin typeface="Cambria" panose="02040503050406030204" pitchFamily="18" charset="0"/>
                <a:ea typeface="Cambria" panose="02040503050406030204" pitchFamily="18" charset="0"/>
              </a:defRPr>
            </a:lvl2pPr>
            <a:lvl3pPr>
              <a:defRPr sz="2400">
                <a:latin typeface="Cambria" panose="02040503050406030204" pitchFamily="18" charset="0"/>
                <a:ea typeface="Cambria" panose="02040503050406030204" pitchFamily="18" charset="0"/>
              </a:defRPr>
            </a:lvl3pPr>
            <a:lvl4pPr>
              <a:defRPr sz="2400">
                <a:latin typeface="Cambria" panose="02040503050406030204" pitchFamily="18" charset="0"/>
                <a:ea typeface="Cambria" panose="02040503050406030204" pitchFamily="18" charset="0"/>
              </a:defRPr>
            </a:lvl4pPr>
            <a:lvl5pPr>
              <a:defRPr sz="2400">
                <a:latin typeface="Cambria" panose="02040503050406030204" pitchFamily="18" charset="0"/>
                <a:ea typeface="Cambria" panose="0204050305040603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2"/>
          </p:nvPr>
        </p:nvSpPr>
        <p:spPr>
          <a:xfrm>
            <a:off x="6079067" y="1227668"/>
            <a:ext cx="5427134" cy="4817532"/>
          </a:xfrm>
          <a:ln>
            <a:solidFill>
              <a:schemeClr val="accent6">
                <a:lumMod val="50000"/>
              </a:schemeClr>
            </a:solidFill>
          </a:ln>
        </p:spPr>
        <p:txBody>
          <a:bodyPr>
            <a:normAutofit/>
          </a:bodyPr>
          <a:lstStyle>
            <a:lvl1pPr>
              <a:defRPr sz="2800">
                <a:latin typeface="Cambria" panose="02040503050406030204" pitchFamily="18" charset="0"/>
                <a:ea typeface="Cambria" panose="02040503050406030204" pitchFamily="18" charset="0"/>
              </a:defRPr>
            </a:lvl1pPr>
            <a:lvl2pPr>
              <a:defRPr sz="2400">
                <a:latin typeface="Cambria" panose="02040503050406030204" pitchFamily="18" charset="0"/>
                <a:ea typeface="Cambria" panose="02040503050406030204" pitchFamily="18" charset="0"/>
              </a:defRPr>
            </a:lvl2pPr>
            <a:lvl3pPr>
              <a:defRPr sz="2400">
                <a:latin typeface="Cambria" panose="02040503050406030204" pitchFamily="18" charset="0"/>
                <a:ea typeface="Cambria" panose="02040503050406030204" pitchFamily="18" charset="0"/>
              </a:defRPr>
            </a:lvl3pPr>
            <a:lvl4pPr>
              <a:defRPr sz="2400">
                <a:latin typeface="Cambria" panose="02040503050406030204" pitchFamily="18" charset="0"/>
                <a:ea typeface="Cambria" panose="02040503050406030204" pitchFamily="18" charset="0"/>
              </a:defRPr>
            </a:lvl4pPr>
            <a:lvl5pPr>
              <a:defRPr sz="2400">
                <a:latin typeface="Cambria" panose="02040503050406030204" pitchFamily="18" charset="0"/>
                <a:ea typeface="Cambria" panose="0204050305040603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787401" y="287358"/>
            <a:ext cx="10718800" cy="767590"/>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12"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C3E9C2E3-6413-4F3D-8E4C-FAE5AC19448A}" type="slidenum">
              <a:rPr lang="en-US" smtClean="0"/>
              <a:t>‹#›</a:t>
            </a:fld>
            <a:endParaRPr lang="en-US"/>
          </a:p>
        </p:txBody>
      </p:sp>
    </p:spTree>
    <p:extLst>
      <p:ext uri="{BB962C8B-B14F-4D97-AF65-F5344CB8AC3E}">
        <p14:creationId xmlns:p14="http://schemas.microsoft.com/office/powerpoint/2010/main" val="288901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787401" y="-1"/>
            <a:ext cx="10718800" cy="1111045"/>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dirty="0"/>
              <a:t>Class practice</a:t>
            </a:r>
          </a:p>
        </p:txBody>
      </p:sp>
      <p:sp>
        <p:nvSpPr>
          <p:cNvPr id="6" name="Content Placeholder 2"/>
          <p:cNvSpPr>
            <a:spLocks noGrp="1"/>
          </p:cNvSpPr>
          <p:nvPr>
            <p:ph idx="1"/>
          </p:nvPr>
        </p:nvSpPr>
        <p:spPr>
          <a:xfrm>
            <a:off x="787400" y="1659466"/>
            <a:ext cx="5181599" cy="4284133"/>
          </a:xfrm>
          <a:solidFill>
            <a:schemeClr val="accent6">
              <a:lumMod val="40000"/>
              <a:lumOff val="60000"/>
            </a:schemeClr>
          </a:solidFill>
        </p:spPr>
        <p:txBody>
          <a:bodyPr>
            <a:normAutofit/>
          </a:bodyPr>
          <a:lstStyle>
            <a:lvl1pPr marL="0" indent="0">
              <a:buNone/>
              <a:defRPr sz="2800">
                <a:latin typeface="Courier New" panose="02070309020205020404" pitchFamily="49" charset="0"/>
                <a:ea typeface="Cambria" panose="02040503050406030204" pitchFamily="18" charset="0"/>
                <a:cs typeface="Courier New" panose="02070309020205020404" pitchFamily="49" charset="0"/>
              </a:defRPr>
            </a:lvl1pPr>
            <a:lvl2pPr>
              <a:defRPr sz="2400">
                <a:latin typeface="Courier New" panose="02070309020205020404" pitchFamily="49" charset="0"/>
                <a:ea typeface="Cambria" panose="02040503050406030204" pitchFamily="18" charset="0"/>
                <a:cs typeface="Courier New" panose="02070309020205020404" pitchFamily="49" charset="0"/>
              </a:defRPr>
            </a:lvl2pPr>
            <a:lvl3pPr>
              <a:defRPr sz="2400">
                <a:latin typeface="Courier New" panose="02070309020205020404" pitchFamily="49" charset="0"/>
                <a:ea typeface="Cambria" panose="02040503050406030204" pitchFamily="18" charset="0"/>
                <a:cs typeface="Courier New" panose="02070309020205020404" pitchFamily="49" charset="0"/>
              </a:defRPr>
            </a:lvl3pPr>
            <a:lvl4pPr>
              <a:defRPr sz="2400">
                <a:latin typeface="Courier New" panose="02070309020205020404" pitchFamily="49" charset="0"/>
                <a:ea typeface="Cambria" panose="02040503050406030204" pitchFamily="18" charset="0"/>
                <a:cs typeface="Courier New" panose="02070309020205020404" pitchFamily="49" charset="0"/>
              </a:defRPr>
            </a:lvl4pPr>
            <a:lvl5pPr>
              <a:defRPr sz="2400">
                <a:latin typeface="Courier New" panose="02070309020205020404" pitchFamily="49" charset="0"/>
                <a:ea typeface="Cambria" panose="02040503050406030204" pitchFamily="18" charset="0"/>
                <a:cs typeface="Courier New" panose="020703090202050204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2"/>
          </p:nvPr>
        </p:nvSpPr>
        <p:spPr>
          <a:xfrm>
            <a:off x="6079067" y="1659466"/>
            <a:ext cx="5427134" cy="4284134"/>
          </a:xfrm>
          <a:solidFill>
            <a:schemeClr val="accent3"/>
          </a:solidFill>
        </p:spPr>
        <p:txBody>
          <a:bodyPr>
            <a:normAutofit/>
          </a:bodyPr>
          <a:lstStyle>
            <a:lvl1pPr marL="0" indent="0">
              <a:buNone/>
              <a:defRPr sz="2800">
                <a:latin typeface="Courier New" panose="02070309020205020404" pitchFamily="49" charset="0"/>
                <a:ea typeface="Cambria" panose="02040503050406030204" pitchFamily="18" charset="0"/>
                <a:cs typeface="Courier New" panose="02070309020205020404" pitchFamily="49" charset="0"/>
              </a:defRPr>
            </a:lvl1pPr>
            <a:lvl2pPr>
              <a:defRPr sz="2400">
                <a:latin typeface="Courier New" panose="02070309020205020404" pitchFamily="49" charset="0"/>
                <a:ea typeface="Cambria" panose="02040503050406030204" pitchFamily="18" charset="0"/>
                <a:cs typeface="Courier New" panose="02070309020205020404" pitchFamily="49" charset="0"/>
              </a:defRPr>
            </a:lvl2pPr>
            <a:lvl3pPr>
              <a:defRPr sz="2400">
                <a:latin typeface="Courier New" panose="02070309020205020404" pitchFamily="49" charset="0"/>
                <a:ea typeface="Cambria" panose="02040503050406030204" pitchFamily="18" charset="0"/>
                <a:cs typeface="Courier New" panose="02070309020205020404" pitchFamily="49" charset="0"/>
              </a:defRPr>
            </a:lvl3pPr>
            <a:lvl4pPr>
              <a:defRPr sz="2400">
                <a:latin typeface="Courier New" panose="02070309020205020404" pitchFamily="49" charset="0"/>
                <a:ea typeface="Cambria" panose="02040503050406030204" pitchFamily="18" charset="0"/>
                <a:cs typeface="Courier New" panose="02070309020205020404" pitchFamily="49" charset="0"/>
              </a:defRPr>
            </a:lvl4pPr>
            <a:lvl5pPr>
              <a:defRPr sz="2400">
                <a:latin typeface="Courier New" panose="02070309020205020404" pitchFamily="49" charset="0"/>
                <a:ea typeface="Cambria" panose="02040503050406030204" pitchFamily="18" charset="0"/>
                <a:cs typeface="Courier New" panose="020703090202050204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Rectangle 1"/>
          <p:cNvSpPr/>
          <p:nvPr/>
        </p:nvSpPr>
        <p:spPr>
          <a:xfrm>
            <a:off x="677332" y="1197801"/>
            <a:ext cx="2762295" cy="523220"/>
          </a:xfrm>
          <a:prstGeom prst="rect">
            <a:avLst/>
          </a:prstGeom>
        </p:spPr>
        <p:txBody>
          <a:bodyPr wrap="none">
            <a:spAutoFit/>
          </a:bodyPr>
          <a:lstStyle/>
          <a:p>
            <a:pPr lvl="0"/>
            <a:r>
              <a:rPr lang="en-US" sz="2800" b="1" dirty="0">
                <a:latin typeface="Courier New" panose="02070309020205020404" pitchFamily="49" charset="0"/>
                <a:cs typeface="Courier New" panose="02070309020205020404" pitchFamily="49" charset="0"/>
              </a:rPr>
              <a:t>Sample Code:</a:t>
            </a:r>
          </a:p>
        </p:txBody>
      </p:sp>
      <p:sp>
        <p:nvSpPr>
          <p:cNvPr id="8" name="Rectangle 7"/>
          <p:cNvSpPr/>
          <p:nvPr/>
        </p:nvSpPr>
        <p:spPr>
          <a:xfrm>
            <a:off x="5968999" y="1204149"/>
            <a:ext cx="1688283" cy="523220"/>
          </a:xfrm>
          <a:prstGeom prst="rect">
            <a:avLst/>
          </a:prstGeom>
        </p:spPr>
        <p:txBody>
          <a:bodyPr wrap="none">
            <a:spAutoFit/>
          </a:bodyPr>
          <a:lstStyle/>
          <a:p>
            <a:pPr lvl="0"/>
            <a:r>
              <a:rPr lang="en-US" sz="2800" b="1" baseline="0" dirty="0">
                <a:latin typeface="Courier New" panose="02070309020205020404" pitchFamily="49" charset="0"/>
                <a:cs typeface="Courier New" panose="02070309020205020404" pitchFamily="49" charset="0"/>
              </a:rPr>
              <a:t>Output:</a:t>
            </a:r>
            <a:endParaRPr lang="en-US" sz="2800" b="1" dirty="0">
              <a:latin typeface="Courier New" panose="02070309020205020404" pitchFamily="49" charset="0"/>
              <a:cs typeface="Courier New" panose="02070309020205020404" pitchFamily="49" charset="0"/>
            </a:endParaRPr>
          </a:p>
        </p:txBody>
      </p:sp>
      <p:sp>
        <p:nvSpPr>
          <p:cNvPr id="12"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C3E9C2E3-6413-4F3D-8E4C-FAE5AC19448A}" type="slidenum">
              <a:rPr lang="en-US" smtClean="0"/>
              <a:t>‹#›</a:t>
            </a:fld>
            <a:endParaRPr lang="en-US"/>
          </a:p>
        </p:txBody>
      </p:sp>
    </p:spTree>
    <p:extLst>
      <p:ext uri="{BB962C8B-B14F-4D97-AF65-F5344CB8AC3E}">
        <p14:creationId xmlns:p14="http://schemas.microsoft.com/office/powerpoint/2010/main" val="166150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826240" y="62432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3E9C2E3-6413-4F3D-8E4C-FAE5AC19448A}" type="slidenum">
              <a:rPr lang="en-US" smtClean="0"/>
              <a:t>‹#›</a:t>
            </a:fld>
            <a:endParaRPr lang="en-US"/>
          </a:p>
        </p:txBody>
      </p:sp>
    </p:spTree>
    <p:extLst>
      <p:ext uri="{BB962C8B-B14F-4D97-AF65-F5344CB8AC3E}">
        <p14:creationId xmlns:p14="http://schemas.microsoft.com/office/powerpoint/2010/main" val="237253438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python-if-else/" TargetMode="External"/><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python-if-else/" TargetMode="External"/><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python-if-else/" TargetMode="External"/><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notesformsc.org/python-if-then-elif-else/" TargetMode="External"/><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python-if-else/" TargetMode="External"/><Relationship Id="rId2" Type="http://schemas.openxmlformats.org/officeDocument/2006/relationships/image" Target="../media/image23.jpe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 Id="rId4" Type="http://schemas.openxmlformats.org/officeDocument/2006/relationships/hyperlink" Target="https://pbs.twimg.com/media/EL208RUU8AATFL4.jpg"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isruptivetechasean.com/big_news/smart-traffic-light-system-commissioned-at-jalan-airport/" TargetMode="External"/><Relationship Id="rId2" Type="http://schemas.openxmlformats.org/officeDocument/2006/relationships/image" Target="../media/image6.jpeg"/><Relationship Id="rId1" Type="http://schemas.openxmlformats.org/officeDocument/2006/relationships/slideLayout" Target="../slideLayouts/slideLayout8.xml"/><Relationship Id="rId5" Type="http://schemas.openxmlformats.org/officeDocument/2006/relationships/hyperlink" Target="https://www.lightguardsystems.com/wp-content/uploads/2013/03/illustration-callouts.png"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python-if-else/" TargetMode="External"/><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normAutofit lnSpcReduction="10000"/>
          </a:bodyPr>
          <a:lstStyle/>
          <a:p>
            <a:r>
              <a:rPr lang="en-US" dirty="0"/>
              <a:t>Lecture 0</a:t>
            </a:r>
            <a:r>
              <a:rPr lang="en-US" altLang="zh-CN" dirty="0"/>
              <a:t>9</a:t>
            </a:r>
            <a:r>
              <a:rPr lang="en-US" dirty="0"/>
              <a:t>: Conditionals and Control Flow</a:t>
            </a:r>
          </a:p>
        </p:txBody>
      </p:sp>
      <p:sp>
        <p:nvSpPr>
          <p:cNvPr id="4" name="Content Placeholder 3"/>
          <p:cNvSpPr>
            <a:spLocks noGrp="1"/>
          </p:cNvSpPr>
          <p:nvPr>
            <p:ph idx="12"/>
          </p:nvPr>
        </p:nvSpPr>
        <p:spPr>
          <a:xfrm>
            <a:off x="3406139" y="3434204"/>
            <a:ext cx="7983119" cy="498699"/>
          </a:xfrm>
        </p:spPr>
        <p:txBody>
          <a:bodyPr/>
          <a:lstStyle/>
          <a:p>
            <a:r>
              <a:rPr lang="en-US" dirty="0"/>
              <a:t>Understand and use Boolean expressions, if, elif, else, nested if-else statements, and program control flow</a:t>
            </a:r>
          </a:p>
          <a:p>
            <a:endParaRPr lang="en-US" dirty="0"/>
          </a:p>
        </p:txBody>
      </p:sp>
      <p:sp>
        <p:nvSpPr>
          <p:cNvPr id="5" name="Content Placeholder 4"/>
          <p:cNvSpPr>
            <a:spLocks noGrp="1"/>
          </p:cNvSpPr>
          <p:nvPr>
            <p:ph idx="13"/>
          </p:nvPr>
        </p:nvSpPr>
        <p:spPr>
          <a:xfrm>
            <a:off x="3394954" y="4457379"/>
            <a:ext cx="7729728" cy="498699"/>
          </a:xfrm>
        </p:spPr>
        <p:txBody>
          <a:bodyPr/>
          <a:lstStyle/>
          <a:p>
            <a:r>
              <a:rPr lang="en-US" dirty="0"/>
              <a:t>Kok-Seng Wong | 2021</a:t>
            </a:r>
          </a:p>
        </p:txBody>
      </p:sp>
    </p:spTree>
    <p:extLst>
      <p:ext uri="{BB962C8B-B14F-4D97-AF65-F5344CB8AC3E}">
        <p14:creationId xmlns:p14="http://schemas.microsoft.com/office/powerpoint/2010/main" val="410204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567188" y="5365518"/>
            <a:ext cx="6510134" cy="769441"/>
          </a:xfrm>
          <a:prstGeom prst="rect">
            <a:avLst/>
          </a:prstGeom>
          <a:solidFill>
            <a:schemeClr val="accent4">
              <a:lumMod val="20000"/>
              <a:lumOff val="80000"/>
            </a:schemeClr>
          </a:solidFill>
        </p:spPr>
        <p:txBody>
          <a:bodyPr wrap="square">
            <a:spAutoFit/>
          </a:bodyPr>
          <a:lstStyle/>
          <a:p>
            <a:r>
              <a:rPr lang="en-US" sz="2200" dirty="0">
                <a:latin typeface="Courier New" panose="02070309020205020404" pitchFamily="49" charset="0"/>
                <a:cs typeface="Courier New" panose="02070309020205020404" pitchFamily="49" charset="0"/>
              </a:rPr>
              <a:t>if </a:t>
            </a:r>
            <a:r>
              <a:rPr lang="en-US" sz="2200" b="1" dirty="0">
                <a:solidFill>
                  <a:srgbClr val="FF0000"/>
                </a:solidFill>
                <a:latin typeface="Courier New" panose="02070309020205020404" pitchFamily="49" charset="0"/>
                <a:cs typeface="Courier New" panose="02070309020205020404" pitchFamily="49" charset="0"/>
              </a:rPr>
              <a:t>temperature &gt; 30 </a:t>
            </a:r>
            <a:r>
              <a:rPr lang="en-US" sz="2200" b="1" dirty="0">
                <a:solidFill>
                  <a:srgbClr val="002060"/>
                </a:solidFill>
                <a:latin typeface="Courier New" panose="02070309020205020404" pitchFamily="49" charset="0"/>
                <a:cs typeface="Courier New" panose="02070309020205020404" pitchFamily="49" charset="0"/>
              </a:rPr>
              <a:t>or</a:t>
            </a:r>
            <a:r>
              <a:rPr lang="en-US" sz="2200" b="1" dirty="0">
                <a:solidFill>
                  <a:srgbClr val="FF0000"/>
                </a:solidFill>
                <a:latin typeface="Courier New" panose="02070309020205020404" pitchFamily="49" charset="0"/>
                <a:cs typeface="Courier New" panose="02070309020205020404" pitchFamily="49" charset="0"/>
              </a:rPr>
              <a:t> </a:t>
            </a:r>
            <a:r>
              <a:rPr lang="en-US" sz="2200" b="1" dirty="0" err="1">
                <a:solidFill>
                  <a:srgbClr val="FF0000"/>
                </a:solidFill>
                <a:latin typeface="Courier New" panose="02070309020205020404" pitchFamily="49" charset="0"/>
                <a:cs typeface="Courier New" panose="02070309020205020404" pitchFamily="49" charset="0"/>
              </a:rPr>
              <a:t>is_sunny</a:t>
            </a:r>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    print("You should stay at home!")</a:t>
            </a:r>
          </a:p>
        </p:txBody>
      </p:sp>
      <p:sp>
        <p:nvSpPr>
          <p:cNvPr id="2" name="Title 1"/>
          <p:cNvSpPr>
            <a:spLocks noGrp="1"/>
          </p:cNvSpPr>
          <p:nvPr>
            <p:ph type="title"/>
          </p:nvPr>
        </p:nvSpPr>
        <p:spPr/>
        <p:txBody>
          <a:bodyPr/>
          <a:lstStyle/>
          <a:p>
            <a:r>
              <a:rPr lang="en-US" dirty="0"/>
              <a:t>Boolean expressions</a:t>
            </a:r>
          </a:p>
        </p:txBody>
      </p:sp>
      <p:sp>
        <p:nvSpPr>
          <p:cNvPr id="3" name="Content Placeholder 2"/>
          <p:cNvSpPr>
            <a:spLocks noGrp="1"/>
          </p:cNvSpPr>
          <p:nvPr>
            <p:ph idx="1"/>
          </p:nvPr>
        </p:nvSpPr>
        <p:spPr>
          <a:xfrm>
            <a:off x="516047" y="1317977"/>
            <a:ext cx="4942499" cy="4817532"/>
          </a:xfrm>
        </p:spPr>
        <p:txBody>
          <a:bodyPr/>
          <a:lstStyle/>
          <a:p>
            <a:r>
              <a:rPr lang="en-US" dirty="0"/>
              <a:t>Used to evaluate to a Boolean value (True or False).</a:t>
            </a:r>
          </a:p>
          <a:p>
            <a:endParaRPr lang="en-US" dirty="0"/>
          </a:p>
        </p:txBody>
      </p:sp>
      <p:sp>
        <p:nvSpPr>
          <p:cNvPr id="4" name="Slide Number Placeholder 3"/>
          <p:cNvSpPr>
            <a:spLocks noGrp="1"/>
          </p:cNvSpPr>
          <p:nvPr>
            <p:ph type="sldNum" sz="quarter" idx="4"/>
          </p:nvPr>
        </p:nvSpPr>
        <p:spPr/>
        <p:txBody>
          <a:bodyPr/>
          <a:lstStyle/>
          <a:p>
            <a:fld id="{C3E9C2E3-6413-4F3D-8E4C-FAE5AC19448A}" type="slidenum">
              <a:rPr lang="en-US" smtClean="0"/>
              <a:t>10</a:t>
            </a:fld>
            <a:endParaRPr lang="en-US"/>
          </a:p>
        </p:txBody>
      </p:sp>
      <p:sp>
        <p:nvSpPr>
          <p:cNvPr id="5" name="Rectangle 4"/>
          <p:cNvSpPr/>
          <p:nvPr/>
        </p:nvSpPr>
        <p:spPr>
          <a:xfrm>
            <a:off x="618012" y="3128602"/>
            <a:ext cx="3818856" cy="1015663"/>
          </a:xfrm>
          <a:prstGeom prst="rect">
            <a:avLst/>
          </a:prstGeom>
          <a:solidFill>
            <a:schemeClr val="accent4">
              <a:lumMod val="20000"/>
              <a:lumOff val="80000"/>
            </a:schemeClr>
          </a:solidFill>
        </p:spPr>
        <p:txBody>
          <a:bodyPr wrap="square">
            <a:spAutoFit/>
          </a:bodyPr>
          <a:lstStyle/>
          <a:p>
            <a:r>
              <a:rPr lang="en-US" sz="2000" b="1" dirty="0" err="1">
                <a:solidFill>
                  <a:srgbClr val="FF0000"/>
                </a:solidFill>
                <a:latin typeface="Courier New" panose="02070309020205020404" pitchFamily="49" charset="0"/>
                <a:cs typeface="Courier New" panose="02070309020205020404" pitchFamily="49" charset="0"/>
              </a:rPr>
              <a:t>is_raining</a:t>
            </a:r>
            <a:r>
              <a:rPr lang="en-US" sz="2000" b="1" dirty="0">
                <a:solidFill>
                  <a:srgbClr val="FF0000"/>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False</a:t>
            </a:r>
          </a:p>
          <a:p>
            <a:r>
              <a:rPr lang="en-US" sz="2000" b="1" dirty="0" err="1">
                <a:solidFill>
                  <a:srgbClr val="FF0000"/>
                </a:solidFill>
                <a:latin typeface="Courier New" panose="02070309020205020404" pitchFamily="49" charset="0"/>
                <a:cs typeface="Courier New" panose="02070309020205020404" pitchFamily="49" charset="0"/>
              </a:rPr>
              <a:t>is_sunny</a:t>
            </a:r>
            <a:r>
              <a:rPr lang="en-US" sz="2000" b="1" dirty="0">
                <a:solidFill>
                  <a:srgbClr val="FF0000"/>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True</a:t>
            </a:r>
          </a:p>
          <a:p>
            <a:r>
              <a:rPr lang="en-US" sz="2000" b="1" dirty="0">
                <a:solidFill>
                  <a:srgbClr val="FF0000"/>
                </a:solidFill>
                <a:latin typeface="Courier New" panose="02070309020205020404" pitchFamily="49" charset="0"/>
                <a:cs typeface="Courier New" panose="02070309020205020404" pitchFamily="49" charset="0"/>
              </a:rPr>
              <a:t>temperature </a:t>
            </a:r>
            <a:r>
              <a:rPr lang="en-US" sz="2000" dirty="0">
                <a:latin typeface="Courier New" panose="02070309020205020404" pitchFamily="49" charset="0"/>
                <a:cs typeface="Courier New" panose="02070309020205020404" pitchFamily="49" charset="0"/>
              </a:rPr>
              <a:t>= 32</a:t>
            </a:r>
          </a:p>
        </p:txBody>
      </p:sp>
      <p:sp>
        <p:nvSpPr>
          <p:cNvPr id="6" name="Rectangle 5"/>
          <p:cNvSpPr/>
          <p:nvPr/>
        </p:nvSpPr>
        <p:spPr>
          <a:xfrm>
            <a:off x="5567188" y="1502896"/>
            <a:ext cx="6510134" cy="769441"/>
          </a:xfrm>
          <a:prstGeom prst="rect">
            <a:avLst/>
          </a:prstGeom>
          <a:solidFill>
            <a:schemeClr val="accent4">
              <a:lumMod val="20000"/>
              <a:lumOff val="80000"/>
            </a:schemeClr>
          </a:solidFill>
        </p:spPr>
        <p:txBody>
          <a:bodyPr wrap="square">
            <a:spAutoFit/>
          </a:bodyPr>
          <a:lstStyle/>
          <a:p>
            <a:r>
              <a:rPr lang="en-US" sz="2200" dirty="0">
                <a:latin typeface="Courier New" panose="02070309020205020404" pitchFamily="49" charset="0"/>
                <a:cs typeface="Courier New" panose="02070309020205020404" pitchFamily="49" charset="0"/>
              </a:rPr>
              <a:t>if </a:t>
            </a:r>
            <a:r>
              <a:rPr lang="en-US" sz="2200" b="1" dirty="0" err="1">
                <a:solidFill>
                  <a:srgbClr val="FF0000"/>
                </a:solidFill>
                <a:latin typeface="Courier New" panose="02070309020205020404" pitchFamily="49" charset="0"/>
                <a:cs typeface="Courier New" panose="02070309020205020404" pitchFamily="49" charset="0"/>
              </a:rPr>
              <a:t>is_raining</a:t>
            </a:r>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    print("You need an umbrella!")</a:t>
            </a:r>
          </a:p>
        </p:txBody>
      </p:sp>
      <p:sp>
        <p:nvSpPr>
          <p:cNvPr id="7" name="Rectangle 6"/>
          <p:cNvSpPr/>
          <p:nvPr/>
        </p:nvSpPr>
        <p:spPr>
          <a:xfrm>
            <a:off x="5567187" y="4147882"/>
            <a:ext cx="6510135" cy="769441"/>
          </a:xfrm>
          <a:prstGeom prst="rect">
            <a:avLst/>
          </a:prstGeom>
          <a:solidFill>
            <a:schemeClr val="accent4">
              <a:lumMod val="20000"/>
              <a:lumOff val="80000"/>
            </a:schemeClr>
          </a:solidFill>
        </p:spPr>
        <p:txBody>
          <a:bodyPr wrap="square">
            <a:spAutoFit/>
          </a:bodyPr>
          <a:lstStyle/>
          <a:p>
            <a:r>
              <a:rPr lang="en-US" sz="2200" dirty="0">
                <a:latin typeface="Courier New" panose="02070309020205020404" pitchFamily="49" charset="0"/>
                <a:cs typeface="Courier New" panose="02070309020205020404" pitchFamily="49" charset="0"/>
              </a:rPr>
              <a:t>if </a:t>
            </a:r>
            <a:r>
              <a:rPr lang="en-US" sz="2200" b="1" dirty="0">
                <a:solidFill>
                  <a:srgbClr val="FF0000"/>
                </a:solidFill>
                <a:latin typeface="Courier New" panose="02070309020205020404" pitchFamily="49" charset="0"/>
                <a:cs typeface="Courier New" panose="02070309020205020404" pitchFamily="49" charset="0"/>
              </a:rPr>
              <a:t>not</a:t>
            </a:r>
            <a:r>
              <a:rPr lang="en-US" sz="2200" dirty="0">
                <a:latin typeface="Courier New" panose="02070309020205020404" pitchFamily="49" charset="0"/>
                <a:cs typeface="Courier New" panose="02070309020205020404" pitchFamily="49" charset="0"/>
              </a:rPr>
              <a:t> </a:t>
            </a:r>
            <a:r>
              <a:rPr lang="en-US" sz="2200" b="1" dirty="0" err="1">
                <a:solidFill>
                  <a:srgbClr val="FF0000"/>
                </a:solidFill>
                <a:latin typeface="Courier New" panose="02070309020205020404" pitchFamily="49" charset="0"/>
                <a:cs typeface="Courier New" panose="02070309020205020404" pitchFamily="49" charset="0"/>
              </a:rPr>
              <a:t>is_raining</a:t>
            </a:r>
            <a:r>
              <a:rPr lang="en-US" sz="2200" b="1" dirty="0">
                <a:solidFill>
                  <a:srgbClr val="FF0000"/>
                </a:solidFill>
                <a:latin typeface="Courier New" panose="02070309020205020404" pitchFamily="49" charset="0"/>
                <a:cs typeface="Courier New" panose="02070309020205020404" pitchFamily="49" charset="0"/>
              </a:rPr>
              <a:t> </a:t>
            </a:r>
            <a:r>
              <a:rPr lang="en-US" sz="2200" b="1" dirty="0">
                <a:solidFill>
                  <a:srgbClr val="002060"/>
                </a:solidFill>
                <a:latin typeface="Courier New" panose="02070309020205020404" pitchFamily="49" charset="0"/>
                <a:cs typeface="Courier New" panose="02070309020205020404" pitchFamily="49" charset="0"/>
              </a:rPr>
              <a:t>and</a:t>
            </a:r>
            <a:r>
              <a:rPr lang="en-US" sz="2200" b="1" dirty="0">
                <a:solidFill>
                  <a:srgbClr val="FF0000"/>
                </a:solidFill>
                <a:latin typeface="Courier New" panose="02070309020205020404" pitchFamily="49" charset="0"/>
                <a:cs typeface="Courier New" panose="02070309020205020404" pitchFamily="49" charset="0"/>
              </a:rPr>
              <a:t> </a:t>
            </a:r>
            <a:r>
              <a:rPr lang="en-US" sz="2200" b="1" dirty="0" err="1">
                <a:solidFill>
                  <a:srgbClr val="FF0000"/>
                </a:solidFill>
                <a:latin typeface="Courier New" panose="02070309020205020404" pitchFamily="49" charset="0"/>
                <a:cs typeface="Courier New" panose="02070309020205020404" pitchFamily="49" charset="0"/>
              </a:rPr>
              <a:t>is_sunny</a:t>
            </a:r>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    print("Let's go out for a walk!")</a:t>
            </a:r>
          </a:p>
        </p:txBody>
      </p:sp>
      <p:sp>
        <p:nvSpPr>
          <p:cNvPr id="9" name="Rectangle 8"/>
          <p:cNvSpPr/>
          <p:nvPr/>
        </p:nvSpPr>
        <p:spPr>
          <a:xfrm>
            <a:off x="5567188" y="2825389"/>
            <a:ext cx="6510134" cy="769441"/>
          </a:xfrm>
          <a:prstGeom prst="rect">
            <a:avLst/>
          </a:prstGeom>
          <a:solidFill>
            <a:schemeClr val="accent4">
              <a:lumMod val="20000"/>
              <a:lumOff val="80000"/>
            </a:schemeClr>
          </a:solidFill>
        </p:spPr>
        <p:txBody>
          <a:bodyPr wrap="square">
            <a:spAutoFit/>
          </a:bodyPr>
          <a:lstStyle/>
          <a:p>
            <a:r>
              <a:rPr lang="en-US" sz="2200" dirty="0">
                <a:latin typeface="Courier New" panose="02070309020205020404" pitchFamily="49" charset="0"/>
                <a:cs typeface="Courier New" panose="02070309020205020404" pitchFamily="49" charset="0"/>
              </a:rPr>
              <a:t>if </a:t>
            </a:r>
            <a:r>
              <a:rPr lang="en-US" sz="2200" b="1" dirty="0">
                <a:solidFill>
                  <a:srgbClr val="FF0000"/>
                </a:solidFill>
                <a:latin typeface="Courier New" panose="02070309020205020404" pitchFamily="49" charset="0"/>
                <a:cs typeface="Courier New" panose="02070309020205020404" pitchFamily="49" charset="0"/>
              </a:rPr>
              <a:t>temperature &gt; 28</a:t>
            </a:r>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    print("Nice temperature!")</a:t>
            </a:r>
          </a:p>
        </p:txBody>
      </p:sp>
      <p:sp>
        <p:nvSpPr>
          <p:cNvPr id="10" name="TextBox 9"/>
          <p:cNvSpPr txBox="1"/>
          <p:nvPr/>
        </p:nvSpPr>
        <p:spPr>
          <a:xfrm>
            <a:off x="5458546" y="1054948"/>
            <a:ext cx="2581604" cy="430887"/>
          </a:xfrm>
          <a:prstGeom prst="rect">
            <a:avLst/>
          </a:prstGeom>
          <a:noFill/>
        </p:spPr>
        <p:txBody>
          <a:bodyPr wrap="none" rtlCol="0">
            <a:spAutoFit/>
          </a:bodyPr>
          <a:lstStyle/>
          <a:p>
            <a:r>
              <a:rPr lang="en-US" sz="2200" b="1" dirty="0">
                <a:solidFill>
                  <a:srgbClr val="002060"/>
                </a:solidFill>
              </a:rPr>
              <a:t>Boolean variables:</a:t>
            </a:r>
          </a:p>
        </p:txBody>
      </p:sp>
      <p:sp>
        <p:nvSpPr>
          <p:cNvPr id="11" name="TextBox 10"/>
          <p:cNvSpPr txBox="1"/>
          <p:nvPr/>
        </p:nvSpPr>
        <p:spPr>
          <a:xfrm>
            <a:off x="5458547" y="3726743"/>
            <a:ext cx="2829621" cy="430887"/>
          </a:xfrm>
          <a:prstGeom prst="rect">
            <a:avLst/>
          </a:prstGeom>
          <a:noFill/>
        </p:spPr>
        <p:txBody>
          <a:bodyPr wrap="none" rtlCol="0">
            <a:spAutoFit/>
          </a:bodyPr>
          <a:lstStyle/>
          <a:p>
            <a:r>
              <a:rPr lang="en-US" sz="2200" b="1" dirty="0">
                <a:solidFill>
                  <a:srgbClr val="002060"/>
                </a:solidFill>
              </a:rPr>
              <a:t>Boolean operations:</a:t>
            </a:r>
          </a:p>
        </p:txBody>
      </p:sp>
      <p:sp>
        <p:nvSpPr>
          <p:cNvPr id="12" name="TextBox 11"/>
          <p:cNvSpPr txBox="1"/>
          <p:nvPr/>
        </p:nvSpPr>
        <p:spPr>
          <a:xfrm>
            <a:off x="5458546" y="2331526"/>
            <a:ext cx="3092513" cy="430887"/>
          </a:xfrm>
          <a:prstGeom prst="rect">
            <a:avLst/>
          </a:prstGeom>
          <a:noFill/>
        </p:spPr>
        <p:txBody>
          <a:bodyPr wrap="none" rtlCol="0">
            <a:spAutoFit/>
          </a:bodyPr>
          <a:lstStyle/>
          <a:p>
            <a:r>
              <a:rPr lang="en-US" sz="2200" b="1" dirty="0">
                <a:solidFill>
                  <a:srgbClr val="002060"/>
                </a:solidFill>
              </a:rPr>
              <a:t>Boolean comparisons:</a:t>
            </a:r>
          </a:p>
        </p:txBody>
      </p:sp>
    </p:spTree>
    <p:extLst>
      <p:ext uri="{BB962C8B-B14F-4D97-AF65-F5344CB8AC3E}">
        <p14:creationId xmlns:p14="http://schemas.microsoft.com/office/powerpoint/2010/main" val="185990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animBg="1"/>
      <p:bldP spid="7" grpId="0" animBg="1"/>
      <p:bldP spid="9" grpId="0" animBg="1"/>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87400" y="1659465"/>
            <a:ext cx="10718801" cy="2142989"/>
          </a:xfrm>
        </p:spPr>
        <p:txBody>
          <a:bodyPr/>
          <a:lstStyle/>
          <a:p>
            <a:endParaRPr lang="en-US" dirty="0"/>
          </a:p>
        </p:txBody>
      </p:sp>
      <p:sp>
        <p:nvSpPr>
          <p:cNvPr id="9" name="Content Placeholder 8"/>
          <p:cNvSpPr>
            <a:spLocks noGrp="1"/>
          </p:cNvSpPr>
          <p:nvPr>
            <p:ph idx="12"/>
          </p:nvPr>
        </p:nvSpPr>
        <p:spPr/>
        <p:txBody>
          <a:bodyPr/>
          <a:lstStyle/>
          <a:p>
            <a:endParaRPr lang="en-US"/>
          </a:p>
        </p:txBody>
      </p:sp>
      <p:sp>
        <p:nvSpPr>
          <p:cNvPr id="8" name="Title 7"/>
          <p:cNvSpPr>
            <a:spLocks noGrp="1"/>
          </p:cNvSpPr>
          <p:nvPr>
            <p:ph type="title"/>
          </p:nvPr>
        </p:nvSpPr>
        <p:spPr/>
        <p:txBody>
          <a:bodyPr/>
          <a:lstStyle/>
          <a:p>
            <a:r>
              <a:rPr lang="en-US" dirty="0"/>
              <a:t>Class practice</a:t>
            </a:r>
          </a:p>
        </p:txBody>
      </p:sp>
      <p:sp>
        <p:nvSpPr>
          <p:cNvPr id="4" name="Slide Number Placeholder 3"/>
          <p:cNvSpPr>
            <a:spLocks noGrp="1"/>
          </p:cNvSpPr>
          <p:nvPr>
            <p:ph type="sldNum" sz="quarter" idx="4"/>
          </p:nvPr>
        </p:nvSpPr>
        <p:spPr/>
        <p:txBody>
          <a:bodyPr/>
          <a:lstStyle/>
          <a:p>
            <a:fld id="{C3E9C2E3-6413-4F3D-8E4C-FAE5AC19448A}" type="slidenum">
              <a:rPr lang="en-US" smtClean="0"/>
              <a:t>11</a:t>
            </a:fld>
            <a:endParaRPr lang="en-US"/>
          </a:p>
        </p:txBody>
      </p:sp>
      <p:pic>
        <p:nvPicPr>
          <p:cNvPr id="10" name="Picture 9"/>
          <p:cNvPicPr>
            <a:picLocks noChangeAspect="1"/>
          </p:cNvPicPr>
          <p:nvPr/>
        </p:nvPicPr>
        <p:blipFill>
          <a:blip r:embed="rId2"/>
          <a:stretch>
            <a:fillRect/>
          </a:stretch>
        </p:blipFill>
        <p:spPr>
          <a:xfrm>
            <a:off x="1212862" y="3056895"/>
            <a:ext cx="1276350" cy="666750"/>
          </a:xfrm>
          <a:prstGeom prst="rect">
            <a:avLst/>
          </a:prstGeom>
        </p:spPr>
      </p:pic>
      <p:pic>
        <p:nvPicPr>
          <p:cNvPr id="11" name="Picture 10"/>
          <p:cNvPicPr>
            <a:picLocks noChangeAspect="1"/>
          </p:cNvPicPr>
          <p:nvPr/>
        </p:nvPicPr>
        <p:blipFill>
          <a:blip r:embed="rId3"/>
          <a:stretch>
            <a:fillRect/>
          </a:stretch>
        </p:blipFill>
        <p:spPr>
          <a:xfrm>
            <a:off x="3033051" y="2723520"/>
            <a:ext cx="1238250" cy="1000125"/>
          </a:xfrm>
          <a:prstGeom prst="rect">
            <a:avLst/>
          </a:prstGeom>
        </p:spPr>
      </p:pic>
      <p:pic>
        <p:nvPicPr>
          <p:cNvPr id="12" name="Picture 11"/>
          <p:cNvPicPr>
            <a:picLocks noChangeAspect="1"/>
          </p:cNvPicPr>
          <p:nvPr/>
        </p:nvPicPr>
        <p:blipFill>
          <a:blip r:embed="rId4"/>
          <a:stretch>
            <a:fillRect/>
          </a:stretch>
        </p:blipFill>
        <p:spPr>
          <a:xfrm>
            <a:off x="4815140" y="2294895"/>
            <a:ext cx="1828800" cy="1428750"/>
          </a:xfrm>
          <a:prstGeom prst="rect">
            <a:avLst/>
          </a:prstGeom>
        </p:spPr>
      </p:pic>
      <p:pic>
        <p:nvPicPr>
          <p:cNvPr id="13" name="Picture 12"/>
          <p:cNvPicPr>
            <a:picLocks noChangeAspect="1"/>
          </p:cNvPicPr>
          <p:nvPr/>
        </p:nvPicPr>
        <p:blipFill>
          <a:blip r:embed="rId5"/>
          <a:stretch>
            <a:fillRect/>
          </a:stretch>
        </p:blipFill>
        <p:spPr>
          <a:xfrm>
            <a:off x="7187779" y="2277775"/>
            <a:ext cx="1795078" cy="1461110"/>
          </a:xfrm>
          <a:prstGeom prst="rect">
            <a:avLst/>
          </a:prstGeom>
        </p:spPr>
      </p:pic>
      <p:pic>
        <p:nvPicPr>
          <p:cNvPr id="15" name="Picture 14"/>
          <p:cNvPicPr>
            <a:picLocks noChangeAspect="1"/>
          </p:cNvPicPr>
          <p:nvPr/>
        </p:nvPicPr>
        <p:blipFill>
          <a:blip r:embed="rId6"/>
          <a:stretch>
            <a:fillRect/>
          </a:stretch>
        </p:blipFill>
        <p:spPr>
          <a:xfrm>
            <a:off x="9443377" y="2081535"/>
            <a:ext cx="1743075" cy="1657350"/>
          </a:xfrm>
          <a:prstGeom prst="rect">
            <a:avLst/>
          </a:prstGeom>
        </p:spPr>
      </p:pic>
      <p:sp>
        <p:nvSpPr>
          <p:cNvPr id="16" name="Rectangle 15"/>
          <p:cNvSpPr/>
          <p:nvPr/>
        </p:nvSpPr>
        <p:spPr>
          <a:xfrm>
            <a:off x="1232568" y="2493547"/>
            <a:ext cx="1084815" cy="584775"/>
          </a:xfrm>
          <a:prstGeom prst="rect">
            <a:avLst/>
          </a:prstGeom>
          <a:noFill/>
        </p:spPr>
        <p:txBody>
          <a:bodyPr wrap="squar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a:t>
            </a:r>
          </a:p>
        </p:txBody>
      </p:sp>
      <p:sp>
        <p:nvSpPr>
          <p:cNvPr id="17" name="Rectangle 16"/>
          <p:cNvSpPr/>
          <p:nvPr/>
        </p:nvSpPr>
        <p:spPr>
          <a:xfrm>
            <a:off x="3109768" y="2183738"/>
            <a:ext cx="1084815" cy="584775"/>
          </a:xfrm>
          <a:prstGeom prst="rect">
            <a:avLst/>
          </a:prstGeom>
          <a:noFill/>
        </p:spPr>
        <p:txBody>
          <a:bodyPr wrap="squar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a:t>
            </a:r>
          </a:p>
        </p:txBody>
      </p:sp>
      <p:sp>
        <p:nvSpPr>
          <p:cNvPr id="18" name="Rectangle 17"/>
          <p:cNvSpPr/>
          <p:nvPr/>
        </p:nvSpPr>
        <p:spPr>
          <a:xfrm>
            <a:off x="5147569" y="1789147"/>
            <a:ext cx="1084815" cy="584775"/>
          </a:xfrm>
          <a:prstGeom prst="rect">
            <a:avLst/>
          </a:prstGeom>
          <a:noFill/>
        </p:spPr>
        <p:txBody>
          <a:bodyPr wrap="squar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t>
            </a:r>
          </a:p>
        </p:txBody>
      </p:sp>
      <p:sp>
        <p:nvSpPr>
          <p:cNvPr id="19" name="Rectangle 18"/>
          <p:cNvSpPr/>
          <p:nvPr/>
        </p:nvSpPr>
        <p:spPr>
          <a:xfrm>
            <a:off x="7515017" y="1729353"/>
            <a:ext cx="1084815" cy="584775"/>
          </a:xfrm>
          <a:prstGeom prst="rect">
            <a:avLst/>
          </a:prstGeom>
          <a:noFill/>
        </p:spPr>
        <p:txBody>
          <a:bodyPr wrap="squar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a:t>
            </a:r>
          </a:p>
        </p:txBody>
      </p:sp>
      <p:sp>
        <p:nvSpPr>
          <p:cNvPr id="20" name="Rectangle 19"/>
          <p:cNvSpPr/>
          <p:nvPr/>
        </p:nvSpPr>
        <p:spPr>
          <a:xfrm>
            <a:off x="9736719" y="1530318"/>
            <a:ext cx="1084815" cy="584775"/>
          </a:xfrm>
          <a:prstGeom prst="rect">
            <a:avLst/>
          </a:prstGeom>
          <a:noFill/>
        </p:spPr>
        <p:txBody>
          <a:bodyPr wrap="squar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a:t>
            </a:r>
          </a:p>
        </p:txBody>
      </p:sp>
    </p:spTree>
    <p:extLst>
      <p:ext uri="{BB962C8B-B14F-4D97-AF65-F5344CB8AC3E}">
        <p14:creationId xmlns:p14="http://schemas.microsoft.com/office/powerpoint/2010/main" val="2770343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Conditionals: if-else-statements</a:t>
            </a:r>
          </a:p>
        </p:txBody>
      </p:sp>
      <p:sp>
        <p:nvSpPr>
          <p:cNvPr id="6" name="Content Placeholder 5"/>
          <p:cNvSpPr>
            <a:spLocks noGrp="1"/>
          </p:cNvSpPr>
          <p:nvPr>
            <p:ph idx="1"/>
          </p:nvPr>
        </p:nvSpPr>
        <p:spPr>
          <a:xfrm>
            <a:off x="787401" y="1227667"/>
            <a:ext cx="10718800" cy="5317987"/>
          </a:xfrm>
        </p:spPr>
        <p:txBody>
          <a:bodyPr>
            <a:normAutofit/>
          </a:bodyPr>
          <a:lstStyle/>
          <a:p>
            <a:r>
              <a:rPr lang="en-US" sz="3200" dirty="0"/>
              <a:t>Format:</a:t>
            </a:r>
          </a:p>
          <a:p>
            <a:endParaRPr lang="en-US" sz="3200" dirty="0"/>
          </a:p>
          <a:p>
            <a:endParaRPr lang="en-US" sz="3200" dirty="0"/>
          </a:p>
          <a:p>
            <a:endParaRPr lang="en-US" sz="3200" dirty="0"/>
          </a:p>
          <a:p>
            <a:endParaRPr lang="en-US" sz="3200" dirty="0"/>
          </a:p>
          <a:p>
            <a:endParaRPr lang="en-US" sz="3200" dirty="0"/>
          </a:p>
          <a:p>
            <a:r>
              <a:rPr lang="en-US" sz="3200" dirty="0"/>
              <a:t>if</a:t>
            </a:r>
            <a:r>
              <a:rPr lang="en-US" sz="3200" dirty="0">
                <a:latin typeface="Courier New" panose="02070309020205020404" pitchFamily="49" charset="0"/>
                <a:cs typeface="Courier New" panose="02070309020205020404" pitchFamily="49" charset="0"/>
              </a:rPr>
              <a:t>&lt;</a:t>
            </a:r>
            <a:r>
              <a:rPr lang="en-US" sz="3200" i="1" dirty="0" err="1">
                <a:solidFill>
                  <a:srgbClr val="FF0000"/>
                </a:solidFill>
                <a:latin typeface="Courier New" panose="02070309020205020404" pitchFamily="49" charset="0"/>
                <a:cs typeface="Courier New" panose="02070309020205020404" pitchFamily="49" charset="0"/>
              </a:rPr>
              <a:t>boolean</a:t>
            </a:r>
            <a:r>
              <a:rPr lang="en-US" sz="3200" i="1" dirty="0">
                <a:solidFill>
                  <a:srgbClr val="FF0000"/>
                </a:solidFill>
                <a:latin typeface="Courier New" panose="02070309020205020404" pitchFamily="49" charset="0"/>
                <a:cs typeface="Courier New" panose="02070309020205020404" pitchFamily="49" charset="0"/>
              </a:rPr>
              <a:t>-expression</a:t>
            </a:r>
            <a:r>
              <a:rPr lang="en-US" sz="3200" dirty="0">
                <a:latin typeface="Courier New" panose="02070309020205020404" pitchFamily="49" charset="0"/>
                <a:cs typeface="Courier New" panose="02070309020205020404" pitchFamily="49" charset="0"/>
              </a:rPr>
              <a:t>&gt; </a:t>
            </a:r>
            <a:r>
              <a:rPr lang="en-US" sz="3200" dirty="0"/>
              <a:t>is true, then execute statements indented under </a:t>
            </a:r>
            <a:r>
              <a:rPr lang="en-US" sz="3200" dirty="0">
                <a:solidFill>
                  <a:schemeClr val="tx1"/>
                </a:solidFill>
                <a:latin typeface="Courier New" panose="02070309020205020404" pitchFamily="49" charset="0"/>
                <a:ea typeface="+mn-ea"/>
                <a:cs typeface="Courier New" panose="02070309020205020404" pitchFamily="49" charset="0"/>
              </a:rPr>
              <a:t>if</a:t>
            </a:r>
            <a:r>
              <a:rPr lang="en-US" sz="3200" dirty="0"/>
              <a:t>; otherwise, execute the statements indented under </a:t>
            </a:r>
            <a:r>
              <a:rPr lang="en-US" sz="3200" dirty="0">
                <a:solidFill>
                  <a:schemeClr val="tx1"/>
                </a:solidFill>
                <a:latin typeface="Courier New" panose="02070309020205020404" pitchFamily="49" charset="0"/>
                <a:ea typeface="+mn-ea"/>
                <a:cs typeface="Courier New" panose="02070309020205020404" pitchFamily="49" charset="0"/>
              </a:rPr>
              <a:t>else</a:t>
            </a:r>
          </a:p>
        </p:txBody>
      </p:sp>
      <p:sp>
        <p:nvSpPr>
          <p:cNvPr id="2" name="Rectangle 1"/>
          <p:cNvSpPr/>
          <p:nvPr/>
        </p:nvSpPr>
        <p:spPr>
          <a:xfrm>
            <a:off x="2699963" y="1409089"/>
            <a:ext cx="5508759" cy="2677656"/>
          </a:xfrm>
          <a:prstGeom prst="rect">
            <a:avLst/>
          </a:prstGeom>
          <a:solidFill>
            <a:schemeClr val="accent4">
              <a:lumMod val="20000"/>
              <a:lumOff val="80000"/>
            </a:schemeClr>
          </a:solidFill>
        </p:spPr>
        <p:txBody>
          <a:bodyPr wrap="square">
            <a:spAutoFit/>
          </a:bodyPr>
          <a:lstStyle/>
          <a:p>
            <a:r>
              <a:rPr lang="en-US" sz="2800" dirty="0">
                <a:latin typeface="Courier New" panose="02070309020205020404" pitchFamily="49" charset="0"/>
                <a:cs typeface="Courier New" panose="02070309020205020404" pitchFamily="49" charset="0"/>
              </a:rPr>
              <a:t>if&lt;</a:t>
            </a:r>
            <a:r>
              <a:rPr lang="en-US" sz="2800" i="1" dirty="0" err="1">
                <a:solidFill>
                  <a:srgbClr val="FF0000"/>
                </a:solidFill>
                <a:latin typeface="Courier New" panose="02070309020205020404" pitchFamily="49" charset="0"/>
                <a:cs typeface="Courier New" panose="02070309020205020404" pitchFamily="49" charset="0"/>
              </a:rPr>
              <a:t>boolean</a:t>
            </a:r>
            <a:r>
              <a:rPr lang="en-US" sz="2800" i="1" dirty="0">
                <a:solidFill>
                  <a:srgbClr val="FF0000"/>
                </a:solidFill>
                <a:latin typeface="Courier New" panose="02070309020205020404" pitchFamily="49" charset="0"/>
                <a:cs typeface="Courier New" panose="02070309020205020404" pitchFamily="49" charset="0"/>
              </a:rPr>
              <a:t>-expression</a:t>
            </a:r>
            <a:r>
              <a:rPr lang="en-US" sz="2800" dirty="0">
                <a:latin typeface="Courier New" panose="02070309020205020404" pitchFamily="49" charset="0"/>
                <a:cs typeface="Courier New" panose="02070309020205020404" pitchFamily="49" charset="0"/>
              </a:rPr>
              <a:t>&gt;:</a:t>
            </a:r>
          </a:p>
          <a:p>
            <a:r>
              <a:rPr lang="en-US" sz="2800" dirty="0">
                <a:latin typeface="Courier New" panose="02070309020205020404" pitchFamily="49" charset="0"/>
                <a:cs typeface="Courier New" panose="02070309020205020404" pitchFamily="49" charset="0"/>
              </a:rPr>
              <a:t>    &lt;statement&gt;</a:t>
            </a:r>
          </a:p>
          <a:p>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else:</a:t>
            </a:r>
          </a:p>
          <a:p>
            <a:r>
              <a:rPr lang="en-US" sz="2800" dirty="0">
                <a:latin typeface="Courier New" panose="02070309020205020404" pitchFamily="49" charset="0"/>
                <a:cs typeface="Courier New" panose="02070309020205020404" pitchFamily="49" charset="0"/>
              </a:rPr>
              <a:t>    &lt;statement&gt;</a:t>
            </a:r>
          </a:p>
          <a:p>
            <a:r>
              <a:rPr lang="en-US" sz="2800" dirty="0">
                <a:latin typeface="Courier New" panose="02070309020205020404" pitchFamily="49" charset="0"/>
                <a:cs typeface="Courier New" panose="02070309020205020404" pitchFamily="49" charset="0"/>
              </a:rPr>
              <a:t>	…</a:t>
            </a:r>
          </a:p>
        </p:txBody>
      </p:sp>
      <p:sp>
        <p:nvSpPr>
          <p:cNvPr id="3" name="Slide Number Placeholder 2"/>
          <p:cNvSpPr>
            <a:spLocks noGrp="1"/>
          </p:cNvSpPr>
          <p:nvPr>
            <p:ph type="sldNum" sz="quarter" idx="4"/>
          </p:nvPr>
        </p:nvSpPr>
        <p:spPr/>
        <p:txBody>
          <a:bodyPr/>
          <a:lstStyle/>
          <a:p>
            <a:fld id="{C3E9C2E3-6413-4F3D-8E4C-FAE5AC19448A}" type="slidenum">
              <a:rPr lang="en-US" smtClean="0"/>
              <a:t>12</a:t>
            </a:fld>
            <a:endParaRPr lang="en-US"/>
          </a:p>
        </p:txBody>
      </p:sp>
      <p:pic>
        <p:nvPicPr>
          <p:cNvPr id="1026" name="Picture 2" descr="Meme about if else - Off Topic - Kodular Community">
            <a:extLst>
              <a:ext uri="{FF2B5EF4-FFF2-40B4-BE49-F238E27FC236}">
                <a16:creationId xmlns:a16="http://schemas.microsoft.com/office/drawing/2014/main" id="{E01CA9A0-449F-4AEE-A597-1B18A4F18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1420" y="1409089"/>
            <a:ext cx="3570208" cy="267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84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if-else</a:t>
            </a:r>
          </a:p>
        </p:txBody>
      </p:sp>
      <p:sp>
        <p:nvSpPr>
          <p:cNvPr id="4" name="Slide Number Placeholder 3"/>
          <p:cNvSpPr>
            <a:spLocks noGrp="1"/>
          </p:cNvSpPr>
          <p:nvPr>
            <p:ph type="sldNum" sz="quarter" idx="4"/>
          </p:nvPr>
        </p:nvSpPr>
        <p:spPr/>
        <p:txBody>
          <a:bodyPr/>
          <a:lstStyle/>
          <a:p>
            <a:fld id="{C3E9C2E3-6413-4F3D-8E4C-FAE5AC19448A}" type="slidenum">
              <a:rPr lang="en-US" smtClean="0"/>
              <a:t>13</a:t>
            </a:fld>
            <a:endParaRPr lang="en-US"/>
          </a:p>
        </p:txBody>
      </p:sp>
      <p:pic>
        <p:nvPicPr>
          <p:cNvPr id="1028" name="Picture 4" descr="if-else-stat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223" y="1161119"/>
            <a:ext cx="3411490" cy="53123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53659" y="6192475"/>
            <a:ext cx="965970" cy="369332"/>
          </a:xfrm>
          <a:prstGeom prst="rect">
            <a:avLst/>
          </a:prstGeom>
          <a:noFill/>
        </p:spPr>
        <p:txBody>
          <a:bodyPr wrap="none" rtlCol="0">
            <a:spAutoFit/>
          </a:bodyPr>
          <a:lstStyle/>
          <a:p>
            <a:r>
              <a:rPr lang="en-US" dirty="0"/>
              <a:t>[</a:t>
            </a:r>
            <a:r>
              <a:rPr lang="en-US" dirty="0">
                <a:hlinkClick r:id="rId3"/>
              </a:rPr>
              <a:t>source</a:t>
            </a:r>
            <a:r>
              <a:rPr lang="en-US" dirty="0"/>
              <a:t>]</a:t>
            </a:r>
          </a:p>
        </p:txBody>
      </p:sp>
      <p:sp>
        <p:nvSpPr>
          <p:cNvPr id="8" name="TextBox 7"/>
          <p:cNvSpPr txBox="1"/>
          <p:nvPr/>
        </p:nvSpPr>
        <p:spPr>
          <a:xfrm>
            <a:off x="244847" y="1946143"/>
            <a:ext cx="3183918" cy="206210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3200" dirty="0">
                <a:solidFill>
                  <a:srgbClr val="002060"/>
                </a:solidFill>
                <a:latin typeface="Cambria" panose="02040503050406030204" pitchFamily="18" charset="0"/>
                <a:ea typeface="Cambria" panose="02040503050406030204" pitchFamily="18" charset="0"/>
              </a:rPr>
              <a:t>Flow: program only takes on path during an execution </a:t>
            </a:r>
            <a:endParaRPr lang="en-US" sz="3200" dirty="0">
              <a:solidFill>
                <a:srgbClr val="00206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4544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if-else</a:t>
            </a:r>
          </a:p>
        </p:txBody>
      </p:sp>
      <p:sp>
        <p:nvSpPr>
          <p:cNvPr id="4" name="Slide Number Placeholder 3"/>
          <p:cNvSpPr>
            <a:spLocks noGrp="1"/>
          </p:cNvSpPr>
          <p:nvPr>
            <p:ph type="sldNum" sz="quarter" idx="4"/>
          </p:nvPr>
        </p:nvSpPr>
        <p:spPr/>
        <p:txBody>
          <a:bodyPr/>
          <a:lstStyle/>
          <a:p>
            <a:fld id="{C3E9C2E3-6413-4F3D-8E4C-FAE5AC19448A}" type="slidenum">
              <a:rPr lang="en-US" smtClean="0"/>
              <a:t>14</a:t>
            </a:fld>
            <a:endParaRPr lang="en-US"/>
          </a:p>
        </p:txBody>
      </p:sp>
      <p:pic>
        <p:nvPicPr>
          <p:cNvPr id="1028" name="Picture 4" descr="if-else-stat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223" y="1161119"/>
            <a:ext cx="3411490" cy="53123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53659" y="6192475"/>
            <a:ext cx="965970" cy="369332"/>
          </a:xfrm>
          <a:prstGeom prst="rect">
            <a:avLst/>
          </a:prstGeom>
          <a:noFill/>
        </p:spPr>
        <p:txBody>
          <a:bodyPr wrap="none" rtlCol="0">
            <a:spAutoFit/>
          </a:bodyPr>
          <a:lstStyle/>
          <a:p>
            <a:r>
              <a:rPr lang="en-US" dirty="0"/>
              <a:t>[</a:t>
            </a:r>
            <a:r>
              <a:rPr lang="en-US" dirty="0">
                <a:hlinkClick r:id="rId3"/>
              </a:rPr>
              <a:t>source</a:t>
            </a:r>
            <a:r>
              <a:rPr lang="en-US" dirty="0"/>
              <a:t>]</a:t>
            </a:r>
          </a:p>
        </p:txBody>
      </p:sp>
      <p:sp>
        <p:nvSpPr>
          <p:cNvPr id="8" name="TextBox 7"/>
          <p:cNvSpPr txBox="1"/>
          <p:nvPr/>
        </p:nvSpPr>
        <p:spPr>
          <a:xfrm>
            <a:off x="244847" y="1946143"/>
            <a:ext cx="3183918" cy="206210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3200" dirty="0">
                <a:solidFill>
                  <a:srgbClr val="002060"/>
                </a:solidFill>
                <a:latin typeface="Cambria" panose="02040503050406030204" pitchFamily="18" charset="0"/>
                <a:ea typeface="Cambria" panose="02040503050406030204" pitchFamily="18" charset="0"/>
              </a:rPr>
              <a:t>Flow: program only takes on path during an execution </a:t>
            </a:r>
            <a:endParaRPr lang="en-US" sz="3200" dirty="0">
              <a:solidFill>
                <a:srgbClr val="002060"/>
              </a:solidFill>
              <a:latin typeface="Cambria" panose="02040503050406030204" pitchFamily="18" charset="0"/>
              <a:ea typeface="Cambria" panose="02040503050406030204" pitchFamily="18" charset="0"/>
            </a:endParaRPr>
          </a:p>
        </p:txBody>
      </p:sp>
      <p:sp>
        <p:nvSpPr>
          <p:cNvPr id="11" name="Arc 10"/>
          <p:cNvSpPr/>
          <p:nvPr/>
        </p:nvSpPr>
        <p:spPr>
          <a:xfrm rot="15945381">
            <a:off x="2715629" y="2484665"/>
            <a:ext cx="4149543" cy="2412358"/>
          </a:xfrm>
          <a:prstGeom prst="arc">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rgbClr val="FF0000"/>
                </a:solidFill>
              </a:ln>
            </a:endParaRPr>
          </a:p>
        </p:txBody>
      </p:sp>
      <p:sp>
        <p:nvSpPr>
          <p:cNvPr id="6" name="Flowchart: Decision 5"/>
          <p:cNvSpPr/>
          <p:nvPr/>
        </p:nvSpPr>
        <p:spPr>
          <a:xfrm>
            <a:off x="4364057" y="1891821"/>
            <a:ext cx="1899561" cy="1031051"/>
          </a:xfrm>
          <a:prstGeom prst="flowChartDecisi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99160" y="3681791"/>
            <a:ext cx="1435808" cy="7091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2795" y="5133851"/>
            <a:ext cx="1819876" cy="6422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5287224" y="1161119"/>
            <a:ext cx="9053" cy="7307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13837" y="2951089"/>
            <a:ext cx="9053" cy="7307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353148" y="4396966"/>
            <a:ext cx="9053" cy="7307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338140" y="5736976"/>
            <a:ext cx="9053" cy="7307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90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if-else</a:t>
            </a:r>
          </a:p>
        </p:txBody>
      </p:sp>
      <p:sp>
        <p:nvSpPr>
          <p:cNvPr id="4" name="Slide Number Placeholder 3"/>
          <p:cNvSpPr>
            <a:spLocks noGrp="1"/>
          </p:cNvSpPr>
          <p:nvPr>
            <p:ph type="sldNum" sz="quarter" idx="4"/>
          </p:nvPr>
        </p:nvSpPr>
        <p:spPr/>
        <p:txBody>
          <a:bodyPr/>
          <a:lstStyle/>
          <a:p>
            <a:fld id="{C3E9C2E3-6413-4F3D-8E4C-FAE5AC19448A}" type="slidenum">
              <a:rPr lang="en-US" smtClean="0"/>
              <a:t>15</a:t>
            </a:fld>
            <a:endParaRPr lang="en-US"/>
          </a:p>
        </p:txBody>
      </p:sp>
      <p:pic>
        <p:nvPicPr>
          <p:cNvPr id="1028" name="Picture 4" descr="if-else-stat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223" y="1161119"/>
            <a:ext cx="3411490" cy="53123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53659" y="6192475"/>
            <a:ext cx="965970" cy="369332"/>
          </a:xfrm>
          <a:prstGeom prst="rect">
            <a:avLst/>
          </a:prstGeom>
          <a:noFill/>
        </p:spPr>
        <p:txBody>
          <a:bodyPr wrap="none" rtlCol="0">
            <a:spAutoFit/>
          </a:bodyPr>
          <a:lstStyle/>
          <a:p>
            <a:r>
              <a:rPr lang="en-US" dirty="0"/>
              <a:t>[</a:t>
            </a:r>
            <a:r>
              <a:rPr lang="en-US" dirty="0">
                <a:hlinkClick r:id="rId3"/>
              </a:rPr>
              <a:t>source</a:t>
            </a:r>
            <a:r>
              <a:rPr lang="en-US" dirty="0"/>
              <a:t>]</a:t>
            </a:r>
          </a:p>
        </p:txBody>
      </p:sp>
      <p:sp>
        <p:nvSpPr>
          <p:cNvPr id="8" name="TextBox 7"/>
          <p:cNvSpPr txBox="1"/>
          <p:nvPr/>
        </p:nvSpPr>
        <p:spPr>
          <a:xfrm>
            <a:off x="244847" y="1946143"/>
            <a:ext cx="3183918" cy="206210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3200" dirty="0">
                <a:solidFill>
                  <a:srgbClr val="002060"/>
                </a:solidFill>
                <a:latin typeface="Cambria" panose="02040503050406030204" pitchFamily="18" charset="0"/>
                <a:ea typeface="Cambria" panose="02040503050406030204" pitchFamily="18" charset="0"/>
              </a:rPr>
              <a:t>Flow: program only takes on path during an execution </a:t>
            </a:r>
            <a:endParaRPr lang="en-US" sz="3200" dirty="0">
              <a:solidFill>
                <a:srgbClr val="002060"/>
              </a:solidFill>
              <a:latin typeface="Cambria" panose="02040503050406030204" pitchFamily="18" charset="0"/>
              <a:ea typeface="Cambria" panose="02040503050406030204" pitchFamily="18" charset="0"/>
            </a:endParaRPr>
          </a:p>
        </p:txBody>
      </p:sp>
      <p:sp>
        <p:nvSpPr>
          <p:cNvPr id="5" name="Arc 4"/>
          <p:cNvSpPr/>
          <p:nvPr/>
        </p:nvSpPr>
        <p:spPr>
          <a:xfrm>
            <a:off x="6146801" y="1638677"/>
            <a:ext cx="1936181" cy="4264182"/>
          </a:xfrm>
          <a:prstGeom prst="arc">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rgbClr val="FF0000"/>
                </a:solidFill>
              </a:ln>
            </a:endParaRPr>
          </a:p>
        </p:txBody>
      </p:sp>
      <p:sp>
        <p:nvSpPr>
          <p:cNvPr id="6" name="Flowchart: Decision 5"/>
          <p:cNvSpPr/>
          <p:nvPr/>
        </p:nvSpPr>
        <p:spPr>
          <a:xfrm>
            <a:off x="4364057" y="1891821"/>
            <a:ext cx="1899561" cy="1031051"/>
          </a:xfrm>
          <a:prstGeom prst="flowChartDecisi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63618" y="3664739"/>
            <a:ext cx="1435808" cy="7091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2795" y="5133851"/>
            <a:ext cx="1819876" cy="6422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5287224" y="1161119"/>
            <a:ext cx="9053" cy="7307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997639" y="2407346"/>
            <a:ext cx="18249" cy="12462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317012" y="4765675"/>
            <a:ext cx="170205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338140" y="5736976"/>
            <a:ext cx="9053" cy="7307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56383" y="4403725"/>
            <a:ext cx="2709" cy="72746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09631" y="4373879"/>
            <a:ext cx="6257" cy="400757"/>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275523" y="2407346"/>
            <a:ext cx="752270" cy="1"/>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38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example</a:t>
            </a:r>
          </a:p>
        </p:txBody>
      </p:sp>
      <p:sp>
        <p:nvSpPr>
          <p:cNvPr id="4" name="Slide Number Placeholder 3"/>
          <p:cNvSpPr>
            <a:spLocks noGrp="1"/>
          </p:cNvSpPr>
          <p:nvPr>
            <p:ph type="sldNum" sz="quarter" idx="4"/>
          </p:nvPr>
        </p:nvSpPr>
        <p:spPr/>
        <p:txBody>
          <a:bodyPr/>
          <a:lstStyle/>
          <a:p>
            <a:fld id="{C3E9C2E3-6413-4F3D-8E4C-FAE5AC19448A}" type="slidenum">
              <a:rPr lang="en-US" smtClean="0"/>
              <a:t>16</a:t>
            </a:fld>
            <a:endParaRPr lang="en-US"/>
          </a:p>
        </p:txBody>
      </p:sp>
      <p:pic>
        <p:nvPicPr>
          <p:cNvPr id="5" name="Picture 4"/>
          <p:cNvPicPr>
            <a:picLocks noChangeAspect="1"/>
          </p:cNvPicPr>
          <p:nvPr/>
        </p:nvPicPr>
        <p:blipFill>
          <a:blip r:embed="rId2"/>
          <a:stretch>
            <a:fillRect/>
          </a:stretch>
        </p:blipFill>
        <p:spPr>
          <a:xfrm>
            <a:off x="3832215" y="2612470"/>
            <a:ext cx="8359785" cy="2789940"/>
          </a:xfrm>
          <a:prstGeom prst="rect">
            <a:avLst/>
          </a:prstGeom>
        </p:spPr>
      </p:pic>
      <p:pic>
        <p:nvPicPr>
          <p:cNvPr id="6" name="Picture 4" descr="if-else-stat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09266"/>
            <a:ext cx="3520671" cy="548241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9881" y="4754264"/>
            <a:ext cx="1084815" cy="584775"/>
          </a:xfrm>
          <a:prstGeom prst="rect">
            <a:avLst/>
          </a:prstGeom>
          <a:noFill/>
        </p:spPr>
        <p:txBody>
          <a:bodyPr wrap="squar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a:t>
            </a:r>
          </a:p>
        </p:txBody>
      </p:sp>
      <p:sp>
        <p:nvSpPr>
          <p:cNvPr id="18" name="Rectangle 17"/>
          <p:cNvSpPr/>
          <p:nvPr/>
        </p:nvSpPr>
        <p:spPr>
          <a:xfrm>
            <a:off x="-76891" y="3237109"/>
            <a:ext cx="1084815" cy="584775"/>
          </a:xfrm>
          <a:prstGeom prst="rect">
            <a:avLst/>
          </a:prstGeom>
          <a:noFill/>
        </p:spPr>
        <p:txBody>
          <a:bodyPr wrap="squar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a:t>
            </a:r>
          </a:p>
        </p:txBody>
      </p:sp>
      <p:sp>
        <p:nvSpPr>
          <p:cNvPr id="19" name="Rectangle 18"/>
          <p:cNvSpPr/>
          <p:nvPr/>
        </p:nvSpPr>
        <p:spPr>
          <a:xfrm>
            <a:off x="1740560" y="3206974"/>
            <a:ext cx="1084815" cy="584775"/>
          </a:xfrm>
          <a:prstGeom prst="rect">
            <a:avLst/>
          </a:prstGeom>
          <a:noFill/>
        </p:spPr>
        <p:txBody>
          <a:bodyPr wrap="squar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t>
            </a:r>
          </a:p>
        </p:txBody>
      </p:sp>
      <p:sp>
        <p:nvSpPr>
          <p:cNvPr id="20" name="Rectangle 19"/>
          <p:cNvSpPr/>
          <p:nvPr/>
        </p:nvSpPr>
        <p:spPr>
          <a:xfrm>
            <a:off x="465517" y="1844184"/>
            <a:ext cx="1084815" cy="584775"/>
          </a:xfrm>
          <a:prstGeom prst="rect">
            <a:avLst/>
          </a:prstGeom>
          <a:noFill/>
        </p:spPr>
        <p:txBody>
          <a:bodyPr wrap="squar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a:t>
            </a:r>
          </a:p>
        </p:txBody>
      </p:sp>
      <p:sp>
        <p:nvSpPr>
          <p:cNvPr id="21" name="Rectangle 20"/>
          <p:cNvSpPr/>
          <p:nvPr/>
        </p:nvSpPr>
        <p:spPr>
          <a:xfrm>
            <a:off x="3523661" y="3349089"/>
            <a:ext cx="1084815" cy="584775"/>
          </a:xfrm>
          <a:prstGeom prst="rect">
            <a:avLst/>
          </a:prstGeom>
          <a:noFill/>
        </p:spPr>
        <p:txBody>
          <a:bodyPr wrap="squar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a:t>
            </a:r>
          </a:p>
        </p:txBody>
      </p:sp>
      <p:sp>
        <p:nvSpPr>
          <p:cNvPr id="22" name="Rectangle 21"/>
          <p:cNvSpPr/>
          <p:nvPr/>
        </p:nvSpPr>
        <p:spPr>
          <a:xfrm>
            <a:off x="3530853" y="4414682"/>
            <a:ext cx="1084815" cy="584775"/>
          </a:xfrm>
          <a:prstGeom prst="rect">
            <a:avLst/>
          </a:prstGeom>
          <a:noFill/>
        </p:spPr>
        <p:txBody>
          <a:bodyPr wrap="squar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t>
            </a:r>
          </a:p>
        </p:txBody>
      </p:sp>
      <p:sp>
        <p:nvSpPr>
          <p:cNvPr id="23" name="Rectangle 22"/>
          <p:cNvSpPr/>
          <p:nvPr/>
        </p:nvSpPr>
        <p:spPr>
          <a:xfrm>
            <a:off x="3092495" y="4908546"/>
            <a:ext cx="1084815" cy="584775"/>
          </a:xfrm>
          <a:prstGeom prst="rect">
            <a:avLst/>
          </a:prstGeom>
          <a:noFill/>
        </p:spPr>
        <p:txBody>
          <a:bodyPr wrap="squar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a:t>
            </a:r>
          </a:p>
        </p:txBody>
      </p:sp>
      <p:sp>
        <p:nvSpPr>
          <p:cNvPr id="24" name="Rectangle 23"/>
          <p:cNvSpPr/>
          <p:nvPr/>
        </p:nvSpPr>
        <p:spPr>
          <a:xfrm>
            <a:off x="6000520" y="1907126"/>
            <a:ext cx="1084815" cy="584775"/>
          </a:xfrm>
          <a:prstGeom prst="rect">
            <a:avLst/>
          </a:prstGeom>
          <a:noFill/>
        </p:spPr>
        <p:txBody>
          <a:bodyPr wrap="squar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a:t>
            </a:r>
          </a:p>
        </p:txBody>
      </p:sp>
      <p:sp>
        <p:nvSpPr>
          <p:cNvPr id="25" name="Rounded Rectangle 24"/>
          <p:cNvSpPr/>
          <p:nvPr/>
        </p:nvSpPr>
        <p:spPr>
          <a:xfrm>
            <a:off x="4327559" y="3340035"/>
            <a:ext cx="7333307" cy="658351"/>
          </a:xfrm>
          <a:prstGeom prst="round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ounded Rectangle 25"/>
          <p:cNvSpPr/>
          <p:nvPr/>
        </p:nvSpPr>
        <p:spPr>
          <a:xfrm>
            <a:off x="4427860" y="4341307"/>
            <a:ext cx="7622302" cy="658351"/>
          </a:xfrm>
          <a:prstGeom prst="round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TextBox 29"/>
          <p:cNvSpPr txBox="1"/>
          <p:nvPr/>
        </p:nvSpPr>
        <p:spPr>
          <a:xfrm>
            <a:off x="4427859" y="5942854"/>
            <a:ext cx="4435483"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3200" dirty="0">
                <a:solidFill>
                  <a:srgbClr val="002060"/>
                </a:solidFill>
                <a:latin typeface="Cambria" panose="02040503050406030204" pitchFamily="18" charset="0"/>
                <a:ea typeface="Cambria" panose="02040503050406030204" pitchFamily="18" charset="0"/>
              </a:rPr>
              <a:t>What is the output?</a:t>
            </a:r>
            <a:endParaRPr lang="en-US" sz="3200" dirty="0">
              <a:solidFill>
                <a:srgbClr val="002060"/>
              </a:solidFill>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FCB32E7C-E54F-420E-BA51-2E8876B67406}"/>
              </a:ext>
            </a:extLst>
          </p:cNvPr>
          <p:cNvPicPr>
            <a:picLocks noChangeAspect="1"/>
          </p:cNvPicPr>
          <p:nvPr/>
        </p:nvPicPr>
        <p:blipFill>
          <a:blip r:embed="rId4"/>
          <a:stretch>
            <a:fillRect/>
          </a:stretch>
        </p:blipFill>
        <p:spPr>
          <a:xfrm>
            <a:off x="5422848" y="2644983"/>
            <a:ext cx="288158" cy="307369"/>
          </a:xfrm>
          <a:prstGeom prst="rect">
            <a:avLst/>
          </a:prstGeom>
        </p:spPr>
      </p:pic>
      <p:cxnSp>
        <p:nvCxnSpPr>
          <p:cNvPr id="28" name="Straight Arrow Connector 27"/>
          <p:cNvCxnSpPr/>
          <p:nvPr/>
        </p:nvCxnSpPr>
        <p:spPr>
          <a:xfrm flipH="1">
            <a:off x="5637401" y="2396399"/>
            <a:ext cx="917197" cy="6073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49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animBg="1"/>
      <p:bldP spid="26" grpId="0" animBg="1"/>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87400" y="1275199"/>
            <a:ext cx="10718801" cy="2527255"/>
          </a:xfrm>
        </p:spPr>
        <p:txBody>
          <a:bodyPr/>
          <a:lstStyle/>
          <a:p>
            <a:endParaRPr lang="en-US" dirty="0"/>
          </a:p>
        </p:txBody>
      </p:sp>
      <p:sp>
        <p:nvSpPr>
          <p:cNvPr id="9" name="Content Placeholder 8"/>
          <p:cNvSpPr>
            <a:spLocks noGrp="1"/>
          </p:cNvSpPr>
          <p:nvPr>
            <p:ph idx="12"/>
          </p:nvPr>
        </p:nvSpPr>
        <p:spPr/>
        <p:txBody>
          <a:bodyPr/>
          <a:lstStyle/>
          <a:p>
            <a:endParaRPr lang="en-US"/>
          </a:p>
        </p:txBody>
      </p:sp>
      <p:sp>
        <p:nvSpPr>
          <p:cNvPr id="8" name="Title 7"/>
          <p:cNvSpPr>
            <a:spLocks noGrp="1"/>
          </p:cNvSpPr>
          <p:nvPr>
            <p:ph type="title"/>
          </p:nvPr>
        </p:nvSpPr>
        <p:spPr/>
        <p:txBody>
          <a:bodyPr/>
          <a:lstStyle/>
          <a:p>
            <a:r>
              <a:rPr lang="en-US" dirty="0"/>
              <a:t>Class practice</a:t>
            </a:r>
          </a:p>
        </p:txBody>
      </p:sp>
      <p:sp>
        <p:nvSpPr>
          <p:cNvPr id="4" name="Slide Number Placeholder 3"/>
          <p:cNvSpPr>
            <a:spLocks noGrp="1"/>
          </p:cNvSpPr>
          <p:nvPr>
            <p:ph type="sldNum" sz="quarter" idx="4"/>
          </p:nvPr>
        </p:nvSpPr>
        <p:spPr/>
        <p:txBody>
          <a:bodyPr/>
          <a:lstStyle/>
          <a:p>
            <a:fld id="{C3E9C2E3-6413-4F3D-8E4C-FAE5AC19448A}" type="slidenum">
              <a:rPr lang="en-US" smtClean="0"/>
              <a:t>17</a:t>
            </a:fld>
            <a:endParaRPr lang="en-US"/>
          </a:p>
        </p:txBody>
      </p:sp>
      <p:sp>
        <p:nvSpPr>
          <p:cNvPr id="16" name="Rectangle 15"/>
          <p:cNvSpPr/>
          <p:nvPr/>
        </p:nvSpPr>
        <p:spPr>
          <a:xfrm>
            <a:off x="1236239" y="2201159"/>
            <a:ext cx="1084815" cy="584775"/>
          </a:xfrm>
          <a:prstGeom prst="rect">
            <a:avLst/>
          </a:prstGeom>
          <a:noFill/>
        </p:spPr>
        <p:txBody>
          <a:bodyPr wrap="squar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a:t>
            </a:r>
          </a:p>
        </p:txBody>
      </p:sp>
      <p:sp>
        <p:nvSpPr>
          <p:cNvPr id="17" name="Rectangle 16"/>
          <p:cNvSpPr/>
          <p:nvPr/>
        </p:nvSpPr>
        <p:spPr>
          <a:xfrm>
            <a:off x="4547252" y="2201159"/>
            <a:ext cx="1084815" cy="584775"/>
          </a:xfrm>
          <a:prstGeom prst="rect">
            <a:avLst/>
          </a:prstGeom>
          <a:noFill/>
        </p:spPr>
        <p:txBody>
          <a:bodyPr wrap="squar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a:t>
            </a:r>
          </a:p>
        </p:txBody>
      </p:sp>
      <p:sp>
        <p:nvSpPr>
          <p:cNvPr id="18" name="Rectangle 17"/>
          <p:cNvSpPr/>
          <p:nvPr/>
        </p:nvSpPr>
        <p:spPr>
          <a:xfrm>
            <a:off x="8193774" y="2201158"/>
            <a:ext cx="1084815" cy="584775"/>
          </a:xfrm>
          <a:prstGeom prst="rect">
            <a:avLst/>
          </a:prstGeom>
          <a:noFill/>
        </p:spPr>
        <p:txBody>
          <a:bodyPr wrap="squar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t>
            </a:r>
          </a:p>
        </p:txBody>
      </p:sp>
      <p:pic>
        <p:nvPicPr>
          <p:cNvPr id="2" name="Picture 1"/>
          <p:cNvPicPr>
            <a:picLocks noChangeAspect="1"/>
          </p:cNvPicPr>
          <p:nvPr/>
        </p:nvPicPr>
        <p:blipFill>
          <a:blip r:embed="rId2"/>
          <a:stretch>
            <a:fillRect/>
          </a:stretch>
        </p:blipFill>
        <p:spPr>
          <a:xfrm>
            <a:off x="2177829" y="1400588"/>
            <a:ext cx="1876425" cy="2276475"/>
          </a:xfrm>
          <a:prstGeom prst="rect">
            <a:avLst/>
          </a:prstGeom>
        </p:spPr>
      </p:pic>
      <p:pic>
        <p:nvPicPr>
          <p:cNvPr id="3" name="Picture 2"/>
          <p:cNvPicPr>
            <a:picLocks noChangeAspect="1"/>
          </p:cNvPicPr>
          <p:nvPr/>
        </p:nvPicPr>
        <p:blipFill>
          <a:blip r:embed="rId3"/>
          <a:stretch>
            <a:fillRect/>
          </a:stretch>
        </p:blipFill>
        <p:spPr>
          <a:xfrm>
            <a:off x="5632067" y="1400588"/>
            <a:ext cx="2019300" cy="2352675"/>
          </a:xfrm>
          <a:prstGeom prst="rect">
            <a:avLst/>
          </a:prstGeom>
        </p:spPr>
      </p:pic>
      <p:pic>
        <p:nvPicPr>
          <p:cNvPr id="5" name="Picture 4"/>
          <p:cNvPicPr>
            <a:picLocks noChangeAspect="1"/>
          </p:cNvPicPr>
          <p:nvPr/>
        </p:nvPicPr>
        <p:blipFill>
          <a:blip r:embed="rId4"/>
          <a:stretch>
            <a:fillRect/>
          </a:stretch>
        </p:blipFill>
        <p:spPr>
          <a:xfrm>
            <a:off x="9229180" y="1298194"/>
            <a:ext cx="2010366" cy="2481262"/>
          </a:xfrm>
          <a:prstGeom prst="rect">
            <a:avLst/>
          </a:prstGeom>
        </p:spPr>
      </p:pic>
    </p:spTree>
    <p:extLst>
      <p:ext uri="{BB962C8B-B14F-4D97-AF65-F5344CB8AC3E}">
        <p14:creationId xmlns:p14="http://schemas.microsoft.com/office/powerpoint/2010/main" val="2820616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87401" y="287358"/>
            <a:ext cx="11226548" cy="767590"/>
          </a:xfrm>
        </p:spPr>
        <p:txBody>
          <a:bodyPr/>
          <a:lstStyle/>
          <a:p>
            <a:r>
              <a:rPr lang="en-US" dirty="0"/>
              <a:t>Conditionals: if-</a:t>
            </a:r>
            <a:r>
              <a:rPr lang="en-US" dirty="0" err="1"/>
              <a:t>elif</a:t>
            </a:r>
            <a:r>
              <a:rPr lang="en-US" dirty="0"/>
              <a:t>-else-statements</a:t>
            </a:r>
          </a:p>
        </p:txBody>
      </p:sp>
      <p:sp>
        <p:nvSpPr>
          <p:cNvPr id="6" name="Content Placeholder 5"/>
          <p:cNvSpPr>
            <a:spLocks noGrp="1"/>
          </p:cNvSpPr>
          <p:nvPr>
            <p:ph idx="1"/>
          </p:nvPr>
        </p:nvSpPr>
        <p:spPr>
          <a:xfrm>
            <a:off x="787401" y="1227667"/>
            <a:ext cx="10718800" cy="5317987"/>
          </a:xfrm>
        </p:spPr>
        <p:txBody>
          <a:bodyPr>
            <a:normAutofit/>
          </a:bodyPr>
          <a:lstStyle/>
          <a:p>
            <a:r>
              <a:rPr lang="en-US" sz="3200" dirty="0"/>
              <a:t>Format:</a:t>
            </a:r>
          </a:p>
          <a:p>
            <a:endParaRPr lang="en-US" sz="3200" dirty="0"/>
          </a:p>
          <a:p>
            <a:endParaRPr lang="en-US" sz="3200" dirty="0"/>
          </a:p>
          <a:p>
            <a:endParaRPr lang="en-US" sz="3200" dirty="0"/>
          </a:p>
          <a:p>
            <a:endParaRPr lang="en-US" sz="3200" dirty="0"/>
          </a:p>
          <a:p>
            <a:endParaRPr lang="en-US" sz="3200" dirty="0"/>
          </a:p>
        </p:txBody>
      </p:sp>
      <p:sp>
        <p:nvSpPr>
          <p:cNvPr id="2" name="Rectangle 1"/>
          <p:cNvSpPr/>
          <p:nvPr/>
        </p:nvSpPr>
        <p:spPr>
          <a:xfrm>
            <a:off x="4168872" y="1443841"/>
            <a:ext cx="5508759" cy="3970318"/>
          </a:xfrm>
          <a:prstGeom prst="rect">
            <a:avLst/>
          </a:prstGeom>
          <a:solidFill>
            <a:schemeClr val="accent4">
              <a:lumMod val="20000"/>
              <a:lumOff val="80000"/>
            </a:schemeClr>
          </a:solidFill>
        </p:spPr>
        <p:txBody>
          <a:bodyPr wrap="square">
            <a:spAutoFit/>
          </a:bodyPr>
          <a:lstStyle/>
          <a:p>
            <a:r>
              <a:rPr lang="en-US" sz="2800" dirty="0">
                <a:latin typeface="Courier New" panose="02070309020205020404" pitchFamily="49" charset="0"/>
                <a:cs typeface="Courier New" panose="02070309020205020404" pitchFamily="49" charset="0"/>
              </a:rPr>
              <a:t>if&lt;</a:t>
            </a:r>
            <a:r>
              <a:rPr lang="en-US" sz="2800" i="1" dirty="0" err="1">
                <a:solidFill>
                  <a:srgbClr val="FF0000"/>
                </a:solidFill>
                <a:latin typeface="Courier New" panose="02070309020205020404" pitchFamily="49" charset="0"/>
                <a:cs typeface="Courier New" panose="02070309020205020404" pitchFamily="49" charset="0"/>
              </a:rPr>
              <a:t>boolean</a:t>
            </a:r>
            <a:r>
              <a:rPr lang="en-US" sz="2800" i="1" dirty="0">
                <a:solidFill>
                  <a:srgbClr val="FF0000"/>
                </a:solidFill>
                <a:latin typeface="Courier New" panose="02070309020205020404" pitchFamily="49" charset="0"/>
                <a:cs typeface="Courier New" panose="02070309020205020404" pitchFamily="49" charset="0"/>
              </a:rPr>
              <a:t>-expression</a:t>
            </a:r>
            <a:r>
              <a:rPr lang="en-US" sz="2800" dirty="0">
                <a:latin typeface="Courier New" panose="02070309020205020404" pitchFamily="49" charset="0"/>
                <a:cs typeface="Courier New" panose="02070309020205020404" pitchFamily="49" charset="0"/>
              </a:rPr>
              <a:t>&gt;:</a:t>
            </a:r>
          </a:p>
          <a:p>
            <a:r>
              <a:rPr lang="en-US" sz="2800" dirty="0">
                <a:latin typeface="Courier New" panose="02070309020205020404" pitchFamily="49" charset="0"/>
                <a:cs typeface="Courier New" panose="02070309020205020404" pitchFamily="49" charset="0"/>
              </a:rPr>
              <a:t>    &lt;statement&gt;</a:t>
            </a:r>
          </a:p>
          <a:p>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elif&lt;</a:t>
            </a:r>
            <a:r>
              <a:rPr lang="en-US" sz="2800" i="1" dirty="0" err="1">
                <a:solidFill>
                  <a:srgbClr val="FF0000"/>
                </a:solidFill>
                <a:latin typeface="Courier New" panose="02070309020205020404" pitchFamily="49" charset="0"/>
                <a:cs typeface="Courier New" panose="02070309020205020404" pitchFamily="49" charset="0"/>
              </a:rPr>
              <a:t>boolean</a:t>
            </a:r>
            <a:r>
              <a:rPr lang="en-US" sz="2800" i="1" dirty="0">
                <a:solidFill>
                  <a:srgbClr val="FF0000"/>
                </a:solidFill>
                <a:latin typeface="Courier New" panose="02070309020205020404" pitchFamily="49" charset="0"/>
                <a:cs typeface="Courier New" panose="02070309020205020404" pitchFamily="49" charset="0"/>
              </a:rPr>
              <a:t>-expression</a:t>
            </a:r>
            <a:r>
              <a:rPr lang="en-US" sz="2800" dirty="0">
                <a:latin typeface="Courier New" panose="02070309020205020404" pitchFamily="49" charset="0"/>
                <a:cs typeface="Courier New" panose="02070309020205020404" pitchFamily="49" charset="0"/>
              </a:rPr>
              <a:t>&gt;:</a:t>
            </a:r>
          </a:p>
          <a:p>
            <a:r>
              <a:rPr lang="en-US" sz="2800" dirty="0">
                <a:latin typeface="Courier New" panose="02070309020205020404" pitchFamily="49" charset="0"/>
                <a:cs typeface="Courier New" panose="02070309020205020404" pitchFamily="49" charset="0"/>
              </a:rPr>
              <a:t>    &lt;statement&gt;</a:t>
            </a:r>
          </a:p>
          <a:p>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else:</a:t>
            </a:r>
          </a:p>
          <a:p>
            <a:r>
              <a:rPr lang="en-US" sz="2800" dirty="0">
                <a:latin typeface="Courier New" panose="02070309020205020404" pitchFamily="49" charset="0"/>
                <a:cs typeface="Courier New" panose="02070309020205020404" pitchFamily="49" charset="0"/>
              </a:rPr>
              <a:t>    &lt;statement&gt;</a:t>
            </a:r>
          </a:p>
          <a:p>
            <a:r>
              <a:rPr lang="en-US" sz="2800" dirty="0">
                <a:latin typeface="Courier New" panose="02070309020205020404" pitchFamily="49" charset="0"/>
                <a:cs typeface="Courier New" panose="02070309020205020404" pitchFamily="49" charset="0"/>
              </a:rPr>
              <a:t>	…</a:t>
            </a:r>
          </a:p>
        </p:txBody>
      </p:sp>
      <p:sp>
        <p:nvSpPr>
          <p:cNvPr id="3" name="Slide Number Placeholder 2"/>
          <p:cNvSpPr>
            <a:spLocks noGrp="1"/>
          </p:cNvSpPr>
          <p:nvPr>
            <p:ph type="sldNum" sz="quarter" idx="4"/>
          </p:nvPr>
        </p:nvSpPr>
        <p:spPr/>
        <p:txBody>
          <a:bodyPr/>
          <a:lstStyle/>
          <a:p>
            <a:fld id="{C3E9C2E3-6413-4F3D-8E4C-FAE5AC19448A}" type="slidenum">
              <a:rPr lang="en-US" smtClean="0"/>
              <a:t>18</a:t>
            </a:fld>
            <a:endParaRPr lang="en-US"/>
          </a:p>
        </p:txBody>
      </p:sp>
      <p:sp>
        <p:nvSpPr>
          <p:cNvPr id="8" name="Speech Bubble: Rectangle with Corners Rounded 7">
            <a:extLst>
              <a:ext uri="{FF2B5EF4-FFF2-40B4-BE49-F238E27FC236}">
                <a16:creationId xmlns:a16="http://schemas.microsoft.com/office/drawing/2014/main" id="{FBF3D2D1-B8AD-4932-93D2-A56EE53DFE27}"/>
              </a:ext>
            </a:extLst>
          </p:cNvPr>
          <p:cNvSpPr/>
          <p:nvPr/>
        </p:nvSpPr>
        <p:spPr>
          <a:xfrm>
            <a:off x="550389" y="2620673"/>
            <a:ext cx="2720712" cy="1216058"/>
          </a:xfrm>
          <a:prstGeom prst="wedgeRoundRectCallout">
            <a:avLst>
              <a:gd name="adj1" fmla="val 81379"/>
              <a:gd name="adj2" fmla="val -17345"/>
              <a:gd name="adj3" fmla="val 16667"/>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rgbClr val="000000"/>
                </a:solidFill>
                <a:effectLst/>
                <a:latin typeface="Verdana" panose="020B0604030504040204" pitchFamily="34" charset="0"/>
              </a:rPr>
              <a:t>If the previous conditions were not true, then try this condition!</a:t>
            </a:r>
            <a:endParaRPr lang="en-US" sz="1800" dirty="0"/>
          </a:p>
        </p:txBody>
      </p:sp>
    </p:spTree>
    <p:extLst>
      <p:ext uri="{BB962C8B-B14F-4D97-AF65-F5344CB8AC3E}">
        <p14:creationId xmlns:p14="http://schemas.microsoft.com/office/powerpoint/2010/main" val="334469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89D2-8EEA-4C60-AD08-1B7330D27A10}"/>
              </a:ext>
            </a:extLst>
          </p:cNvPr>
          <p:cNvSpPr>
            <a:spLocks noGrp="1"/>
          </p:cNvSpPr>
          <p:nvPr>
            <p:ph type="title"/>
          </p:nvPr>
        </p:nvSpPr>
        <p:spPr/>
        <p:txBody>
          <a:bodyPr/>
          <a:lstStyle/>
          <a:p>
            <a:r>
              <a:rPr lang="en-US" dirty="0"/>
              <a:t>If-elif-else logic</a:t>
            </a:r>
          </a:p>
        </p:txBody>
      </p:sp>
      <p:sp>
        <p:nvSpPr>
          <p:cNvPr id="4" name="Slide Number Placeholder 3">
            <a:extLst>
              <a:ext uri="{FF2B5EF4-FFF2-40B4-BE49-F238E27FC236}">
                <a16:creationId xmlns:a16="http://schemas.microsoft.com/office/drawing/2014/main" id="{77B6583B-DAFF-45F7-934C-7E758FA61C2A}"/>
              </a:ext>
            </a:extLst>
          </p:cNvPr>
          <p:cNvSpPr>
            <a:spLocks noGrp="1"/>
          </p:cNvSpPr>
          <p:nvPr>
            <p:ph type="sldNum" sz="quarter" idx="4"/>
          </p:nvPr>
        </p:nvSpPr>
        <p:spPr/>
        <p:txBody>
          <a:bodyPr/>
          <a:lstStyle/>
          <a:p>
            <a:fld id="{C3E9C2E3-6413-4F3D-8E4C-FAE5AC19448A}" type="slidenum">
              <a:rPr lang="en-US" smtClean="0"/>
              <a:t>19</a:t>
            </a:fld>
            <a:endParaRPr lang="en-US"/>
          </a:p>
        </p:txBody>
      </p:sp>
      <p:pic>
        <p:nvPicPr>
          <p:cNvPr id="3074" name="Picture 2" descr="Python If-Else-Elif-Else">
            <a:extLst>
              <a:ext uri="{FF2B5EF4-FFF2-40B4-BE49-F238E27FC236}">
                <a16:creationId xmlns:a16="http://schemas.microsoft.com/office/drawing/2014/main" id="{67E58D57-4A31-4B85-8A57-E07C2DD0C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724" y="1456266"/>
            <a:ext cx="6651824" cy="38379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170423-6110-411F-B162-38D836AEF9D5}"/>
              </a:ext>
            </a:extLst>
          </p:cNvPr>
          <p:cNvSpPr txBox="1"/>
          <p:nvPr/>
        </p:nvSpPr>
        <p:spPr>
          <a:xfrm>
            <a:off x="523782" y="6110289"/>
            <a:ext cx="965970" cy="369332"/>
          </a:xfrm>
          <a:prstGeom prst="rect">
            <a:avLst/>
          </a:prstGeom>
          <a:noFill/>
        </p:spPr>
        <p:txBody>
          <a:bodyPr wrap="none" rtlCol="0">
            <a:spAutoFit/>
          </a:bodyPr>
          <a:lstStyle/>
          <a:p>
            <a:r>
              <a:rPr lang="en-US" dirty="0"/>
              <a:t>[</a:t>
            </a:r>
            <a:r>
              <a:rPr lang="en-US" dirty="0">
                <a:hlinkClick r:id="rId3"/>
              </a:rPr>
              <a:t>source</a:t>
            </a:r>
            <a:r>
              <a:rPr lang="en-US" dirty="0"/>
              <a:t>]</a:t>
            </a:r>
          </a:p>
        </p:txBody>
      </p:sp>
      <p:sp>
        <p:nvSpPr>
          <p:cNvPr id="6" name="Speech Bubble: Rectangle with Corners Rounded 5">
            <a:extLst>
              <a:ext uri="{FF2B5EF4-FFF2-40B4-BE49-F238E27FC236}">
                <a16:creationId xmlns:a16="http://schemas.microsoft.com/office/drawing/2014/main" id="{2D3C77F7-1A45-4ED9-ACCB-FD3E67AAA5BE}"/>
              </a:ext>
            </a:extLst>
          </p:cNvPr>
          <p:cNvSpPr/>
          <p:nvPr/>
        </p:nvSpPr>
        <p:spPr>
          <a:xfrm>
            <a:off x="2039415" y="4074851"/>
            <a:ext cx="1609307" cy="408373"/>
          </a:xfrm>
          <a:prstGeom prst="wedgeRoundRectCallout">
            <a:avLst>
              <a:gd name="adj1" fmla="val 37581"/>
              <a:gd name="adj2" fmla="val -148270"/>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ambria" panose="02040503050406030204" pitchFamily="18" charset="0"/>
                <a:ea typeface="Cambria" panose="02040503050406030204" pitchFamily="18" charset="0"/>
              </a:rPr>
              <a:t>from if-block</a:t>
            </a:r>
          </a:p>
        </p:txBody>
      </p:sp>
      <p:sp>
        <p:nvSpPr>
          <p:cNvPr id="8" name="Speech Bubble: Rectangle with Corners Rounded 7">
            <a:extLst>
              <a:ext uri="{FF2B5EF4-FFF2-40B4-BE49-F238E27FC236}">
                <a16:creationId xmlns:a16="http://schemas.microsoft.com/office/drawing/2014/main" id="{6667E175-1DC5-4111-8DDB-92BBFA2272D9}"/>
              </a:ext>
            </a:extLst>
          </p:cNvPr>
          <p:cNvSpPr/>
          <p:nvPr/>
        </p:nvSpPr>
        <p:spPr>
          <a:xfrm>
            <a:off x="4375721" y="4182863"/>
            <a:ext cx="1785382" cy="408373"/>
          </a:xfrm>
          <a:prstGeom prst="wedgeRoundRectCallout">
            <a:avLst>
              <a:gd name="adj1" fmla="val 27139"/>
              <a:gd name="adj2" fmla="val -152618"/>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ambria" panose="02040503050406030204" pitchFamily="18" charset="0"/>
                <a:ea typeface="Cambria" panose="02040503050406030204" pitchFamily="18" charset="0"/>
              </a:rPr>
              <a:t>from elif-block</a:t>
            </a:r>
          </a:p>
        </p:txBody>
      </p:sp>
      <p:sp>
        <p:nvSpPr>
          <p:cNvPr id="9" name="Speech Bubble: Rectangle with Corners Rounded 8">
            <a:extLst>
              <a:ext uri="{FF2B5EF4-FFF2-40B4-BE49-F238E27FC236}">
                <a16:creationId xmlns:a16="http://schemas.microsoft.com/office/drawing/2014/main" id="{5EF76BF8-15AB-4B98-9B3F-856DDB37FAC3}"/>
              </a:ext>
            </a:extLst>
          </p:cNvPr>
          <p:cNvSpPr/>
          <p:nvPr/>
        </p:nvSpPr>
        <p:spPr>
          <a:xfrm>
            <a:off x="8886548" y="2834937"/>
            <a:ext cx="1785382" cy="408373"/>
          </a:xfrm>
          <a:prstGeom prst="wedgeRoundRectCallout">
            <a:avLst>
              <a:gd name="adj1" fmla="val -74298"/>
              <a:gd name="adj2" fmla="val -6966"/>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ambria" panose="02040503050406030204" pitchFamily="18" charset="0"/>
                <a:ea typeface="Cambria" panose="02040503050406030204" pitchFamily="18" charset="0"/>
              </a:rPr>
              <a:t>from elif-block</a:t>
            </a:r>
          </a:p>
        </p:txBody>
      </p:sp>
      <p:sp>
        <p:nvSpPr>
          <p:cNvPr id="10" name="Speech Bubble: Rectangle with Corners Rounded 9">
            <a:extLst>
              <a:ext uri="{FF2B5EF4-FFF2-40B4-BE49-F238E27FC236}">
                <a16:creationId xmlns:a16="http://schemas.microsoft.com/office/drawing/2014/main" id="{DAC1A772-4539-4C63-9ED0-1EEA34ECC370}"/>
              </a:ext>
            </a:extLst>
          </p:cNvPr>
          <p:cNvSpPr/>
          <p:nvPr/>
        </p:nvSpPr>
        <p:spPr>
          <a:xfrm>
            <a:off x="8886548" y="4621981"/>
            <a:ext cx="1785382" cy="408373"/>
          </a:xfrm>
          <a:prstGeom prst="wedgeRoundRectCallout">
            <a:avLst>
              <a:gd name="adj1" fmla="val -63856"/>
              <a:gd name="adj2" fmla="val -17835"/>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ambria" panose="02040503050406030204" pitchFamily="18" charset="0"/>
                <a:ea typeface="Cambria" panose="02040503050406030204" pitchFamily="18" charset="0"/>
              </a:rPr>
              <a:t>from else-block</a:t>
            </a:r>
          </a:p>
        </p:txBody>
      </p:sp>
    </p:spTree>
    <p:extLst>
      <p:ext uri="{BB962C8B-B14F-4D97-AF65-F5344CB8AC3E}">
        <p14:creationId xmlns:p14="http://schemas.microsoft.com/office/powerpoint/2010/main" val="343695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2DA64F-4105-406A-A434-0E3B2FB2BBB4}"/>
              </a:ext>
            </a:extLst>
          </p:cNvPr>
          <p:cNvSpPr>
            <a:spLocks noGrp="1"/>
          </p:cNvSpPr>
          <p:nvPr>
            <p:ph type="title"/>
          </p:nvPr>
        </p:nvSpPr>
        <p:spPr>
          <a:xfrm>
            <a:off x="1600200" y="1395454"/>
            <a:ext cx="8991600" cy="1645920"/>
          </a:xfrm>
        </p:spPr>
        <p:txBody>
          <a:bodyPr/>
          <a:lstStyle/>
          <a:p>
            <a:r>
              <a:rPr lang="en-US" dirty="0"/>
              <a:t>Discussion</a:t>
            </a:r>
          </a:p>
        </p:txBody>
      </p:sp>
      <p:sp>
        <p:nvSpPr>
          <p:cNvPr id="7" name="Text Placeholder 6">
            <a:extLst>
              <a:ext uri="{FF2B5EF4-FFF2-40B4-BE49-F238E27FC236}">
                <a16:creationId xmlns:a16="http://schemas.microsoft.com/office/drawing/2014/main" id="{134F573D-1338-4ED6-A811-AEC8676D8FA2}"/>
              </a:ext>
            </a:extLst>
          </p:cNvPr>
          <p:cNvSpPr>
            <a:spLocks noGrp="1"/>
          </p:cNvSpPr>
          <p:nvPr>
            <p:ph type="body" idx="1"/>
          </p:nvPr>
        </p:nvSpPr>
        <p:spPr>
          <a:xfrm>
            <a:off x="1600200" y="3269974"/>
            <a:ext cx="4919870" cy="3111161"/>
          </a:xfrm>
        </p:spPr>
        <p:txBody>
          <a:bodyPr>
            <a:normAutofit/>
          </a:bodyPr>
          <a:lstStyle/>
          <a:p>
            <a:r>
              <a:rPr lang="en-US" sz="2800" dirty="0">
                <a:latin typeface="Cambria" panose="02040503050406030204" pitchFamily="18" charset="0"/>
                <a:ea typeface="Cambria" panose="02040503050406030204" pitchFamily="18" charset="0"/>
              </a:rPr>
              <a:t>Who or what typically finds runtime errors?</a:t>
            </a:r>
          </a:p>
          <a:p>
            <a:pPr marL="457200" indent="-457200">
              <a:buAutoNum type="alphaLcParenBoth"/>
            </a:pPr>
            <a:r>
              <a:rPr lang="en-US" sz="2800" dirty="0">
                <a:latin typeface="Cambria" panose="02040503050406030204" pitchFamily="18" charset="0"/>
                <a:ea typeface="Cambria" panose="02040503050406030204" pitchFamily="18" charset="0"/>
              </a:rPr>
              <a:t>Compiler/Interpreter</a:t>
            </a:r>
          </a:p>
          <a:p>
            <a:pPr marL="457200" indent="-457200">
              <a:buAutoNum type="alphaLcParenBoth"/>
            </a:pPr>
            <a:r>
              <a:rPr lang="en-US" sz="2800" dirty="0">
                <a:latin typeface="Cambria" panose="02040503050406030204" pitchFamily="18" charset="0"/>
                <a:ea typeface="Cambria" panose="02040503050406030204" pitchFamily="18" charset="0"/>
              </a:rPr>
              <a:t>Programmer</a:t>
            </a:r>
          </a:p>
          <a:p>
            <a:pPr marL="457200" indent="-457200">
              <a:buAutoNum type="alphaLcParenBoth"/>
            </a:pPr>
            <a:r>
              <a:rPr lang="en-US" sz="2800" dirty="0">
                <a:latin typeface="Cambria" panose="02040503050406030204" pitchFamily="18" charset="0"/>
                <a:ea typeface="Cambria" panose="02040503050406030204" pitchFamily="18" charset="0"/>
              </a:rPr>
              <a:t>Computer</a:t>
            </a:r>
          </a:p>
        </p:txBody>
      </p:sp>
      <p:sp>
        <p:nvSpPr>
          <p:cNvPr id="5" name="Slide Number Placeholder 4">
            <a:extLst>
              <a:ext uri="{FF2B5EF4-FFF2-40B4-BE49-F238E27FC236}">
                <a16:creationId xmlns:a16="http://schemas.microsoft.com/office/drawing/2014/main" id="{C8EBC24A-82D1-442B-A663-3BB9CAE377DE}"/>
              </a:ext>
            </a:extLst>
          </p:cNvPr>
          <p:cNvSpPr>
            <a:spLocks noGrp="1"/>
          </p:cNvSpPr>
          <p:nvPr>
            <p:ph type="sldNum" sz="quarter" idx="4"/>
          </p:nvPr>
        </p:nvSpPr>
        <p:spPr/>
        <p:txBody>
          <a:bodyPr/>
          <a:lstStyle/>
          <a:p>
            <a:fld id="{C3E9C2E3-6413-4F3D-8E4C-FAE5AC19448A}" type="slidenum">
              <a:rPr lang="en-US" smtClean="0"/>
              <a:t>2</a:t>
            </a:fld>
            <a:endParaRPr lang="en-US"/>
          </a:p>
        </p:txBody>
      </p:sp>
      <p:pic>
        <p:nvPicPr>
          <p:cNvPr id="9" name="Picture 8">
            <a:extLst>
              <a:ext uri="{FF2B5EF4-FFF2-40B4-BE49-F238E27FC236}">
                <a16:creationId xmlns:a16="http://schemas.microsoft.com/office/drawing/2014/main" id="{9DCAF7AF-5B3F-4D17-BF1B-314B188E1642}"/>
              </a:ext>
            </a:extLst>
          </p:cNvPr>
          <p:cNvPicPr>
            <a:picLocks noChangeAspect="1"/>
          </p:cNvPicPr>
          <p:nvPr/>
        </p:nvPicPr>
        <p:blipFill>
          <a:blip r:embed="rId2"/>
          <a:stretch>
            <a:fillRect/>
          </a:stretch>
        </p:blipFill>
        <p:spPr>
          <a:xfrm>
            <a:off x="6520070" y="3429000"/>
            <a:ext cx="3942315" cy="2651973"/>
          </a:xfrm>
          <a:prstGeom prst="rect">
            <a:avLst/>
          </a:prstGeom>
        </p:spPr>
      </p:pic>
    </p:spTree>
    <p:extLst>
      <p:ext uri="{BB962C8B-B14F-4D97-AF65-F5344CB8AC3E}">
        <p14:creationId xmlns:p14="http://schemas.microsoft.com/office/powerpoint/2010/main" val="414662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additive="base">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 if-elif-else </a:t>
            </a:r>
          </a:p>
        </p:txBody>
      </p:sp>
      <p:sp>
        <p:nvSpPr>
          <p:cNvPr id="4" name="Slide Number Placeholder 3"/>
          <p:cNvSpPr>
            <a:spLocks noGrp="1"/>
          </p:cNvSpPr>
          <p:nvPr>
            <p:ph type="sldNum" sz="quarter" idx="4"/>
          </p:nvPr>
        </p:nvSpPr>
        <p:spPr/>
        <p:txBody>
          <a:bodyPr/>
          <a:lstStyle/>
          <a:p>
            <a:fld id="{C3E9C2E3-6413-4F3D-8E4C-FAE5AC19448A}" type="slidenum">
              <a:rPr lang="en-US" smtClean="0"/>
              <a:t>20</a:t>
            </a:fld>
            <a:endParaRPr lang="en-US"/>
          </a:p>
        </p:txBody>
      </p:sp>
      <p:pic>
        <p:nvPicPr>
          <p:cNvPr id="7170" name="Picture 2" descr="if-else-if-lad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601" y="1176854"/>
            <a:ext cx="7259714" cy="53849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3659" y="6192475"/>
            <a:ext cx="965970" cy="369332"/>
          </a:xfrm>
          <a:prstGeom prst="rect">
            <a:avLst/>
          </a:prstGeom>
          <a:noFill/>
        </p:spPr>
        <p:txBody>
          <a:bodyPr wrap="none" rtlCol="0">
            <a:spAutoFit/>
          </a:bodyPr>
          <a:lstStyle/>
          <a:p>
            <a:r>
              <a:rPr lang="en-US" dirty="0"/>
              <a:t>[</a:t>
            </a:r>
            <a:r>
              <a:rPr lang="en-US" dirty="0">
                <a:hlinkClick r:id="rId3"/>
              </a:rPr>
              <a:t>source</a:t>
            </a:r>
            <a:r>
              <a:rPr lang="en-US" dirty="0"/>
              <a:t>]</a:t>
            </a:r>
          </a:p>
        </p:txBody>
      </p:sp>
      <p:pic>
        <p:nvPicPr>
          <p:cNvPr id="5" name="Picture 4"/>
          <p:cNvPicPr>
            <a:picLocks noChangeAspect="1"/>
          </p:cNvPicPr>
          <p:nvPr/>
        </p:nvPicPr>
        <p:blipFill>
          <a:blip r:embed="rId4"/>
          <a:stretch>
            <a:fillRect/>
          </a:stretch>
        </p:blipFill>
        <p:spPr>
          <a:xfrm>
            <a:off x="6811601" y="2261789"/>
            <a:ext cx="5105400" cy="2676525"/>
          </a:xfrm>
          <a:prstGeom prst="rect">
            <a:avLst/>
          </a:prstGeom>
        </p:spPr>
      </p:pic>
    </p:spTree>
    <p:extLst>
      <p:ext uri="{BB962C8B-B14F-4D97-AF65-F5344CB8AC3E}">
        <p14:creationId xmlns:p14="http://schemas.microsoft.com/office/powerpoint/2010/main" val="1264720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 practice</a:t>
            </a:r>
          </a:p>
        </p:txBody>
      </p:sp>
      <p:sp>
        <p:nvSpPr>
          <p:cNvPr id="6" name="Content Placeholder 5"/>
          <p:cNvSpPr>
            <a:spLocks noGrp="1"/>
          </p:cNvSpPr>
          <p:nvPr>
            <p:ph idx="1"/>
          </p:nvPr>
        </p:nvSpPr>
        <p:spPr/>
        <p:txBody>
          <a:bodyPr>
            <a:normAutofit/>
          </a:bodyPr>
          <a:lstStyle/>
          <a:p>
            <a:endParaRPr lang="en-US" dirty="0"/>
          </a:p>
        </p:txBody>
      </p:sp>
      <p:sp>
        <p:nvSpPr>
          <p:cNvPr id="7" name="Content Placeholder 6"/>
          <p:cNvSpPr>
            <a:spLocks noGrp="1"/>
          </p:cNvSpPr>
          <p:nvPr>
            <p:ph idx="12"/>
          </p:nvPr>
        </p:nvSpPr>
        <p:spPr/>
        <p:txBody>
          <a:bodyPr/>
          <a:lstStyle/>
          <a:p>
            <a:r>
              <a:rPr lang="en-US" dirty="0"/>
              <a:t>a = 0</a:t>
            </a:r>
          </a:p>
          <a:p>
            <a:endParaRPr lang="en-US" dirty="0"/>
          </a:p>
          <a:p>
            <a:endParaRPr lang="en-US" dirty="0"/>
          </a:p>
          <a:p>
            <a:r>
              <a:rPr lang="en-US" dirty="0"/>
              <a:t>a = 8</a:t>
            </a:r>
          </a:p>
          <a:p>
            <a:endParaRPr lang="en-US" dirty="0"/>
          </a:p>
          <a:p>
            <a:endParaRPr lang="en-US" dirty="0"/>
          </a:p>
          <a:p>
            <a:r>
              <a:rPr lang="en-US" dirty="0"/>
              <a:t>a = -5 </a:t>
            </a:r>
          </a:p>
        </p:txBody>
      </p:sp>
      <p:sp>
        <p:nvSpPr>
          <p:cNvPr id="4" name="Slide Number Placeholder 3"/>
          <p:cNvSpPr>
            <a:spLocks noGrp="1"/>
          </p:cNvSpPr>
          <p:nvPr>
            <p:ph type="sldNum" sz="quarter" idx="4"/>
          </p:nvPr>
        </p:nvSpPr>
        <p:spPr/>
        <p:txBody>
          <a:bodyPr/>
          <a:lstStyle/>
          <a:p>
            <a:fld id="{C3E9C2E3-6413-4F3D-8E4C-FAE5AC19448A}" type="slidenum">
              <a:rPr lang="en-US" smtClean="0"/>
              <a:t>21</a:t>
            </a:fld>
            <a:endParaRPr lang="en-US"/>
          </a:p>
        </p:txBody>
      </p:sp>
      <p:pic>
        <p:nvPicPr>
          <p:cNvPr id="8" name="Picture 7"/>
          <p:cNvPicPr>
            <a:picLocks noChangeAspect="1"/>
          </p:cNvPicPr>
          <p:nvPr/>
        </p:nvPicPr>
        <p:blipFill>
          <a:blip r:embed="rId2"/>
          <a:stretch>
            <a:fillRect/>
          </a:stretch>
        </p:blipFill>
        <p:spPr>
          <a:xfrm>
            <a:off x="1001304" y="1829857"/>
            <a:ext cx="1914525" cy="3943350"/>
          </a:xfrm>
          <a:prstGeom prst="rect">
            <a:avLst/>
          </a:prstGeom>
        </p:spPr>
      </p:pic>
    </p:spTree>
    <p:extLst>
      <p:ext uri="{BB962C8B-B14F-4D97-AF65-F5344CB8AC3E}">
        <p14:creationId xmlns:p14="http://schemas.microsoft.com/office/powerpoint/2010/main" val="252115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A6E515-B7C6-46D0-9BFD-76595FCFC49A}"/>
              </a:ext>
            </a:extLst>
          </p:cNvPr>
          <p:cNvSpPr>
            <a:spLocks noGrp="1"/>
          </p:cNvSpPr>
          <p:nvPr>
            <p:ph type="title"/>
          </p:nvPr>
        </p:nvSpPr>
        <p:spPr/>
        <p:txBody>
          <a:bodyPr/>
          <a:lstStyle/>
          <a:p>
            <a:r>
              <a:rPr lang="en-US" dirty="0"/>
              <a:t>Common mistakes (1/4)</a:t>
            </a:r>
          </a:p>
        </p:txBody>
      </p:sp>
      <p:sp>
        <p:nvSpPr>
          <p:cNvPr id="5" name="Slide Number Placeholder 4">
            <a:extLst>
              <a:ext uri="{FF2B5EF4-FFF2-40B4-BE49-F238E27FC236}">
                <a16:creationId xmlns:a16="http://schemas.microsoft.com/office/drawing/2014/main" id="{0699E760-97D4-488E-AE2D-427B897C7D1F}"/>
              </a:ext>
            </a:extLst>
          </p:cNvPr>
          <p:cNvSpPr>
            <a:spLocks noGrp="1"/>
          </p:cNvSpPr>
          <p:nvPr>
            <p:ph type="sldNum" sz="quarter" idx="4"/>
          </p:nvPr>
        </p:nvSpPr>
        <p:spPr/>
        <p:txBody>
          <a:bodyPr/>
          <a:lstStyle/>
          <a:p>
            <a:fld id="{C3E9C2E3-6413-4F3D-8E4C-FAE5AC19448A}" type="slidenum">
              <a:rPr lang="en-US" smtClean="0"/>
              <a:t>22</a:t>
            </a:fld>
            <a:endParaRPr lang="en-US"/>
          </a:p>
        </p:txBody>
      </p:sp>
      <p:sp>
        <p:nvSpPr>
          <p:cNvPr id="9" name="TextBox 8">
            <a:extLst>
              <a:ext uri="{FF2B5EF4-FFF2-40B4-BE49-F238E27FC236}">
                <a16:creationId xmlns:a16="http://schemas.microsoft.com/office/drawing/2014/main" id="{46CFF8E7-BE4A-4C2D-81CB-3EC5F77A666A}"/>
              </a:ext>
            </a:extLst>
          </p:cNvPr>
          <p:cNvSpPr txBox="1"/>
          <p:nvPr/>
        </p:nvSpPr>
        <p:spPr>
          <a:xfrm>
            <a:off x="934375" y="1523767"/>
            <a:ext cx="8733407" cy="3108543"/>
          </a:xfrm>
          <a:prstGeom prst="rect">
            <a:avLst/>
          </a:prstGeom>
          <a:noFill/>
        </p:spPr>
        <p:txBody>
          <a:bodyPr wrap="square">
            <a:spAutoFit/>
          </a:bodyPr>
          <a:lstStyle/>
          <a:p>
            <a:r>
              <a:rPr lang="en-US" sz="2800" dirty="0" err="1">
                <a:latin typeface="Courier New" panose="02070309020205020404" pitchFamily="49" charset="0"/>
                <a:cs typeface="Courier New" panose="02070309020205020404" pitchFamily="49" charset="0"/>
              </a:rPr>
              <a:t>ks_age</a:t>
            </a:r>
            <a:r>
              <a:rPr lang="en-US" sz="2800" dirty="0">
                <a:latin typeface="Courier New" panose="02070309020205020404" pitchFamily="49" charset="0"/>
                <a:cs typeface="Courier New" panose="02070309020205020404" pitchFamily="49" charset="0"/>
              </a:rPr>
              <a:t> = 20</a:t>
            </a:r>
          </a:p>
          <a:p>
            <a:r>
              <a:rPr lang="en-US" sz="2800" b="1" dirty="0">
                <a:solidFill>
                  <a:srgbClr val="FF0000"/>
                </a:solidFill>
                <a:latin typeface="Courier New" panose="02070309020205020404" pitchFamily="49" charset="0"/>
                <a:cs typeface="Courier New" panose="02070309020205020404" pitchFamily="49" charset="0"/>
              </a:rPr>
              <a:t>if</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ks_age</a:t>
            </a:r>
            <a:r>
              <a:rPr lang="en-US" sz="2800" dirty="0">
                <a:latin typeface="Courier New" panose="02070309020205020404" pitchFamily="49" charset="0"/>
                <a:cs typeface="Courier New" panose="02070309020205020404" pitchFamily="49" charset="0"/>
              </a:rPr>
              <a:t> &lt;30:    </a:t>
            </a:r>
          </a:p>
          <a:p>
            <a:r>
              <a:rPr lang="en-US" sz="2800" dirty="0">
                <a:latin typeface="Courier New" panose="02070309020205020404" pitchFamily="49" charset="0"/>
                <a:cs typeface="Courier New" panose="02070309020205020404" pitchFamily="49" charset="0"/>
              </a:rPr>
              <a:t>    print("You are young!")</a:t>
            </a:r>
          </a:p>
          <a:p>
            <a:r>
              <a:rPr lang="en-US" sz="2800" b="1" dirty="0">
                <a:solidFill>
                  <a:srgbClr val="FF0000"/>
                </a:solidFill>
                <a:latin typeface="Courier New" panose="02070309020205020404" pitchFamily="49" charset="0"/>
                <a:cs typeface="Courier New" panose="02070309020205020404" pitchFamily="49" charset="0"/>
              </a:rPr>
              <a:t>elif</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ks_age</a:t>
            </a:r>
            <a:r>
              <a:rPr lang="en-US" sz="2800" dirty="0">
                <a:latin typeface="Courier New" panose="02070309020205020404" pitchFamily="49" charset="0"/>
                <a:cs typeface="Courier New" panose="02070309020205020404" pitchFamily="49" charset="0"/>
              </a:rPr>
              <a:t> &lt;25:    </a:t>
            </a:r>
          </a:p>
          <a:p>
            <a:r>
              <a:rPr lang="en-US" sz="2800" dirty="0">
                <a:latin typeface="Courier New" panose="02070309020205020404" pitchFamily="49" charset="0"/>
                <a:cs typeface="Courier New" panose="02070309020205020404" pitchFamily="49" charset="0"/>
              </a:rPr>
              <a:t>    print("You are super young!")</a:t>
            </a:r>
          </a:p>
          <a:p>
            <a:r>
              <a:rPr lang="en-US" sz="2800" b="1" dirty="0">
                <a:solidFill>
                  <a:srgbClr val="FF0000"/>
                </a:solidFill>
                <a:latin typeface="Courier New" panose="02070309020205020404" pitchFamily="49" charset="0"/>
                <a:cs typeface="Courier New" panose="02070309020205020404" pitchFamily="49" charset="0"/>
              </a:rPr>
              <a:t>else</a:t>
            </a:r>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    print("You are still young!")</a:t>
            </a:r>
          </a:p>
        </p:txBody>
      </p:sp>
      <p:sp>
        <p:nvSpPr>
          <p:cNvPr id="10" name="TextBox 9">
            <a:extLst>
              <a:ext uri="{FF2B5EF4-FFF2-40B4-BE49-F238E27FC236}">
                <a16:creationId xmlns:a16="http://schemas.microsoft.com/office/drawing/2014/main" id="{0844FA07-AA7C-499B-AAE1-6AD486CEB3C1}"/>
              </a:ext>
            </a:extLst>
          </p:cNvPr>
          <p:cNvSpPr txBox="1"/>
          <p:nvPr/>
        </p:nvSpPr>
        <p:spPr>
          <a:xfrm>
            <a:off x="9382338" y="2785650"/>
            <a:ext cx="1875287"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3200" b="1" dirty="0">
                <a:solidFill>
                  <a:srgbClr val="002060"/>
                </a:solidFill>
                <a:latin typeface="Cambria" panose="02040503050406030204" pitchFamily="18" charset="0"/>
                <a:ea typeface="Cambria" panose="02040503050406030204" pitchFamily="18" charset="0"/>
              </a:rPr>
              <a:t>Output?</a:t>
            </a:r>
            <a:endParaRPr lang="en-US" sz="3200" b="1" dirty="0">
              <a:solidFill>
                <a:srgbClr val="00206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4469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A6E515-B7C6-46D0-9BFD-76595FCFC49A}"/>
              </a:ext>
            </a:extLst>
          </p:cNvPr>
          <p:cNvSpPr>
            <a:spLocks noGrp="1"/>
          </p:cNvSpPr>
          <p:nvPr>
            <p:ph type="title"/>
          </p:nvPr>
        </p:nvSpPr>
        <p:spPr/>
        <p:txBody>
          <a:bodyPr/>
          <a:lstStyle/>
          <a:p>
            <a:r>
              <a:rPr lang="en-US" dirty="0"/>
              <a:t>Common mistakes (2/4)</a:t>
            </a:r>
          </a:p>
        </p:txBody>
      </p:sp>
      <p:sp>
        <p:nvSpPr>
          <p:cNvPr id="5" name="Slide Number Placeholder 4">
            <a:extLst>
              <a:ext uri="{FF2B5EF4-FFF2-40B4-BE49-F238E27FC236}">
                <a16:creationId xmlns:a16="http://schemas.microsoft.com/office/drawing/2014/main" id="{0699E760-97D4-488E-AE2D-427B897C7D1F}"/>
              </a:ext>
            </a:extLst>
          </p:cNvPr>
          <p:cNvSpPr>
            <a:spLocks noGrp="1"/>
          </p:cNvSpPr>
          <p:nvPr>
            <p:ph type="sldNum" sz="quarter" idx="4"/>
          </p:nvPr>
        </p:nvSpPr>
        <p:spPr/>
        <p:txBody>
          <a:bodyPr/>
          <a:lstStyle/>
          <a:p>
            <a:fld id="{C3E9C2E3-6413-4F3D-8E4C-FAE5AC19448A}" type="slidenum">
              <a:rPr lang="en-US" smtClean="0"/>
              <a:t>23</a:t>
            </a:fld>
            <a:endParaRPr lang="en-US"/>
          </a:p>
        </p:txBody>
      </p:sp>
      <p:sp>
        <p:nvSpPr>
          <p:cNvPr id="9" name="TextBox 8">
            <a:extLst>
              <a:ext uri="{FF2B5EF4-FFF2-40B4-BE49-F238E27FC236}">
                <a16:creationId xmlns:a16="http://schemas.microsoft.com/office/drawing/2014/main" id="{46CFF8E7-BE4A-4C2D-81CB-3EC5F77A666A}"/>
              </a:ext>
            </a:extLst>
          </p:cNvPr>
          <p:cNvSpPr txBox="1"/>
          <p:nvPr/>
        </p:nvSpPr>
        <p:spPr>
          <a:xfrm>
            <a:off x="934375" y="1523767"/>
            <a:ext cx="8733407" cy="3108543"/>
          </a:xfrm>
          <a:prstGeom prst="rect">
            <a:avLst/>
          </a:prstGeom>
          <a:noFill/>
        </p:spPr>
        <p:txBody>
          <a:bodyPr wrap="square">
            <a:spAutoFit/>
          </a:bodyPr>
          <a:lstStyle/>
          <a:p>
            <a:r>
              <a:rPr lang="en-US" sz="2800" dirty="0" err="1">
                <a:latin typeface="Courier New" panose="02070309020205020404" pitchFamily="49" charset="0"/>
                <a:cs typeface="Courier New" panose="02070309020205020404" pitchFamily="49" charset="0"/>
              </a:rPr>
              <a:t>ks_age</a:t>
            </a:r>
            <a:r>
              <a:rPr lang="en-US" sz="2800" dirty="0">
                <a:latin typeface="Courier New" panose="02070309020205020404" pitchFamily="49" charset="0"/>
                <a:cs typeface="Courier New" panose="02070309020205020404" pitchFamily="49" charset="0"/>
              </a:rPr>
              <a:t> = 30</a:t>
            </a:r>
          </a:p>
          <a:p>
            <a:r>
              <a:rPr lang="en-US" sz="2800" b="1" dirty="0">
                <a:solidFill>
                  <a:srgbClr val="FF0000"/>
                </a:solidFill>
                <a:latin typeface="Courier New" panose="02070309020205020404" pitchFamily="49" charset="0"/>
                <a:cs typeface="Courier New" panose="02070309020205020404" pitchFamily="49" charset="0"/>
              </a:rPr>
              <a:t>if</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ks_age</a:t>
            </a:r>
            <a:r>
              <a:rPr lang="en-US" sz="2800" dirty="0">
                <a:latin typeface="Courier New" panose="02070309020205020404" pitchFamily="49" charset="0"/>
                <a:cs typeface="Courier New" panose="02070309020205020404" pitchFamily="49" charset="0"/>
              </a:rPr>
              <a:t> &lt;20:    </a:t>
            </a:r>
          </a:p>
          <a:p>
            <a:r>
              <a:rPr lang="en-US" sz="2800" dirty="0">
                <a:latin typeface="Courier New" panose="02070309020205020404" pitchFamily="49" charset="0"/>
                <a:cs typeface="Courier New" panose="02070309020205020404" pitchFamily="49" charset="0"/>
              </a:rPr>
              <a:t>    print("You are super young!")</a:t>
            </a:r>
          </a:p>
          <a:p>
            <a:r>
              <a:rPr lang="en-US" sz="2800" b="1" dirty="0">
                <a:solidFill>
                  <a:srgbClr val="FF0000"/>
                </a:solidFill>
                <a:latin typeface="Courier New" panose="02070309020205020404" pitchFamily="49" charset="0"/>
                <a:cs typeface="Courier New" panose="02070309020205020404" pitchFamily="49" charset="0"/>
              </a:rPr>
              <a:t>elif</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ks_age</a:t>
            </a:r>
            <a:r>
              <a:rPr lang="en-US" sz="2800" dirty="0">
                <a:latin typeface="Courier New" panose="02070309020205020404" pitchFamily="49" charset="0"/>
                <a:cs typeface="Courier New" panose="02070309020205020404" pitchFamily="49" charset="0"/>
              </a:rPr>
              <a:t> &lt; 30:    </a:t>
            </a:r>
          </a:p>
          <a:p>
            <a:r>
              <a:rPr lang="en-US" sz="2800" dirty="0">
                <a:latin typeface="Courier New" panose="02070309020205020404" pitchFamily="49" charset="0"/>
                <a:cs typeface="Courier New" panose="02070309020205020404" pitchFamily="49" charset="0"/>
              </a:rPr>
              <a:t>    print("You are young!")</a:t>
            </a:r>
          </a:p>
          <a:p>
            <a:r>
              <a:rPr lang="en-US" sz="2800" b="1" dirty="0">
                <a:solidFill>
                  <a:srgbClr val="FF0000"/>
                </a:solidFill>
                <a:latin typeface="Courier New" panose="02070309020205020404" pitchFamily="49" charset="0"/>
                <a:cs typeface="Courier New" panose="02070309020205020404" pitchFamily="49" charset="0"/>
              </a:rPr>
              <a:t>else </a:t>
            </a:r>
            <a:r>
              <a:rPr lang="en-US" sz="2800" dirty="0" err="1">
                <a:latin typeface="Courier New" panose="02070309020205020404" pitchFamily="49" charset="0"/>
                <a:cs typeface="Courier New" panose="02070309020205020404" pitchFamily="49" charset="0"/>
              </a:rPr>
              <a:t>ks_age</a:t>
            </a:r>
            <a:r>
              <a:rPr lang="en-US" sz="2800" dirty="0">
                <a:latin typeface="Courier New" panose="02070309020205020404" pitchFamily="49" charset="0"/>
                <a:cs typeface="Courier New" panose="02070309020205020404" pitchFamily="49" charset="0"/>
              </a:rPr>
              <a:t> &gt; 30:    </a:t>
            </a:r>
          </a:p>
          <a:p>
            <a:r>
              <a:rPr lang="en-US" sz="2800" dirty="0">
                <a:latin typeface="Courier New" panose="02070309020205020404" pitchFamily="49" charset="0"/>
                <a:cs typeface="Courier New" panose="02070309020205020404" pitchFamily="49" charset="0"/>
              </a:rPr>
              <a:t>    print("You are still young!")</a:t>
            </a:r>
          </a:p>
        </p:txBody>
      </p:sp>
      <p:sp>
        <p:nvSpPr>
          <p:cNvPr id="10" name="TextBox 9">
            <a:extLst>
              <a:ext uri="{FF2B5EF4-FFF2-40B4-BE49-F238E27FC236}">
                <a16:creationId xmlns:a16="http://schemas.microsoft.com/office/drawing/2014/main" id="{0844FA07-AA7C-499B-AAE1-6AD486CEB3C1}"/>
              </a:ext>
            </a:extLst>
          </p:cNvPr>
          <p:cNvSpPr txBox="1"/>
          <p:nvPr/>
        </p:nvSpPr>
        <p:spPr>
          <a:xfrm>
            <a:off x="9382338" y="2785650"/>
            <a:ext cx="1875287"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3200" b="1" dirty="0">
                <a:solidFill>
                  <a:srgbClr val="002060"/>
                </a:solidFill>
                <a:latin typeface="Cambria" panose="02040503050406030204" pitchFamily="18" charset="0"/>
                <a:ea typeface="Cambria" panose="02040503050406030204" pitchFamily="18" charset="0"/>
              </a:rPr>
              <a:t>Output?</a:t>
            </a:r>
            <a:endParaRPr lang="en-US" sz="3200" b="1" dirty="0">
              <a:solidFill>
                <a:srgbClr val="00206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2444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A6E515-B7C6-46D0-9BFD-76595FCFC49A}"/>
              </a:ext>
            </a:extLst>
          </p:cNvPr>
          <p:cNvSpPr>
            <a:spLocks noGrp="1"/>
          </p:cNvSpPr>
          <p:nvPr>
            <p:ph type="title"/>
          </p:nvPr>
        </p:nvSpPr>
        <p:spPr/>
        <p:txBody>
          <a:bodyPr/>
          <a:lstStyle/>
          <a:p>
            <a:r>
              <a:rPr lang="en-US" dirty="0"/>
              <a:t>Common mistakes (3/4)</a:t>
            </a:r>
          </a:p>
        </p:txBody>
      </p:sp>
      <p:sp>
        <p:nvSpPr>
          <p:cNvPr id="5" name="Slide Number Placeholder 4">
            <a:extLst>
              <a:ext uri="{FF2B5EF4-FFF2-40B4-BE49-F238E27FC236}">
                <a16:creationId xmlns:a16="http://schemas.microsoft.com/office/drawing/2014/main" id="{0699E760-97D4-488E-AE2D-427B897C7D1F}"/>
              </a:ext>
            </a:extLst>
          </p:cNvPr>
          <p:cNvSpPr>
            <a:spLocks noGrp="1"/>
          </p:cNvSpPr>
          <p:nvPr>
            <p:ph type="sldNum" sz="quarter" idx="4"/>
          </p:nvPr>
        </p:nvSpPr>
        <p:spPr/>
        <p:txBody>
          <a:bodyPr/>
          <a:lstStyle/>
          <a:p>
            <a:fld id="{C3E9C2E3-6413-4F3D-8E4C-FAE5AC19448A}" type="slidenum">
              <a:rPr lang="en-US" smtClean="0"/>
              <a:t>24</a:t>
            </a:fld>
            <a:endParaRPr lang="en-US"/>
          </a:p>
        </p:txBody>
      </p:sp>
      <p:sp>
        <p:nvSpPr>
          <p:cNvPr id="9" name="TextBox 8">
            <a:extLst>
              <a:ext uri="{FF2B5EF4-FFF2-40B4-BE49-F238E27FC236}">
                <a16:creationId xmlns:a16="http://schemas.microsoft.com/office/drawing/2014/main" id="{46CFF8E7-BE4A-4C2D-81CB-3EC5F77A666A}"/>
              </a:ext>
            </a:extLst>
          </p:cNvPr>
          <p:cNvSpPr txBox="1"/>
          <p:nvPr/>
        </p:nvSpPr>
        <p:spPr>
          <a:xfrm>
            <a:off x="934375" y="1523767"/>
            <a:ext cx="8733407" cy="3108543"/>
          </a:xfrm>
          <a:prstGeom prst="rect">
            <a:avLst/>
          </a:prstGeom>
          <a:noFill/>
        </p:spPr>
        <p:txBody>
          <a:bodyPr wrap="square">
            <a:spAutoFit/>
          </a:bodyPr>
          <a:lstStyle/>
          <a:p>
            <a:r>
              <a:rPr lang="en-US" sz="2800" dirty="0" err="1">
                <a:latin typeface="Courier New" panose="02070309020205020404" pitchFamily="49" charset="0"/>
                <a:cs typeface="Courier New" panose="02070309020205020404" pitchFamily="49" charset="0"/>
              </a:rPr>
              <a:t>ks_age</a:t>
            </a:r>
            <a:r>
              <a:rPr lang="en-US" sz="2800" dirty="0">
                <a:latin typeface="Courier New" panose="02070309020205020404" pitchFamily="49" charset="0"/>
                <a:cs typeface="Courier New" panose="02070309020205020404" pitchFamily="49" charset="0"/>
              </a:rPr>
              <a:t> = 30</a:t>
            </a:r>
          </a:p>
          <a:p>
            <a:r>
              <a:rPr lang="en-US" sz="2800" b="1" dirty="0">
                <a:solidFill>
                  <a:srgbClr val="FF0000"/>
                </a:solidFill>
                <a:latin typeface="Courier New" panose="02070309020205020404" pitchFamily="49" charset="0"/>
                <a:cs typeface="Courier New" panose="02070309020205020404" pitchFamily="49" charset="0"/>
              </a:rPr>
              <a:t>if</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ks_age</a:t>
            </a:r>
            <a:r>
              <a:rPr lang="en-US" sz="2800" dirty="0">
                <a:latin typeface="Courier New" panose="02070309020205020404" pitchFamily="49" charset="0"/>
                <a:cs typeface="Courier New" panose="02070309020205020404" pitchFamily="49" charset="0"/>
              </a:rPr>
              <a:t> &lt;20:    </a:t>
            </a:r>
          </a:p>
          <a:p>
            <a:r>
              <a:rPr lang="en-US" sz="2800" dirty="0">
                <a:latin typeface="Courier New" panose="02070309020205020404" pitchFamily="49" charset="0"/>
                <a:cs typeface="Courier New" panose="02070309020205020404" pitchFamily="49" charset="0"/>
              </a:rPr>
              <a:t>    print("You are super young!")</a:t>
            </a:r>
          </a:p>
          <a:p>
            <a:r>
              <a:rPr lang="en-US" sz="2800" b="1" dirty="0">
                <a:solidFill>
                  <a:srgbClr val="FF0000"/>
                </a:solidFill>
                <a:latin typeface="Courier New" panose="02070309020205020404" pitchFamily="49" charset="0"/>
                <a:cs typeface="Courier New" panose="02070309020205020404" pitchFamily="49" charset="0"/>
              </a:rPr>
              <a:t>elif</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ks_age</a:t>
            </a:r>
            <a:r>
              <a:rPr lang="en-US" sz="2800" dirty="0">
                <a:latin typeface="Courier New" panose="02070309020205020404" pitchFamily="49" charset="0"/>
                <a:cs typeface="Courier New" panose="02070309020205020404" pitchFamily="49" charset="0"/>
              </a:rPr>
              <a:t> = 30:    </a:t>
            </a:r>
          </a:p>
          <a:p>
            <a:r>
              <a:rPr lang="en-US" sz="2800" dirty="0">
                <a:latin typeface="Courier New" panose="02070309020205020404" pitchFamily="49" charset="0"/>
                <a:cs typeface="Courier New" panose="02070309020205020404" pitchFamily="49" charset="0"/>
              </a:rPr>
              <a:t>    print("You are young!")</a:t>
            </a:r>
          </a:p>
          <a:p>
            <a:r>
              <a:rPr lang="en-US" sz="2800" b="1" dirty="0">
                <a:solidFill>
                  <a:srgbClr val="FF0000"/>
                </a:solidFill>
                <a:latin typeface="Courier New" panose="02070309020205020404" pitchFamily="49" charset="0"/>
                <a:cs typeface="Courier New" panose="02070309020205020404" pitchFamily="49" charset="0"/>
              </a:rPr>
              <a:t>else</a:t>
            </a:r>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    print("You are still young!")</a:t>
            </a:r>
          </a:p>
        </p:txBody>
      </p:sp>
      <p:sp>
        <p:nvSpPr>
          <p:cNvPr id="10" name="TextBox 9">
            <a:extLst>
              <a:ext uri="{FF2B5EF4-FFF2-40B4-BE49-F238E27FC236}">
                <a16:creationId xmlns:a16="http://schemas.microsoft.com/office/drawing/2014/main" id="{0844FA07-AA7C-499B-AAE1-6AD486CEB3C1}"/>
              </a:ext>
            </a:extLst>
          </p:cNvPr>
          <p:cNvSpPr txBox="1"/>
          <p:nvPr/>
        </p:nvSpPr>
        <p:spPr>
          <a:xfrm>
            <a:off x="9382338" y="2785650"/>
            <a:ext cx="1875287"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3200" b="1" dirty="0">
                <a:solidFill>
                  <a:srgbClr val="002060"/>
                </a:solidFill>
                <a:latin typeface="Cambria" panose="02040503050406030204" pitchFamily="18" charset="0"/>
                <a:ea typeface="Cambria" panose="02040503050406030204" pitchFamily="18" charset="0"/>
              </a:rPr>
              <a:t>Output?</a:t>
            </a:r>
            <a:endParaRPr lang="en-US" sz="3200" b="1" dirty="0">
              <a:solidFill>
                <a:srgbClr val="00206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3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A6E515-B7C6-46D0-9BFD-76595FCFC49A}"/>
              </a:ext>
            </a:extLst>
          </p:cNvPr>
          <p:cNvSpPr>
            <a:spLocks noGrp="1"/>
          </p:cNvSpPr>
          <p:nvPr>
            <p:ph type="title"/>
          </p:nvPr>
        </p:nvSpPr>
        <p:spPr/>
        <p:txBody>
          <a:bodyPr/>
          <a:lstStyle/>
          <a:p>
            <a:r>
              <a:rPr lang="en-US" dirty="0"/>
              <a:t>Common mistakes (4/4)</a:t>
            </a:r>
          </a:p>
        </p:txBody>
      </p:sp>
      <p:sp>
        <p:nvSpPr>
          <p:cNvPr id="5" name="Slide Number Placeholder 4">
            <a:extLst>
              <a:ext uri="{FF2B5EF4-FFF2-40B4-BE49-F238E27FC236}">
                <a16:creationId xmlns:a16="http://schemas.microsoft.com/office/drawing/2014/main" id="{0699E760-97D4-488E-AE2D-427B897C7D1F}"/>
              </a:ext>
            </a:extLst>
          </p:cNvPr>
          <p:cNvSpPr>
            <a:spLocks noGrp="1"/>
          </p:cNvSpPr>
          <p:nvPr>
            <p:ph type="sldNum" sz="quarter" idx="4"/>
          </p:nvPr>
        </p:nvSpPr>
        <p:spPr/>
        <p:txBody>
          <a:bodyPr/>
          <a:lstStyle/>
          <a:p>
            <a:fld id="{C3E9C2E3-6413-4F3D-8E4C-FAE5AC19448A}" type="slidenum">
              <a:rPr lang="en-US" smtClean="0"/>
              <a:t>25</a:t>
            </a:fld>
            <a:endParaRPr lang="en-US"/>
          </a:p>
        </p:txBody>
      </p:sp>
      <p:sp>
        <p:nvSpPr>
          <p:cNvPr id="9" name="TextBox 8">
            <a:extLst>
              <a:ext uri="{FF2B5EF4-FFF2-40B4-BE49-F238E27FC236}">
                <a16:creationId xmlns:a16="http://schemas.microsoft.com/office/drawing/2014/main" id="{46CFF8E7-BE4A-4C2D-81CB-3EC5F77A666A}"/>
              </a:ext>
            </a:extLst>
          </p:cNvPr>
          <p:cNvSpPr txBox="1"/>
          <p:nvPr/>
        </p:nvSpPr>
        <p:spPr>
          <a:xfrm>
            <a:off x="934375" y="1523767"/>
            <a:ext cx="8733407" cy="3108543"/>
          </a:xfrm>
          <a:prstGeom prst="rect">
            <a:avLst/>
          </a:prstGeom>
          <a:noFill/>
        </p:spPr>
        <p:txBody>
          <a:bodyPr wrap="square">
            <a:spAutoFit/>
          </a:bodyPr>
          <a:lstStyle/>
          <a:p>
            <a:r>
              <a:rPr lang="en-US" sz="2800" dirty="0" err="1">
                <a:latin typeface="Courier New" panose="02070309020205020404" pitchFamily="49" charset="0"/>
                <a:cs typeface="Courier New" panose="02070309020205020404" pitchFamily="49" charset="0"/>
              </a:rPr>
              <a:t>ks_age</a:t>
            </a:r>
            <a:r>
              <a:rPr lang="en-US" sz="2800" dirty="0">
                <a:latin typeface="Courier New" panose="02070309020205020404" pitchFamily="49" charset="0"/>
                <a:cs typeface="Courier New" panose="02070309020205020404" pitchFamily="49" charset="0"/>
              </a:rPr>
              <a:t> = 30</a:t>
            </a:r>
          </a:p>
          <a:p>
            <a:r>
              <a:rPr lang="en-US" sz="2800" b="1" dirty="0">
                <a:solidFill>
                  <a:srgbClr val="FF0000"/>
                </a:solidFill>
                <a:latin typeface="Courier New" panose="02070309020205020404" pitchFamily="49" charset="0"/>
                <a:cs typeface="Courier New" panose="02070309020205020404" pitchFamily="49" charset="0"/>
              </a:rPr>
              <a:t>if</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ks_age</a:t>
            </a:r>
            <a:r>
              <a:rPr lang="en-US" sz="2800" dirty="0">
                <a:latin typeface="Courier New" panose="02070309020205020404" pitchFamily="49" charset="0"/>
                <a:cs typeface="Courier New" panose="02070309020205020404" pitchFamily="49" charset="0"/>
              </a:rPr>
              <a:t> &lt;20:    </a:t>
            </a:r>
          </a:p>
          <a:p>
            <a:r>
              <a:rPr lang="en-US" sz="2800" dirty="0">
                <a:latin typeface="Courier New" panose="02070309020205020404" pitchFamily="49" charset="0"/>
                <a:cs typeface="Courier New" panose="02070309020205020404" pitchFamily="49" charset="0"/>
              </a:rPr>
              <a:t>    print("You are super young!")</a:t>
            </a:r>
          </a:p>
          <a:p>
            <a:r>
              <a:rPr lang="en-US" sz="2800" b="1" dirty="0">
                <a:solidFill>
                  <a:srgbClr val="FF0000"/>
                </a:solidFill>
                <a:latin typeface="Courier New" panose="02070309020205020404" pitchFamily="49" charset="0"/>
                <a:cs typeface="Courier New" panose="02070309020205020404" pitchFamily="49" charset="0"/>
              </a:rPr>
              <a:t>    elif</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ks_age</a:t>
            </a:r>
            <a:r>
              <a:rPr lang="en-US" sz="2800" dirty="0">
                <a:latin typeface="Courier New" panose="02070309020205020404" pitchFamily="49" charset="0"/>
                <a:cs typeface="Courier New" panose="02070309020205020404" pitchFamily="49" charset="0"/>
              </a:rPr>
              <a:t> == 30:    </a:t>
            </a:r>
          </a:p>
          <a:p>
            <a:r>
              <a:rPr lang="en-US" sz="2800" dirty="0">
                <a:latin typeface="Courier New" panose="02070309020205020404" pitchFamily="49" charset="0"/>
                <a:cs typeface="Courier New" panose="02070309020205020404" pitchFamily="49" charset="0"/>
              </a:rPr>
              <a:t>        print("You are young!")</a:t>
            </a:r>
          </a:p>
          <a:p>
            <a:r>
              <a:rPr lang="en-US" sz="2800" b="1" dirty="0">
                <a:solidFill>
                  <a:srgbClr val="FF0000"/>
                </a:solidFill>
                <a:latin typeface="Courier New" panose="02070309020205020404" pitchFamily="49" charset="0"/>
                <a:cs typeface="Courier New" panose="02070309020205020404" pitchFamily="49" charset="0"/>
              </a:rPr>
              <a:t>else</a:t>
            </a:r>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    print("You are still young!")</a:t>
            </a:r>
          </a:p>
        </p:txBody>
      </p:sp>
      <p:sp>
        <p:nvSpPr>
          <p:cNvPr id="10" name="TextBox 9">
            <a:extLst>
              <a:ext uri="{FF2B5EF4-FFF2-40B4-BE49-F238E27FC236}">
                <a16:creationId xmlns:a16="http://schemas.microsoft.com/office/drawing/2014/main" id="{0844FA07-AA7C-499B-AAE1-6AD486CEB3C1}"/>
              </a:ext>
            </a:extLst>
          </p:cNvPr>
          <p:cNvSpPr txBox="1"/>
          <p:nvPr/>
        </p:nvSpPr>
        <p:spPr>
          <a:xfrm>
            <a:off x="9382338" y="2785650"/>
            <a:ext cx="1875287"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3200" b="1" dirty="0">
                <a:solidFill>
                  <a:srgbClr val="002060"/>
                </a:solidFill>
                <a:latin typeface="Cambria" panose="02040503050406030204" pitchFamily="18" charset="0"/>
                <a:ea typeface="Cambria" panose="02040503050406030204" pitchFamily="18" charset="0"/>
              </a:rPr>
              <a:t>Output?</a:t>
            </a:r>
            <a:endParaRPr lang="en-US" sz="3200" b="1" dirty="0">
              <a:solidFill>
                <a:srgbClr val="00206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5287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Nested-if-else </a:t>
            </a:r>
          </a:p>
        </p:txBody>
      </p:sp>
      <p:sp>
        <p:nvSpPr>
          <p:cNvPr id="4" name="Slide Number Placeholder 3"/>
          <p:cNvSpPr>
            <a:spLocks noGrp="1"/>
          </p:cNvSpPr>
          <p:nvPr>
            <p:ph type="sldNum" sz="quarter" idx="4"/>
          </p:nvPr>
        </p:nvSpPr>
        <p:spPr/>
        <p:txBody>
          <a:bodyPr/>
          <a:lstStyle/>
          <a:p>
            <a:fld id="{C3E9C2E3-6413-4F3D-8E4C-FAE5AC19448A}" type="slidenum">
              <a:rPr lang="en-US" smtClean="0"/>
              <a:t>26</a:t>
            </a:fld>
            <a:endParaRPr lang="en-US"/>
          </a:p>
        </p:txBody>
      </p:sp>
      <p:pic>
        <p:nvPicPr>
          <p:cNvPr id="3074" name="Picture 2" descr="nested-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21" y="1224201"/>
            <a:ext cx="7207795" cy="53464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ABBF95A-E427-4B66-B0D3-F764B36DF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0647" y="2415658"/>
            <a:ext cx="3385917" cy="26788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30CF6A5-02E5-4CD9-B4C7-D685013C119D}"/>
              </a:ext>
            </a:extLst>
          </p:cNvPr>
          <p:cNvSpPr txBox="1"/>
          <p:nvPr/>
        </p:nvSpPr>
        <p:spPr>
          <a:xfrm>
            <a:off x="10767527" y="5094516"/>
            <a:ext cx="965970" cy="369332"/>
          </a:xfrm>
          <a:prstGeom prst="rect">
            <a:avLst/>
          </a:prstGeom>
          <a:noFill/>
        </p:spPr>
        <p:txBody>
          <a:bodyPr wrap="none" rtlCol="0">
            <a:spAutoFit/>
          </a:bodyPr>
          <a:lstStyle/>
          <a:p>
            <a:r>
              <a:rPr lang="en-US" dirty="0"/>
              <a:t>[</a:t>
            </a:r>
            <a:r>
              <a:rPr lang="en-US" dirty="0">
                <a:hlinkClick r:id="rId4"/>
              </a:rPr>
              <a:t>source</a:t>
            </a:r>
            <a:r>
              <a:rPr lang="en-US" dirty="0"/>
              <a:t>]</a:t>
            </a:r>
          </a:p>
        </p:txBody>
      </p:sp>
    </p:spTree>
    <p:extLst>
      <p:ext uri="{BB962C8B-B14F-4D97-AF65-F5344CB8AC3E}">
        <p14:creationId xmlns:p14="http://schemas.microsoft.com/office/powerpoint/2010/main" val="166028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if-else – example 1</a:t>
            </a:r>
          </a:p>
        </p:txBody>
      </p:sp>
      <p:sp>
        <p:nvSpPr>
          <p:cNvPr id="4" name="Slide Number Placeholder 3"/>
          <p:cNvSpPr>
            <a:spLocks noGrp="1"/>
          </p:cNvSpPr>
          <p:nvPr>
            <p:ph type="sldNum" sz="quarter" idx="4"/>
          </p:nvPr>
        </p:nvSpPr>
        <p:spPr/>
        <p:txBody>
          <a:bodyPr/>
          <a:lstStyle/>
          <a:p>
            <a:fld id="{C3E9C2E3-6413-4F3D-8E4C-FAE5AC19448A}" type="slidenum">
              <a:rPr lang="en-US" smtClean="0"/>
              <a:t>27</a:t>
            </a:fld>
            <a:endParaRPr lang="en-US"/>
          </a:p>
        </p:txBody>
      </p:sp>
      <p:pic>
        <p:nvPicPr>
          <p:cNvPr id="6" name="Picture 5"/>
          <p:cNvPicPr>
            <a:picLocks noChangeAspect="1"/>
          </p:cNvPicPr>
          <p:nvPr/>
        </p:nvPicPr>
        <p:blipFill>
          <a:blip r:embed="rId2"/>
          <a:stretch>
            <a:fillRect/>
          </a:stretch>
        </p:blipFill>
        <p:spPr>
          <a:xfrm>
            <a:off x="1718130" y="1414413"/>
            <a:ext cx="8945284" cy="4805318"/>
          </a:xfrm>
          <a:prstGeom prst="rect">
            <a:avLst/>
          </a:prstGeom>
        </p:spPr>
      </p:pic>
    </p:spTree>
    <p:extLst>
      <p:ext uri="{BB962C8B-B14F-4D97-AF65-F5344CB8AC3E}">
        <p14:creationId xmlns:p14="http://schemas.microsoft.com/office/powerpoint/2010/main" val="150360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Nested if-else – example 2</a:t>
            </a:r>
          </a:p>
        </p:txBody>
      </p:sp>
      <p:sp>
        <p:nvSpPr>
          <p:cNvPr id="4" name="Slide Number Placeholder 3"/>
          <p:cNvSpPr>
            <a:spLocks noGrp="1"/>
          </p:cNvSpPr>
          <p:nvPr>
            <p:ph type="sldNum" sz="quarter" idx="4"/>
          </p:nvPr>
        </p:nvSpPr>
        <p:spPr/>
        <p:txBody>
          <a:bodyPr/>
          <a:lstStyle/>
          <a:p>
            <a:fld id="{C3E9C2E3-6413-4F3D-8E4C-FAE5AC19448A}" type="slidenum">
              <a:rPr lang="en-US" smtClean="0"/>
              <a:t>28</a:t>
            </a:fld>
            <a:endParaRPr lang="en-US"/>
          </a:p>
        </p:txBody>
      </p:sp>
      <p:pic>
        <p:nvPicPr>
          <p:cNvPr id="8" name="Picture 7"/>
          <p:cNvPicPr>
            <a:picLocks noChangeAspect="1"/>
          </p:cNvPicPr>
          <p:nvPr/>
        </p:nvPicPr>
        <p:blipFill>
          <a:blip r:embed="rId2"/>
          <a:stretch>
            <a:fillRect/>
          </a:stretch>
        </p:blipFill>
        <p:spPr>
          <a:xfrm>
            <a:off x="923153" y="1746607"/>
            <a:ext cx="10345693" cy="4736997"/>
          </a:xfrm>
          <a:prstGeom prst="rect">
            <a:avLst/>
          </a:prstGeom>
        </p:spPr>
      </p:pic>
      <p:sp>
        <p:nvSpPr>
          <p:cNvPr id="6" name="TextBox 5">
            <a:extLst>
              <a:ext uri="{FF2B5EF4-FFF2-40B4-BE49-F238E27FC236}">
                <a16:creationId xmlns:a16="http://schemas.microsoft.com/office/drawing/2014/main" id="{B0322DF0-9D14-4D1B-8C4F-E7BE8572116F}"/>
              </a:ext>
            </a:extLst>
          </p:cNvPr>
          <p:cNvSpPr txBox="1"/>
          <p:nvPr/>
        </p:nvSpPr>
        <p:spPr>
          <a:xfrm>
            <a:off x="923153" y="1161832"/>
            <a:ext cx="3126300"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800" dirty="0">
                <a:solidFill>
                  <a:schemeClr val="tx1"/>
                </a:solidFill>
                <a:latin typeface="Cambria" panose="02040503050406030204" pitchFamily="18" charset="0"/>
                <a:ea typeface="Cambria" panose="02040503050406030204" pitchFamily="18" charset="0"/>
              </a:rPr>
              <a:t>speed = </a:t>
            </a:r>
            <a:r>
              <a:rPr lang="en-US" altLang="zh-CN" sz="2800" dirty="0">
                <a:solidFill>
                  <a:srgbClr val="00B050"/>
                </a:solidFill>
                <a:latin typeface="Cambria" panose="02040503050406030204" pitchFamily="18" charset="0"/>
                <a:ea typeface="Cambria" panose="02040503050406030204" pitchFamily="18" charset="0"/>
              </a:rPr>
              <a:t>100</a:t>
            </a:r>
            <a:endParaRPr lang="en-US" sz="2800" dirty="0">
              <a:solidFill>
                <a:srgbClr val="00B05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65490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Nested if-else – example 3</a:t>
            </a:r>
          </a:p>
        </p:txBody>
      </p:sp>
      <p:sp>
        <p:nvSpPr>
          <p:cNvPr id="4" name="Slide Number Placeholder 3"/>
          <p:cNvSpPr>
            <a:spLocks noGrp="1"/>
          </p:cNvSpPr>
          <p:nvPr>
            <p:ph type="sldNum" sz="quarter" idx="4"/>
          </p:nvPr>
        </p:nvSpPr>
        <p:spPr/>
        <p:txBody>
          <a:bodyPr/>
          <a:lstStyle/>
          <a:p>
            <a:fld id="{C3E9C2E3-6413-4F3D-8E4C-FAE5AC19448A}" type="slidenum">
              <a:rPr lang="en-US" smtClean="0"/>
              <a:t>29</a:t>
            </a:fld>
            <a:endParaRPr lang="en-US"/>
          </a:p>
        </p:txBody>
      </p:sp>
      <p:pic>
        <p:nvPicPr>
          <p:cNvPr id="7" name="Picture 6">
            <a:extLst>
              <a:ext uri="{FF2B5EF4-FFF2-40B4-BE49-F238E27FC236}">
                <a16:creationId xmlns:a16="http://schemas.microsoft.com/office/drawing/2014/main" id="{4D9562D8-5602-4034-A4C5-DA86B1FCBC4E}"/>
              </a:ext>
            </a:extLst>
          </p:cNvPr>
          <p:cNvPicPr>
            <a:picLocks noChangeAspect="1"/>
          </p:cNvPicPr>
          <p:nvPr/>
        </p:nvPicPr>
        <p:blipFill>
          <a:blip r:embed="rId2"/>
          <a:stretch>
            <a:fillRect/>
          </a:stretch>
        </p:blipFill>
        <p:spPr>
          <a:xfrm>
            <a:off x="2718111" y="1128025"/>
            <a:ext cx="5954549" cy="5450112"/>
          </a:xfrm>
          <a:prstGeom prst="rect">
            <a:avLst/>
          </a:prstGeom>
        </p:spPr>
      </p:pic>
    </p:spTree>
    <p:extLst>
      <p:ext uri="{BB962C8B-B14F-4D97-AF65-F5344CB8AC3E}">
        <p14:creationId xmlns:p14="http://schemas.microsoft.com/office/powerpoint/2010/main" val="404425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Motivation example 1</a:t>
            </a:r>
            <a:endParaRPr lang="ko-KR" altLang="en-US" dirty="0"/>
          </a:p>
        </p:txBody>
      </p:sp>
      <p:sp>
        <p:nvSpPr>
          <p:cNvPr id="4" name="슬라이드 번호 개체 틀 3"/>
          <p:cNvSpPr>
            <a:spLocks noGrp="1"/>
          </p:cNvSpPr>
          <p:nvPr>
            <p:ph type="sldNum" sz="quarter" idx="4"/>
          </p:nvPr>
        </p:nvSpPr>
        <p:spPr/>
        <p:txBody>
          <a:bodyPr/>
          <a:lstStyle/>
          <a:p>
            <a:fld id="{7F0C9DCE-CBDA-4585-B5D5-F378E2C0A7AE}" type="slidenum">
              <a:rPr lang="en-US" smtClean="0"/>
              <a:t>3</a:t>
            </a:fld>
            <a:endParaRPr lang="en-US" dirty="0"/>
          </a:p>
        </p:txBody>
      </p:sp>
      <p:sp>
        <p:nvSpPr>
          <p:cNvPr id="5" name="Content Placeholder 4">
            <a:extLst>
              <a:ext uri="{FF2B5EF4-FFF2-40B4-BE49-F238E27FC236}">
                <a16:creationId xmlns:a16="http://schemas.microsoft.com/office/drawing/2014/main" id="{4044ED5A-9DA3-440A-9BAF-10B942797F87}"/>
              </a:ext>
            </a:extLst>
          </p:cNvPr>
          <p:cNvSpPr>
            <a:spLocks noGrp="1"/>
          </p:cNvSpPr>
          <p:nvPr>
            <p:ph idx="12"/>
          </p:nvPr>
        </p:nvSpPr>
        <p:spPr>
          <a:xfrm>
            <a:off x="6079067" y="1828632"/>
            <a:ext cx="5427134" cy="4216568"/>
          </a:xfrm>
          <a:ln>
            <a:solidFill>
              <a:schemeClr val="bg1"/>
            </a:solidFill>
          </a:ln>
        </p:spPr>
        <p:txBody>
          <a:bodyPr>
            <a:normAutofit/>
          </a:bodyPr>
          <a:lstStyle/>
          <a:p>
            <a:pPr marL="0" indent="0" algn="just">
              <a:buNone/>
            </a:pPr>
            <a:r>
              <a:rPr lang="en-US" sz="3200" dirty="0"/>
              <a:t>Ali Baba’s mom said: “Yah, please go to the </a:t>
            </a:r>
            <a:r>
              <a:rPr lang="en-US" sz="3200" dirty="0" err="1"/>
              <a:t>Vinmart</a:t>
            </a:r>
            <a:r>
              <a:rPr lang="en-US" sz="3200" dirty="0"/>
              <a:t> and buy one bottle of milk. If they have eggs, bring 6.”</a:t>
            </a:r>
          </a:p>
          <a:p>
            <a:pPr marL="0" indent="0">
              <a:buNone/>
            </a:pPr>
            <a:endParaRPr lang="en-US" sz="3200" dirty="0"/>
          </a:p>
          <a:p>
            <a:pPr marL="0" indent="0">
              <a:buNone/>
            </a:pPr>
            <a:r>
              <a:rPr lang="en-US" sz="3200" dirty="0">
                <a:solidFill>
                  <a:srgbClr val="FF0000"/>
                </a:solidFill>
              </a:rPr>
              <a:t>Ali Baba came home with ?</a:t>
            </a:r>
          </a:p>
        </p:txBody>
      </p:sp>
      <p:pic>
        <p:nvPicPr>
          <p:cNvPr id="1026" name="Picture 2" descr="The Secret To Long-Term Safe Storage Of Milk And Eggs">
            <a:extLst>
              <a:ext uri="{FF2B5EF4-FFF2-40B4-BE49-F238E27FC236}">
                <a16:creationId xmlns:a16="http://schemas.microsoft.com/office/drawing/2014/main" id="{5127B2B7-C354-4275-998B-623CC55F3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945" y="1828632"/>
            <a:ext cx="4820804" cy="3615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33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863C-EE80-4A0F-B1ED-FBFEEF2EB522}"/>
              </a:ext>
            </a:extLst>
          </p:cNvPr>
          <p:cNvSpPr>
            <a:spLocks noGrp="1"/>
          </p:cNvSpPr>
          <p:nvPr>
            <p:ph type="title"/>
          </p:nvPr>
        </p:nvSpPr>
        <p:spPr/>
        <p:txBody>
          <a:bodyPr/>
          <a:lstStyle/>
          <a:p>
            <a:r>
              <a:rPr lang="en-US" dirty="0"/>
              <a:t>If-elif-else or nested if-else?</a:t>
            </a:r>
          </a:p>
        </p:txBody>
      </p:sp>
      <p:sp>
        <p:nvSpPr>
          <p:cNvPr id="4" name="Slide Number Placeholder 3">
            <a:extLst>
              <a:ext uri="{FF2B5EF4-FFF2-40B4-BE49-F238E27FC236}">
                <a16:creationId xmlns:a16="http://schemas.microsoft.com/office/drawing/2014/main" id="{F44E6065-892C-4323-A1DD-13E37E00F2AD}"/>
              </a:ext>
            </a:extLst>
          </p:cNvPr>
          <p:cNvSpPr>
            <a:spLocks noGrp="1"/>
          </p:cNvSpPr>
          <p:nvPr>
            <p:ph type="sldNum" sz="quarter" idx="4"/>
          </p:nvPr>
        </p:nvSpPr>
        <p:spPr/>
        <p:txBody>
          <a:bodyPr/>
          <a:lstStyle/>
          <a:p>
            <a:fld id="{C3E9C2E3-6413-4F3D-8E4C-FAE5AC19448A}" type="slidenum">
              <a:rPr lang="en-US" smtClean="0"/>
              <a:t>30</a:t>
            </a:fld>
            <a:endParaRPr lang="en-US"/>
          </a:p>
        </p:txBody>
      </p:sp>
      <p:pic>
        <p:nvPicPr>
          <p:cNvPr id="15" name="Picture 14">
            <a:extLst>
              <a:ext uri="{FF2B5EF4-FFF2-40B4-BE49-F238E27FC236}">
                <a16:creationId xmlns:a16="http://schemas.microsoft.com/office/drawing/2014/main" id="{D6B3FF67-125D-4EA2-B744-21ABEF843A53}"/>
              </a:ext>
            </a:extLst>
          </p:cNvPr>
          <p:cNvPicPr>
            <a:picLocks noChangeAspect="1"/>
          </p:cNvPicPr>
          <p:nvPr/>
        </p:nvPicPr>
        <p:blipFill>
          <a:blip r:embed="rId2"/>
          <a:stretch>
            <a:fillRect/>
          </a:stretch>
        </p:blipFill>
        <p:spPr>
          <a:xfrm>
            <a:off x="6197617" y="2861559"/>
            <a:ext cx="5899987" cy="3493503"/>
          </a:xfrm>
          <a:prstGeom prst="rect">
            <a:avLst/>
          </a:prstGeom>
          <a:ln>
            <a:solidFill>
              <a:srgbClr val="002060"/>
            </a:solidFill>
          </a:ln>
        </p:spPr>
      </p:pic>
      <p:pic>
        <p:nvPicPr>
          <p:cNvPr id="17" name="Picture 16">
            <a:extLst>
              <a:ext uri="{FF2B5EF4-FFF2-40B4-BE49-F238E27FC236}">
                <a16:creationId xmlns:a16="http://schemas.microsoft.com/office/drawing/2014/main" id="{371EDBE4-0304-48BC-B713-9D4915EE5A2B}"/>
              </a:ext>
            </a:extLst>
          </p:cNvPr>
          <p:cNvPicPr>
            <a:picLocks noChangeAspect="1"/>
          </p:cNvPicPr>
          <p:nvPr/>
        </p:nvPicPr>
        <p:blipFill>
          <a:blip r:embed="rId3"/>
          <a:stretch>
            <a:fillRect/>
          </a:stretch>
        </p:blipFill>
        <p:spPr>
          <a:xfrm>
            <a:off x="94396" y="2861560"/>
            <a:ext cx="5798370" cy="3493502"/>
          </a:xfrm>
          <a:prstGeom prst="rect">
            <a:avLst/>
          </a:prstGeom>
          <a:ln>
            <a:solidFill>
              <a:srgbClr val="FF0000"/>
            </a:solidFill>
          </a:ln>
        </p:spPr>
      </p:pic>
      <p:sp>
        <p:nvSpPr>
          <p:cNvPr id="18" name="TextBox 17">
            <a:extLst>
              <a:ext uri="{FF2B5EF4-FFF2-40B4-BE49-F238E27FC236}">
                <a16:creationId xmlns:a16="http://schemas.microsoft.com/office/drawing/2014/main" id="{4EE71F11-2E35-4DC7-A23C-6ECC7598E256}"/>
              </a:ext>
            </a:extLst>
          </p:cNvPr>
          <p:cNvSpPr txBox="1"/>
          <p:nvPr/>
        </p:nvSpPr>
        <p:spPr>
          <a:xfrm>
            <a:off x="0" y="6584368"/>
            <a:ext cx="5888150" cy="307777"/>
          </a:xfrm>
          <a:prstGeom prst="rect">
            <a:avLst/>
          </a:prstGeom>
          <a:noFill/>
        </p:spPr>
        <p:txBody>
          <a:bodyPr wrap="none" rtlCol="0">
            <a:spAutoFit/>
          </a:bodyPr>
          <a:lstStyle/>
          <a:p>
            <a:r>
              <a:rPr lang="en-US" sz="1400" dirty="0">
                <a:solidFill>
                  <a:schemeClr val="bg1"/>
                </a:solidFill>
              </a:rPr>
              <a:t>Read more: http://www.rebellionrider.com/the-best-ways-to-utilize-elif-python/</a:t>
            </a:r>
          </a:p>
        </p:txBody>
      </p:sp>
      <p:pic>
        <p:nvPicPr>
          <p:cNvPr id="5124" name="Picture 4">
            <a:extLst>
              <a:ext uri="{FF2B5EF4-FFF2-40B4-BE49-F238E27FC236}">
                <a16:creationId xmlns:a16="http://schemas.microsoft.com/office/drawing/2014/main" id="{D279AE37-E4C9-4F94-980E-E67B15378B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891" y="1148783"/>
            <a:ext cx="2809875" cy="164306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5A622B0-1B25-4A47-9BF7-D8BA2856D4A3}"/>
              </a:ext>
            </a:extLst>
          </p:cNvPr>
          <p:cNvSpPr txBox="1"/>
          <p:nvPr/>
        </p:nvSpPr>
        <p:spPr>
          <a:xfrm>
            <a:off x="3854924" y="1260148"/>
            <a:ext cx="7651277" cy="1323439"/>
          </a:xfrm>
          <a:prstGeom prst="rect">
            <a:avLst/>
          </a:prstGeom>
          <a:noFill/>
        </p:spPr>
        <p:txBody>
          <a:bodyPr wrap="square">
            <a:spAutoFit/>
          </a:bodyPr>
          <a:lstStyle/>
          <a:p>
            <a:pPr algn="l"/>
            <a:r>
              <a:rPr lang="en-US" sz="1600" b="0" i="0" dirty="0">
                <a:solidFill>
                  <a:srgbClr val="222222"/>
                </a:solidFill>
                <a:effectLst/>
                <a:latin typeface="Cambria" panose="02040503050406030204" pitchFamily="18" charset="0"/>
                <a:ea typeface="Cambria" panose="02040503050406030204" pitchFamily="18" charset="0"/>
              </a:rPr>
              <a:t>Student with marks over 50 and less than 60 has passed with the second division. Student with marks over 60 and less than 75 has passed with the first division. Whereas the student with marks over 75 and less than 90 has passed with the first division with distinction. And if a student has got marks over 90 then he or she has passed with an outstanding performance.</a:t>
            </a: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1442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DF66E9-EBEA-4E54-B817-6D4A33DEDD08}"/>
              </a:ext>
            </a:extLst>
          </p:cNvPr>
          <p:cNvSpPr>
            <a:spLocks noGrp="1"/>
          </p:cNvSpPr>
          <p:nvPr>
            <p:ph type="title"/>
          </p:nvPr>
        </p:nvSpPr>
        <p:spPr/>
        <p:txBody>
          <a:bodyPr/>
          <a:lstStyle/>
          <a:p>
            <a:r>
              <a:rPr lang="en-US" dirty="0"/>
              <a:t>Class practice</a:t>
            </a:r>
          </a:p>
        </p:txBody>
      </p:sp>
      <p:sp>
        <p:nvSpPr>
          <p:cNvPr id="8" name="Content Placeholder 7">
            <a:extLst>
              <a:ext uri="{FF2B5EF4-FFF2-40B4-BE49-F238E27FC236}">
                <a16:creationId xmlns:a16="http://schemas.microsoft.com/office/drawing/2014/main" id="{B6A71386-5F15-4552-91E4-C2D5E2E1A599}"/>
              </a:ext>
            </a:extLst>
          </p:cNvPr>
          <p:cNvSpPr>
            <a:spLocks noGrp="1"/>
          </p:cNvSpPr>
          <p:nvPr>
            <p:ph idx="1"/>
          </p:nvPr>
        </p:nvSpPr>
        <p:spPr/>
        <p:txBody>
          <a:bodyPr>
            <a:normAutofit/>
          </a:bodyPr>
          <a:lstStyle/>
          <a:p>
            <a:pPr marL="0" indent="0" algn="just">
              <a:buNone/>
            </a:pPr>
            <a:r>
              <a:rPr lang="en-US" sz="3200" dirty="0"/>
              <a:t>Write a code (</a:t>
            </a:r>
            <a:r>
              <a:rPr lang="en-US" sz="3200" dirty="0">
                <a:latin typeface="Courier New" panose="02070309020205020404" pitchFamily="49" charset="0"/>
                <a:cs typeface="Courier New" panose="02070309020205020404" pitchFamily="49" charset="0"/>
              </a:rPr>
              <a:t>nested if</a:t>
            </a:r>
            <a:r>
              <a:rPr lang="en-US" sz="3200" dirty="0"/>
              <a:t>) to check if an input is larger or less than 100. If the number is larger than 100, print out the result. Otherwise, check if it is an odd or even number. If it is an odd number, compute the value of log base 10 of it.</a:t>
            </a:r>
          </a:p>
        </p:txBody>
      </p:sp>
      <p:sp>
        <p:nvSpPr>
          <p:cNvPr id="4" name="Slide Number Placeholder 3">
            <a:extLst>
              <a:ext uri="{FF2B5EF4-FFF2-40B4-BE49-F238E27FC236}">
                <a16:creationId xmlns:a16="http://schemas.microsoft.com/office/drawing/2014/main" id="{A20726C1-A096-46E7-9CB0-0916E5626E54}"/>
              </a:ext>
            </a:extLst>
          </p:cNvPr>
          <p:cNvSpPr>
            <a:spLocks noGrp="1"/>
          </p:cNvSpPr>
          <p:nvPr>
            <p:ph type="sldNum" sz="quarter" idx="4"/>
          </p:nvPr>
        </p:nvSpPr>
        <p:spPr/>
        <p:txBody>
          <a:bodyPr/>
          <a:lstStyle/>
          <a:p>
            <a:fld id="{C3E9C2E3-6413-4F3D-8E4C-FAE5AC19448A}" type="slidenum">
              <a:rPr lang="en-US" smtClean="0"/>
              <a:t>31</a:t>
            </a:fld>
            <a:endParaRPr lang="en-US"/>
          </a:p>
        </p:txBody>
      </p:sp>
    </p:spTree>
    <p:extLst>
      <p:ext uri="{BB962C8B-B14F-4D97-AF65-F5344CB8AC3E}">
        <p14:creationId xmlns:p14="http://schemas.microsoft.com/office/powerpoint/2010/main" val="25926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내용 개체 틀 10"/>
          <p:cNvSpPr>
            <a:spLocks noGrp="1"/>
          </p:cNvSpPr>
          <p:nvPr>
            <p:ph idx="1"/>
          </p:nvPr>
        </p:nvSpPr>
        <p:spPr>
          <a:ln>
            <a:noFill/>
          </a:ln>
        </p:spPr>
        <p:txBody>
          <a:bodyPr/>
          <a:lstStyle/>
          <a:p>
            <a:r>
              <a:rPr lang="en-US" altLang="ko-KR" dirty="0"/>
              <a:t>Traffic light system</a:t>
            </a:r>
            <a:endParaRPr lang="ko-KR" altLang="en-US" dirty="0"/>
          </a:p>
        </p:txBody>
      </p:sp>
      <p:sp>
        <p:nvSpPr>
          <p:cNvPr id="13" name="내용 개체 틀 12"/>
          <p:cNvSpPr>
            <a:spLocks noGrp="1"/>
          </p:cNvSpPr>
          <p:nvPr>
            <p:ph idx="12"/>
          </p:nvPr>
        </p:nvSpPr>
        <p:spPr>
          <a:ln>
            <a:noFill/>
          </a:ln>
        </p:spPr>
        <p:txBody>
          <a:bodyPr/>
          <a:lstStyle/>
          <a:p>
            <a:r>
              <a:rPr lang="en-US" altLang="ko-KR" dirty="0"/>
              <a:t>Smart Crosswalk</a:t>
            </a:r>
            <a:endParaRPr lang="ko-KR" altLang="en-US" dirty="0"/>
          </a:p>
        </p:txBody>
      </p:sp>
      <p:sp>
        <p:nvSpPr>
          <p:cNvPr id="2" name="제목 1"/>
          <p:cNvSpPr>
            <a:spLocks noGrp="1"/>
          </p:cNvSpPr>
          <p:nvPr>
            <p:ph type="title"/>
          </p:nvPr>
        </p:nvSpPr>
        <p:spPr/>
        <p:txBody>
          <a:bodyPr/>
          <a:lstStyle/>
          <a:p>
            <a:r>
              <a:rPr lang="en-US" altLang="ko-KR" dirty="0"/>
              <a:t>Motivation example 2</a:t>
            </a:r>
            <a:endParaRPr lang="ko-KR" altLang="en-US" dirty="0"/>
          </a:p>
        </p:txBody>
      </p:sp>
      <p:sp>
        <p:nvSpPr>
          <p:cNvPr id="4" name="슬라이드 번호 개체 틀 3"/>
          <p:cNvSpPr>
            <a:spLocks noGrp="1"/>
          </p:cNvSpPr>
          <p:nvPr>
            <p:ph type="sldNum" sz="quarter" idx="4"/>
          </p:nvPr>
        </p:nvSpPr>
        <p:spPr/>
        <p:txBody>
          <a:bodyPr/>
          <a:lstStyle/>
          <a:p>
            <a:fld id="{7F0C9DCE-CBDA-4585-B5D5-F378E2C0A7AE}" type="slidenum">
              <a:rPr lang="en-US" smtClean="0"/>
              <a:t>4</a:t>
            </a:fld>
            <a:endParaRPr lang="en-US" dirty="0"/>
          </a:p>
        </p:txBody>
      </p:sp>
      <p:pic>
        <p:nvPicPr>
          <p:cNvPr id="7" name="Picture 4" descr="Smart traffic light system commissioned at Jalan Airport | Disruptive Tech  Ase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639" y="1906384"/>
            <a:ext cx="4171098" cy="39327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82571" y="5860534"/>
            <a:ext cx="965970" cy="369332"/>
          </a:xfrm>
          <a:prstGeom prst="rect">
            <a:avLst/>
          </a:prstGeom>
          <a:noFill/>
        </p:spPr>
        <p:txBody>
          <a:bodyPr wrap="none" rtlCol="0">
            <a:spAutoFit/>
          </a:bodyPr>
          <a:lstStyle/>
          <a:p>
            <a:r>
              <a:rPr lang="en-US" altLang="ko-KR" dirty="0"/>
              <a:t>[</a:t>
            </a:r>
            <a:r>
              <a:rPr lang="en-US" altLang="ko-KR" dirty="0">
                <a:hlinkClick r:id="rId3"/>
              </a:rPr>
              <a:t>source</a:t>
            </a:r>
            <a:r>
              <a:rPr lang="en-US" altLang="ko-KR" dirty="0"/>
              <a:t>]</a:t>
            </a:r>
            <a:endParaRPr lang="ko-KR" altLang="en-US" dirty="0"/>
          </a:p>
        </p:txBody>
      </p:sp>
      <p:pic>
        <p:nvPicPr>
          <p:cNvPr id="12" name="Picture 6" descr="Smart Crosswalk™ In-Roadway Warning Light (IRWL) Sys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9067" y="1906384"/>
            <a:ext cx="5616819" cy="402961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079067" y="5899848"/>
            <a:ext cx="965970" cy="369332"/>
          </a:xfrm>
          <a:prstGeom prst="rect">
            <a:avLst/>
          </a:prstGeom>
          <a:noFill/>
        </p:spPr>
        <p:txBody>
          <a:bodyPr wrap="none" rtlCol="0">
            <a:spAutoFit/>
          </a:bodyPr>
          <a:lstStyle/>
          <a:p>
            <a:r>
              <a:rPr lang="en-US" altLang="ko-KR" dirty="0"/>
              <a:t>[</a:t>
            </a:r>
            <a:r>
              <a:rPr lang="en-US" altLang="ko-KR" dirty="0">
                <a:hlinkClick r:id="rId5"/>
              </a:rPr>
              <a:t>source</a:t>
            </a:r>
            <a:r>
              <a:rPr lang="en-US" altLang="ko-KR" dirty="0"/>
              <a:t>]</a:t>
            </a:r>
            <a:endParaRPr lang="ko-KR" altLang="en-US" dirty="0"/>
          </a:p>
        </p:txBody>
      </p:sp>
      <p:sp>
        <p:nvSpPr>
          <p:cNvPr id="3" name="Rectangle 2">
            <a:extLst>
              <a:ext uri="{FF2B5EF4-FFF2-40B4-BE49-F238E27FC236}">
                <a16:creationId xmlns:a16="http://schemas.microsoft.com/office/drawing/2014/main" id="{B4BC5101-C985-4F96-A101-48B023251DF7}"/>
              </a:ext>
            </a:extLst>
          </p:cNvPr>
          <p:cNvSpPr/>
          <p:nvPr/>
        </p:nvSpPr>
        <p:spPr>
          <a:xfrm rot="21249697">
            <a:off x="3658076" y="3015732"/>
            <a:ext cx="4621843" cy="923330"/>
          </a:xfrm>
          <a:prstGeom prst="rect">
            <a:avLst/>
          </a:prstGeom>
          <a:solidFill>
            <a:schemeClr val="tx1"/>
          </a:solidFill>
        </p:spPr>
        <p:txBody>
          <a:bodyPr wrap="none" lIns="91440" tIns="45720" rIns="91440" bIns="45720">
            <a:spAutoFit/>
          </a:bodyPr>
          <a:lstStyle/>
          <a:p>
            <a:pPr algn="ctr"/>
            <a:r>
              <a:rPr lang="en-US" sz="5400" b="1" dirty="0">
                <a:ln w="13462">
                  <a:solidFill>
                    <a:srgbClr val="FF0000"/>
                  </a:solidFill>
                  <a:prstDash val="solid"/>
                </a:ln>
                <a:solidFill>
                  <a:srgbClr val="FF0000"/>
                </a:solidFill>
                <a:effectLst>
                  <a:outerShdw dist="38100" dir="2700000" algn="bl" rotWithShape="0">
                    <a:schemeClr val="accent5"/>
                  </a:outerShdw>
                </a:effectLst>
              </a:rPr>
              <a:t>Flow </a:t>
            </a:r>
            <a:r>
              <a:rPr lang="en-US" sz="5400" b="1" cap="none" spc="0" dirty="0">
                <a:ln w="13462">
                  <a:solidFill>
                    <a:srgbClr val="FF0000"/>
                  </a:solidFill>
                  <a:prstDash val="solid"/>
                </a:ln>
                <a:solidFill>
                  <a:srgbClr val="FF0000"/>
                </a:solidFill>
                <a:effectLst>
                  <a:outerShdw dist="38100" dir="2700000" algn="bl" rotWithShape="0">
                    <a:schemeClr val="accent5"/>
                  </a:outerShdw>
                </a:effectLst>
              </a:rPr>
              <a:t>Control!</a:t>
            </a:r>
          </a:p>
        </p:txBody>
      </p:sp>
    </p:spTree>
    <p:extLst>
      <p:ext uri="{BB962C8B-B14F-4D97-AF65-F5344CB8AC3E}">
        <p14:creationId xmlns:p14="http://schemas.microsoft.com/office/powerpoint/2010/main" val="5494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a:t>Learning outcomes</a:t>
            </a:r>
            <a:endParaRPr lang="ko-KR" altLang="en-US" dirty="0"/>
          </a:p>
        </p:txBody>
      </p:sp>
      <p:sp>
        <p:nvSpPr>
          <p:cNvPr id="6" name="내용 개체 틀 5"/>
          <p:cNvSpPr>
            <a:spLocks noGrp="1"/>
          </p:cNvSpPr>
          <p:nvPr>
            <p:ph idx="1"/>
          </p:nvPr>
        </p:nvSpPr>
        <p:spPr>
          <a:xfrm>
            <a:off x="787401" y="1227668"/>
            <a:ext cx="10933544" cy="4817532"/>
          </a:xfrm>
        </p:spPr>
        <p:txBody>
          <a:bodyPr>
            <a:normAutofit/>
          </a:bodyPr>
          <a:lstStyle/>
          <a:p>
            <a:pPr marL="0" indent="0">
              <a:buNone/>
            </a:pPr>
            <a:r>
              <a:rPr lang="en-US" altLang="ko-KR" sz="3200" dirty="0"/>
              <a:t>Upon the completion of this lecture, students will be able to:</a:t>
            </a:r>
          </a:p>
          <a:p>
            <a:r>
              <a:rPr lang="en-US" altLang="zh-CN" sz="3200" dirty="0"/>
              <a:t>describe the syntax for </a:t>
            </a:r>
            <a:r>
              <a:rPr lang="en-US" altLang="ko-KR" sz="3200" dirty="0"/>
              <a:t>conditional statements in Python.</a:t>
            </a:r>
          </a:p>
          <a:p>
            <a:r>
              <a:rPr lang="en-US" altLang="ko-KR" sz="3200" dirty="0"/>
              <a:t>understand the control flow of </a:t>
            </a:r>
            <a:r>
              <a:rPr lang="en-US" altLang="zh-CN" sz="3200" dirty="0">
                <a:solidFill>
                  <a:srgbClr val="FF0000"/>
                </a:solidFill>
              </a:rPr>
              <a:t>if</a:t>
            </a:r>
            <a:r>
              <a:rPr lang="en-US" altLang="zh-CN" sz="3200" dirty="0"/>
              <a:t>, </a:t>
            </a:r>
            <a:r>
              <a:rPr lang="en-US" altLang="zh-CN" sz="3200" dirty="0">
                <a:solidFill>
                  <a:srgbClr val="FF0000"/>
                </a:solidFill>
              </a:rPr>
              <a:t>else</a:t>
            </a:r>
            <a:r>
              <a:rPr lang="en-US" altLang="zh-CN" sz="3200" dirty="0"/>
              <a:t>, </a:t>
            </a:r>
            <a:r>
              <a:rPr lang="en-US" altLang="zh-CN" sz="3200" dirty="0">
                <a:solidFill>
                  <a:srgbClr val="FF0000"/>
                </a:solidFill>
              </a:rPr>
              <a:t>elif</a:t>
            </a:r>
            <a:r>
              <a:rPr lang="en-US" altLang="zh-CN" sz="3200" dirty="0"/>
              <a:t>, and </a:t>
            </a:r>
            <a:r>
              <a:rPr lang="en-US" altLang="zh-CN" sz="3200" dirty="0">
                <a:solidFill>
                  <a:srgbClr val="FF0000"/>
                </a:solidFill>
              </a:rPr>
              <a:t>nested if-else </a:t>
            </a:r>
            <a:r>
              <a:rPr lang="en-US" altLang="zh-CN" sz="3200" dirty="0"/>
              <a:t>statements.</a:t>
            </a:r>
            <a:endParaRPr lang="en-US" altLang="ko-KR" sz="3200" dirty="0"/>
          </a:p>
          <a:p>
            <a:r>
              <a:rPr lang="en-US" altLang="ko-KR" sz="3200" dirty="0"/>
              <a:t>write conditional statements in Python to control the flow of code.</a:t>
            </a:r>
          </a:p>
          <a:p>
            <a:endParaRPr lang="en-US" altLang="ko-KR" sz="3200" dirty="0"/>
          </a:p>
          <a:p>
            <a:pPr marL="0" indent="0">
              <a:buNone/>
            </a:pPr>
            <a:endParaRPr lang="en-US" altLang="ko-KR" sz="3200" dirty="0"/>
          </a:p>
          <a:p>
            <a:endParaRPr lang="ko-KR" altLang="en-US" sz="3200" dirty="0"/>
          </a:p>
        </p:txBody>
      </p:sp>
      <p:sp>
        <p:nvSpPr>
          <p:cNvPr id="2" name="Slide Number Placeholder 1"/>
          <p:cNvSpPr>
            <a:spLocks noGrp="1"/>
          </p:cNvSpPr>
          <p:nvPr>
            <p:ph type="sldNum" sz="quarter" idx="4"/>
          </p:nvPr>
        </p:nvSpPr>
        <p:spPr/>
        <p:txBody>
          <a:bodyPr/>
          <a:lstStyle/>
          <a:p>
            <a:fld id="{C3E9C2E3-6413-4F3D-8E4C-FAE5AC19448A}" type="slidenum">
              <a:rPr lang="en-US" smtClean="0"/>
              <a:t>5</a:t>
            </a:fld>
            <a:endParaRPr lang="en-US"/>
          </a:p>
        </p:txBody>
      </p:sp>
    </p:spTree>
    <p:extLst>
      <p:ext uri="{BB962C8B-B14F-4D97-AF65-F5344CB8AC3E}">
        <p14:creationId xmlns:p14="http://schemas.microsoft.com/office/powerpoint/2010/main" val="163374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ECDF-918A-40C4-8238-A75CC72535B0}"/>
              </a:ext>
            </a:extLst>
          </p:cNvPr>
          <p:cNvSpPr>
            <a:spLocks noGrp="1"/>
          </p:cNvSpPr>
          <p:nvPr>
            <p:ph type="title"/>
          </p:nvPr>
        </p:nvSpPr>
        <p:spPr/>
        <p:txBody>
          <a:bodyPr/>
          <a:lstStyle/>
          <a:p>
            <a:r>
              <a:rPr lang="en-US" dirty="0"/>
              <a:t>Logical conditions (mathematics)</a:t>
            </a:r>
          </a:p>
        </p:txBody>
      </p:sp>
      <p:sp>
        <p:nvSpPr>
          <p:cNvPr id="3" name="Content Placeholder 2">
            <a:extLst>
              <a:ext uri="{FF2B5EF4-FFF2-40B4-BE49-F238E27FC236}">
                <a16:creationId xmlns:a16="http://schemas.microsoft.com/office/drawing/2014/main" id="{89A61603-74CE-421C-AADC-6742E4248D29}"/>
              </a:ext>
            </a:extLst>
          </p:cNvPr>
          <p:cNvSpPr>
            <a:spLocks noGrp="1"/>
          </p:cNvSpPr>
          <p:nvPr>
            <p:ph idx="1"/>
          </p:nvPr>
        </p:nvSpPr>
        <p:spPr/>
        <p:txBody>
          <a:bodyPr/>
          <a:lstStyle/>
          <a:p>
            <a:pPr algn="l">
              <a:buFont typeface="Arial" panose="020B0604020202020204" pitchFamily="34" charset="0"/>
              <a:buChar char="•"/>
            </a:pPr>
            <a:r>
              <a:rPr lang="en-US" sz="3200" b="0" i="0" dirty="0">
                <a:solidFill>
                  <a:srgbClr val="000000"/>
                </a:solidFill>
                <a:effectLst/>
              </a:rPr>
              <a:t>Equals: </a:t>
            </a:r>
            <a:r>
              <a:rPr lang="en-US" sz="3200" b="0" i="0" dirty="0">
                <a:solidFill>
                  <a:srgbClr val="DC143C"/>
                </a:solidFill>
                <a:effectLst/>
                <a:latin typeface="Courier New" panose="02070309020205020404" pitchFamily="49" charset="0"/>
                <a:cs typeface="Courier New" panose="02070309020205020404" pitchFamily="49" charset="0"/>
              </a:rPr>
              <a:t>a == b</a:t>
            </a:r>
            <a:endParaRPr lang="en-US" sz="3200" b="0" i="0" dirty="0">
              <a:solidFill>
                <a:srgbClr val="000000"/>
              </a:solidFill>
              <a:effectLst/>
              <a:latin typeface="Courier New" panose="02070309020205020404" pitchFamily="49" charset="0"/>
              <a:cs typeface="Courier New" panose="02070309020205020404" pitchFamily="49" charset="0"/>
            </a:endParaRPr>
          </a:p>
          <a:p>
            <a:pPr algn="l">
              <a:buFont typeface="Arial" panose="020B0604020202020204" pitchFamily="34" charset="0"/>
              <a:buChar char="•"/>
            </a:pPr>
            <a:r>
              <a:rPr lang="en-US" sz="3200" b="0" i="0" dirty="0">
                <a:solidFill>
                  <a:srgbClr val="000000"/>
                </a:solidFill>
                <a:effectLst/>
              </a:rPr>
              <a:t>Not Equals: </a:t>
            </a:r>
            <a:r>
              <a:rPr lang="en-US" sz="3200" b="0" i="0" dirty="0">
                <a:solidFill>
                  <a:srgbClr val="DC143C"/>
                </a:solidFill>
                <a:effectLst/>
                <a:latin typeface="Courier New" panose="02070309020205020404" pitchFamily="49" charset="0"/>
                <a:cs typeface="Courier New" panose="02070309020205020404" pitchFamily="49" charset="0"/>
              </a:rPr>
              <a:t>a != b</a:t>
            </a:r>
            <a:endParaRPr lang="en-US" sz="3200" b="0" i="0" dirty="0">
              <a:solidFill>
                <a:srgbClr val="000000"/>
              </a:solidFill>
              <a:effectLst/>
              <a:latin typeface="Courier New" panose="02070309020205020404" pitchFamily="49" charset="0"/>
              <a:cs typeface="Courier New" panose="02070309020205020404" pitchFamily="49" charset="0"/>
            </a:endParaRPr>
          </a:p>
          <a:p>
            <a:pPr algn="l">
              <a:buFont typeface="Arial" panose="020B0604020202020204" pitchFamily="34" charset="0"/>
              <a:buChar char="•"/>
            </a:pPr>
            <a:r>
              <a:rPr lang="en-US" sz="3200" b="0" i="0" dirty="0">
                <a:solidFill>
                  <a:srgbClr val="000000"/>
                </a:solidFill>
                <a:effectLst/>
              </a:rPr>
              <a:t>Less than: </a:t>
            </a:r>
            <a:r>
              <a:rPr lang="en-US" sz="3200" b="0" i="0" dirty="0">
                <a:solidFill>
                  <a:srgbClr val="DC143C"/>
                </a:solidFill>
                <a:effectLst/>
                <a:latin typeface="Courier New" panose="02070309020205020404" pitchFamily="49" charset="0"/>
                <a:cs typeface="Courier New" panose="02070309020205020404" pitchFamily="49" charset="0"/>
              </a:rPr>
              <a:t>a &lt; b</a:t>
            </a:r>
            <a:endParaRPr lang="en-US" sz="3200" b="0" i="0" dirty="0">
              <a:solidFill>
                <a:srgbClr val="000000"/>
              </a:solidFill>
              <a:effectLst/>
              <a:latin typeface="Courier New" panose="02070309020205020404" pitchFamily="49" charset="0"/>
              <a:cs typeface="Courier New" panose="02070309020205020404" pitchFamily="49" charset="0"/>
            </a:endParaRPr>
          </a:p>
          <a:p>
            <a:pPr algn="l">
              <a:buFont typeface="Arial" panose="020B0604020202020204" pitchFamily="34" charset="0"/>
              <a:buChar char="•"/>
            </a:pPr>
            <a:r>
              <a:rPr lang="en-US" sz="3200" b="0" i="0" dirty="0">
                <a:solidFill>
                  <a:srgbClr val="000000"/>
                </a:solidFill>
                <a:effectLst/>
              </a:rPr>
              <a:t>Less than or equal to: </a:t>
            </a:r>
            <a:r>
              <a:rPr lang="en-US" sz="3200" b="0" i="0" dirty="0">
                <a:solidFill>
                  <a:srgbClr val="DC143C"/>
                </a:solidFill>
                <a:effectLst/>
                <a:latin typeface="Courier New" panose="02070309020205020404" pitchFamily="49" charset="0"/>
                <a:cs typeface="Courier New" panose="02070309020205020404" pitchFamily="49" charset="0"/>
              </a:rPr>
              <a:t>a &lt;= b</a:t>
            </a:r>
            <a:endParaRPr lang="en-US" sz="3200" b="0" i="0" dirty="0">
              <a:solidFill>
                <a:srgbClr val="000000"/>
              </a:solidFill>
              <a:effectLst/>
              <a:latin typeface="Courier New" panose="02070309020205020404" pitchFamily="49" charset="0"/>
              <a:cs typeface="Courier New" panose="02070309020205020404" pitchFamily="49" charset="0"/>
            </a:endParaRPr>
          </a:p>
          <a:p>
            <a:pPr algn="l">
              <a:buFont typeface="Arial" panose="020B0604020202020204" pitchFamily="34" charset="0"/>
              <a:buChar char="•"/>
            </a:pPr>
            <a:r>
              <a:rPr lang="en-US" sz="3200" b="0" i="0" dirty="0">
                <a:solidFill>
                  <a:srgbClr val="000000"/>
                </a:solidFill>
                <a:effectLst/>
              </a:rPr>
              <a:t>Greater than: </a:t>
            </a:r>
            <a:r>
              <a:rPr lang="en-US" sz="3200" b="0" i="0" dirty="0">
                <a:solidFill>
                  <a:srgbClr val="DC143C"/>
                </a:solidFill>
                <a:effectLst/>
                <a:latin typeface="Courier New" panose="02070309020205020404" pitchFamily="49" charset="0"/>
                <a:cs typeface="Courier New" panose="02070309020205020404" pitchFamily="49" charset="0"/>
              </a:rPr>
              <a:t>a &gt; b</a:t>
            </a:r>
            <a:endParaRPr lang="en-US" sz="3200" b="0" i="0" dirty="0">
              <a:solidFill>
                <a:srgbClr val="000000"/>
              </a:solidFill>
              <a:effectLst/>
              <a:latin typeface="Courier New" panose="02070309020205020404" pitchFamily="49" charset="0"/>
              <a:cs typeface="Courier New" panose="02070309020205020404" pitchFamily="49" charset="0"/>
            </a:endParaRPr>
          </a:p>
          <a:p>
            <a:pPr algn="l">
              <a:buFont typeface="Arial" panose="020B0604020202020204" pitchFamily="34" charset="0"/>
              <a:buChar char="•"/>
            </a:pPr>
            <a:r>
              <a:rPr lang="en-US" sz="3200" b="0" i="0" dirty="0">
                <a:solidFill>
                  <a:srgbClr val="000000"/>
                </a:solidFill>
                <a:effectLst/>
              </a:rPr>
              <a:t>Greater than or equal to: </a:t>
            </a:r>
            <a:r>
              <a:rPr lang="en-US" sz="3200" b="0" i="0" dirty="0">
                <a:solidFill>
                  <a:srgbClr val="DC143C"/>
                </a:solidFill>
                <a:effectLst/>
                <a:latin typeface="Courier New" panose="02070309020205020404" pitchFamily="49" charset="0"/>
                <a:cs typeface="Courier New" panose="02070309020205020404" pitchFamily="49" charset="0"/>
              </a:rPr>
              <a:t>a &gt;= b</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E2C9602B-11B1-42D4-B88F-F0F55B795BA9}"/>
              </a:ext>
            </a:extLst>
          </p:cNvPr>
          <p:cNvSpPr>
            <a:spLocks noGrp="1"/>
          </p:cNvSpPr>
          <p:nvPr>
            <p:ph type="sldNum" sz="quarter" idx="4"/>
          </p:nvPr>
        </p:nvSpPr>
        <p:spPr/>
        <p:txBody>
          <a:bodyPr/>
          <a:lstStyle/>
          <a:p>
            <a:fld id="{C3E9C2E3-6413-4F3D-8E4C-FAE5AC19448A}" type="slidenum">
              <a:rPr lang="en-US" smtClean="0"/>
              <a:t>6</a:t>
            </a:fld>
            <a:endParaRPr lang="en-US"/>
          </a:p>
        </p:txBody>
      </p:sp>
    </p:spTree>
    <p:extLst>
      <p:ext uri="{BB962C8B-B14F-4D97-AF65-F5344CB8AC3E}">
        <p14:creationId xmlns:p14="http://schemas.microsoft.com/office/powerpoint/2010/main" val="226007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Conditionals: if-statements</a:t>
            </a:r>
          </a:p>
        </p:txBody>
      </p:sp>
      <p:sp>
        <p:nvSpPr>
          <p:cNvPr id="6" name="Content Placeholder 5"/>
          <p:cNvSpPr>
            <a:spLocks noGrp="1"/>
          </p:cNvSpPr>
          <p:nvPr>
            <p:ph idx="1"/>
          </p:nvPr>
        </p:nvSpPr>
        <p:spPr>
          <a:xfrm>
            <a:off x="787401" y="1227668"/>
            <a:ext cx="10718800" cy="5226398"/>
          </a:xfrm>
        </p:spPr>
        <p:txBody>
          <a:bodyPr>
            <a:normAutofit lnSpcReduction="10000"/>
          </a:bodyPr>
          <a:lstStyle/>
          <a:p>
            <a:r>
              <a:rPr lang="en-US" sz="3200" dirty="0"/>
              <a:t>Format:</a:t>
            </a:r>
          </a:p>
          <a:p>
            <a:endParaRPr lang="en-US" sz="3200" dirty="0"/>
          </a:p>
          <a:p>
            <a:endParaRPr lang="en-US" sz="3200" dirty="0"/>
          </a:p>
          <a:p>
            <a:endParaRPr lang="en-US" sz="3200" dirty="0"/>
          </a:p>
          <a:p>
            <a:endParaRPr lang="en-US" sz="3200" dirty="0"/>
          </a:p>
          <a:p>
            <a:endParaRPr lang="en-US" sz="3200" dirty="0"/>
          </a:p>
          <a:p>
            <a:r>
              <a:rPr lang="en-US" sz="3200" dirty="0"/>
              <a:t>If</a:t>
            </a:r>
            <a:r>
              <a:rPr lang="en-US" sz="3200" dirty="0">
                <a:latin typeface="Courier New" panose="02070309020205020404" pitchFamily="49" charset="0"/>
                <a:cs typeface="Courier New" panose="02070309020205020404" pitchFamily="49" charset="0"/>
              </a:rPr>
              <a:t>&lt;</a:t>
            </a:r>
            <a:r>
              <a:rPr lang="en-US" sz="3200" i="1" dirty="0" err="1">
                <a:solidFill>
                  <a:srgbClr val="FF0000"/>
                </a:solidFill>
                <a:latin typeface="Courier New" panose="02070309020205020404" pitchFamily="49" charset="0"/>
                <a:cs typeface="Courier New" panose="02070309020205020404" pitchFamily="49" charset="0"/>
              </a:rPr>
              <a:t>boolean</a:t>
            </a:r>
            <a:r>
              <a:rPr lang="en-US" sz="3200" i="1" dirty="0">
                <a:solidFill>
                  <a:srgbClr val="FF0000"/>
                </a:solidFill>
                <a:latin typeface="Courier New" panose="02070309020205020404" pitchFamily="49" charset="0"/>
                <a:cs typeface="Courier New" panose="02070309020205020404" pitchFamily="49" charset="0"/>
              </a:rPr>
              <a:t>-expression</a:t>
            </a:r>
            <a:r>
              <a:rPr lang="en-US" sz="3200" dirty="0">
                <a:latin typeface="Courier New" panose="02070309020205020404" pitchFamily="49" charset="0"/>
                <a:cs typeface="Courier New" panose="02070309020205020404" pitchFamily="49" charset="0"/>
              </a:rPr>
              <a:t>&gt; </a:t>
            </a:r>
            <a:r>
              <a:rPr lang="en-US" sz="3200" dirty="0"/>
              <a:t>is true, then execute all of the statements indented directly underneath (until first non-indented statement). </a:t>
            </a:r>
          </a:p>
        </p:txBody>
      </p:sp>
      <p:sp>
        <p:nvSpPr>
          <p:cNvPr id="2" name="Rectangle 1"/>
          <p:cNvSpPr/>
          <p:nvPr/>
        </p:nvSpPr>
        <p:spPr>
          <a:xfrm>
            <a:off x="2077052" y="2043865"/>
            <a:ext cx="5563080" cy="2246769"/>
          </a:xfrm>
          <a:prstGeom prst="rect">
            <a:avLst/>
          </a:prstGeom>
          <a:solidFill>
            <a:schemeClr val="accent4">
              <a:lumMod val="20000"/>
              <a:lumOff val="80000"/>
            </a:schemeClr>
          </a:solidFill>
        </p:spPr>
        <p:txBody>
          <a:bodyPr wrap="square">
            <a:spAutoFit/>
          </a:bodyPr>
          <a:lstStyle/>
          <a:p>
            <a:r>
              <a:rPr lang="en-US" sz="2800" dirty="0">
                <a:latin typeface="Courier New" panose="02070309020205020404" pitchFamily="49" charset="0"/>
                <a:cs typeface="Courier New" panose="02070309020205020404" pitchFamily="49" charset="0"/>
              </a:rPr>
              <a:t>if&lt;</a:t>
            </a:r>
            <a:r>
              <a:rPr lang="en-US" sz="2800" i="1" dirty="0" err="1">
                <a:solidFill>
                  <a:srgbClr val="FF0000"/>
                </a:solidFill>
                <a:latin typeface="Courier New" panose="02070309020205020404" pitchFamily="49" charset="0"/>
                <a:cs typeface="Courier New" panose="02070309020205020404" pitchFamily="49" charset="0"/>
              </a:rPr>
              <a:t>boolean</a:t>
            </a:r>
            <a:r>
              <a:rPr lang="en-US" sz="2800" i="1" dirty="0">
                <a:solidFill>
                  <a:srgbClr val="FF0000"/>
                </a:solidFill>
                <a:latin typeface="Courier New" panose="02070309020205020404" pitchFamily="49" charset="0"/>
                <a:cs typeface="Courier New" panose="02070309020205020404" pitchFamily="49" charset="0"/>
              </a:rPr>
              <a:t>-expression</a:t>
            </a:r>
            <a:r>
              <a:rPr lang="en-US" sz="2800" dirty="0">
                <a:latin typeface="Courier New" panose="02070309020205020404" pitchFamily="49" charset="0"/>
                <a:cs typeface="Courier New" panose="02070309020205020404" pitchFamily="49" charset="0"/>
              </a:rPr>
              <a:t>&gt;:</a:t>
            </a:r>
          </a:p>
          <a:p>
            <a:r>
              <a:rPr lang="en-US" sz="2800" dirty="0">
                <a:latin typeface="Courier New" panose="02070309020205020404" pitchFamily="49" charset="0"/>
                <a:cs typeface="Courier New" panose="02070309020205020404" pitchFamily="49" charset="0"/>
              </a:rPr>
              <a:t>    &lt;statement&gt;</a:t>
            </a:r>
          </a:p>
          <a:p>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    &lt;statement&gt;</a:t>
            </a:r>
          </a:p>
          <a:p>
            <a:r>
              <a:rPr lang="en-US" sz="2800" dirty="0">
                <a:latin typeface="Courier New" panose="02070309020205020404" pitchFamily="49" charset="0"/>
                <a:cs typeface="Courier New" panose="02070309020205020404" pitchFamily="49" charset="0"/>
              </a:rPr>
              <a:t>&lt;</a:t>
            </a:r>
            <a:r>
              <a:rPr lang="en-US" sz="2800" dirty="0" err="1">
                <a:latin typeface="Courier New" panose="02070309020205020404" pitchFamily="49" charset="0"/>
                <a:cs typeface="Courier New" panose="02070309020205020404" pitchFamily="49" charset="0"/>
              </a:rPr>
              <a:t>following_statement</a:t>
            </a:r>
            <a:r>
              <a:rPr lang="en-US" sz="2800" dirty="0">
                <a:latin typeface="Courier New" panose="02070309020205020404" pitchFamily="49" charset="0"/>
                <a:cs typeface="Courier New" panose="02070309020205020404" pitchFamily="49" charset="0"/>
              </a:rPr>
              <a:t>&gt;</a:t>
            </a:r>
          </a:p>
        </p:txBody>
      </p:sp>
      <p:sp>
        <p:nvSpPr>
          <p:cNvPr id="3" name="모서리가 둥근 사각형 설명선 2"/>
          <p:cNvSpPr/>
          <p:nvPr/>
        </p:nvSpPr>
        <p:spPr>
          <a:xfrm>
            <a:off x="7808174" y="2043865"/>
            <a:ext cx="3378819" cy="1059366"/>
          </a:xfrm>
          <a:prstGeom prst="wedgeRoundRectCallout">
            <a:avLst>
              <a:gd name="adj1" fmla="val -70393"/>
              <a:gd name="adj2" fmla="val -23680"/>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latin typeface="Cambria" panose="02040503050406030204" pitchFamily="18" charset="0"/>
                <a:ea typeface="Cambria" panose="02040503050406030204" pitchFamily="18" charset="0"/>
              </a:rPr>
              <a:t>The colon (</a:t>
            </a:r>
            <a:r>
              <a:rPr lang="en-US" altLang="ko-KR" dirty="0">
                <a:solidFill>
                  <a:srgbClr val="FF0000"/>
                </a:solidFill>
                <a:latin typeface="Cambria" panose="02040503050406030204" pitchFamily="18" charset="0"/>
                <a:ea typeface="Cambria" panose="02040503050406030204" pitchFamily="18" charset="0"/>
                <a:sym typeface="Wingdings" panose="05000000000000000000" pitchFamily="2" charset="2"/>
              </a:rPr>
              <a:t>:) separates </a:t>
            </a:r>
            <a:r>
              <a:rPr lang="en-US" altLang="ko-KR" dirty="0">
                <a:solidFill>
                  <a:srgbClr val="FF0000"/>
                </a:solidFill>
                <a:latin typeface="Cambria" panose="02040503050406030204" pitchFamily="18" charset="0"/>
                <a:ea typeface="Cambria" panose="02040503050406030204" pitchFamily="18" charset="0"/>
              </a:rPr>
              <a:t>the header of the compound statement from the body.</a:t>
            </a:r>
            <a:r>
              <a:rPr lang="en-US" altLang="ko-KR" dirty="0">
                <a:solidFill>
                  <a:srgbClr val="FF0000"/>
                </a:solidFill>
                <a:latin typeface="Cambria" panose="02040503050406030204" pitchFamily="18" charset="0"/>
                <a:ea typeface="Cambria" panose="02040503050406030204" pitchFamily="18" charset="0"/>
                <a:sym typeface="Wingdings" panose="05000000000000000000" pitchFamily="2" charset="2"/>
              </a:rPr>
              <a:t> </a:t>
            </a:r>
            <a:endParaRPr lang="ko-KR" altLang="en-US" dirty="0">
              <a:solidFill>
                <a:srgbClr val="FF0000"/>
              </a:solidFill>
              <a:latin typeface="Cambria" panose="02040503050406030204" pitchFamily="18" charset="0"/>
              <a:ea typeface="Cambria" panose="02040503050406030204" pitchFamily="18" charset="0"/>
            </a:endParaRPr>
          </a:p>
        </p:txBody>
      </p:sp>
      <p:sp>
        <p:nvSpPr>
          <p:cNvPr id="7" name="모서리가 둥근 사각형 설명선 6"/>
          <p:cNvSpPr/>
          <p:nvPr/>
        </p:nvSpPr>
        <p:spPr>
          <a:xfrm>
            <a:off x="211873" y="2422123"/>
            <a:ext cx="1697137" cy="923243"/>
          </a:xfrm>
          <a:prstGeom prst="wedgeRoundRectCallout">
            <a:avLst>
              <a:gd name="adj1" fmla="val 85604"/>
              <a:gd name="adj2" fmla="val -18849"/>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latin typeface="Cambria" panose="02040503050406030204" pitchFamily="18" charset="0"/>
                <a:ea typeface="Cambria" panose="02040503050406030204" pitchFamily="18" charset="0"/>
              </a:rPr>
              <a:t>Second line must be indented</a:t>
            </a:r>
            <a:endParaRPr lang="ko-KR" altLang="en-US" dirty="0">
              <a:solidFill>
                <a:srgbClr val="FF0000"/>
              </a:solidFill>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4"/>
          </p:nvPr>
        </p:nvSpPr>
        <p:spPr/>
        <p:txBody>
          <a:bodyPr/>
          <a:lstStyle/>
          <a:p>
            <a:fld id="{C3E9C2E3-6413-4F3D-8E4C-FAE5AC19448A}" type="slidenum">
              <a:rPr lang="en-US" smtClean="0"/>
              <a:t>7</a:t>
            </a:fld>
            <a:endParaRPr lang="en-US"/>
          </a:p>
        </p:txBody>
      </p:sp>
      <p:sp>
        <p:nvSpPr>
          <p:cNvPr id="8" name="모서리가 둥근 사각형 설명선 6">
            <a:extLst>
              <a:ext uri="{FF2B5EF4-FFF2-40B4-BE49-F238E27FC236}">
                <a16:creationId xmlns:a16="http://schemas.microsoft.com/office/drawing/2014/main" id="{8167CC52-0634-4E30-921A-C25424CDCD9E}"/>
              </a:ext>
            </a:extLst>
          </p:cNvPr>
          <p:cNvSpPr/>
          <p:nvPr/>
        </p:nvSpPr>
        <p:spPr>
          <a:xfrm>
            <a:off x="4073236" y="1524973"/>
            <a:ext cx="1304029" cy="346172"/>
          </a:xfrm>
          <a:prstGeom prst="wedgeRoundRectCallout">
            <a:avLst>
              <a:gd name="adj1" fmla="val 6690"/>
              <a:gd name="adj2" fmla="val 131556"/>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latin typeface="Cambria" panose="02040503050406030204" pitchFamily="18" charset="0"/>
                <a:ea typeface="Cambria" panose="02040503050406030204" pitchFamily="18" charset="0"/>
              </a:rPr>
              <a:t>condition</a:t>
            </a:r>
            <a:endParaRPr lang="ko-KR" altLang="en-US"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6775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 calcmode="lin" valueType="num">
                                      <p:cBhvr additive="base">
                                        <p:cTn id="1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Conditionals: if-statements</a:t>
            </a:r>
          </a:p>
        </p:txBody>
      </p:sp>
      <p:sp>
        <p:nvSpPr>
          <p:cNvPr id="6" name="Content Placeholder 5"/>
          <p:cNvSpPr>
            <a:spLocks noGrp="1"/>
          </p:cNvSpPr>
          <p:nvPr>
            <p:ph idx="1"/>
          </p:nvPr>
        </p:nvSpPr>
        <p:spPr>
          <a:xfrm>
            <a:off x="787401" y="1227668"/>
            <a:ext cx="10718800" cy="5226398"/>
          </a:xfrm>
        </p:spPr>
        <p:txBody>
          <a:bodyPr>
            <a:normAutofit/>
          </a:bodyPr>
          <a:lstStyle/>
          <a:p>
            <a:r>
              <a:rPr lang="en-US" sz="3200" dirty="0"/>
              <a:t>Format: (other programming languages)</a:t>
            </a:r>
          </a:p>
          <a:p>
            <a:endParaRPr lang="en-US" sz="3200" dirty="0"/>
          </a:p>
          <a:p>
            <a:endParaRPr lang="en-US" sz="3200" dirty="0"/>
          </a:p>
          <a:p>
            <a:endParaRPr lang="en-US" sz="3200" dirty="0"/>
          </a:p>
          <a:p>
            <a:endParaRPr lang="en-US" sz="3200" dirty="0"/>
          </a:p>
          <a:p>
            <a:endParaRPr lang="en-US" sz="3200" dirty="0"/>
          </a:p>
        </p:txBody>
      </p:sp>
      <p:sp>
        <p:nvSpPr>
          <p:cNvPr id="2" name="Rectangle 1"/>
          <p:cNvSpPr/>
          <p:nvPr/>
        </p:nvSpPr>
        <p:spPr>
          <a:xfrm>
            <a:off x="2797489" y="2043865"/>
            <a:ext cx="5563080" cy="2677656"/>
          </a:xfrm>
          <a:prstGeom prst="rect">
            <a:avLst/>
          </a:prstGeom>
          <a:solidFill>
            <a:schemeClr val="accent4">
              <a:lumMod val="20000"/>
              <a:lumOff val="80000"/>
            </a:schemeClr>
          </a:solidFill>
        </p:spPr>
        <p:txBody>
          <a:bodyPr wrap="square">
            <a:spAutoFit/>
          </a:bodyPr>
          <a:lstStyle/>
          <a:p>
            <a:r>
              <a:rPr lang="en-US" sz="2800" dirty="0">
                <a:latin typeface="Courier New" panose="02070309020205020404" pitchFamily="49" charset="0"/>
                <a:cs typeface="Courier New" panose="02070309020205020404" pitchFamily="49" charset="0"/>
              </a:rPr>
              <a:t>if&lt;</a:t>
            </a:r>
            <a:r>
              <a:rPr lang="en-US" sz="2800" i="1" dirty="0" err="1">
                <a:latin typeface="Courier New" panose="02070309020205020404" pitchFamily="49" charset="0"/>
                <a:cs typeface="Courier New" panose="02070309020205020404" pitchFamily="49" charset="0"/>
              </a:rPr>
              <a:t>boolean</a:t>
            </a:r>
            <a:r>
              <a:rPr lang="en-US" sz="2800" i="1" dirty="0">
                <a:latin typeface="Courier New" panose="02070309020205020404" pitchFamily="49" charset="0"/>
                <a:cs typeface="Courier New" panose="02070309020205020404" pitchFamily="49" charset="0"/>
              </a:rPr>
              <a:t>-expression</a:t>
            </a:r>
            <a:r>
              <a:rPr lang="en-US" sz="2800" dirty="0">
                <a:latin typeface="Courier New" panose="02070309020205020404" pitchFamily="49" charset="0"/>
                <a:cs typeface="Courier New" panose="02070309020205020404" pitchFamily="49" charset="0"/>
              </a:rPr>
              <a:t>&gt;</a:t>
            </a:r>
            <a:r>
              <a:rPr lang="en-US" sz="2800" dirty="0">
                <a:solidFill>
                  <a:srgbClr val="FF0000"/>
                </a:solidFill>
                <a:latin typeface="Courier New" panose="02070309020205020404" pitchFamily="49" charset="0"/>
                <a:cs typeface="Courier New" panose="02070309020205020404" pitchFamily="49" charset="0"/>
              </a:rPr>
              <a:t>{</a:t>
            </a:r>
          </a:p>
          <a:p>
            <a:r>
              <a:rPr lang="en-US" sz="2800" dirty="0">
                <a:latin typeface="Courier New" panose="02070309020205020404" pitchFamily="49" charset="0"/>
                <a:cs typeface="Courier New" panose="02070309020205020404" pitchFamily="49" charset="0"/>
              </a:rPr>
              <a:t>    &lt;statement&gt;</a:t>
            </a:r>
          </a:p>
          <a:p>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    &lt;statement&gt;</a:t>
            </a:r>
          </a:p>
          <a:p>
            <a:r>
              <a:rPr lang="en-US" sz="2800" dirty="0">
                <a:solidFill>
                  <a:srgbClr val="FF0000"/>
                </a:solidFill>
                <a:latin typeface="Courier New" panose="02070309020205020404" pitchFamily="49" charset="0"/>
                <a:cs typeface="Courier New" panose="02070309020205020404" pitchFamily="49" charset="0"/>
              </a:rPr>
              <a:t>}</a:t>
            </a:r>
          </a:p>
          <a:p>
            <a:r>
              <a:rPr lang="en-US" sz="2800" dirty="0">
                <a:latin typeface="Courier New" panose="02070309020205020404" pitchFamily="49" charset="0"/>
                <a:cs typeface="Courier New" panose="02070309020205020404" pitchFamily="49" charset="0"/>
              </a:rPr>
              <a:t>&lt;</a:t>
            </a:r>
            <a:r>
              <a:rPr lang="en-US" sz="2800" dirty="0" err="1">
                <a:latin typeface="Courier New" panose="02070309020205020404" pitchFamily="49" charset="0"/>
                <a:cs typeface="Courier New" panose="02070309020205020404" pitchFamily="49" charset="0"/>
              </a:rPr>
              <a:t>following_statement</a:t>
            </a:r>
            <a:r>
              <a:rPr lang="en-US" sz="2800" dirty="0">
                <a:latin typeface="Courier New" panose="02070309020205020404" pitchFamily="49" charset="0"/>
                <a:cs typeface="Courier New" panose="02070309020205020404" pitchFamily="49" charset="0"/>
              </a:rPr>
              <a:t>&gt;</a:t>
            </a:r>
          </a:p>
        </p:txBody>
      </p:sp>
      <p:sp>
        <p:nvSpPr>
          <p:cNvPr id="4" name="Slide Number Placeholder 3"/>
          <p:cNvSpPr>
            <a:spLocks noGrp="1"/>
          </p:cNvSpPr>
          <p:nvPr>
            <p:ph type="sldNum" sz="quarter" idx="4"/>
          </p:nvPr>
        </p:nvSpPr>
        <p:spPr/>
        <p:txBody>
          <a:bodyPr/>
          <a:lstStyle/>
          <a:p>
            <a:fld id="{C3E9C2E3-6413-4F3D-8E4C-FAE5AC19448A}" type="slidenum">
              <a:rPr lang="en-US" smtClean="0"/>
              <a:t>8</a:t>
            </a:fld>
            <a:endParaRPr lang="en-US"/>
          </a:p>
        </p:txBody>
      </p:sp>
    </p:spTree>
    <p:extLst>
      <p:ext uri="{BB962C8B-B14F-4D97-AF65-F5344CB8AC3E}">
        <p14:creationId xmlns:p14="http://schemas.microsoft.com/office/powerpoint/2010/main" val="360179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f-statement-in-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489" y="1136625"/>
            <a:ext cx="3483919" cy="54251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Control flow: if-statement</a:t>
            </a:r>
          </a:p>
        </p:txBody>
      </p:sp>
      <p:sp>
        <p:nvSpPr>
          <p:cNvPr id="4" name="Slide Number Placeholder 3"/>
          <p:cNvSpPr>
            <a:spLocks noGrp="1"/>
          </p:cNvSpPr>
          <p:nvPr>
            <p:ph type="sldNum" sz="quarter" idx="4"/>
          </p:nvPr>
        </p:nvSpPr>
        <p:spPr/>
        <p:txBody>
          <a:bodyPr/>
          <a:lstStyle/>
          <a:p>
            <a:fld id="{C3E9C2E3-6413-4F3D-8E4C-FAE5AC19448A}" type="slidenum">
              <a:rPr lang="en-US" smtClean="0"/>
              <a:t>9</a:t>
            </a:fld>
            <a:endParaRPr lang="en-US"/>
          </a:p>
        </p:txBody>
      </p:sp>
      <p:sp>
        <p:nvSpPr>
          <p:cNvPr id="5" name="TextBox 4"/>
          <p:cNvSpPr txBox="1"/>
          <p:nvPr/>
        </p:nvSpPr>
        <p:spPr>
          <a:xfrm>
            <a:off x="153659" y="6192475"/>
            <a:ext cx="965970" cy="369332"/>
          </a:xfrm>
          <a:prstGeom prst="rect">
            <a:avLst/>
          </a:prstGeom>
          <a:noFill/>
        </p:spPr>
        <p:txBody>
          <a:bodyPr wrap="none" rtlCol="0">
            <a:spAutoFit/>
          </a:bodyPr>
          <a:lstStyle/>
          <a:p>
            <a:r>
              <a:rPr lang="en-US" dirty="0"/>
              <a:t>[</a:t>
            </a:r>
            <a:r>
              <a:rPr lang="en-US" dirty="0">
                <a:hlinkClick r:id="rId3"/>
              </a:rPr>
              <a:t>source</a:t>
            </a:r>
            <a:r>
              <a:rPr lang="en-US" dirty="0"/>
              <a:t>]</a:t>
            </a:r>
          </a:p>
        </p:txBody>
      </p:sp>
      <p:pic>
        <p:nvPicPr>
          <p:cNvPr id="6146" name="Picture 2" descr="Meme: &amp;quot;Vomit cereal (Vomit cereal , cereal guy , memes )&amp;quot; - All Templates -  Meme-arsenal.com">
            <a:extLst>
              <a:ext uri="{FF2B5EF4-FFF2-40B4-BE49-F238E27FC236}">
                <a16:creationId xmlns:a16="http://schemas.microsoft.com/office/drawing/2014/main" id="{248CECE0-1BB0-4CFB-9BE3-F6AAE36957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7558" y="2195334"/>
            <a:ext cx="3715860" cy="24673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63405AE-8FC4-49A3-92E3-7CD4F74345F0}"/>
              </a:ext>
            </a:extLst>
          </p:cNvPr>
          <p:cNvSpPr/>
          <p:nvPr/>
        </p:nvSpPr>
        <p:spPr>
          <a:xfrm>
            <a:off x="5122149" y="3760501"/>
            <a:ext cx="1376305" cy="6375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A85A304-C905-498E-B98C-8E9F114D0D90}"/>
              </a:ext>
            </a:extLst>
          </p:cNvPr>
          <p:cNvSpPr/>
          <p:nvPr/>
        </p:nvSpPr>
        <p:spPr>
          <a:xfrm>
            <a:off x="6711518" y="2195334"/>
            <a:ext cx="772358" cy="36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4F788A-5413-44FB-9C04-3730D351240F}"/>
              </a:ext>
            </a:extLst>
          </p:cNvPr>
          <p:cNvSpPr/>
          <p:nvPr/>
        </p:nvSpPr>
        <p:spPr>
          <a:xfrm>
            <a:off x="5810301" y="3177510"/>
            <a:ext cx="772358" cy="36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699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Lst>
  </p:timing>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vinuni ppt template-final" id="{F26EDCBE-B665-4A8C-A825-767C4D079E0D}" vid="{4627A262-9E54-4023-A392-A848229F68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vinuni ppt template-final</Template>
  <TotalTime>10862</TotalTime>
  <Words>1023</Words>
  <Application>Microsoft Office PowerPoint</Application>
  <PresentationFormat>Widescreen</PresentationFormat>
  <Paragraphs>232</Paragraphs>
  <Slides>31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Cambria</vt:lpstr>
      <vt:lpstr>Courier New</vt:lpstr>
      <vt:lpstr>Gill Sans MT</vt:lpstr>
      <vt:lpstr>Verdana</vt:lpstr>
      <vt:lpstr>Parcel</vt:lpstr>
      <vt:lpstr>PowerPoint Presentation</vt:lpstr>
      <vt:lpstr>Discussion</vt:lpstr>
      <vt:lpstr>Motivation example 1</vt:lpstr>
      <vt:lpstr>Motivation example 2</vt:lpstr>
      <vt:lpstr>Learning outcomes</vt:lpstr>
      <vt:lpstr>Logical conditions (mathematics)</vt:lpstr>
      <vt:lpstr>Conditionals: if-statements</vt:lpstr>
      <vt:lpstr>Conditionals: if-statements</vt:lpstr>
      <vt:lpstr>Control flow: if-statement</vt:lpstr>
      <vt:lpstr>Boolean expressions</vt:lpstr>
      <vt:lpstr>Class practice</vt:lpstr>
      <vt:lpstr>Conditionals: if-else-statements</vt:lpstr>
      <vt:lpstr>Control flow: if-else</vt:lpstr>
      <vt:lpstr>Control flow: if-else</vt:lpstr>
      <vt:lpstr>Control flow: if-else</vt:lpstr>
      <vt:lpstr>If-else example</vt:lpstr>
      <vt:lpstr>Class practice</vt:lpstr>
      <vt:lpstr>Conditionals: if-elif-else-statements</vt:lpstr>
      <vt:lpstr>If-elif-else logic</vt:lpstr>
      <vt:lpstr>Flow chart: if-elif-else </vt:lpstr>
      <vt:lpstr>Class practice</vt:lpstr>
      <vt:lpstr>Common mistakes (1/4)</vt:lpstr>
      <vt:lpstr>Common mistakes (2/4)</vt:lpstr>
      <vt:lpstr>Common mistakes (3/4)</vt:lpstr>
      <vt:lpstr>Common mistakes (4/4)</vt:lpstr>
      <vt:lpstr>control- flow: Nested-if-else </vt:lpstr>
      <vt:lpstr>Nested if-else – example 1</vt:lpstr>
      <vt:lpstr>Nested if-else – example 2</vt:lpstr>
      <vt:lpstr>Nested if-else – example 3</vt:lpstr>
      <vt:lpstr>If-elif-else or nested if-else?</vt:lpstr>
      <vt:lpstr>Class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04:  functions and scripts</dc:title>
  <dc:creator>wong ks</dc:creator>
  <cp:lastModifiedBy>Wong Kok Seng (CECS)</cp:lastModifiedBy>
  <cp:revision>118</cp:revision>
  <dcterms:created xsi:type="dcterms:W3CDTF">2020-05-28T08:54:55Z</dcterms:created>
  <dcterms:modified xsi:type="dcterms:W3CDTF">2021-10-18T09:59:44Z</dcterms:modified>
</cp:coreProperties>
</file>