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42"/>
  </p:notesMasterIdLst>
  <p:sldIdLst>
    <p:sldId id="256" r:id="rId2"/>
    <p:sldId id="347" r:id="rId3"/>
    <p:sldId id="296" r:id="rId4"/>
    <p:sldId id="351" r:id="rId5"/>
    <p:sldId id="321" r:id="rId6"/>
    <p:sldId id="338" r:id="rId7"/>
    <p:sldId id="323" r:id="rId8"/>
    <p:sldId id="342" r:id="rId9"/>
    <p:sldId id="340" r:id="rId10"/>
    <p:sldId id="324" r:id="rId11"/>
    <p:sldId id="339" r:id="rId12"/>
    <p:sldId id="348" r:id="rId13"/>
    <p:sldId id="344" r:id="rId14"/>
    <p:sldId id="341" r:id="rId15"/>
    <p:sldId id="346" r:id="rId16"/>
    <p:sldId id="343" r:id="rId17"/>
    <p:sldId id="350" r:id="rId18"/>
    <p:sldId id="297" r:id="rId19"/>
    <p:sldId id="299" r:id="rId20"/>
    <p:sldId id="298" r:id="rId21"/>
    <p:sldId id="300" r:id="rId22"/>
    <p:sldId id="306" r:id="rId23"/>
    <p:sldId id="307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04" r:id="rId38"/>
    <p:sldId id="305" r:id="rId39"/>
    <p:sldId id="302" r:id="rId40"/>
    <p:sldId id="30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8EF"/>
    <a:srgbClr val="FD5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F45A-3717-44B8-B6AC-5581EA7BC90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01A3C-BAEF-4A6F-BFB9-AA42DE27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1A3C-BAEF-4A6F-BFB9-AA42DE27D3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3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1A3C-BAEF-4A6F-BFB9-AA42DE27D3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79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6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5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8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nubnair.wordpress.com/2014/09/30/memory-management-in-python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c-api/memory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arxWaw-E8QQ?feature=oemb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OdQSWuG78Sk?feature=oembe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live.html#code=def%20sum_base%20%28x,%20y%29%3A%0A%20%20%20%20return%20x%20%2B%20y%0A%0Adef%20sum_base_mul_height%28a,%20b,%20t%29%3A%0A%20%20%20%20return%20%28sum_base%28a,%20b%29%20*%20t%29%20%0A%0Adef%20area_trapezium%28a,%20b,%20t%29%3A%0A%20%20%20%20return%200.5%20*%20sum_base_mul_height%28a,%20b,%20t%29%0A%0Aarea_trapezium%282,%204,%206%29&amp;cumulative=false&amp;curInstr=0&amp;heapPrimitives=nevernest&amp;mode=display&amp;origin=opt-live.js&amp;py=3&amp;rawInputLstJSON=%5B%5D&amp;textReferences=fals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visualize.html#code=def%20larger%20%28a,b%29%3A%0A%20%20%20%20if%20a%20%3E%20b%3A%0A%20%20%20%20%20%20%20%20return%20a%0A%20%20%20%20else%3A%0A%20%20%20%20%20%20%20%20return%20b%0A%20%20%20%20%0Ax%20%3D%2010%0Ay%20%3D%2020%0Alarger%28x,%20y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google.com/url?sa=i&amp;url=https%3A%2F%2Fwww.pinterest.com%2Fpin%2F195132596335690771%2F&amp;psig=AOvVaw2frT2g_PU8a3Iuu5PDohTY&amp;ust=1634617804815000&amp;source=images&amp;cd=vfe&amp;ved=0CAwQjhxqFwoTCLCUn4eQ0_MCFQAAAAAdAAAAABAu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nst.com.my/images/articles/Copy_Of_01woct312_field_image_socialmedia.var_1509500356.jp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ranaygore/memory-management-in-python-3ef7e90ee2b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406139" y="2092413"/>
            <a:ext cx="8238465" cy="1499334"/>
          </a:xfrm>
        </p:spPr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altLang="zh-CN" dirty="0"/>
              <a:t>10</a:t>
            </a:r>
            <a:r>
              <a:rPr lang="en-US" dirty="0"/>
              <a:t>: Memory in 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3406139" y="3434204"/>
            <a:ext cx="7983119" cy="498699"/>
          </a:xfrm>
        </p:spPr>
        <p:txBody>
          <a:bodyPr/>
          <a:lstStyle/>
          <a:p>
            <a:r>
              <a:rPr lang="en-US" dirty="0"/>
              <a:t>Understand the use of global memory, heap space, function call stack, and memory allocation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3394954" y="4457379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</p:txBody>
      </p:sp>
    </p:spTree>
    <p:extLst>
      <p:ext uri="{BB962C8B-B14F-4D97-AF65-F5344CB8AC3E}">
        <p14:creationId xmlns:p14="http://schemas.microsoft.com/office/powerpoint/2010/main" val="410204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1317082" cy="767590"/>
          </a:xfrm>
        </p:spPr>
        <p:txBody>
          <a:bodyPr/>
          <a:lstStyle/>
          <a:p>
            <a:r>
              <a:rPr lang="en-US" sz="4000" dirty="0"/>
              <a:t>memory management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1151170" cy="5342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Private heap</a:t>
            </a:r>
            <a:r>
              <a:rPr lang="en-US" sz="3600" dirty="0">
                <a:solidFill>
                  <a:schemeClr val="tx1"/>
                </a:solidFill>
              </a:rPr>
              <a:t>: contains all Python objects and data structures.</a:t>
            </a:r>
          </a:p>
          <a:p>
            <a:r>
              <a:rPr lang="en-US" sz="3600" dirty="0"/>
              <a:t>Management of the Python heap is performed by the interpreter itself where user has no control over it!</a:t>
            </a:r>
          </a:p>
          <a:p>
            <a:r>
              <a:rPr lang="en-US" sz="3600" dirty="0"/>
              <a:t>The memory is further divided into: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</a:rPr>
              <a:t>Heap Memory (objects and instance variables)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</a:rPr>
              <a:t>Stack Memory (methods and 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763D71-1E40-4E65-AFF0-3B7FED4C3EE1}"/>
              </a:ext>
            </a:extLst>
          </p:cNvPr>
          <p:cNvSpPr/>
          <p:nvPr/>
        </p:nvSpPr>
        <p:spPr>
          <a:xfrm>
            <a:off x="0" y="0"/>
            <a:ext cx="12192000" cy="4057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0EFC4-B212-42EB-A63F-B7345FE5C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9905F-A146-4B4E-A6AF-77255C72ECD3}"/>
              </a:ext>
            </a:extLst>
          </p:cNvPr>
          <p:cNvSpPr txBox="1"/>
          <p:nvPr/>
        </p:nvSpPr>
        <p:spPr>
          <a:xfrm>
            <a:off x="2050472" y="6254521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2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0D777-FC95-4720-ABD1-D3ABB16D1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86" y="332704"/>
            <a:ext cx="8330354" cy="5921817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785A741-581C-4E59-A140-48096A2CB8DD}"/>
              </a:ext>
            </a:extLst>
          </p:cNvPr>
          <p:cNvSpPr/>
          <p:nvPr/>
        </p:nvSpPr>
        <p:spPr>
          <a:xfrm>
            <a:off x="365760" y="4304145"/>
            <a:ext cx="2959331" cy="960582"/>
          </a:xfrm>
          <a:prstGeom prst="wedgeRoundRectCallout">
            <a:avLst>
              <a:gd name="adj1" fmla="val 75609"/>
              <a:gd name="adj2" fmla="val -7213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ensure that there is enough room in the private heap for storing all Python-related data</a:t>
            </a:r>
            <a:endParaRPr lang="en-US" sz="16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4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3C4E-9155-446E-8DDC-3627EBA1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87358"/>
            <a:ext cx="11293763" cy="767590"/>
          </a:xfrm>
        </p:spPr>
        <p:txBody>
          <a:bodyPr/>
          <a:lstStyle/>
          <a:p>
            <a:r>
              <a:rPr lang="en-US" sz="4000" dirty="0"/>
              <a:t>Overview of Python Memory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B09B-7B25-4662-A857-A2F30847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534297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At the lowest level, a </a:t>
            </a:r>
            <a:r>
              <a:rPr lang="en-US" b="0" dirty="0">
                <a:solidFill>
                  <a:srgbClr val="FF0000"/>
                </a:solidFill>
                <a:effectLst/>
              </a:rPr>
              <a:t>raw memory allocator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ensures that there is enough room in the private heap for storing all Python-related data by interacting with the memory manager of the operating system. 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On top of the raw memory allocator, several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object-specific allocators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operate on the same heap and implement distinct memory management policies adapted to the peculiarities of every object type. 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For example, integer objects are managed differently within the heap than strings, tuples or dictionaries because integers imply different storage requirements and speed/space tradeoffs. 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The Python memory manager thus delegates some of the work to the object-specific allocators, but ensures that the latter operate within the bounds of the private heap.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Read more: </a:t>
            </a:r>
            <a:r>
              <a:rPr lang="en-US" dirty="0">
                <a:solidFill>
                  <a:srgbClr val="222222"/>
                </a:solidFill>
                <a:hlinkClick r:id="rId2"/>
              </a:rPr>
              <a:t>https://docs.python.org/3/c-api/memory.html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FE78-6478-4A6C-9EDE-F6852B6B2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763D71-1E40-4E65-AFF0-3B7FED4C3EE1}"/>
              </a:ext>
            </a:extLst>
          </p:cNvPr>
          <p:cNvSpPr/>
          <p:nvPr/>
        </p:nvSpPr>
        <p:spPr>
          <a:xfrm>
            <a:off x="0" y="0"/>
            <a:ext cx="12192000" cy="4057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0EFC4-B212-42EB-A63F-B7345FE5C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13</a:t>
            </a:fld>
            <a:endParaRPr lang="en-US"/>
          </a:p>
        </p:txBody>
      </p:sp>
      <p:pic>
        <p:nvPicPr>
          <p:cNvPr id="3" name="Online Media 2" title="Memory Allocation and Management in Python - simplified tutorial for beginners">
            <a:hlinkClick r:id="" action="ppaction://media"/>
            <a:extLst>
              <a:ext uri="{FF2B5EF4-FFF2-40B4-BE49-F238E27FC236}">
                <a16:creationId xmlns:a16="http://schemas.microsoft.com/office/drawing/2014/main" id="{080AE7E7-FD39-4FDC-A56F-27C68681BA8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9887" y="252336"/>
            <a:ext cx="10992225" cy="62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3F31-B3DA-4D0D-891D-C0558319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3F6F5-FF53-4D5C-9701-75A1D97E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0" y="4352465"/>
            <a:ext cx="8991600" cy="1265082"/>
          </a:xfrm>
        </p:spPr>
        <p:txBody>
          <a:bodyPr>
            <a:normAutofit/>
          </a:bodyPr>
          <a:lstStyle/>
          <a:p>
            <a:r>
              <a:rPr lang="en-US" sz="2800" dirty="0"/>
              <a:t>Process in which the interpreter frees up the memory (when not in use) to make the available memory for other objects.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9FAE-08EB-4137-9BA2-10BF1C622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763D71-1E40-4E65-AFF0-3B7FED4C3EE1}"/>
              </a:ext>
            </a:extLst>
          </p:cNvPr>
          <p:cNvSpPr/>
          <p:nvPr/>
        </p:nvSpPr>
        <p:spPr>
          <a:xfrm>
            <a:off x="0" y="0"/>
            <a:ext cx="12192000" cy="4057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0EFC4-B212-42EB-A63F-B7345FE5C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15</a:t>
            </a:fld>
            <a:endParaRPr lang="en-US"/>
          </a:p>
        </p:txBody>
      </p:sp>
      <p:pic>
        <p:nvPicPr>
          <p:cNvPr id="2" name="Online Media 1" title="Python 101 #3 - Memory management, Stack and Heap, Object Mutability">
            <a:hlinkClick r:id="" action="ppaction://media"/>
            <a:extLst>
              <a:ext uri="{FF2B5EF4-FFF2-40B4-BE49-F238E27FC236}">
                <a16:creationId xmlns:a16="http://schemas.microsoft.com/office/drawing/2014/main" id="{69E21518-A53D-46CD-8BA1-6BD10C4463A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24114" y="106161"/>
            <a:ext cx="8543771" cy="64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DAA3F6-C6CC-41E8-88A1-AE013DB18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402" y="1551129"/>
            <a:ext cx="5066282" cy="471650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mport sys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v1 = 10</a:t>
            </a:r>
            <a:b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v2 = 10</a:t>
            </a:r>
            <a:b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v3 = v2</a:t>
            </a:r>
            <a:b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r1 = </a:t>
            </a:r>
            <a:r>
              <a:rPr lang="en-US" sz="2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sys.getrefcount</a:t>
            </a: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(v1)</a:t>
            </a:r>
            <a:b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r2 = </a:t>
            </a:r>
            <a:r>
              <a:rPr lang="en-US" sz="2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sys.getrefcount</a:t>
            </a: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(v2)</a:t>
            </a:r>
            <a:b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r3 = </a:t>
            </a:r>
            <a:r>
              <a:rPr lang="en-US" sz="2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sys.getrefcount</a:t>
            </a: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(v3)</a:t>
            </a:r>
            <a:b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print(r1, r2, r3)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3 3 3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2F1F1C-AC43-4612-8E78-E76D64A70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4" y="1551130"/>
            <a:ext cx="5593273" cy="4716504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mport sys</a:t>
            </a:r>
          </a:p>
          <a:p>
            <a:pPr marL="0" indent="0">
              <a:buNone/>
            </a:pPr>
            <a: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v1 = 10</a:t>
            </a:r>
            <a:b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v2 = 10</a:t>
            </a:r>
            <a:b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v3 = v2</a:t>
            </a:r>
            <a:b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v4 = v1</a:t>
            </a:r>
            <a:b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r1 = </a:t>
            </a:r>
            <a:r>
              <a:rPr lang="en-US" sz="2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sys.getrefcount</a:t>
            </a:r>
            <a: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(v1)</a:t>
            </a:r>
            <a:b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r2 = </a:t>
            </a:r>
            <a:r>
              <a:rPr lang="en-US" sz="2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sys.getrefcount</a:t>
            </a:r>
            <a: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(v2)</a:t>
            </a:r>
            <a:b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r3 = </a:t>
            </a:r>
            <a:r>
              <a:rPr lang="en-US" sz="2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sys.getrefcount</a:t>
            </a:r>
            <a: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(v3)</a:t>
            </a:r>
            <a:b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r4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sys.getrefcount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(v4)</a:t>
            </a:r>
            <a:b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print(r1, r2, r3, r4)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4 4 4 4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D6981C-E82D-451C-AC1E-430AD776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reference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B0B7F-FF6A-496D-9D6F-F7B3A3AAF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05EE1F-3C93-4588-9DFC-FC8E3ED8F175}"/>
              </a:ext>
            </a:extLst>
          </p:cNvPr>
          <p:cNvSpPr/>
          <p:nvPr/>
        </p:nvSpPr>
        <p:spPr>
          <a:xfrm>
            <a:off x="858423" y="2031095"/>
            <a:ext cx="1742734" cy="13871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3B665-4860-4A59-BEDD-F6EE0A8D6DE1}"/>
              </a:ext>
            </a:extLst>
          </p:cNvPr>
          <p:cNvSpPr txBox="1"/>
          <p:nvPr/>
        </p:nvSpPr>
        <p:spPr>
          <a:xfrm>
            <a:off x="2897864" y="2262998"/>
            <a:ext cx="265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Pointing to the same memory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C8D19-E82B-4014-8E0D-4CD9A25BFFBD}"/>
              </a:ext>
            </a:extLst>
          </p:cNvPr>
          <p:cNvSpPr txBox="1"/>
          <p:nvPr/>
        </p:nvSpPr>
        <p:spPr>
          <a:xfrm>
            <a:off x="8581052" y="2251574"/>
            <a:ext cx="265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 count +1 when adding a new variable which is equal to 10</a:t>
            </a:r>
          </a:p>
        </p:txBody>
      </p:sp>
    </p:spTree>
    <p:extLst>
      <p:ext uri="{BB962C8B-B14F-4D97-AF65-F5344CB8AC3E}">
        <p14:creationId xmlns:p14="http://schemas.microsoft.com/office/powerpoint/2010/main" val="377897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05397-AF14-48B5-A7FB-8A96A0AF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Class QUIZ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4FC891-A038-42CF-B094-EB14E80FE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/>
              <a:t>Conditionals and Control Flow</a:t>
            </a:r>
          </a:p>
        </p:txBody>
      </p:sp>
    </p:spTree>
    <p:extLst>
      <p:ext uri="{BB962C8B-B14F-4D97-AF65-F5344CB8AC3E}">
        <p14:creationId xmlns:p14="http://schemas.microsoft.com/office/powerpoint/2010/main" val="25312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you “start with”</a:t>
            </a:r>
          </a:p>
          <a:p>
            <a:r>
              <a:rPr lang="en-US" sz="3200" dirty="0"/>
              <a:t>Used to store global variables </a:t>
            </a:r>
          </a:p>
          <a:p>
            <a:r>
              <a:rPr lang="en-US" sz="3200" dirty="0"/>
              <a:t>Lasts until you quit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67094"/>
              </p:ext>
            </p:extLst>
          </p:nvPr>
        </p:nvGraphicFramePr>
        <p:xfrm>
          <a:off x="7858860" y="2365276"/>
          <a:ext cx="17744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40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887240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58860" y="2134444"/>
            <a:ext cx="1976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Global Space</a:t>
            </a:r>
          </a:p>
        </p:txBody>
      </p:sp>
    </p:spTree>
    <p:extLst>
      <p:ext uri="{BB962C8B-B14F-4D97-AF65-F5344CB8AC3E}">
        <p14:creationId xmlns:p14="http://schemas.microsoft.com/office/powerpoint/2010/main" val="274409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38831"/>
              </p:ext>
            </p:extLst>
          </p:nvPr>
        </p:nvGraphicFramePr>
        <p:xfrm>
          <a:off x="9020325" y="4023846"/>
          <a:ext cx="25802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59">
                  <a:extLst>
                    <a:ext uri="{9D8B030D-6E8A-4147-A177-3AD203B41FA5}">
                      <a16:colId xmlns:a16="http://schemas.microsoft.com/office/drawing/2014/main" val="1732001532"/>
                    </a:ext>
                  </a:extLst>
                </a:gridCol>
                <a:gridCol w="645059">
                  <a:extLst>
                    <a:ext uri="{9D8B030D-6E8A-4147-A177-3AD203B41FA5}">
                      <a16:colId xmlns:a16="http://schemas.microsoft.com/office/drawing/2014/main" val="1353249829"/>
                    </a:ext>
                  </a:extLst>
                </a:gridCol>
                <a:gridCol w="1290120">
                  <a:extLst>
                    <a:ext uri="{9D8B030D-6E8A-4147-A177-3AD203B41FA5}">
                      <a16:colId xmlns:a16="http://schemas.microsoft.com/office/drawing/2014/main" val="41139049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45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95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66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14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0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8744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Where “folders” are stored</a:t>
            </a:r>
          </a:p>
          <a:p>
            <a:r>
              <a:rPr lang="en-US" sz="3200" dirty="0"/>
              <a:t>Have to access indirectly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9985"/>
              </p:ext>
            </p:extLst>
          </p:nvPr>
        </p:nvGraphicFramePr>
        <p:xfrm>
          <a:off x="6366718" y="1434310"/>
          <a:ext cx="17744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40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887240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26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96164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91787" y="1334807"/>
            <a:ext cx="1976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Global Space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9872"/>
              </p:ext>
            </p:extLst>
          </p:nvPr>
        </p:nvGraphicFramePr>
        <p:xfrm>
          <a:off x="9020325" y="1165114"/>
          <a:ext cx="258023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59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645059">
                  <a:extLst>
                    <a:ext uri="{9D8B030D-6E8A-4147-A177-3AD203B41FA5}">
                      <a16:colId xmlns:a16="http://schemas.microsoft.com/office/drawing/2014/main" val="2944268709"/>
                    </a:ext>
                  </a:extLst>
                </a:gridCol>
                <a:gridCol w="1290120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Heap Space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9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7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5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8857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46502" y="2626820"/>
            <a:ext cx="496458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= shape.Point2(1,2)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 = shape.Point2(10,7)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1258" y="4829982"/>
            <a:ext cx="4904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and </a:t>
            </a:r>
            <a:r>
              <a:rPr lang="en-US" sz="2400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q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live in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Global Space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while their folders live on the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Heap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857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F6C6AA2-03FE-43AC-8A9C-2A3D210D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783080"/>
            <a:ext cx="8991600" cy="1645920"/>
          </a:xfrm>
        </p:spPr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8EF0D0-9499-4A5F-A84E-2BA8538D2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1AAD7-38D5-4EA0-AF53-17BEB300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3857819"/>
            <a:ext cx="9363075" cy="1866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72981E-646B-49FD-B736-BC45467E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4" y="1691640"/>
            <a:ext cx="92392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8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Call frame: when 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frame: boxes for parameters at the start of the function and for variables local to the function as they are created</a:t>
            </a:r>
          </a:p>
          <a:p>
            <a:r>
              <a:rPr lang="en-US" dirty="0"/>
              <a:t>Deleted when call 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7163"/>
              </p:ext>
            </p:extLst>
          </p:nvPr>
        </p:nvGraphicFramePr>
        <p:xfrm>
          <a:off x="6584001" y="2362200"/>
          <a:ext cx="17744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40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887240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26916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09070" y="2262697"/>
            <a:ext cx="1976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Global Space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36523"/>
              </p:ext>
            </p:extLst>
          </p:nvPr>
        </p:nvGraphicFramePr>
        <p:xfrm>
          <a:off x="9284523" y="2242771"/>
          <a:ext cx="2580238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59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645059">
                  <a:extLst>
                    <a:ext uri="{9D8B030D-6E8A-4147-A177-3AD203B41FA5}">
                      <a16:colId xmlns:a16="http://schemas.microsoft.com/office/drawing/2014/main" val="2944268709"/>
                    </a:ext>
                  </a:extLst>
                </a:gridCol>
                <a:gridCol w="1290120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Heap Space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57820"/>
                  </a:ext>
                </a:extLst>
              </a:tr>
              <a:tr h="16340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9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7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5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8857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03369"/>
              </p:ext>
            </p:extLst>
          </p:nvPr>
        </p:nvGraphicFramePr>
        <p:xfrm>
          <a:off x="6345725" y="4213577"/>
          <a:ext cx="2580238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59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645059">
                  <a:extLst>
                    <a:ext uri="{9D8B030D-6E8A-4147-A177-3AD203B41FA5}">
                      <a16:colId xmlns:a16="http://schemas.microsoft.com/office/drawing/2014/main" val="2944268709"/>
                    </a:ext>
                  </a:extLst>
                </a:gridCol>
                <a:gridCol w="645060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  <a:gridCol w="645060">
                  <a:extLst>
                    <a:ext uri="{9D8B030D-6E8A-4147-A177-3AD203B41FA5}">
                      <a16:colId xmlns:a16="http://schemas.microsoft.com/office/drawing/2014/main" val="33904481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Call Frame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adjust_x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9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7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5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8857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84270" y="2844103"/>
            <a:ext cx="496458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adjust_x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pt,n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n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= shape.Point2(1,2)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adjust_x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9833" y="3277355"/>
            <a:ext cx="13942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2063" y="304800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22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Call frame: when 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frame: boxes for parameters at the start of the function and for variables local to the function as they are created</a:t>
            </a:r>
          </a:p>
          <a:p>
            <a:r>
              <a:rPr lang="en-US" dirty="0"/>
              <a:t>Deleted when call 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84001" y="2362200"/>
          <a:ext cx="17744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40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887240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26916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09070" y="2262697"/>
            <a:ext cx="1976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Global Space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60864"/>
              </p:ext>
            </p:extLst>
          </p:nvPr>
        </p:nvGraphicFramePr>
        <p:xfrm>
          <a:off x="9284523" y="2242771"/>
          <a:ext cx="2580238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59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645059">
                  <a:extLst>
                    <a:ext uri="{9D8B030D-6E8A-4147-A177-3AD203B41FA5}">
                      <a16:colId xmlns:a16="http://schemas.microsoft.com/office/drawing/2014/main" val="2944268709"/>
                    </a:ext>
                  </a:extLst>
                </a:gridCol>
                <a:gridCol w="645060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  <a:gridCol w="645060">
                  <a:extLst>
                    <a:ext uri="{9D8B030D-6E8A-4147-A177-3AD203B41FA5}">
                      <a16:colId xmlns:a16="http://schemas.microsoft.com/office/drawing/2014/main" val="188383314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Heap Space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957820"/>
                  </a:ext>
                </a:extLst>
              </a:tr>
              <a:tr h="16340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9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1  5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7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5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8857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59633"/>
              </p:ext>
            </p:extLst>
          </p:nvPr>
        </p:nvGraphicFramePr>
        <p:xfrm>
          <a:off x="6554548" y="3898044"/>
          <a:ext cx="258023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59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645059">
                  <a:extLst>
                    <a:ext uri="{9D8B030D-6E8A-4147-A177-3AD203B41FA5}">
                      <a16:colId xmlns:a16="http://schemas.microsoft.com/office/drawing/2014/main" val="2944268709"/>
                    </a:ext>
                  </a:extLst>
                </a:gridCol>
                <a:gridCol w="645060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  <a:gridCol w="645060">
                  <a:extLst>
                    <a:ext uri="{9D8B030D-6E8A-4147-A177-3AD203B41FA5}">
                      <a16:colId xmlns:a16="http://schemas.microsoft.com/office/drawing/2014/main" val="33904481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Call Frame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adjust_x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9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7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538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885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8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2429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84270" y="2844103"/>
            <a:ext cx="496458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adjust_x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pt,n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n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= shape.Point2(1,2)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adjust_x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1531" y="3733800"/>
            <a:ext cx="13942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8458" y="3374824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0176095" y="3898044"/>
            <a:ext cx="398547" cy="176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586501" y="4457850"/>
            <a:ext cx="398547" cy="176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303604" y="3833303"/>
            <a:ext cx="2550685" cy="27469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7668536" cy="4817532"/>
          </a:xfrm>
        </p:spPr>
        <p:txBody>
          <a:bodyPr/>
          <a:lstStyle/>
          <a:p>
            <a:r>
              <a:rPr lang="en-US" dirty="0"/>
              <a:t>The set of function frames drawn in call order.</a:t>
            </a:r>
          </a:p>
          <a:p>
            <a:r>
              <a:rPr lang="en-US" dirty="0"/>
              <a:t>Functions frames are “stacked”: </a:t>
            </a:r>
            <a:r>
              <a:rPr lang="en-US" dirty="0">
                <a:solidFill>
                  <a:srgbClr val="FF0000"/>
                </a:solidFill>
              </a:rPr>
              <a:t>cannot remove one above without removing one below</a:t>
            </a:r>
            <a:r>
              <a:rPr lang="en-US" dirty="0"/>
              <a:t>.</a:t>
            </a:r>
          </a:p>
          <a:p>
            <a:r>
              <a:rPr lang="en-US" dirty="0"/>
              <a:t>Python must keep the entire stack in memory: error if it cannot hold stack (“</a:t>
            </a:r>
            <a:r>
              <a:rPr lang="en-US" dirty="0">
                <a:solidFill>
                  <a:srgbClr val="FF0000"/>
                </a:solidFill>
              </a:rPr>
              <a:t>stack overflow</a:t>
            </a:r>
            <a:r>
              <a:rPr lang="en-US" dirty="0"/>
              <a:t>”).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682274" y="1774479"/>
            <a:ext cx="1747319" cy="624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82274" y="2399168"/>
            <a:ext cx="1747319" cy="624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82274" y="3023857"/>
            <a:ext cx="1747319" cy="624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82274" y="3648546"/>
            <a:ext cx="1747319" cy="624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682274" y="4273235"/>
            <a:ext cx="1747319" cy="624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682274" y="4897924"/>
            <a:ext cx="1747319" cy="624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Function_6</a:t>
            </a:r>
          </a:p>
        </p:txBody>
      </p:sp>
      <p:sp>
        <p:nvSpPr>
          <p:cNvPr id="11" name="Curved Left Arrow 10"/>
          <p:cNvSpPr/>
          <p:nvPr/>
        </p:nvSpPr>
        <p:spPr>
          <a:xfrm>
            <a:off x="10420536" y="2109460"/>
            <a:ext cx="497940" cy="5948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8277" y="221357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calls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10438643" y="2747731"/>
            <a:ext cx="497940" cy="5948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96384" y="285184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calls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10438643" y="3393385"/>
            <a:ext cx="497940" cy="5948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96384" y="349749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calls</a:t>
            </a:r>
          </a:p>
        </p:txBody>
      </p:sp>
      <p:sp>
        <p:nvSpPr>
          <p:cNvPr id="23" name="Curved Left Arrow 22"/>
          <p:cNvSpPr/>
          <p:nvPr/>
        </p:nvSpPr>
        <p:spPr>
          <a:xfrm>
            <a:off x="10447697" y="4031656"/>
            <a:ext cx="497940" cy="5948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005438" y="4135769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calls</a:t>
            </a:r>
          </a:p>
        </p:txBody>
      </p:sp>
      <p:sp>
        <p:nvSpPr>
          <p:cNvPr id="25" name="Curved Left Arrow 24"/>
          <p:cNvSpPr/>
          <p:nvPr/>
        </p:nvSpPr>
        <p:spPr>
          <a:xfrm>
            <a:off x="10429593" y="4698732"/>
            <a:ext cx="497940" cy="5948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87334" y="4802845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1275600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stack –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05" y="1227668"/>
            <a:ext cx="9725025" cy="5314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0275" y="592130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75073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11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1" y="287358"/>
            <a:ext cx="11762733" cy="551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1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11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8" y="816008"/>
            <a:ext cx="12118105" cy="4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11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4" y="671153"/>
            <a:ext cx="11913988" cy="45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65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11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5" y="671153"/>
            <a:ext cx="12154952" cy="467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42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11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3" y="811406"/>
            <a:ext cx="12067137" cy="46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2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11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4" y="848255"/>
            <a:ext cx="11970653" cy="49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7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F77EDDE-7A63-42E5-A72D-4854AB51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760BC-7033-48C1-8090-B9F2ADA9D2F0}"/>
              </a:ext>
            </a:extLst>
          </p:cNvPr>
          <p:cNvSpPr/>
          <p:nvPr/>
        </p:nvSpPr>
        <p:spPr>
          <a:xfrm>
            <a:off x="0" y="0"/>
            <a:ext cx="12192000" cy="2208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3894840-453A-474D-ADB0-C26379FEE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34" y="54893"/>
            <a:ext cx="4213778" cy="65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39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11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3" y="793922"/>
            <a:ext cx="11977735" cy="49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4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11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0" y="324704"/>
            <a:ext cx="11547119" cy="59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52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11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" y="301183"/>
            <a:ext cx="11971564" cy="61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38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11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6" y="238079"/>
            <a:ext cx="11632865" cy="63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60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11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8" y="540428"/>
            <a:ext cx="11901683" cy="53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72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11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8" y="606119"/>
            <a:ext cx="11759071" cy="449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4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11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0" y="263514"/>
            <a:ext cx="11537038" cy="6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79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global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</a:t>
            </a:r>
          </a:p>
          <a:p>
            <a:r>
              <a:rPr lang="en-US" dirty="0"/>
              <a:t>Creates a global variable (same name as module) </a:t>
            </a:r>
          </a:p>
          <a:p>
            <a:r>
              <a:rPr lang="en-US" dirty="0"/>
              <a:t>Puts variables, functions of module in a folder </a:t>
            </a:r>
          </a:p>
          <a:p>
            <a:r>
              <a:rPr lang="en-US" dirty="0"/>
              <a:t>Puts folder id in the global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04345"/>
              </p:ext>
            </p:extLst>
          </p:nvPr>
        </p:nvGraphicFramePr>
        <p:xfrm>
          <a:off x="6965189" y="3362960"/>
          <a:ext cx="258023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59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645059">
                  <a:extLst>
                    <a:ext uri="{9D8B030D-6E8A-4147-A177-3AD203B41FA5}">
                      <a16:colId xmlns:a16="http://schemas.microsoft.com/office/drawing/2014/main" val="2944268709"/>
                    </a:ext>
                  </a:extLst>
                </a:gridCol>
                <a:gridCol w="1051656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  <a:gridCol w="238465">
                  <a:extLst>
                    <a:ext uri="{9D8B030D-6E8A-4147-A177-3AD203B41FA5}">
                      <a16:colId xmlns:a16="http://schemas.microsoft.com/office/drawing/2014/main" val="286771454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Heap Space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9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9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3.141592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7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2.718281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5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88576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960483" y="3671273"/>
            <a:ext cx="31280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60991"/>
              </p:ext>
            </p:extLst>
          </p:nvPr>
        </p:nvGraphicFramePr>
        <p:xfrm>
          <a:off x="3920602" y="4816506"/>
          <a:ext cx="18826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35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941335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920602" y="4585674"/>
            <a:ext cx="1976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Global Space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75240"/>
              </p:ext>
            </p:extLst>
          </p:nvPr>
        </p:nvGraphicFramePr>
        <p:xfrm>
          <a:off x="6965188" y="5982646"/>
          <a:ext cx="2580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59">
                  <a:extLst>
                    <a:ext uri="{9D8B030D-6E8A-4147-A177-3AD203B41FA5}">
                      <a16:colId xmlns:a16="http://schemas.microsoft.com/office/drawing/2014/main" val="2813445112"/>
                    </a:ext>
                  </a:extLst>
                </a:gridCol>
                <a:gridCol w="645059">
                  <a:extLst>
                    <a:ext uri="{9D8B030D-6E8A-4147-A177-3AD203B41FA5}">
                      <a16:colId xmlns:a16="http://schemas.microsoft.com/office/drawing/2014/main" val="3050074540"/>
                    </a:ext>
                  </a:extLst>
                </a:gridCol>
                <a:gridCol w="1051656">
                  <a:extLst>
                    <a:ext uri="{9D8B030D-6E8A-4147-A177-3AD203B41FA5}">
                      <a16:colId xmlns:a16="http://schemas.microsoft.com/office/drawing/2014/main" val="1479559733"/>
                    </a:ext>
                  </a:extLst>
                </a:gridCol>
                <a:gridCol w="238465">
                  <a:extLst>
                    <a:ext uri="{9D8B030D-6E8A-4147-A177-3AD203B41FA5}">
                      <a16:colId xmlns:a16="http://schemas.microsoft.com/office/drawing/2014/main" val="284734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24420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487791" y="5712795"/>
            <a:ext cx="1510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functions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23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90369"/>
              </p:ext>
            </p:extLst>
          </p:nvPr>
        </p:nvGraphicFramePr>
        <p:xfrm>
          <a:off x="6811279" y="6235884"/>
          <a:ext cx="25802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59">
                  <a:extLst>
                    <a:ext uri="{9D8B030D-6E8A-4147-A177-3AD203B41FA5}">
                      <a16:colId xmlns:a16="http://schemas.microsoft.com/office/drawing/2014/main" val="3994430711"/>
                    </a:ext>
                  </a:extLst>
                </a:gridCol>
                <a:gridCol w="645059">
                  <a:extLst>
                    <a:ext uri="{9D8B030D-6E8A-4147-A177-3AD203B41FA5}">
                      <a16:colId xmlns:a16="http://schemas.microsoft.com/office/drawing/2014/main" val="1003479074"/>
                    </a:ext>
                  </a:extLst>
                </a:gridCol>
                <a:gridCol w="1290120">
                  <a:extLst>
                    <a:ext uri="{9D8B030D-6E8A-4147-A177-3AD203B41FA5}">
                      <a16:colId xmlns:a16="http://schemas.microsoft.com/office/drawing/2014/main" val="2231185735"/>
                    </a:ext>
                  </a:extLst>
                </a:gridCol>
              </a:tblGrid>
              <a:tr h="16340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62948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vs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2582"/>
              </p:ext>
            </p:extLst>
          </p:nvPr>
        </p:nvGraphicFramePr>
        <p:xfrm>
          <a:off x="6811280" y="1123589"/>
          <a:ext cx="403477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92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1008692">
                  <a:extLst>
                    <a:ext uri="{9D8B030D-6E8A-4147-A177-3AD203B41FA5}">
                      <a16:colId xmlns:a16="http://schemas.microsoft.com/office/drawing/2014/main" val="2944268709"/>
                    </a:ext>
                  </a:extLst>
                </a:gridCol>
                <a:gridCol w="1644495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  <a:gridCol w="372892">
                  <a:extLst>
                    <a:ext uri="{9D8B030D-6E8A-4147-A177-3AD203B41FA5}">
                      <a16:colId xmlns:a16="http://schemas.microsoft.com/office/drawing/2014/main" val="286771454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Heap Space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 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9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9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3.141592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7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2.718281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5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88576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008680" y="1377956"/>
            <a:ext cx="318307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10991"/>
              </p:ext>
            </p:extLst>
          </p:nvPr>
        </p:nvGraphicFramePr>
        <p:xfrm>
          <a:off x="1141188" y="4390994"/>
          <a:ext cx="18826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35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941335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4297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141188" y="4160162"/>
            <a:ext cx="1976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Global Space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96785"/>
              </p:ext>
            </p:extLst>
          </p:nvPr>
        </p:nvGraphicFramePr>
        <p:xfrm>
          <a:off x="6811279" y="3743275"/>
          <a:ext cx="40347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92">
                  <a:extLst>
                    <a:ext uri="{9D8B030D-6E8A-4147-A177-3AD203B41FA5}">
                      <a16:colId xmlns:a16="http://schemas.microsoft.com/office/drawing/2014/main" val="2813445112"/>
                    </a:ext>
                  </a:extLst>
                </a:gridCol>
                <a:gridCol w="1008692">
                  <a:extLst>
                    <a:ext uri="{9D8B030D-6E8A-4147-A177-3AD203B41FA5}">
                      <a16:colId xmlns:a16="http://schemas.microsoft.com/office/drawing/2014/main" val="3050074540"/>
                    </a:ext>
                  </a:extLst>
                </a:gridCol>
                <a:gridCol w="1644496">
                  <a:extLst>
                    <a:ext uri="{9D8B030D-6E8A-4147-A177-3AD203B41FA5}">
                      <a16:colId xmlns:a16="http://schemas.microsoft.com/office/drawing/2014/main" val="1479559733"/>
                    </a:ext>
                  </a:extLst>
                </a:gridCol>
                <a:gridCol w="372893">
                  <a:extLst>
                    <a:ext uri="{9D8B030D-6E8A-4147-A177-3AD203B41FA5}">
                      <a16:colId xmlns:a16="http://schemas.microsoft.com/office/drawing/2014/main" val="284734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24420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206302" y="3553644"/>
            <a:ext cx="1510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functions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8679" y="2750353"/>
            <a:ext cx="443245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 = shapes.Point3(5, 2, 3)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pi.x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74183"/>
              </p:ext>
            </p:extLst>
          </p:nvPr>
        </p:nvGraphicFramePr>
        <p:xfrm>
          <a:off x="6811279" y="4204940"/>
          <a:ext cx="258023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59">
                  <a:extLst>
                    <a:ext uri="{9D8B030D-6E8A-4147-A177-3AD203B41FA5}">
                      <a16:colId xmlns:a16="http://schemas.microsoft.com/office/drawing/2014/main" val="2759755764"/>
                    </a:ext>
                  </a:extLst>
                </a:gridCol>
                <a:gridCol w="645059">
                  <a:extLst>
                    <a:ext uri="{9D8B030D-6E8A-4147-A177-3AD203B41FA5}">
                      <a16:colId xmlns:a16="http://schemas.microsoft.com/office/drawing/2014/main" val="4236388483"/>
                    </a:ext>
                  </a:extLst>
                </a:gridCol>
                <a:gridCol w="1290120">
                  <a:extLst>
                    <a:ext uri="{9D8B030D-6E8A-4147-A177-3AD203B41FA5}">
                      <a16:colId xmlns:a16="http://schemas.microsoft.com/office/drawing/2014/main" val="25144931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335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090315"/>
                  </a:ext>
                </a:extLst>
              </a:tr>
              <a:tr h="16340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84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8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705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global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definition</a:t>
            </a:r>
          </a:p>
          <a:p>
            <a:r>
              <a:rPr lang="en-US" dirty="0"/>
              <a:t>Creates a global variable (same name as function) </a:t>
            </a:r>
          </a:p>
          <a:p>
            <a:r>
              <a:rPr lang="en-US" dirty="0"/>
              <a:t>Creates a folder for body </a:t>
            </a:r>
          </a:p>
          <a:p>
            <a:r>
              <a:rPr lang="en-US" dirty="0"/>
              <a:t>Puts folder id in the global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86312"/>
              </p:ext>
            </p:extLst>
          </p:nvPr>
        </p:nvGraphicFramePr>
        <p:xfrm>
          <a:off x="6397424" y="3272163"/>
          <a:ext cx="24478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35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871277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larger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26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96164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763391" y="3172660"/>
            <a:ext cx="1976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Global Space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23205"/>
              </p:ext>
            </p:extLst>
          </p:nvPr>
        </p:nvGraphicFramePr>
        <p:xfrm>
          <a:off x="9291929" y="3002967"/>
          <a:ext cx="258023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59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645059">
                  <a:extLst>
                    <a:ext uri="{9D8B030D-6E8A-4147-A177-3AD203B41FA5}">
                      <a16:colId xmlns:a16="http://schemas.microsoft.com/office/drawing/2014/main" val="2944268709"/>
                    </a:ext>
                  </a:extLst>
                </a:gridCol>
                <a:gridCol w="1290120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Heap Space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9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7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5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8857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48905" y="3403492"/>
            <a:ext cx="4964587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larger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a &gt; b:     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  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b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larger(x, y)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3965417" y="3610756"/>
            <a:ext cx="470781" cy="146666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38494" y="4113254"/>
            <a:ext cx="899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Body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0088" y="4574919"/>
            <a:ext cx="899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Body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2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example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44ED5A-9DA3-440A-9BAF-10B942797F8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79067" y="1828632"/>
            <a:ext cx="5427134" cy="421656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Ali Baba’s mom said: “hey, please go to the </a:t>
            </a:r>
            <a:r>
              <a:rPr lang="en-US" sz="3200" dirty="0" err="1"/>
              <a:t>Vinmart</a:t>
            </a:r>
            <a:r>
              <a:rPr lang="en-US" sz="3200" dirty="0"/>
              <a:t> again and buy 6 eggs. If they have milk, do not bring any.”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Ali Baba came home with ?</a:t>
            </a:r>
          </a:p>
        </p:txBody>
      </p:sp>
      <p:pic>
        <p:nvPicPr>
          <p:cNvPr id="1026" name="Picture 2" descr="The Secret To Long-Term Safe Storage Of Milk And Eggs">
            <a:extLst>
              <a:ext uri="{FF2B5EF4-FFF2-40B4-BE49-F238E27FC236}">
                <a16:creationId xmlns:a16="http://schemas.microsoft.com/office/drawing/2014/main" id="{5127B2B7-C354-4275-998B-623CC55F3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45" y="1828632"/>
            <a:ext cx="4820804" cy="361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294AA1-ED44-4EEC-B357-6D97DEEF8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27" y="287358"/>
            <a:ext cx="10944547" cy="61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247"/>
            <a:ext cx="10789138" cy="5166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vs call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394569" y="1345631"/>
            <a:ext cx="1467163" cy="612648"/>
          </a:xfrm>
          <a:prstGeom prst="wedgeRectCallout">
            <a:avLst>
              <a:gd name="adj1" fmla="val 79505"/>
              <a:gd name="adj2" fmla="val 1097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Global Space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9676317" y="2861611"/>
            <a:ext cx="2225642" cy="840479"/>
          </a:xfrm>
          <a:prstGeom prst="wedgeRectCallout">
            <a:avLst>
              <a:gd name="adj1" fmla="val -7502"/>
              <a:gd name="adj2" fmla="val -878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Heap Space (function definition goes here)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9352997" y="4638350"/>
            <a:ext cx="1992552" cy="1106824"/>
          </a:xfrm>
          <a:prstGeom prst="wedgeRectCallout">
            <a:avLst>
              <a:gd name="adj1" fmla="val -84418"/>
              <a:gd name="adj2" fmla="val -689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Call Frame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(memory for function call)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064" y="5738422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6346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example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76520" y="6294701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2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Picture 2" descr="I nag, my tween complains — how do we end the struggle over chores? - The  Washington Post | Messy bedroom, Messy room, Bedroom drawing">
            <a:extLst>
              <a:ext uri="{FF2B5EF4-FFF2-40B4-BE49-F238E27FC236}">
                <a16:creationId xmlns:a16="http://schemas.microsoft.com/office/drawing/2014/main" id="{E339791A-7843-4C25-B443-96CAE687D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545" y="1247254"/>
            <a:ext cx="9703293" cy="50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9C034A-65BA-4E35-9DC8-D6AFB7204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1" y="3299267"/>
            <a:ext cx="1208612" cy="1571894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63D0B53B-A1BD-4CDA-9B89-5D03CF011584}"/>
              </a:ext>
            </a:extLst>
          </p:cNvPr>
          <p:cNvSpPr/>
          <p:nvPr/>
        </p:nvSpPr>
        <p:spPr>
          <a:xfrm>
            <a:off x="507256" y="1979107"/>
            <a:ext cx="1730637" cy="1214536"/>
          </a:xfrm>
          <a:prstGeom prst="wedgeEllipseCallout">
            <a:avLst>
              <a:gd name="adj1" fmla="val -40104"/>
              <a:gd name="adj2" fmla="val 566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Welcome to my room!</a:t>
            </a:r>
          </a:p>
        </p:txBody>
      </p:sp>
    </p:spTree>
    <p:extLst>
      <p:ext uri="{BB962C8B-B14F-4D97-AF65-F5344CB8AC3E}">
        <p14:creationId xmlns:p14="http://schemas.microsoft.com/office/powerpoint/2010/main" val="21219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example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Garbage “Collector”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Puchong folk want door-to-door garbage collection 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340" y="1965070"/>
            <a:ext cx="8196689" cy="430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467160" y="6217920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3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50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Upon the completion of this lecture, students will be able to:</a:t>
            </a:r>
          </a:p>
          <a:p>
            <a:r>
              <a:rPr lang="en-US" altLang="ko-KR" sz="3200" dirty="0"/>
              <a:t>understand the basics about memory management in Python.</a:t>
            </a:r>
          </a:p>
          <a:p>
            <a:r>
              <a:rPr lang="en-US" altLang="ko-KR" sz="3200" dirty="0"/>
              <a:t>explain why garbage collection is needed and how Python implements garbage collection.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FC3-20D6-45BF-855B-E8664696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EDCA-D355-41BD-8EA7-45A1BAF9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use memory on a computer system in order to use any data structure on a computer.</a:t>
            </a:r>
          </a:p>
          <a:p>
            <a:r>
              <a:rPr lang="en-US" dirty="0"/>
              <a:t>Computer memory is the storage in the computer: </a:t>
            </a:r>
            <a:r>
              <a:rPr lang="en-US" dirty="0">
                <a:solidFill>
                  <a:srgbClr val="FF0000"/>
                </a:solidFill>
              </a:rPr>
              <a:t>to store data and program (instructions)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3151F-70A8-462C-B5D1-DDAF3A237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11B603-676B-4A26-892B-8175E67C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08" y="2824240"/>
            <a:ext cx="4178461" cy="374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B7254-5217-405D-836B-0ED601026EF4}"/>
              </a:ext>
            </a:extLst>
          </p:cNvPr>
          <p:cNvSpPr txBox="1"/>
          <p:nvPr/>
        </p:nvSpPr>
        <p:spPr>
          <a:xfrm>
            <a:off x="8678387" y="6123255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3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75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D664-EFA4-49C2-A351-C9FF153F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5DBDD-B891-4E4B-B224-DE606A37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1" y="2441358"/>
            <a:ext cx="10718800" cy="395944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Memory management is the process of: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/>
              <a:t>efficiently allocating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/>
              <a:t>de-allocating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/>
              <a:t>coordinating memory </a:t>
            </a:r>
          </a:p>
          <a:p>
            <a:r>
              <a:rPr lang="en-US" sz="3000" dirty="0">
                <a:solidFill>
                  <a:srgbClr val="FF0000"/>
                </a:solidFill>
              </a:rPr>
              <a:t>Memory Allocation</a:t>
            </a:r>
            <a:r>
              <a:rPr lang="en-US" sz="3000" dirty="0"/>
              <a:t>: allocation of a space (or a block) in the computer memory to a program.</a:t>
            </a:r>
          </a:p>
          <a:p>
            <a:r>
              <a:rPr lang="en-US" sz="3000" dirty="0">
                <a:solidFill>
                  <a:srgbClr val="00B050"/>
                </a:solidFill>
              </a:rPr>
              <a:t>Garbage Collector</a:t>
            </a:r>
            <a:r>
              <a:rPr lang="en-US" sz="3000" dirty="0"/>
              <a:t>: automatically handles memory allocation and deallocation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F6033-C78B-42D0-B272-96868BEB5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2312C-0801-400C-B7C3-18273A922C31}"/>
              </a:ext>
            </a:extLst>
          </p:cNvPr>
          <p:cNvSpPr txBox="1"/>
          <p:nvPr/>
        </p:nvSpPr>
        <p:spPr>
          <a:xfrm>
            <a:off x="2724517" y="1455765"/>
            <a:ext cx="705994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Efficient Code = Memory-Efficient Code</a:t>
            </a:r>
          </a:p>
        </p:txBody>
      </p:sp>
    </p:spTree>
    <p:extLst>
      <p:ext uri="{BB962C8B-B14F-4D97-AF65-F5344CB8AC3E}">
        <p14:creationId xmlns:p14="http://schemas.microsoft.com/office/powerpoint/2010/main" val="394946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9683</TotalTime>
  <Words>1210</Words>
  <Application>Microsoft Office PowerPoint</Application>
  <PresentationFormat>Widescreen</PresentationFormat>
  <Paragraphs>285</Paragraphs>
  <Slides>40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</vt:lpstr>
      <vt:lpstr>Courier New</vt:lpstr>
      <vt:lpstr>Gill Sans MT</vt:lpstr>
      <vt:lpstr>Wingdings</vt:lpstr>
      <vt:lpstr>Parcel</vt:lpstr>
      <vt:lpstr>PowerPoint Presentation</vt:lpstr>
      <vt:lpstr>discussions</vt:lpstr>
      <vt:lpstr>PowerPoint Presentation</vt:lpstr>
      <vt:lpstr>Motivation example 1</vt:lpstr>
      <vt:lpstr>Motivation example 2</vt:lpstr>
      <vt:lpstr>Motivation example 3</vt:lpstr>
      <vt:lpstr>Learning outcomes</vt:lpstr>
      <vt:lpstr>Computer memory</vt:lpstr>
      <vt:lpstr>Memory Management</vt:lpstr>
      <vt:lpstr>memory management in python</vt:lpstr>
      <vt:lpstr>PowerPoint Presentation</vt:lpstr>
      <vt:lpstr>Overview of Python Memory Allocator</vt:lpstr>
      <vt:lpstr>PowerPoint Presentation</vt:lpstr>
      <vt:lpstr>Garbage collection</vt:lpstr>
      <vt:lpstr>PowerPoint Presentation</vt:lpstr>
      <vt:lpstr>Reference and reference count</vt:lpstr>
      <vt:lpstr>Class QUIZ</vt:lpstr>
      <vt:lpstr>Global space</vt:lpstr>
      <vt:lpstr>Heap space</vt:lpstr>
      <vt:lpstr>Call frame: when calling a function</vt:lpstr>
      <vt:lpstr>Call frame: when calling a function</vt:lpstr>
      <vt:lpstr>The call stack</vt:lpstr>
      <vt:lpstr>Call stack –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 and global space</vt:lpstr>
      <vt:lpstr>Modules vs objects</vt:lpstr>
      <vt:lpstr>functions and global space</vt:lpstr>
      <vt:lpstr>Function definition vs call 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 functions and scripts</dc:title>
  <dc:creator>wong ks</dc:creator>
  <cp:lastModifiedBy>Wong Kok Seng (CECS)</cp:lastModifiedBy>
  <cp:revision>142</cp:revision>
  <dcterms:created xsi:type="dcterms:W3CDTF">2020-05-28T08:54:55Z</dcterms:created>
  <dcterms:modified xsi:type="dcterms:W3CDTF">2021-10-19T08:22:14Z</dcterms:modified>
</cp:coreProperties>
</file>