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9" r:id="rId1"/>
  </p:sldMasterIdLst>
  <p:notesMasterIdLst>
    <p:notesMasterId r:id="rId43"/>
  </p:notesMasterIdLst>
  <p:sldIdLst>
    <p:sldId id="256" r:id="rId2"/>
    <p:sldId id="310" r:id="rId3"/>
    <p:sldId id="330" r:id="rId4"/>
    <p:sldId id="329" r:id="rId5"/>
    <p:sldId id="304" r:id="rId6"/>
    <p:sldId id="290" r:id="rId7"/>
    <p:sldId id="293" r:id="rId8"/>
    <p:sldId id="326" r:id="rId9"/>
    <p:sldId id="308" r:id="rId10"/>
    <p:sldId id="312" r:id="rId11"/>
    <p:sldId id="325" r:id="rId12"/>
    <p:sldId id="294" r:id="rId13"/>
    <p:sldId id="295" r:id="rId14"/>
    <p:sldId id="328" r:id="rId15"/>
    <p:sldId id="300" r:id="rId16"/>
    <p:sldId id="299" r:id="rId17"/>
    <p:sldId id="292" r:id="rId18"/>
    <p:sldId id="301" r:id="rId19"/>
    <p:sldId id="302" r:id="rId20"/>
    <p:sldId id="321" r:id="rId21"/>
    <p:sldId id="305" r:id="rId22"/>
    <p:sldId id="306" r:id="rId23"/>
    <p:sldId id="307" r:id="rId24"/>
    <p:sldId id="322" r:id="rId25"/>
    <p:sldId id="323" r:id="rId26"/>
    <p:sldId id="324" r:id="rId27"/>
    <p:sldId id="303" r:id="rId28"/>
    <p:sldId id="316" r:id="rId29"/>
    <p:sldId id="318" r:id="rId30"/>
    <p:sldId id="319" r:id="rId31"/>
    <p:sldId id="317" r:id="rId32"/>
    <p:sldId id="289" r:id="rId33"/>
    <p:sldId id="320" r:id="rId34"/>
    <p:sldId id="258" r:id="rId35"/>
    <p:sldId id="259" r:id="rId36"/>
    <p:sldId id="327" r:id="rId37"/>
    <p:sldId id="261" r:id="rId38"/>
    <p:sldId id="262" r:id="rId39"/>
    <p:sldId id="314" r:id="rId40"/>
    <p:sldId id="297"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FC6CF-739B-4B8D-99B8-30F4FFBC1D0F}" type="datetimeFigureOut">
              <a:rPr lang="en-US" smtClean="0"/>
              <a:t>20-Sep-21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FC151-6E80-42F4-9EBE-7A95709E6901}" type="slidenum">
              <a:rPr lang="en-US" smtClean="0"/>
              <a:t>‹#›</a:t>
            </a:fld>
            <a:endParaRPr lang="en-US"/>
          </a:p>
        </p:txBody>
      </p:sp>
    </p:spTree>
    <p:extLst>
      <p:ext uri="{BB962C8B-B14F-4D97-AF65-F5344CB8AC3E}">
        <p14:creationId xmlns:p14="http://schemas.microsoft.com/office/powerpoint/2010/main" val="307558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chemeClr val="accent1">
              <a:lumMod val="40000"/>
              <a:lumOff val="60000"/>
            </a:schemeClr>
          </a:solidFill>
          <a:ln w="38100">
            <a:noFill/>
          </a:ln>
        </p:spPr>
        <p:txBody>
          <a:bodyPr lIns="274320" rIns="274320" anchor="ctr" anchorCtr="1">
            <a:normAutofit/>
          </a:bodyPr>
          <a:lstStyle>
            <a:lvl1pPr algn="ctr">
              <a:defRPr lang="en-US" sz="3200" b="1" kern="1200" cap="all" spc="200" baseline="0" dirty="0">
                <a:solidFill>
                  <a:schemeClr val="accent6">
                    <a:lumMod val="50000"/>
                  </a:schemeClr>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lang="en-US" sz="3200" kern="1200" dirty="0">
                <a:solidFill>
                  <a:schemeClr val="tx1">
                    <a:lumMod val="85000"/>
                    <a:lumOff val="15000"/>
                  </a:schemeClr>
                </a:solidFill>
                <a:latin typeface="Cambria" panose="02040503050406030204" pitchFamily="18" charset="0"/>
                <a:ea typeface="Cambria" panose="02040503050406030204" pitchFamily="18" charset="0"/>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2054" name="Picture 6" descr="Associate Program Director (Pediatrics Residency) job with VI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688" y="478590"/>
            <a:ext cx="7794624" cy="16328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pPr/>
              <a:t>‹#›</a:t>
            </a:fld>
            <a:endParaRPr lang="en-US" dirty="0"/>
          </a:p>
        </p:txBody>
      </p:sp>
    </p:spTree>
    <p:extLst>
      <p:ext uri="{BB962C8B-B14F-4D97-AF65-F5344CB8AC3E}">
        <p14:creationId xmlns:p14="http://schemas.microsoft.com/office/powerpoint/2010/main" val="422183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787400" y="1659466"/>
            <a:ext cx="10718801" cy="2070610"/>
          </a:xfrm>
          <a:solidFill>
            <a:schemeClr val="accent6">
              <a:lumMod val="40000"/>
              <a:lumOff val="60000"/>
            </a:schemeClr>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787400" y="4224866"/>
            <a:ext cx="10718801" cy="1718733"/>
          </a:xfrm>
          <a:solidFill>
            <a:schemeClr val="accent3"/>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p:nvSpPr>
        <p:spPr>
          <a:xfrm>
            <a:off x="677332" y="1197801"/>
            <a:ext cx="2762295" cy="523220"/>
          </a:xfrm>
          <a:prstGeom prst="rect">
            <a:avLst/>
          </a:prstGeom>
        </p:spPr>
        <p:txBody>
          <a:bodyPr wrap="none">
            <a:spAutoFit/>
          </a:bodyPr>
          <a:lstStyle/>
          <a:p>
            <a:pPr lvl="0"/>
            <a:r>
              <a:rPr lang="en-US" sz="2800" b="1" dirty="0">
                <a:latin typeface="Courier New" panose="02070309020205020404" pitchFamily="49" charset="0"/>
                <a:cs typeface="Courier New" panose="02070309020205020404" pitchFamily="49" charset="0"/>
              </a:rPr>
              <a:t>Sample Code:</a:t>
            </a:r>
          </a:p>
        </p:txBody>
      </p:sp>
      <p:sp>
        <p:nvSpPr>
          <p:cNvPr id="8" name="Rectangle 7"/>
          <p:cNvSpPr/>
          <p:nvPr/>
        </p:nvSpPr>
        <p:spPr>
          <a:xfrm>
            <a:off x="677332" y="3730076"/>
            <a:ext cx="1688283" cy="523220"/>
          </a:xfrm>
          <a:prstGeom prst="rect">
            <a:avLst/>
          </a:prstGeom>
        </p:spPr>
        <p:txBody>
          <a:bodyPr wrap="none">
            <a:spAutoFit/>
          </a:bodyPr>
          <a:lstStyle/>
          <a:p>
            <a:pPr lvl="0"/>
            <a:r>
              <a:rPr lang="en-US" sz="2800" b="1" baseline="0" dirty="0">
                <a:latin typeface="Courier New" panose="02070309020205020404" pitchFamily="49" charset="0"/>
                <a:cs typeface="Courier New" panose="02070309020205020404" pitchFamily="49" charset="0"/>
              </a:rPr>
              <a:t>Output:</a:t>
            </a:r>
            <a:endParaRPr lang="en-US" sz="2800" b="1" dirty="0">
              <a:latin typeface="Courier New" panose="02070309020205020404" pitchFamily="49" charset="0"/>
              <a:cs typeface="Courier New" panose="02070309020205020404" pitchFamily="49" charset="0"/>
            </a:endParaRPr>
          </a:p>
        </p:txBody>
      </p:sp>
      <p:sp>
        <p:nvSpPr>
          <p:cNvPr id="9" name="Title 1"/>
          <p:cNvSpPr>
            <a:spLocks noGrp="1"/>
          </p:cNvSpPr>
          <p:nvPr>
            <p:ph type="title" hasCustomPrompt="1"/>
          </p:nvPr>
        </p:nvSpPr>
        <p:spPr>
          <a:xfrm>
            <a:off x="787401" y="-1"/>
            <a:ext cx="10718800" cy="1111045"/>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dirty="0"/>
              <a:t>Class practice</a:t>
            </a:r>
          </a:p>
        </p:txBody>
      </p:sp>
      <p:sp>
        <p:nvSpPr>
          <p:cNvPr id="11"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204002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87401" y="-1"/>
            <a:ext cx="10718800" cy="1111045"/>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dirty="0"/>
              <a:t>Class practice</a:t>
            </a:r>
          </a:p>
        </p:txBody>
      </p:sp>
      <p:sp>
        <p:nvSpPr>
          <p:cNvPr id="7"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247451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432619" y="2243828"/>
            <a:ext cx="5260257" cy="1141497"/>
          </a:xfrm>
          <a:solidFill>
            <a:srgbClr val="FFFFFF"/>
          </a:solidFill>
          <a:ln>
            <a:solidFill>
              <a:srgbClr val="404040"/>
            </a:solidFill>
          </a:ln>
        </p:spPr>
        <p:txBody>
          <a:bodyPr anchor="ctr" anchorCtr="1">
            <a:noAutofit/>
          </a:bodyPr>
          <a:lstStyle>
            <a:lvl1pPr>
              <a:defRPr sz="4000">
                <a:solidFill>
                  <a:srgbClr val="262626"/>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3881692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3345732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Title">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58D7349E-B46A-4CC1-BA7A-57C6AA5E4264}"/>
              </a:ext>
            </a:extLst>
          </p:cNvPr>
          <p:cNvSpPr>
            <a:spLocks noGrp="1"/>
          </p:cNvSpPr>
          <p:nvPr>
            <p:ph type="title"/>
          </p:nvPr>
        </p:nvSpPr>
        <p:spPr>
          <a:xfrm>
            <a:off x="1371600" y="149690"/>
            <a:ext cx="10642600" cy="557089"/>
          </a:xfrm>
          <a:prstGeom prst="rect">
            <a:avLst/>
          </a:prstGeom>
          <a:noFill/>
        </p:spPr>
        <p:txBody>
          <a:bodyPr vert="horz" lIns="360000" tIns="45720" rIns="91440" bIns="45720" rtlCol="0" anchor="ctr">
            <a:normAutofit/>
          </a:bodyPr>
          <a:lstStyle>
            <a:lvl1pPr>
              <a:defRPr lang="en-US" sz="2800" b="1" baseline="0" dirty="0">
                <a:solidFill>
                  <a:schemeClr val="tx1"/>
                </a:solidFill>
                <a:effectLst>
                  <a:outerShdw blurRad="38100" dist="38100" dir="2700000" algn="tl">
                    <a:srgbClr val="000000">
                      <a:alpha val="43137"/>
                    </a:srgbClr>
                  </a:outerShdw>
                </a:effectLst>
                <a:latin typeface="+mj-ea"/>
                <a:ea typeface="맑은 고딕" panose="020B0503020000020004" pitchFamily="50" charset="-127"/>
              </a:defRPr>
            </a:lvl1pPr>
          </a:lstStyle>
          <a:p>
            <a:pPr lvl="0"/>
            <a:r>
              <a:rPr lang="ko-KR" altLang="en-US" dirty="0"/>
              <a:t>마스터 제목 스타일 편집</a:t>
            </a:r>
            <a:endParaRPr lang="en-US" dirty="0"/>
          </a:p>
        </p:txBody>
      </p:sp>
      <p:pic>
        <p:nvPicPr>
          <p:cNvPr id="6" name="그림 5">
            <a:extLst>
              <a:ext uri="{FF2B5EF4-FFF2-40B4-BE49-F238E27FC236}">
                <a16:creationId xmlns:a16="http://schemas.microsoft.com/office/drawing/2014/main" id="{A5F04067-9C30-41C3-A1D1-ED36856BFA7A}"/>
              </a:ext>
            </a:extLst>
          </p:cNvPr>
          <p:cNvPicPr>
            <a:picLocks noChangeAspect="1"/>
          </p:cNvPicPr>
          <p:nvPr userDrawn="1"/>
        </p:nvPicPr>
        <p:blipFill>
          <a:blip r:embed="rId2"/>
          <a:stretch>
            <a:fillRect/>
          </a:stretch>
        </p:blipFill>
        <p:spPr>
          <a:xfrm>
            <a:off x="1" y="-9467"/>
            <a:ext cx="1609484" cy="804742"/>
          </a:xfrm>
          <a:prstGeom prst="rect">
            <a:avLst/>
          </a:prstGeom>
        </p:spPr>
      </p:pic>
      <p:sp>
        <p:nvSpPr>
          <p:cNvPr id="10" name="직사각형 9">
            <a:extLst>
              <a:ext uri="{FF2B5EF4-FFF2-40B4-BE49-F238E27FC236}">
                <a16:creationId xmlns:a16="http://schemas.microsoft.com/office/drawing/2014/main" id="{722BC52C-6D7D-47BC-B60C-F380809E363A}"/>
              </a:ext>
            </a:extLst>
          </p:cNvPr>
          <p:cNvSpPr/>
          <p:nvPr userDrawn="1"/>
        </p:nvSpPr>
        <p:spPr>
          <a:xfrm>
            <a:off x="0" y="776226"/>
            <a:ext cx="12192000" cy="45719"/>
          </a:xfrm>
          <a:prstGeom prst="rect">
            <a:avLst/>
          </a:prstGeom>
          <a:gradFill flip="none" rotWithShape="1">
            <a:gsLst>
              <a:gs pos="0">
                <a:schemeClr val="accent1">
                  <a:lumMod val="50000"/>
                </a:schemeClr>
              </a:gs>
              <a:gs pos="94000">
                <a:schemeClr val="bg1">
                  <a:lumMod val="9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Slide Number Placeholder 5"/>
          <p:cNvSpPr>
            <a:spLocks noGrp="1"/>
          </p:cNvSpPr>
          <p:nvPr>
            <p:ph type="sldNum" sz="quarter" idx="4"/>
          </p:nvPr>
        </p:nvSpPr>
        <p:spPr>
          <a:xfrm>
            <a:off x="4724400" y="6554375"/>
            <a:ext cx="2743200" cy="365125"/>
          </a:xfrm>
          <a:prstGeom prst="rect">
            <a:avLst/>
          </a:prstGeom>
        </p:spPr>
        <p:txBody>
          <a:bodyPr vert="horz" lIns="91440" tIns="45720" rIns="91440" bIns="45720" rtlCol="0" anchor="ctr"/>
          <a:lstStyle>
            <a:lvl1pPr algn="ctr">
              <a:defRPr sz="1200">
                <a:solidFill>
                  <a:schemeClr val="tx1"/>
                </a:solidFill>
                <a:latin typeface="맑은 고딕" panose="020B0503020000020004" pitchFamily="50" charset="-127"/>
                <a:ea typeface="맑은 고딕" panose="020B0503020000020004" pitchFamily="50" charset="-127"/>
              </a:defRPr>
            </a:lvl1pPr>
          </a:lstStyle>
          <a:p>
            <a:fld id="{64126351-1E26-4EA4-BDC6-BB6DFAFAF968}" type="slidenum">
              <a:rPr lang="ko-KR" altLang="en-US" smtClean="0"/>
              <a:pPr/>
              <a:t>‹#›</a:t>
            </a:fld>
            <a:endParaRPr lang="ko-KR" altLang="en-US" dirty="0"/>
          </a:p>
        </p:txBody>
      </p:sp>
      <p:sp>
        <p:nvSpPr>
          <p:cNvPr id="8" name="내용 개체 틀 2">
            <a:extLst>
              <a:ext uri="{FF2B5EF4-FFF2-40B4-BE49-F238E27FC236}">
                <a16:creationId xmlns:a16="http://schemas.microsoft.com/office/drawing/2014/main" id="{AD90B304-603F-4DCC-AFA8-FE3FD9685104}"/>
              </a:ext>
            </a:extLst>
          </p:cNvPr>
          <p:cNvSpPr>
            <a:spLocks noGrp="1"/>
          </p:cNvSpPr>
          <p:nvPr>
            <p:ph idx="1"/>
          </p:nvPr>
        </p:nvSpPr>
        <p:spPr>
          <a:xfrm>
            <a:off x="576000" y="962746"/>
            <a:ext cx="11040000" cy="5157596"/>
          </a:xfrm>
          <a:prstGeom prst="rect">
            <a:avLst/>
          </a:prstGeom>
        </p:spPr>
        <p:txBody>
          <a:bodyPr/>
          <a:lstStyle>
            <a:lvl1pPr marL="228600" indent="-228600">
              <a:buFont typeface="Wingdings" panose="05000000000000000000" pitchFamily="2" charset="2"/>
              <a:buChar char="§"/>
              <a:defRPr sz="2000" b="0" baseline="0">
                <a:solidFill>
                  <a:schemeClr val="tx1"/>
                </a:solidFill>
                <a:latin typeface="Arial" panose="020B0604020202020204" pitchFamily="34" charset="0"/>
                <a:ea typeface="맑은 고딕" panose="020B0503020000020004" pitchFamily="50" charset="-127"/>
                <a:cs typeface="Arial" panose="020B0604020202020204" pitchFamily="34" charset="0"/>
              </a:defRPr>
            </a:lvl1pPr>
            <a:lvl2pPr marL="685800" indent="-228600">
              <a:buFont typeface="Wingdings" panose="05000000000000000000" pitchFamily="2" charset="2"/>
              <a:buChar char="Ø"/>
              <a:defRPr sz="1800" b="1" baseline="0">
                <a:solidFill>
                  <a:srgbClr val="0070C0"/>
                </a:solidFill>
                <a:latin typeface="맑은 고딕" panose="020B0503020000020004" pitchFamily="50" charset="-127"/>
                <a:ea typeface="맑은 고딕" panose="020B0503020000020004" pitchFamily="50" charset="-127"/>
              </a:defRPr>
            </a:lvl2pPr>
            <a:lvl3pPr marL="1143000" indent="-228600">
              <a:buFont typeface="Wingdings" panose="05000000000000000000" pitchFamily="2" charset="2"/>
              <a:buChar char="ü"/>
              <a:defRPr sz="1800" b="1" baseline="0">
                <a:solidFill>
                  <a:srgbClr val="7030A0"/>
                </a:solidFill>
                <a:latin typeface="맑은 고딕" panose="020B0503020000020004" pitchFamily="50" charset="-127"/>
                <a:ea typeface="맑은 고딕" panose="020B0503020000020004" pitchFamily="50" charset="-127"/>
              </a:defRPr>
            </a:lvl3pPr>
          </a:lstStyle>
          <a:p>
            <a:pPr lvl="0"/>
            <a:r>
              <a:rPr lang="ko-KR" altLang="en-US" dirty="0"/>
              <a:t>마스터 텍스트 스타일을 편집합니다</a:t>
            </a:r>
          </a:p>
          <a:p>
            <a:pPr lvl="1"/>
            <a:r>
              <a:rPr lang="ko-KR" altLang="en-US" dirty="0"/>
              <a:t>둘째 수준</a:t>
            </a:r>
          </a:p>
          <a:p>
            <a:pPr lvl="2"/>
            <a:r>
              <a:rPr lang="ko-KR" altLang="en-US" dirty="0"/>
              <a:t>셋째 수준</a:t>
            </a:r>
          </a:p>
        </p:txBody>
      </p:sp>
      <p:grpSp>
        <p:nvGrpSpPr>
          <p:cNvPr id="2" name="그룹 1">
            <a:extLst>
              <a:ext uri="{FF2B5EF4-FFF2-40B4-BE49-F238E27FC236}">
                <a16:creationId xmlns:a16="http://schemas.microsoft.com/office/drawing/2014/main" id="{A9169718-6D4D-4499-8A29-6E22C7C2041C}"/>
              </a:ext>
            </a:extLst>
          </p:cNvPr>
          <p:cNvGrpSpPr/>
          <p:nvPr userDrawn="1"/>
        </p:nvGrpSpPr>
        <p:grpSpPr>
          <a:xfrm>
            <a:off x="10176087" y="6436481"/>
            <a:ext cx="1934175" cy="357715"/>
            <a:chOff x="7560019" y="6386601"/>
            <a:chExt cx="1450631" cy="357715"/>
          </a:xfrm>
        </p:grpSpPr>
        <p:pic>
          <p:nvPicPr>
            <p:cNvPr id="12" name="그림 11">
              <a:extLst>
                <a:ext uri="{FF2B5EF4-FFF2-40B4-BE49-F238E27FC236}">
                  <a16:creationId xmlns:a16="http://schemas.microsoft.com/office/drawing/2014/main" id="{9BC71DC3-5A57-449D-AF0D-99A99959E1D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55905"/>
            <a:stretch/>
          </p:blipFill>
          <p:spPr>
            <a:xfrm>
              <a:off x="7730927" y="6386601"/>
              <a:ext cx="1279723" cy="282146"/>
            </a:xfrm>
            <a:prstGeom prst="rect">
              <a:avLst/>
            </a:prstGeom>
          </p:spPr>
        </p:pic>
        <p:pic>
          <p:nvPicPr>
            <p:cNvPr id="13" name="그림 12">
              <a:extLst>
                <a:ext uri="{FF2B5EF4-FFF2-40B4-BE49-F238E27FC236}">
                  <a16:creationId xmlns:a16="http://schemas.microsoft.com/office/drawing/2014/main" id="{D0682C6F-1C1B-4A01-81CB-88EB6063754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38189" r="37116" b="44095"/>
            <a:stretch/>
          </p:blipFill>
          <p:spPr>
            <a:xfrm>
              <a:off x="7560019" y="6386601"/>
              <a:ext cx="316021" cy="357715"/>
            </a:xfrm>
            <a:prstGeom prst="rect">
              <a:avLst/>
            </a:prstGeom>
          </p:spPr>
        </p:pic>
      </p:grpSp>
    </p:spTree>
    <p:extLst>
      <p:ext uri="{BB962C8B-B14F-4D97-AF65-F5344CB8AC3E}">
        <p14:creationId xmlns:p14="http://schemas.microsoft.com/office/powerpoint/2010/main" val="394738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3510643" y="3225120"/>
            <a:ext cx="1869621" cy="816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 Placeholder 2"/>
          <p:cNvSpPr>
            <a:spLocks noGrp="1"/>
          </p:cNvSpPr>
          <p:nvPr>
            <p:ph idx="1" hasCustomPrompt="1"/>
          </p:nvPr>
        </p:nvSpPr>
        <p:spPr>
          <a:xfrm>
            <a:off x="3394954" y="1578603"/>
            <a:ext cx="7729728" cy="1499334"/>
          </a:xfrm>
          <a:prstGeom prst="rect">
            <a:avLst/>
          </a:prstGeom>
        </p:spPr>
        <p:txBody>
          <a:bodyPr vert="horz" lIns="91440" tIns="45720" rIns="91440" bIns="45720" rtlCol="0">
            <a:noAutofit/>
          </a:bodyPr>
          <a:lstStyle>
            <a:lvl1pPr marL="0" indent="0">
              <a:buNone/>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1pPr>
            <a:lvl2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2pPr>
            <a:lvl3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3pPr>
            <a:lvl4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4pPr>
            <a:lvl5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5pPr>
          </a:lstStyle>
          <a:p>
            <a:pPr lvl="0"/>
            <a:r>
              <a:rPr lang="en-US" dirty="0"/>
              <a:t>Edit Master text styles</a:t>
            </a:r>
          </a:p>
        </p:txBody>
      </p:sp>
      <p:sp>
        <p:nvSpPr>
          <p:cNvPr id="9" name="Text Placeholder 2"/>
          <p:cNvSpPr>
            <a:spLocks noGrp="1"/>
          </p:cNvSpPr>
          <p:nvPr>
            <p:ph idx="12" hasCustomPrompt="1"/>
          </p:nvPr>
        </p:nvSpPr>
        <p:spPr>
          <a:xfrm>
            <a:off x="3406140" y="3434204"/>
            <a:ext cx="7729728" cy="498699"/>
          </a:xfrm>
          <a:prstGeom prst="rect">
            <a:avLst/>
          </a:prstGeom>
        </p:spPr>
        <p:txBody>
          <a:bodyPr vert="horz" lIns="91440" tIns="45720" rIns="91440" bIns="45720" rtlCol="0">
            <a:noAutofit/>
          </a:bodyPr>
          <a:lstStyle>
            <a:lvl1pPr marL="0" indent="0">
              <a:buNone/>
              <a:defRPr kumimoji="0" lang="en-US" sz="2800" b="0"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1pPr>
            <a:lvl2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2pPr>
            <a:lvl3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3pPr>
            <a:lvl4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4pPr>
            <a:lvl5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5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Subtitle here</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dirty="0"/>
          </a:p>
        </p:txBody>
      </p:sp>
      <p:sp>
        <p:nvSpPr>
          <p:cNvPr id="10" name="Text Placeholder 2"/>
          <p:cNvSpPr>
            <a:spLocks noGrp="1"/>
          </p:cNvSpPr>
          <p:nvPr>
            <p:ph idx="13" hasCustomPrompt="1"/>
          </p:nvPr>
        </p:nvSpPr>
        <p:spPr>
          <a:xfrm>
            <a:off x="3394954" y="4086187"/>
            <a:ext cx="7729728" cy="498699"/>
          </a:xfrm>
          <a:prstGeom prst="rect">
            <a:avLst/>
          </a:prstGeom>
        </p:spPr>
        <p:txBody>
          <a:bodyPr vert="horz" lIns="91440" tIns="45720" rIns="91440" bIns="45720" rtlCol="0">
            <a:noAutofit/>
          </a:bodyPr>
          <a:lstStyle>
            <a:lvl1pPr marL="0" indent="0">
              <a:buNone/>
              <a:defRPr kumimoji="0" lang="en-US" sz="1400" b="0"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1pPr>
            <a:lvl2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2pPr>
            <a:lvl3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3pPr>
            <a:lvl4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4pPr>
            <a:lvl5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5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Author name | 2020</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dirty="0"/>
          </a:p>
        </p:txBody>
      </p:sp>
    </p:spTree>
    <p:extLst>
      <p:ext uri="{BB962C8B-B14F-4D97-AF65-F5344CB8AC3E}">
        <p14:creationId xmlns:p14="http://schemas.microsoft.com/office/powerpoint/2010/main" val="125356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787401" y="1227668"/>
            <a:ext cx="10718800" cy="4817532"/>
          </a:xfrm>
        </p:spPr>
        <p:txBody>
          <a:bodyPr>
            <a:normAutofit/>
          </a:bodyPr>
          <a:lstStyle>
            <a:lvl1pPr>
              <a:defRPr sz="28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349224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115591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7402" y="1551130"/>
            <a:ext cx="5066282" cy="4188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1551130"/>
            <a:ext cx="5167886" cy="4188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10"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1985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13" name="Slide Number Placeholder 5"/>
          <p:cNvSpPr>
            <a:spLocks noGrp="1"/>
          </p:cNvSpPr>
          <p:nvPr>
            <p:ph type="sldNum" sz="quarter" idx="1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61608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156953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787400" y="1227668"/>
            <a:ext cx="5181599" cy="4817532"/>
          </a:xfrm>
          <a:ln>
            <a:solidFill>
              <a:schemeClr val="accent6">
                <a:lumMod val="50000"/>
              </a:schemeClr>
            </a:solidFill>
          </a:ln>
        </p:spPr>
        <p:txBody>
          <a:bodyPr>
            <a:normAutofit/>
          </a:bodyPr>
          <a:lstStyle>
            <a:lvl1pPr>
              <a:defRPr sz="28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6079067" y="1227668"/>
            <a:ext cx="5427134" cy="4817532"/>
          </a:xfrm>
          <a:ln>
            <a:solidFill>
              <a:schemeClr val="accent6">
                <a:lumMod val="50000"/>
              </a:schemeClr>
            </a:solidFill>
          </a:ln>
        </p:spPr>
        <p:txBody>
          <a:bodyPr>
            <a:normAutofit/>
          </a:bodyPr>
          <a:lstStyle>
            <a:lvl1pPr>
              <a:defRPr sz="28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12"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332833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787401" y="-1"/>
            <a:ext cx="10718800" cy="1111045"/>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dirty="0"/>
              <a:t>Class practice</a:t>
            </a:r>
          </a:p>
        </p:txBody>
      </p:sp>
      <p:sp>
        <p:nvSpPr>
          <p:cNvPr id="6" name="Content Placeholder 2"/>
          <p:cNvSpPr>
            <a:spLocks noGrp="1"/>
          </p:cNvSpPr>
          <p:nvPr>
            <p:ph idx="1"/>
          </p:nvPr>
        </p:nvSpPr>
        <p:spPr>
          <a:xfrm>
            <a:off x="787400" y="1659466"/>
            <a:ext cx="5181599" cy="4284133"/>
          </a:xfrm>
          <a:solidFill>
            <a:schemeClr val="accent6">
              <a:lumMod val="40000"/>
              <a:lumOff val="60000"/>
            </a:schemeClr>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6079067" y="1659466"/>
            <a:ext cx="5427134" cy="4284134"/>
          </a:xfrm>
          <a:solidFill>
            <a:schemeClr val="accent3"/>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p:nvSpPr>
        <p:spPr>
          <a:xfrm>
            <a:off x="677332" y="1197801"/>
            <a:ext cx="2762295" cy="523220"/>
          </a:xfrm>
          <a:prstGeom prst="rect">
            <a:avLst/>
          </a:prstGeom>
        </p:spPr>
        <p:txBody>
          <a:bodyPr wrap="none">
            <a:spAutoFit/>
          </a:bodyPr>
          <a:lstStyle/>
          <a:p>
            <a:pPr lvl="0"/>
            <a:r>
              <a:rPr lang="en-US" sz="2800" b="1" dirty="0">
                <a:latin typeface="Courier New" panose="02070309020205020404" pitchFamily="49" charset="0"/>
                <a:cs typeface="Courier New" panose="02070309020205020404" pitchFamily="49" charset="0"/>
              </a:rPr>
              <a:t>Sample Code:</a:t>
            </a:r>
          </a:p>
        </p:txBody>
      </p:sp>
      <p:sp>
        <p:nvSpPr>
          <p:cNvPr id="8" name="Rectangle 7"/>
          <p:cNvSpPr/>
          <p:nvPr/>
        </p:nvSpPr>
        <p:spPr>
          <a:xfrm>
            <a:off x="5968999" y="1204149"/>
            <a:ext cx="1688283" cy="523220"/>
          </a:xfrm>
          <a:prstGeom prst="rect">
            <a:avLst/>
          </a:prstGeom>
        </p:spPr>
        <p:txBody>
          <a:bodyPr wrap="none">
            <a:spAutoFit/>
          </a:bodyPr>
          <a:lstStyle/>
          <a:p>
            <a:pPr lvl="0"/>
            <a:r>
              <a:rPr lang="en-US" sz="2800" b="1" baseline="0" dirty="0">
                <a:latin typeface="Courier New" panose="02070309020205020404" pitchFamily="49" charset="0"/>
                <a:cs typeface="Courier New" panose="02070309020205020404" pitchFamily="49" charset="0"/>
              </a:rPr>
              <a:t>Output:</a:t>
            </a:r>
            <a:endParaRPr lang="en-US" sz="2800" b="1" dirty="0">
              <a:latin typeface="Courier New" panose="02070309020205020404" pitchFamily="49" charset="0"/>
              <a:cs typeface="Courier New" panose="02070309020205020404" pitchFamily="49" charset="0"/>
            </a:endParaRPr>
          </a:p>
        </p:txBody>
      </p:sp>
      <p:sp>
        <p:nvSpPr>
          <p:cNvPr id="12"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155285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26240" y="62432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F0C9DCE-CBDA-4585-B5D5-F378E2C0A7AE}" type="slidenum">
              <a:rPr lang="en-US" smtClean="0"/>
              <a:t>‹#›</a:t>
            </a:fld>
            <a:endParaRPr lang="en-US" dirty="0"/>
          </a:p>
        </p:txBody>
      </p:sp>
    </p:spTree>
    <p:extLst>
      <p:ext uri="{BB962C8B-B14F-4D97-AF65-F5344CB8AC3E}">
        <p14:creationId xmlns:p14="http://schemas.microsoft.com/office/powerpoint/2010/main" val="29231350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673" r:id="rId14"/>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codebreakeredu/status/938472907159883782"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greenteapress.com/thinkpython2/thinkpython2.pdf"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ogle.com/url?sa=i&amp;url=https%3A%2F%2Fcomputerhistory.org%2Fblog%2Fmicrosoft-ms-dos-early-source-code%2F&amp;psig=AOvVaw1dLy9NNo9TzILuQxXdTinB&amp;ust=1601471115950000&amp;source=images&amp;cd=vfe&amp;ved=0CA0QjhxqFwoTCOjU7JG3juwCFQAAAAAdAAAAABAD" TargetMode="External"/><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pbs.twimg.com/media/B38J1JTIUAAW1NS.jpg:large"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Floppy_disk" TargetMode="External"/><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towardsdatascience.com/programming-languages-for-data-scientists-afde2eaf5cc5" TargetMode="Externa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javaconceptoftheday.com/history-of-programming-languages/" TargetMode="Externa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techstack.in-two.com/imageurl?width=320&amp;id=73816946&amp;url=https%3A%2F%2Fpbs.twimg.com%2Fmedia%2FEr8nUA8XYAECGPR.jpg%3Alarge" TargetMode="Externa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hyperlink" Target="https://www.codingdojo.com/blog/top-7-programming-languages-of-2020" TargetMode="External"/><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javaconceptoftheday.com/history-of-programming-languag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mailto:hieuhuy01@gmail.com" TargetMode="External"/><Relationship Id="rId2" Type="http://schemas.openxmlformats.org/officeDocument/2006/relationships/hyperlink" Target="mailto:wong.ks@vinuni.edu.vn" TargetMode="Externa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394954" y="1495961"/>
            <a:ext cx="8008669" cy="1499334"/>
          </a:xfrm>
        </p:spPr>
        <p:txBody>
          <a:bodyPr/>
          <a:lstStyle/>
          <a:p>
            <a:r>
              <a:rPr lang="en-US" dirty="0"/>
              <a:t>Lecture </a:t>
            </a:r>
            <a:r>
              <a:rPr lang="en-US" altLang="zh-CN" dirty="0"/>
              <a:t>1</a:t>
            </a:r>
            <a:r>
              <a:rPr lang="en-US" dirty="0"/>
              <a:t>: COMP1010 Introduction to Programming</a:t>
            </a:r>
          </a:p>
        </p:txBody>
      </p:sp>
      <p:sp>
        <p:nvSpPr>
          <p:cNvPr id="4" name="Content Placeholder 3"/>
          <p:cNvSpPr>
            <a:spLocks noGrp="1"/>
          </p:cNvSpPr>
          <p:nvPr>
            <p:ph idx="12"/>
          </p:nvPr>
        </p:nvSpPr>
        <p:spPr/>
        <p:txBody>
          <a:bodyPr/>
          <a:lstStyle/>
          <a:p>
            <a:r>
              <a:rPr lang="en-US" dirty="0"/>
              <a:t>Course content, organization and basic concepts</a:t>
            </a:r>
          </a:p>
        </p:txBody>
      </p:sp>
      <p:sp>
        <p:nvSpPr>
          <p:cNvPr id="7" name="Content Placeholder 6"/>
          <p:cNvSpPr>
            <a:spLocks noGrp="1"/>
          </p:cNvSpPr>
          <p:nvPr>
            <p:ph idx="13"/>
          </p:nvPr>
        </p:nvSpPr>
        <p:spPr/>
        <p:txBody>
          <a:bodyPr/>
          <a:lstStyle/>
          <a:p>
            <a:r>
              <a:rPr lang="en-US" dirty="0"/>
              <a:t>Kok-Seng Wong | Fall 2021</a:t>
            </a:r>
          </a:p>
          <a:p>
            <a:endParaRPr lang="en-US" dirty="0"/>
          </a:p>
        </p:txBody>
      </p:sp>
    </p:spTree>
    <p:extLst>
      <p:ext uri="{BB962C8B-B14F-4D97-AF65-F5344CB8AC3E}">
        <p14:creationId xmlns:p14="http://schemas.microsoft.com/office/powerpoint/2010/main" val="55606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1BE5-2FC3-4069-B4E9-166380F78534}"/>
              </a:ext>
            </a:extLst>
          </p:cNvPr>
          <p:cNvSpPr>
            <a:spLocks noGrp="1"/>
          </p:cNvSpPr>
          <p:nvPr>
            <p:ph type="title"/>
          </p:nvPr>
        </p:nvSpPr>
        <p:spPr/>
        <p:txBody>
          <a:bodyPr/>
          <a:lstStyle/>
          <a:p>
            <a:r>
              <a:rPr lang="en-US" dirty="0"/>
              <a:t>Class schedules</a:t>
            </a:r>
          </a:p>
        </p:txBody>
      </p:sp>
      <p:sp>
        <p:nvSpPr>
          <p:cNvPr id="8" name="Content Placeholder 7">
            <a:extLst>
              <a:ext uri="{FF2B5EF4-FFF2-40B4-BE49-F238E27FC236}">
                <a16:creationId xmlns:a16="http://schemas.microsoft.com/office/drawing/2014/main" id="{D43D008A-BD84-4E63-B3DF-9B9EF3F747B3}"/>
              </a:ext>
            </a:extLst>
          </p:cNvPr>
          <p:cNvSpPr>
            <a:spLocks noGrp="1"/>
          </p:cNvSpPr>
          <p:nvPr>
            <p:ph idx="1"/>
          </p:nvPr>
        </p:nvSpPr>
        <p:spPr/>
        <p:txBody>
          <a:bodyPr/>
          <a:lstStyle/>
          <a:p>
            <a:r>
              <a:rPr lang="en-US" dirty="0"/>
              <a:t>Lecture</a:t>
            </a:r>
          </a:p>
          <a:p>
            <a:endParaRPr lang="en-US" dirty="0"/>
          </a:p>
          <a:p>
            <a:endParaRPr lang="en-US" dirty="0"/>
          </a:p>
          <a:p>
            <a:endParaRPr lang="en-US" dirty="0"/>
          </a:p>
          <a:p>
            <a:r>
              <a:rPr lang="en-US" dirty="0"/>
              <a:t>Laboratory</a:t>
            </a:r>
          </a:p>
        </p:txBody>
      </p:sp>
      <p:sp>
        <p:nvSpPr>
          <p:cNvPr id="4" name="Slide Number Placeholder 3">
            <a:extLst>
              <a:ext uri="{FF2B5EF4-FFF2-40B4-BE49-F238E27FC236}">
                <a16:creationId xmlns:a16="http://schemas.microsoft.com/office/drawing/2014/main" id="{1598DE00-81D3-4B9D-8FA8-664D90119A19}"/>
              </a:ext>
            </a:extLst>
          </p:cNvPr>
          <p:cNvSpPr>
            <a:spLocks noGrp="1"/>
          </p:cNvSpPr>
          <p:nvPr>
            <p:ph type="sldNum" sz="quarter" idx="4"/>
          </p:nvPr>
        </p:nvSpPr>
        <p:spPr/>
        <p:txBody>
          <a:bodyPr/>
          <a:lstStyle/>
          <a:p>
            <a:fld id="{7F0C9DCE-CBDA-4585-B5D5-F378E2C0A7AE}" type="slidenum">
              <a:rPr lang="en-US" smtClean="0"/>
              <a:t>10</a:t>
            </a:fld>
            <a:endParaRPr lang="en-US" dirty="0"/>
          </a:p>
        </p:txBody>
      </p:sp>
      <p:graphicFrame>
        <p:nvGraphicFramePr>
          <p:cNvPr id="7" name="Table 6">
            <a:extLst>
              <a:ext uri="{FF2B5EF4-FFF2-40B4-BE49-F238E27FC236}">
                <a16:creationId xmlns:a16="http://schemas.microsoft.com/office/drawing/2014/main" id="{742E5E49-5F26-4211-865E-E589F5ECB6A4}"/>
              </a:ext>
            </a:extLst>
          </p:cNvPr>
          <p:cNvGraphicFramePr>
            <a:graphicFrameLocks noGrp="1"/>
          </p:cNvGraphicFramePr>
          <p:nvPr>
            <p:extLst>
              <p:ext uri="{D42A27DB-BD31-4B8C-83A1-F6EECF244321}">
                <p14:modId xmlns:p14="http://schemas.microsoft.com/office/powerpoint/2010/main" val="324066710"/>
              </p:ext>
            </p:extLst>
          </p:nvPr>
        </p:nvGraphicFramePr>
        <p:xfrm>
          <a:off x="1160399" y="1784023"/>
          <a:ext cx="9489128" cy="1211580"/>
        </p:xfrm>
        <a:graphic>
          <a:graphicData uri="http://schemas.openxmlformats.org/drawingml/2006/table">
            <a:tbl>
              <a:tblPr>
                <a:tableStyleId>{616DA210-FB5B-4158-B5E0-FEB733F419BA}</a:tableStyleId>
              </a:tblPr>
              <a:tblGrid>
                <a:gridCol w="1715198">
                  <a:extLst>
                    <a:ext uri="{9D8B030D-6E8A-4147-A177-3AD203B41FA5}">
                      <a16:colId xmlns:a16="http://schemas.microsoft.com/office/drawing/2014/main" val="2830201769"/>
                    </a:ext>
                  </a:extLst>
                </a:gridCol>
                <a:gridCol w="3886965">
                  <a:extLst>
                    <a:ext uri="{9D8B030D-6E8A-4147-A177-3AD203B41FA5}">
                      <a16:colId xmlns:a16="http://schemas.microsoft.com/office/drawing/2014/main" val="3535116504"/>
                    </a:ext>
                  </a:extLst>
                </a:gridCol>
                <a:gridCol w="3886965">
                  <a:extLst>
                    <a:ext uri="{9D8B030D-6E8A-4147-A177-3AD203B41FA5}">
                      <a16:colId xmlns:a16="http://schemas.microsoft.com/office/drawing/2014/main" val="2358508402"/>
                    </a:ext>
                  </a:extLst>
                </a:gridCol>
              </a:tblGrid>
              <a:tr h="403860">
                <a:tc>
                  <a:txBody>
                    <a:bodyPr/>
                    <a:lstStyle/>
                    <a:p>
                      <a:pPr algn="ctr"/>
                      <a:r>
                        <a:rPr lang="en-US" sz="2400" b="1" dirty="0">
                          <a:effectLst/>
                          <a:latin typeface="Cambria" panose="02040503050406030204" pitchFamily="18" charset="0"/>
                          <a:ea typeface="Cambria" panose="02040503050406030204" pitchFamily="18" charset="0"/>
                        </a:rPr>
                        <a:t>Group</a:t>
                      </a:r>
                      <a:endParaRPr lang="en-US" sz="2400" dirty="0">
                        <a:effectLst/>
                        <a:latin typeface="Cambria" panose="02040503050406030204" pitchFamily="18" charset="0"/>
                        <a:ea typeface="Cambria" panose="02040503050406030204" pitchFamily="18" charset="0"/>
                      </a:endParaRPr>
                    </a:p>
                  </a:txBody>
                  <a:tcPr marL="15240" marR="15240" marT="15240" marB="15240" anchor="ctr">
                    <a:solidFill>
                      <a:srgbClr val="92D050"/>
                    </a:solidFill>
                  </a:tcPr>
                </a:tc>
                <a:tc>
                  <a:txBody>
                    <a:bodyPr/>
                    <a:lstStyle/>
                    <a:p>
                      <a:pPr algn="ctr"/>
                      <a:r>
                        <a:rPr lang="en-US" sz="2400" b="1" dirty="0">
                          <a:effectLst/>
                          <a:latin typeface="Cambria" panose="02040503050406030204" pitchFamily="18" charset="0"/>
                          <a:ea typeface="Cambria" panose="02040503050406030204" pitchFamily="18" charset="0"/>
                        </a:rPr>
                        <a:t>Day &amp; Time</a:t>
                      </a:r>
                      <a:endParaRPr lang="en-US" sz="2400" dirty="0">
                        <a:effectLst/>
                        <a:latin typeface="Cambria" panose="02040503050406030204" pitchFamily="18" charset="0"/>
                        <a:ea typeface="Cambria" panose="02040503050406030204" pitchFamily="18" charset="0"/>
                      </a:endParaRPr>
                    </a:p>
                  </a:txBody>
                  <a:tcPr marL="15240" marR="15240" marT="15240" marB="15240" anchor="ctr">
                    <a:solidFill>
                      <a:srgbClr val="92D050"/>
                    </a:solidFill>
                  </a:tcPr>
                </a:tc>
                <a:tc>
                  <a:txBody>
                    <a:bodyPr/>
                    <a:lstStyle/>
                    <a:p>
                      <a:pPr algn="ctr"/>
                      <a:r>
                        <a:rPr lang="en-US" sz="2400" b="1" dirty="0">
                          <a:effectLst/>
                          <a:latin typeface="Cambria" panose="02040503050406030204" pitchFamily="18" charset="0"/>
                          <a:ea typeface="Cambria" panose="02040503050406030204" pitchFamily="18" charset="0"/>
                        </a:rPr>
                        <a:t>Venue</a:t>
                      </a:r>
                    </a:p>
                  </a:txBody>
                  <a:tcPr marL="15240" marR="15240" marT="15240" marB="15240" anchor="ctr">
                    <a:solidFill>
                      <a:srgbClr val="92D050"/>
                    </a:solidFill>
                  </a:tcPr>
                </a:tc>
                <a:extLst>
                  <a:ext uri="{0D108BD9-81ED-4DB2-BD59-A6C34878D82A}">
                    <a16:rowId xmlns:a16="http://schemas.microsoft.com/office/drawing/2014/main" val="1321951442"/>
                  </a:ext>
                </a:extLst>
              </a:tr>
              <a:tr h="403860">
                <a:tc rowSpan="2">
                  <a:txBody>
                    <a:bodyPr/>
                    <a:lstStyle/>
                    <a:p>
                      <a:pPr algn="ctr"/>
                      <a:r>
                        <a:rPr lang="en-US" sz="2400" dirty="0">
                          <a:effectLst/>
                          <a:latin typeface="Cambria" panose="02040503050406030204" pitchFamily="18" charset="0"/>
                          <a:ea typeface="Cambria" panose="02040503050406030204" pitchFamily="18" charset="0"/>
                        </a:rPr>
                        <a:t>All students </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Monday: 3.30pm - 4.45pm</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G104</a:t>
                      </a:r>
                    </a:p>
                  </a:txBody>
                  <a:tcPr marL="15240" marR="15240" marT="15240" marB="15240" anchor="ctr"/>
                </a:tc>
                <a:extLst>
                  <a:ext uri="{0D108BD9-81ED-4DB2-BD59-A6C34878D82A}">
                    <a16:rowId xmlns:a16="http://schemas.microsoft.com/office/drawing/2014/main" val="4124789705"/>
                  </a:ext>
                </a:extLst>
              </a:tr>
              <a:tr h="403860">
                <a:tc vMerge="1">
                  <a:txBody>
                    <a:bodyPr/>
                    <a:lstStyle/>
                    <a:p>
                      <a:endParaRPr lang="en-US"/>
                    </a:p>
                  </a:txBody>
                  <a:tcPr/>
                </a:tc>
                <a:tc>
                  <a:txBody>
                    <a:bodyPr/>
                    <a:lstStyle/>
                    <a:p>
                      <a:pPr algn="ctr"/>
                      <a:r>
                        <a:rPr lang="en-US" sz="2400" dirty="0">
                          <a:effectLst/>
                          <a:latin typeface="Cambria" panose="02040503050406030204" pitchFamily="18" charset="0"/>
                          <a:ea typeface="Cambria" panose="02040503050406030204" pitchFamily="18" charset="0"/>
                        </a:rPr>
                        <a:t>Tuesday: 3.30pm - 4.45pm</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G104</a:t>
                      </a:r>
                    </a:p>
                  </a:txBody>
                  <a:tcPr marL="15240" marR="15240" marT="15240" marB="15240" anchor="ctr"/>
                </a:tc>
                <a:extLst>
                  <a:ext uri="{0D108BD9-81ED-4DB2-BD59-A6C34878D82A}">
                    <a16:rowId xmlns:a16="http://schemas.microsoft.com/office/drawing/2014/main" val="650298044"/>
                  </a:ext>
                </a:extLst>
              </a:tr>
            </a:tbl>
          </a:graphicData>
        </a:graphic>
      </p:graphicFrame>
      <p:graphicFrame>
        <p:nvGraphicFramePr>
          <p:cNvPr id="10" name="Table 9">
            <a:extLst>
              <a:ext uri="{FF2B5EF4-FFF2-40B4-BE49-F238E27FC236}">
                <a16:creationId xmlns:a16="http://schemas.microsoft.com/office/drawing/2014/main" id="{74B59A5E-B58E-4635-A018-512224A1DB09}"/>
              </a:ext>
            </a:extLst>
          </p:cNvPr>
          <p:cNvGraphicFramePr>
            <a:graphicFrameLocks noGrp="1"/>
          </p:cNvGraphicFramePr>
          <p:nvPr>
            <p:extLst>
              <p:ext uri="{D42A27DB-BD31-4B8C-83A1-F6EECF244321}">
                <p14:modId xmlns:p14="http://schemas.microsoft.com/office/powerpoint/2010/main" val="2373103972"/>
              </p:ext>
            </p:extLst>
          </p:nvPr>
        </p:nvGraphicFramePr>
        <p:xfrm>
          <a:off x="1160398" y="4070285"/>
          <a:ext cx="9489127" cy="1188720"/>
        </p:xfrm>
        <a:graphic>
          <a:graphicData uri="http://schemas.openxmlformats.org/drawingml/2006/table">
            <a:tbl>
              <a:tblPr>
                <a:tableStyleId>{616DA210-FB5B-4158-B5E0-FEB733F419BA}</a:tableStyleId>
              </a:tblPr>
              <a:tblGrid>
                <a:gridCol w="1674001">
                  <a:extLst>
                    <a:ext uri="{9D8B030D-6E8A-4147-A177-3AD203B41FA5}">
                      <a16:colId xmlns:a16="http://schemas.microsoft.com/office/drawing/2014/main" val="661193039"/>
                    </a:ext>
                  </a:extLst>
                </a:gridCol>
                <a:gridCol w="4443856">
                  <a:extLst>
                    <a:ext uri="{9D8B030D-6E8A-4147-A177-3AD203B41FA5}">
                      <a16:colId xmlns:a16="http://schemas.microsoft.com/office/drawing/2014/main" val="2069405174"/>
                    </a:ext>
                  </a:extLst>
                </a:gridCol>
                <a:gridCol w="3371270">
                  <a:extLst>
                    <a:ext uri="{9D8B030D-6E8A-4147-A177-3AD203B41FA5}">
                      <a16:colId xmlns:a16="http://schemas.microsoft.com/office/drawing/2014/main" val="975415959"/>
                    </a:ext>
                  </a:extLst>
                </a:gridCol>
              </a:tblGrid>
              <a:tr h="0">
                <a:tc>
                  <a:txBody>
                    <a:bodyPr/>
                    <a:lstStyle/>
                    <a:p>
                      <a:pPr algn="ctr"/>
                      <a:r>
                        <a:rPr lang="en-US" sz="2400" b="1" dirty="0">
                          <a:effectLst/>
                          <a:latin typeface="Cambria" panose="02040503050406030204" pitchFamily="18" charset="0"/>
                          <a:ea typeface="Cambria" panose="02040503050406030204" pitchFamily="18" charset="0"/>
                        </a:rPr>
                        <a:t>Group</a:t>
                      </a:r>
                      <a:endParaRPr lang="en-US" sz="2400" dirty="0">
                        <a:effectLst/>
                        <a:latin typeface="Cambria" panose="02040503050406030204" pitchFamily="18" charset="0"/>
                        <a:ea typeface="Cambria" panose="02040503050406030204" pitchFamily="18" charset="0"/>
                      </a:endParaRPr>
                    </a:p>
                  </a:txBody>
                  <a:tcPr marL="15240" marR="15240" marT="15240" marB="15240" anchor="ctr">
                    <a:solidFill>
                      <a:srgbClr val="92D050"/>
                    </a:solidFill>
                  </a:tcPr>
                </a:tc>
                <a:tc>
                  <a:txBody>
                    <a:bodyPr/>
                    <a:lstStyle/>
                    <a:p>
                      <a:pPr algn="ctr"/>
                      <a:r>
                        <a:rPr lang="en-US" sz="2400" b="1" dirty="0">
                          <a:effectLst/>
                          <a:latin typeface="Cambria" panose="02040503050406030204" pitchFamily="18" charset="0"/>
                          <a:ea typeface="Cambria" panose="02040503050406030204" pitchFamily="18" charset="0"/>
                        </a:rPr>
                        <a:t>Day &amp; Time</a:t>
                      </a:r>
                      <a:endParaRPr lang="en-US" sz="2400" dirty="0">
                        <a:effectLst/>
                        <a:latin typeface="Cambria" panose="02040503050406030204" pitchFamily="18" charset="0"/>
                        <a:ea typeface="Cambria" panose="02040503050406030204" pitchFamily="18" charset="0"/>
                      </a:endParaRPr>
                    </a:p>
                  </a:txBody>
                  <a:tcPr marL="15240" marR="15240" marT="15240" marB="15240" anchor="ctr">
                    <a:solidFill>
                      <a:srgbClr val="92D050"/>
                    </a:solidFill>
                  </a:tcPr>
                </a:tc>
                <a:tc>
                  <a:txBody>
                    <a:bodyPr/>
                    <a:lstStyle/>
                    <a:p>
                      <a:pPr algn="ctr"/>
                      <a:r>
                        <a:rPr lang="en-US" sz="2400" dirty="0">
                          <a:effectLst/>
                          <a:latin typeface="Cambria" panose="02040503050406030204" pitchFamily="18" charset="0"/>
                          <a:ea typeface="Cambria" panose="02040503050406030204" pitchFamily="18" charset="0"/>
                        </a:rPr>
                        <a:t>Venue</a:t>
                      </a:r>
                    </a:p>
                  </a:txBody>
                  <a:tcPr marL="15240" marR="15240" marT="15240" marB="15240" anchor="ctr">
                    <a:solidFill>
                      <a:srgbClr val="92D050"/>
                    </a:solidFill>
                  </a:tcPr>
                </a:tc>
                <a:extLst>
                  <a:ext uri="{0D108BD9-81ED-4DB2-BD59-A6C34878D82A}">
                    <a16:rowId xmlns:a16="http://schemas.microsoft.com/office/drawing/2014/main" val="1887288558"/>
                  </a:ext>
                </a:extLst>
              </a:tr>
              <a:tr h="0">
                <a:tc>
                  <a:txBody>
                    <a:bodyPr/>
                    <a:lstStyle/>
                    <a:p>
                      <a:pPr algn="ctr"/>
                      <a:r>
                        <a:rPr lang="en-US" sz="2400" dirty="0">
                          <a:effectLst/>
                          <a:latin typeface="Cambria" panose="02040503050406030204" pitchFamily="18" charset="0"/>
                          <a:ea typeface="Cambria" panose="02040503050406030204" pitchFamily="18" charset="0"/>
                        </a:rPr>
                        <a:t>1</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Thursday   : 9.00am - 10.50am</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G102 (</a:t>
                      </a:r>
                      <a:r>
                        <a:rPr lang="en-US" sz="2400" dirty="0" err="1">
                          <a:effectLst/>
                          <a:latin typeface="Cambria" panose="02040503050406030204" pitchFamily="18" charset="0"/>
                          <a:ea typeface="Cambria" panose="02040503050406030204" pitchFamily="18" charset="0"/>
                        </a:rPr>
                        <a:t>SuperLab</a:t>
                      </a:r>
                      <a:r>
                        <a:rPr lang="en-US" sz="2400" dirty="0">
                          <a:effectLst/>
                          <a:latin typeface="Cambria" panose="02040503050406030204" pitchFamily="18" charset="0"/>
                          <a:ea typeface="Cambria" panose="02040503050406030204" pitchFamily="18" charset="0"/>
                        </a:rPr>
                        <a:t>)</a:t>
                      </a:r>
                    </a:p>
                  </a:txBody>
                  <a:tcPr marL="15240" marR="15240" marT="15240" marB="15240" anchor="ctr"/>
                </a:tc>
                <a:extLst>
                  <a:ext uri="{0D108BD9-81ED-4DB2-BD59-A6C34878D82A}">
                    <a16:rowId xmlns:a16="http://schemas.microsoft.com/office/drawing/2014/main" val="4264530748"/>
                  </a:ext>
                </a:extLst>
              </a:tr>
              <a:tr h="0">
                <a:tc>
                  <a:txBody>
                    <a:bodyPr/>
                    <a:lstStyle/>
                    <a:p>
                      <a:pPr algn="ctr"/>
                      <a:r>
                        <a:rPr lang="en-US" sz="2400" dirty="0">
                          <a:effectLst/>
                          <a:latin typeface="Cambria" panose="02040503050406030204" pitchFamily="18" charset="0"/>
                          <a:ea typeface="Cambria" panose="02040503050406030204" pitchFamily="18" charset="0"/>
                        </a:rPr>
                        <a:t>2</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Thursday   : 11.00am - 12.50pm</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G102 (</a:t>
                      </a:r>
                      <a:r>
                        <a:rPr lang="en-US" sz="2400" dirty="0" err="1">
                          <a:effectLst/>
                          <a:latin typeface="Cambria" panose="02040503050406030204" pitchFamily="18" charset="0"/>
                          <a:ea typeface="Cambria" panose="02040503050406030204" pitchFamily="18" charset="0"/>
                        </a:rPr>
                        <a:t>SuperLab</a:t>
                      </a:r>
                      <a:r>
                        <a:rPr lang="en-US" sz="2400" dirty="0">
                          <a:effectLst/>
                          <a:latin typeface="Cambria" panose="02040503050406030204" pitchFamily="18" charset="0"/>
                          <a:ea typeface="Cambria" panose="02040503050406030204" pitchFamily="18" charset="0"/>
                        </a:rPr>
                        <a:t>)</a:t>
                      </a:r>
                    </a:p>
                  </a:txBody>
                  <a:tcPr marL="15240" marR="15240" marT="15240" marB="15240" anchor="ctr"/>
                </a:tc>
                <a:extLst>
                  <a:ext uri="{0D108BD9-81ED-4DB2-BD59-A6C34878D82A}">
                    <a16:rowId xmlns:a16="http://schemas.microsoft.com/office/drawing/2014/main" val="2258996533"/>
                  </a:ext>
                </a:extLst>
              </a:tr>
            </a:tbl>
          </a:graphicData>
        </a:graphic>
      </p:graphicFrame>
    </p:spTree>
    <p:extLst>
      <p:ext uri="{BB962C8B-B14F-4D97-AF65-F5344CB8AC3E}">
        <p14:creationId xmlns:p14="http://schemas.microsoft.com/office/powerpoint/2010/main" val="352352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1BE5-2FC3-4069-B4E9-166380F78534}"/>
              </a:ext>
            </a:extLst>
          </p:cNvPr>
          <p:cNvSpPr>
            <a:spLocks noGrp="1"/>
          </p:cNvSpPr>
          <p:nvPr>
            <p:ph type="title"/>
          </p:nvPr>
        </p:nvSpPr>
        <p:spPr/>
        <p:txBody>
          <a:bodyPr/>
          <a:lstStyle/>
          <a:p>
            <a:r>
              <a:rPr lang="en-US" dirty="0"/>
              <a:t>Office hours</a:t>
            </a:r>
          </a:p>
        </p:txBody>
      </p:sp>
      <p:sp>
        <p:nvSpPr>
          <p:cNvPr id="8" name="Content Placeholder 7">
            <a:extLst>
              <a:ext uri="{FF2B5EF4-FFF2-40B4-BE49-F238E27FC236}">
                <a16:creationId xmlns:a16="http://schemas.microsoft.com/office/drawing/2014/main" id="{D43D008A-BD84-4E63-B3DF-9B9EF3F747B3}"/>
              </a:ext>
            </a:extLst>
          </p:cNvPr>
          <p:cNvSpPr>
            <a:spLocks noGrp="1"/>
          </p:cNvSpPr>
          <p:nvPr>
            <p:ph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598DE00-81D3-4B9D-8FA8-664D90119A19}"/>
              </a:ext>
            </a:extLst>
          </p:cNvPr>
          <p:cNvSpPr>
            <a:spLocks noGrp="1"/>
          </p:cNvSpPr>
          <p:nvPr>
            <p:ph type="sldNum" sz="quarter" idx="4"/>
          </p:nvPr>
        </p:nvSpPr>
        <p:spPr/>
        <p:txBody>
          <a:bodyPr/>
          <a:lstStyle/>
          <a:p>
            <a:fld id="{7F0C9DCE-CBDA-4585-B5D5-F378E2C0A7AE}" type="slidenum">
              <a:rPr lang="en-US" smtClean="0"/>
              <a:t>11</a:t>
            </a:fld>
            <a:endParaRPr lang="en-US" dirty="0"/>
          </a:p>
        </p:txBody>
      </p:sp>
      <p:graphicFrame>
        <p:nvGraphicFramePr>
          <p:cNvPr id="7" name="Table 6">
            <a:extLst>
              <a:ext uri="{FF2B5EF4-FFF2-40B4-BE49-F238E27FC236}">
                <a16:creationId xmlns:a16="http://schemas.microsoft.com/office/drawing/2014/main" id="{742E5E49-5F26-4211-865E-E589F5ECB6A4}"/>
              </a:ext>
            </a:extLst>
          </p:cNvPr>
          <p:cNvGraphicFramePr>
            <a:graphicFrameLocks noGrp="1"/>
          </p:cNvGraphicFramePr>
          <p:nvPr>
            <p:extLst>
              <p:ext uri="{D42A27DB-BD31-4B8C-83A1-F6EECF244321}">
                <p14:modId xmlns:p14="http://schemas.microsoft.com/office/powerpoint/2010/main" val="4200409660"/>
              </p:ext>
            </p:extLst>
          </p:nvPr>
        </p:nvGraphicFramePr>
        <p:xfrm>
          <a:off x="1160399" y="1784023"/>
          <a:ext cx="9489128" cy="1211580"/>
        </p:xfrm>
        <a:graphic>
          <a:graphicData uri="http://schemas.openxmlformats.org/drawingml/2006/table">
            <a:tbl>
              <a:tblPr>
                <a:tableStyleId>{616DA210-FB5B-4158-B5E0-FEB733F419BA}</a:tableStyleId>
              </a:tblPr>
              <a:tblGrid>
                <a:gridCol w="1715198">
                  <a:extLst>
                    <a:ext uri="{9D8B030D-6E8A-4147-A177-3AD203B41FA5}">
                      <a16:colId xmlns:a16="http://schemas.microsoft.com/office/drawing/2014/main" val="2830201769"/>
                    </a:ext>
                  </a:extLst>
                </a:gridCol>
                <a:gridCol w="4725930">
                  <a:extLst>
                    <a:ext uri="{9D8B030D-6E8A-4147-A177-3AD203B41FA5}">
                      <a16:colId xmlns:a16="http://schemas.microsoft.com/office/drawing/2014/main" val="3535116504"/>
                    </a:ext>
                  </a:extLst>
                </a:gridCol>
                <a:gridCol w="3048000">
                  <a:extLst>
                    <a:ext uri="{9D8B030D-6E8A-4147-A177-3AD203B41FA5}">
                      <a16:colId xmlns:a16="http://schemas.microsoft.com/office/drawing/2014/main" val="2358508402"/>
                    </a:ext>
                  </a:extLst>
                </a:gridCol>
              </a:tblGrid>
              <a:tr h="403860">
                <a:tc>
                  <a:txBody>
                    <a:bodyPr/>
                    <a:lstStyle/>
                    <a:p>
                      <a:pPr algn="ctr"/>
                      <a:r>
                        <a:rPr lang="en-US" sz="2400" b="1" dirty="0">
                          <a:effectLst/>
                          <a:latin typeface="Cambria" panose="02040503050406030204" pitchFamily="18" charset="0"/>
                          <a:ea typeface="Cambria" panose="02040503050406030204" pitchFamily="18" charset="0"/>
                        </a:rPr>
                        <a:t>Group</a:t>
                      </a:r>
                      <a:endParaRPr lang="en-US" sz="2400" dirty="0">
                        <a:effectLst/>
                        <a:latin typeface="Cambria" panose="02040503050406030204" pitchFamily="18" charset="0"/>
                        <a:ea typeface="Cambria" panose="02040503050406030204" pitchFamily="18" charset="0"/>
                      </a:endParaRPr>
                    </a:p>
                  </a:txBody>
                  <a:tcPr marL="15240" marR="15240" marT="15240" marB="15240" anchor="ctr">
                    <a:solidFill>
                      <a:srgbClr val="92D050"/>
                    </a:solidFill>
                  </a:tcPr>
                </a:tc>
                <a:tc>
                  <a:txBody>
                    <a:bodyPr/>
                    <a:lstStyle/>
                    <a:p>
                      <a:pPr algn="ctr"/>
                      <a:r>
                        <a:rPr lang="en-US" sz="2400" b="1" dirty="0">
                          <a:effectLst/>
                          <a:latin typeface="Cambria" panose="02040503050406030204" pitchFamily="18" charset="0"/>
                          <a:ea typeface="Cambria" panose="02040503050406030204" pitchFamily="18" charset="0"/>
                        </a:rPr>
                        <a:t>Day &amp; Time</a:t>
                      </a:r>
                      <a:endParaRPr lang="en-US" sz="2400" dirty="0">
                        <a:effectLst/>
                        <a:latin typeface="Cambria" panose="02040503050406030204" pitchFamily="18" charset="0"/>
                        <a:ea typeface="Cambria" panose="02040503050406030204" pitchFamily="18" charset="0"/>
                      </a:endParaRPr>
                    </a:p>
                  </a:txBody>
                  <a:tcPr marL="15240" marR="15240" marT="15240" marB="15240" anchor="ctr">
                    <a:solidFill>
                      <a:srgbClr val="92D050"/>
                    </a:solidFill>
                  </a:tcPr>
                </a:tc>
                <a:tc>
                  <a:txBody>
                    <a:bodyPr/>
                    <a:lstStyle/>
                    <a:p>
                      <a:pPr algn="ctr"/>
                      <a:r>
                        <a:rPr lang="en-US" sz="2400" b="1" dirty="0">
                          <a:effectLst/>
                          <a:latin typeface="Cambria" panose="02040503050406030204" pitchFamily="18" charset="0"/>
                          <a:ea typeface="Cambria" panose="02040503050406030204" pitchFamily="18" charset="0"/>
                        </a:rPr>
                        <a:t>Venue</a:t>
                      </a:r>
                    </a:p>
                  </a:txBody>
                  <a:tcPr marL="15240" marR="15240" marT="15240" marB="15240" anchor="ctr">
                    <a:solidFill>
                      <a:srgbClr val="92D050"/>
                    </a:solidFill>
                  </a:tcPr>
                </a:tc>
                <a:extLst>
                  <a:ext uri="{0D108BD9-81ED-4DB2-BD59-A6C34878D82A}">
                    <a16:rowId xmlns:a16="http://schemas.microsoft.com/office/drawing/2014/main" val="1321951442"/>
                  </a:ext>
                </a:extLst>
              </a:tr>
              <a:tr h="403860">
                <a:tc rowSpan="2">
                  <a:txBody>
                    <a:bodyPr/>
                    <a:lstStyle/>
                    <a:p>
                      <a:pPr algn="ctr"/>
                      <a:r>
                        <a:rPr lang="en-US" sz="2400" dirty="0">
                          <a:effectLst/>
                          <a:latin typeface="Cambria" panose="02040503050406030204" pitchFamily="18" charset="0"/>
                          <a:ea typeface="Cambria" panose="02040503050406030204" pitchFamily="18" charset="0"/>
                        </a:rPr>
                        <a:t>All students </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(Practical) Wed: 4.00pm - 5.50pm</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TBA</a:t>
                      </a:r>
                    </a:p>
                  </a:txBody>
                  <a:tcPr marL="15240" marR="15240" marT="15240" marB="15240" anchor="ctr"/>
                </a:tc>
                <a:extLst>
                  <a:ext uri="{0D108BD9-81ED-4DB2-BD59-A6C34878D82A}">
                    <a16:rowId xmlns:a16="http://schemas.microsoft.com/office/drawing/2014/main" val="4124789705"/>
                  </a:ext>
                </a:extLst>
              </a:tr>
              <a:tr h="403860">
                <a:tc vMerge="1">
                  <a:txBody>
                    <a:bodyPr/>
                    <a:lstStyle/>
                    <a:p>
                      <a:endParaRPr lang="en-US"/>
                    </a:p>
                  </a:txBody>
                  <a:tcPr/>
                </a:tc>
                <a:tc>
                  <a:txBody>
                    <a:bodyPr/>
                    <a:lstStyle/>
                    <a:p>
                      <a:pPr algn="ctr"/>
                      <a:r>
                        <a:rPr lang="en-US" sz="2400" dirty="0">
                          <a:effectLst/>
                          <a:latin typeface="Cambria" panose="02040503050406030204" pitchFamily="18" charset="0"/>
                          <a:ea typeface="Cambria" panose="02040503050406030204" pitchFamily="18" charset="0"/>
                        </a:rPr>
                        <a:t>(Theory) Thurs: 2.00pm - 3.20pm</a:t>
                      </a:r>
                    </a:p>
                  </a:txBody>
                  <a:tcPr marL="15240" marR="15240" marT="15240" marB="15240" anchor="ctr"/>
                </a:tc>
                <a:tc>
                  <a:txBody>
                    <a:bodyPr/>
                    <a:lstStyle/>
                    <a:p>
                      <a:pPr algn="ctr"/>
                      <a:r>
                        <a:rPr lang="en-US" sz="2400" dirty="0">
                          <a:effectLst/>
                          <a:latin typeface="Cambria" panose="02040503050406030204" pitchFamily="18" charset="0"/>
                          <a:ea typeface="Cambria" panose="02040503050406030204" pitchFamily="18" charset="0"/>
                        </a:rPr>
                        <a:t>TBA</a:t>
                      </a:r>
                    </a:p>
                  </a:txBody>
                  <a:tcPr marL="15240" marR="15240" marT="15240" marB="15240" anchor="ctr"/>
                </a:tc>
                <a:extLst>
                  <a:ext uri="{0D108BD9-81ED-4DB2-BD59-A6C34878D82A}">
                    <a16:rowId xmlns:a16="http://schemas.microsoft.com/office/drawing/2014/main" val="650298044"/>
                  </a:ext>
                </a:extLst>
              </a:tr>
            </a:tbl>
          </a:graphicData>
        </a:graphic>
      </p:graphicFrame>
      <p:sp>
        <p:nvSpPr>
          <p:cNvPr id="3" name="TextBox 2">
            <a:extLst>
              <a:ext uri="{FF2B5EF4-FFF2-40B4-BE49-F238E27FC236}">
                <a16:creationId xmlns:a16="http://schemas.microsoft.com/office/drawing/2014/main" id="{4C249231-C8D0-4B7C-8222-263A8F37F5F5}"/>
              </a:ext>
            </a:extLst>
          </p:cNvPr>
          <p:cNvSpPr txBox="1"/>
          <p:nvPr/>
        </p:nvSpPr>
        <p:spPr>
          <a:xfrm>
            <a:off x="992725" y="3459018"/>
            <a:ext cx="10718799" cy="175432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mbria" panose="02040503050406030204" pitchFamily="18" charset="0"/>
                <a:ea typeface="Cambria" panose="02040503050406030204" pitchFamily="18" charset="0"/>
              </a:rPr>
              <a:t>Online Mode: make an appointment with the instructor via email -</a:t>
            </a:r>
            <a:r>
              <a:rPr lang="en-US" sz="2800" dirty="0">
                <a:solidFill>
                  <a:srgbClr val="FF0000"/>
                </a:solidFill>
                <a:latin typeface="Cambria" panose="02040503050406030204" pitchFamily="18" charset="0"/>
                <a:ea typeface="Cambria" panose="02040503050406030204" pitchFamily="18" charset="0"/>
              </a:rPr>
              <a:t>one day in advance</a:t>
            </a:r>
            <a:r>
              <a:rPr lang="en-US" sz="2800" dirty="0">
                <a:latin typeface="Cambria" panose="02040503050406030204" pitchFamily="18" charset="0"/>
                <a:ea typeface="Cambria" panose="02040503050406030204" pitchFamily="18" charset="0"/>
              </a:rPr>
              <a:t>.</a:t>
            </a:r>
          </a:p>
          <a:p>
            <a:pPr marL="457200" indent="-457200">
              <a:buFont typeface="Arial" panose="020B0604020202020204" pitchFamily="34" charset="0"/>
              <a:buChar char="•"/>
            </a:pPr>
            <a:r>
              <a:rPr lang="en-US" sz="2800" dirty="0">
                <a:latin typeface="Cambria" panose="02040503050406030204" pitchFamily="18" charset="0"/>
                <a:ea typeface="Cambria" panose="02040503050406030204" pitchFamily="18" charset="0"/>
              </a:rPr>
              <a:t>Offline Mode: visit the designated room -</a:t>
            </a:r>
            <a:r>
              <a:rPr lang="en-US" sz="2800" dirty="0">
                <a:solidFill>
                  <a:srgbClr val="FF0000"/>
                </a:solidFill>
                <a:latin typeface="Cambria" panose="02040503050406030204" pitchFamily="18" charset="0"/>
                <a:ea typeface="Cambria" panose="02040503050406030204" pitchFamily="18" charset="0"/>
              </a:rPr>
              <a:t>no appointment needed</a:t>
            </a:r>
            <a:r>
              <a:rPr lang="en-US" sz="2800" dirty="0">
                <a:latin typeface="Cambria" panose="02040503050406030204" pitchFamily="18" charset="0"/>
                <a:ea typeface="Cambria" panose="02040503050406030204" pitchFamily="18" charset="0"/>
              </a:rPr>
              <a:t>.</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3890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Specific learning objectives</a:t>
            </a:r>
            <a:endParaRPr lang="ko-KR" altLang="en-US" dirty="0"/>
          </a:p>
        </p:txBody>
      </p:sp>
      <p:sp>
        <p:nvSpPr>
          <p:cNvPr id="3" name="내용 개체 틀 2"/>
          <p:cNvSpPr>
            <a:spLocks noGrp="1"/>
          </p:cNvSpPr>
          <p:nvPr>
            <p:ph idx="1"/>
          </p:nvPr>
        </p:nvSpPr>
        <p:spPr>
          <a:xfrm>
            <a:off x="787400" y="1227668"/>
            <a:ext cx="11165787" cy="5342974"/>
          </a:xfrm>
        </p:spPr>
        <p:txBody>
          <a:bodyPr>
            <a:normAutofit fontScale="92500" lnSpcReduction="10000"/>
          </a:bodyPr>
          <a:lstStyle/>
          <a:p>
            <a:pPr marL="0" indent="0">
              <a:buNone/>
            </a:pPr>
            <a:r>
              <a:rPr lang="en-US" altLang="ko-KR" dirty="0"/>
              <a:t>By the end of this course, students will: </a:t>
            </a:r>
            <a:endParaRPr lang="ko-KR" altLang="ko-KR" dirty="0"/>
          </a:p>
          <a:p>
            <a:pPr lvl="0" fontAlgn="base"/>
            <a:r>
              <a:rPr lang="en-US" altLang="ko-KR" dirty="0"/>
              <a:t>Be able to use a programming language constructs such as primitive types, and classes. </a:t>
            </a:r>
            <a:endParaRPr lang="ko-KR" altLang="ko-KR" dirty="0"/>
          </a:p>
          <a:p>
            <a:pPr lvl="0" fontAlgn="base"/>
            <a:r>
              <a:rPr lang="en-US" altLang="ko-KR" dirty="0"/>
              <a:t>Be able to understand the basics of object-oriented programming, algorithms and data structures. </a:t>
            </a:r>
          </a:p>
          <a:p>
            <a:pPr lvl="0" fontAlgn="base"/>
            <a:r>
              <a:rPr lang="en-US" altLang="ko-KR" dirty="0"/>
              <a:t>Be able to work with function calls. </a:t>
            </a:r>
            <a:endParaRPr lang="ko-KR" altLang="ko-KR" dirty="0"/>
          </a:p>
          <a:p>
            <a:pPr lvl="0" fontAlgn="base"/>
            <a:r>
              <a:rPr lang="en-US" altLang="ko-KR" dirty="0"/>
              <a:t>Be able to create and understand recursive functions. </a:t>
            </a:r>
            <a:endParaRPr lang="ko-KR" altLang="ko-KR" dirty="0"/>
          </a:p>
          <a:p>
            <a:pPr lvl="0" fontAlgn="base"/>
            <a:r>
              <a:rPr lang="en-US" altLang="ko-KR" dirty="0"/>
              <a:t>Be able to work with arrays, lists and dictionaries. </a:t>
            </a:r>
            <a:endParaRPr lang="ko-KR" altLang="ko-KR" dirty="0"/>
          </a:p>
          <a:p>
            <a:pPr lvl="0" fontAlgn="base"/>
            <a:r>
              <a:rPr lang="en-US" altLang="ko-KR" dirty="0"/>
              <a:t>Be able to work with strings. </a:t>
            </a:r>
            <a:endParaRPr lang="ko-KR" altLang="ko-KR" dirty="0"/>
          </a:p>
          <a:p>
            <a:pPr lvl="0" fontAlgn="base"/>
            <a:r>
              <a:rPr lang="en-US" altLang="ko-KR" dirty="0"/>
              <a:t>Be able to develop basic graphic user interfaces. </a:t>
            </a:r>
            <a:endParaRPr lang="ko-KR" altLang="ko-KR" dirty="0"/>
          </a:p>
          <a:p>
            <a:pPr lvl="0" fontAlgn="base"/>
            <a:r>
              <a:rPr lang="en-US" altLang="ko-KR" dirty="0"/>
              <a:t>Be able to choose an adequate programming style and write good code. </a:t>
            </a:r>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12</a:t>
            </a:fld>
            <a:endParaRPr lang="en-US" dirty="0"/>
          </a:p>
        </p:txBody>
      </p:sp>
    </p:spTree>
    <p:extLst>
      <p:ext uri="{BB962C8B-B14F-4D97-AF65-F5344CB8AC3E}">
        <p14:creationId xmlns:p14="http://schemas.microsoft.com/office/powerpoint/2010/main" val="322168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Active learning methods</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3000" dirty="0"/>
              <a:t>The class follows an active, blended, and team-based learning:</a:t>
            </a:r>
          </a:p>
          <a:p>
            <a:r>
              <a:rPr lang="en-US" altLang="ko-KR" sz="3000" dirty="0">
                <a:solidFill>
                  <a:srgbClr val="FF0000"/>
                </a:solidFill>
              </a:rPr>
              <a:t>How to Live Together</a:t>
            </a:r>
          </a:p>
          <a:p>
            <a:r>
              <a:rPr lang="en-US" altLang="ko-KR" sz="3000" dirty="0">
                <a:solidFill>
                  <a:srgbClr val="FF0000"/>
                </a:solidFill>
              </a:rPr>
              <a:t>Learning by Teaching</a:t>
            </a:r>
          </a:p>
          <a:p>
            <a:endParaRPr lang="en-US" altLang="ko-KR" sz="3000" dirty="0">
              <a:solidFill>
                <a:srgbClr val="FF0000"/>
              </a:solidFill>
            </a:endParaRPr>
          </a:p>
          <a:p>
            <a:pPr marL="0" indent="0">
              <a:buNone/>
            </a:pPr>
            <a:r>
              <a:rPr lang="en-US" altLang="ko-KR" sz="3000" dirty="0"/>
              <a:t>Tools:</a:t>
            </a:r>
          </a:p>
          <a:p>
            <a:r>
              <a:rPr lang="en-US" altLang="ko-KR" sz="3000" dirty="0">
                <a:solidFill>
                  <a:srgbClr val="FF0000"/>
                </a:solidFill>
              </a:rPr>
              <a:t>Canvas</a:t>
            </a:r>
          </a:p>
          <a:p>
            <a:r>
              <a:rPr lang="en-US" altLang="ko-KR" sz="3000" dirty="0">
                <a:solidFill>
                  <a:srgbClr val="FF0000"/>
                </a:solidFill>
              </a:rPr>
              <a:t>Quizizz (https://quizizz.com/join?class=E810169)</a:t>
            </a:r>
          </a:p>
          <a:p>
            <a:pPr marL="0" indent="0">
              <a:buNone/>
            </a:pPr>
            <a:endParaRPr lang="en-US" altLang="ko-KR" sz="3000" dirty="0"/>
          </a:p>
          <a:p>
            <a:pPr marL="0" indent="0">
              <a:buNone/>
            </a:pPr>
            <a:endParaRPr lang="en-US" altLang="ko-KR"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13</a:t>
            </a:fld>
            <a:endParaRPr lang="en-US" dirty="0"/>
          </a:p>
        </p:txBody>
      </p:sp>
      <p:sp>
        <p:nvSpPr>
          <p:cNvPr id="6" name="TextBox 5">
            <a:extLst>
              <a:ext uri="{FF2B5EF4-FFF2-40B4-BE49-F238E27FC236}">
                <a16:creationId xmlns:a16="http://schemas.microsoft.com/office/drawing/2014/main" id="{E16C9AB7-1E9C-4B01-8E7F-88838C91456A}"/>
              </a:ext>
            </a:extLst>
          </p:cNvPr>
          <p:cNvSpPr txBox="1"/>
          <p:nvPr/>
        </p:nvSpPr>
        <p:spPr>
          <a:xfrm>
            <a:off x="875652" y="5458078"/>
            <a:ext cx="10718800" cy="954107"/>
          </a:xfrm>
          <a:prstGeom prst="rect">
            <a:avLst/>
          </a:prstGeom>
          <a:solidFill>
            <a:schemeClr val="accent2">
              <a:lumMod val="40000"/>
              <a:lumOff val="60000"/>
            </a:schemeClr>
          </a:solidFill>
        </p:spPr>
        <p:txBody>
          <a:bodyPr wrap="square">
            <a:spAutoFit/>
          </a:bodyPr>
          <a:lstStyle/>
          <a:p>
            <a:pPr marL="0" indent="0">
              <a:buNone/>
            </a:pPr>
            <a:r>
              <a:rPr lang="en-US" altLang="ko-KR" sz="2800" dirty="0">
                <a:latin typeface="Cambria" panose="02040503050406030204" pitchFamily="18" charset="0"/>
                <a:ea typeface="Cambria" panose="02040503050406030204" pitchFamily="18" charset="0"/>
              </a:rPr>
              <a:t>During laboratories, students engage in program development and discussion with instructors who facilitate the laboratory work. </a:t>
            </a:r>
          </a:p>
        </p:txBody>
      </p:sp>
      <p:pic>
        <p:nvPicPr>
          <p:cNvPr id="5122" name="Picture 2" descr="No spoonfeeding | 4chan | Know Your Meme">
            <a:extLst>
              <a:ext uri="{FF2B5EF4-FFF2-40B4-BE49-F238E27FC236}">
                <a16:creationId xmlns:a16="http://schemas.microsoft.com/office/drawing/2014/main" id="{9B2DAB77-BED8-48A2-9870-63E4FD05D9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2242" y="2132603"/>
            <a:ext cx="2159410" cy="2159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18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9A0E10-8781-46A1-BA42-B05DEA937CF0}"/>
              </a:ext>
            </a:extLst>
          </p:cNvPr>
          <p:cNvSpPr>
            <a:spLocks noGrp="1"/>
          </p:cNvSpPr>
          <p:nvPr>
            <p:ph type="sldNum" sz="quarter" idx="4"/>
          </p:nvPr>
        </p:nvSpPr>
        <p:spPr/>
        <p:txBody>
          <a:bodyPr/>
          <a:lstStyle/>
          <a:p>
            <a:fld id="{7F0C9DCE-CBDA-4585-B5D5-F378E2C0A7AE}" type="slidenum">
              <a:rPr lang="en-US" smtClean="0"/>
              <a:t>14</a:t>
            </a:fld>
            <a:endParaRPr lang="en-US" dirty="0"/>
          </a:p>
        </p:txBody>
      </p:sp>
      <p:pic>
        <p:nvPicPr>
          <p:cNvPr id="10" name="Picture 9">
            <a:extLst>
              <a:ext uri="{FF2B5EF4-FFF2-40B4-BE49-F238E27FC236}">
                <a16:creationId xmlns:a16="http://schemas.microsoft.com/office/drawing/2014/main" id="{67A531E0-66D5-4337-A4AF-FF5B8409831A}"/>
              </a:ext>
            </a:extLst>
          </p:cNvPr>
          <p:cNvPicPr>
            <a:picLocks noChangeAspect="1"/>
          </p:cNvPicPr>
          <p:nvPr/>
        </p:nvPicPr>
        <p:blipFill>
          <a:blip r:embed="rId2"/>
          <a:stretch>
            <a:fillRect/>
          </a:stretch>
        </p:blipFill>
        <p:spPr>
          <a:xfrm>
            <a:off x="0" y="324293"/>
            <a:ext cx="12192000" cy="6209414"/>
          </a:xfrm>
          <a:prstGeom prst="rect">
            <a:avLst/>
          </a:prstGeom>
        </p:spPr>
      </p:pic>
    </p:spTree>
    <p:extLst>
      <p:ext uri="{BB962C8B-B14F-4D97-AF65-F5344CB8AC3E}">
        <p14:creationId xmlns:p14="http://schemas.microsoft.com/office/powerpoint/2010/main" val="595494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Course logistics</a:t>
            </a:r>
            <a:endParaRPr lang="ko-KR" altLang="en-US" dirty="0"/>
          </a:p>
        </p:txBody>
      </p:sp>
      <p:sp>
        <p:nvSpPr>
          <p:cNvPr id="3" name="내용 개체 틀 2"/>
          <p:cNvSpPr>
            <a:spLocks noGrp="1"/>
          </p:cNvSpPr>
          <p:nvPr>
            <p:ph idx="1"/>
          </p:nvPr>
        </p:nvSpPr>
        <p:spPr/>
        <p:txBody>
          <a:bodyPr/>
          <a:lstStyle/>
          <a:p>
            <a:r>
              <a:rPr lang="en-US" altLang="ko-KR" dirty="0"/>
              <a:t>Lectures will be held in a lecture room with at least two projectors of high quality. </a:t>
            </a:r>
          </a:p>
          <a:p>
            <a:r>
              <a:rPr lang="en-US" altLang="ko-KR" dirty="0"/>
              <a:t>The course will utilize an LMS (learning management system), such as Canvas, for the blended learning component. </a:t>
            </a:r>
          </a:p>
          <a:p>
            <a:r>
              <a:rPr lang="en-US" altLang="ko-KR" dirty="0"/>
              <a:t>A course website for course announcements and course material distribution will be made available. </a:t>
            </a:r>
          </a:p>
          <a:p>
            <a:pPr algn="just"/>
            <a:r>
              <a:rPr lang="en-US" altLang="ko-KR" dirty="0"/>
              <a:t>In laboratories, students use the programming environment of their choice (the Anaconda version of Python is suggested, but the instructor will make that final choice at the beginning of the semester).</a:t>
            </a:r>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15</a:t>
            </a:fld>
            <a:endParaRPr lang="en-US" dirty="0"/>
          </a:p>
        </p:txBody>
      </p:sp>
    </p:spTree>
    <p:extLst>
      <p:ext uri="{BB962C8B-B14F-4D97-AF65-F5344CB8AC3E}">
        <p14:creationId xmlns:p14="http://schemas.microsoft.com/office/powerpoint/2010/main" val="290551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Late submission policy</a:t>
            </a:r>
            <a:endParaRPr lang="ko-KR" altLang="en-US" dirty="0"/>
          </a:p>
        </p:txBody>
      </p:sp>
      <p:sp>
        <p:nvSpPr>
          <p:cNvPr id="3" name="내용 개체 틀 2"/>
          <p:cNvSpPr>
            <a:spLocks noGrp="1"/>
          </p:cNvSpPr>
          <p:nvPr>
            <p:ph idx="1"/>
          </p:nvPr>
        </p:nvSpPr>
        <p:spPr/>
        <p:txBody>
          <a:bodyPr/>
          <a:lstStyle/>
          <a:p>
            <a:pPr marL="0" indent="0" algn="just">
              <a:buNone/>
            </a:pPr>
            <a:r>
              <a:rPr lang="en-US" altLang="ko-KR" dirty="0"/>
              <a:t>Late submission of lab practices without an approved extension will incur the following penalties:</a:t>
            </a:r>
          </a:p>
          <a:p>
            <a:pPr algn="l">
              <a:buFont typeface="+mj-lt"/>
              <a:buAutoNum type="arabicPeriod"/>
            </a:pPr>
            <a:r>
              <a:rPr lang="en-US" b="0" i="0" dirty="0">
                <a:solidFill>
                  <a:srgbClr val="2D3B45"/>
                </a:solidFill>
                <a:effectLst/>
              </a:rPr>
              <a:t>No submission by the deadline will incur a 0.25-point deduction for each problem (most of the problems are due at the end of the lab session).</a:t>
            </a:r>
          </a:p>
          <a:p>
            <a:pPr algn="l">
              <a:buFont typeface="+mj-lt"/>
              <a:buAutoNum type="arabicPeriod"/>
            </a:pPr>
            <a:r>
              <a:rPr lang="en-US" b="0" i="0" dirty="0">
                <a:solidFill>
                  <a:srgbClr val="2D3B45"/>
                </a:solidFill>
                <a:effectLst/>
              </a:rPr>
              <a:t>The instructor will deduct an additional 0.25 point per problem for each day past the deadline.</a:t>
            </a:r>
          </a:p>
          <a:p>
            <a:pPr algn="l">
              <a:buFont typeface="+mj-lt"/>
              <a:buAutoNum type="arabicPeriod"/>
            </a:pPr>
            <a:r>
              <a:rPr lang="en-US" b="0" i="0" dirty="0">
                <a:solidFill>
                  <a:srgbClr val="2D3B45"/>
                </a:solidFill>
                <a:effectLst/>
              </a:rPr>
              <a:t>The penalty will be deducted until the maximum possible score for the lab practice reaches zero (0%) unless otherwise specified by the instructor.</a:t>
            </a:r>
          </a:p>
          <a:p>
            <a:pPr algn="just"/>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16</a:t>
            </a:fld>
            <a:endParaRPr lang="en-US" dirty="0"/>
          </a:p>
        </p:txBody>
      </p:sp>
    </p:spTree>
    <p:extLst>
      <p:ext uri="{BB962C8B-B14F-4D97-AF65-F5344CB8AC3E}">
        <p14:creationId xmlns:p14="http://schemas.microsoft.com/office/powerpoint/2010/main" val="28493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Course requirements</a:t>
            </a:r>
            <a:endParaRPr lang="ko-KR" altLang="en-US" dirty="0"/>
          </a:p>
        </p:txBody>
      </p:sp>
      <p:sp>
        <p:nvSpPr>
          <p:cNvPr id="3" name="내용 개체 틀 2"/>
          <p:cNvSpPr>
            <a:spLocks noGrp="1"/>
          </p:cNvSpPr>
          <p:nvPr>
            <p:ph idx="1"/>
          </p:nvPr>
        </p:nvSpPr>
        <p:spPr/>
        <p:txBody>
          <a:bodyPr>
            <a:normAutofit fontScale="92500" lnSpcReduction="10000"/>
          </a:bodyPr>
          <a:lstStyle/>
          <a:p>
            <a:pPr marL="0" indent="0">
              <a:buNone/>
            </a:pPr>
            <a:r>
              <a:rPr lang="en-US" altLang="ko-KR" sz="3200" b="1" dirty="0"/>
              <a:t>Class attendance, participation and etiquette policies</a:t>
            </a:r>
            <a:r>
              <a:rPr lang="en-US" altLang="ko-KR" sz="3200" dirty="0"/>
              <a:t>: </a:t>
            </a:r>
          </a:p>
          <a:p>
            <a:r>
              <a:rPr lang="en-US" altLang="ko-KR" sz="3200" dirty="0"/>
              <a:t>Students are strongly encouraged to participate in lectures, and laboratory attendance is mandatory. </a:t>
            </a:r>
          </a:p>
          <a:p>
            <a:r>
              <a:rPr lang="en-US" altLang="ko-KR" sz="3200" dirty="0"/>
              <a:t>Students are expected to continually prepare for participation in lectures and laboratories by mastering previously taught concepts. </a:t>
            </a:r>
          </a:p>
          <a:p>
            <a:r>
              <a:rPr lang="en-US" altLang="ko-KR" sz="3200" dirty="0"/>
              <a:t>They are expected to collaborate with the instructors and other students and participate in a wide range of educational activities and help and encourage their peers to master the course contents.</a:t>
            </a:r>
          </a:p>
        </p:txBody>
      </p:sp>
      <p:sp>
        <p:nvSpPr>
          <p:cNvPr id="4" name="슬라이드 번호 개체 틀 3"/>
          <p:cNvSpPr>
            <a:spLocks noGrp="1"/>
          </p:cNvSpPr>
          <p:nvPr>
            <p:ph type="sldNum" sz="quarter" idx="4"/>
          </p:nvPr>
        </p:nvSpPr>
        <p:spPr/>
        <p:txBody>
          <a:bodyPr/>
          <a:lstStyle/>
          <a:p>
            <a:fld id="{7F0C9DCE-CBDA-4585-B5D5-F378E2C0A7AE}" type="slidenum">
              <a:rPr lang="en-US" smtClean="0"/>
              <a:t>17</a:t>
            </a:fld>
            <a:endParaRPr lang="en-US" dirty="0"/>
          </a:p>
        </p:txBody>
      </p:sp>
    </p:spTree>
    <p:extLst>
      <p:ext uri="{BB962C8B-B14F-4D97-AF65-F5344CB8AC3E}">
        <p14:creationId xmlns:p14="http://schemas.microsoft.com/office/powerpoint/2010/main" val="155368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Instructor expectations (1/2)</a:t>
            </a:r>
            <a:endParaRPr lang="ko-KR" altLang="en-US" dirty="0"/>
          </a:p>
        </p:txBody>
      </p:sp>
      <p:sp>
        <p:nvSpPr>
          <p:cNvPr id="3" name="내용 개체 틀 2"/>
          <p:cNvSpPr>
            <a:spLocks noGrp="1"/>
          </p:cNvSpPr>
          <p:nvPr>
            <p:ph idx="1"/>
          </p:nvPr>
        </p:nvSpPr>
        <p:spPr/>
        <p:txBody>
          <a:bodyPr>
            <a:normAutofit fontScale="92500"/>
          </a:bodyPr>
          <a:lstStyle/>
          <a:p>
            <a:pPr marL="0" indent="0" algn="just">
              <a:buNone/>
            </a:pPr>
            <a:r>
              <a:rPr lang="en-US" altLang="ko-KR" sz="3200" b="1" dirty="0"/>
              <a:t>1. Classroom behavior:</a:t>
            </a:r>
          </a:p>
          <a:p>
            <a:pPr lvl="1" algn="just"/>
            <a:r>
              <a:rPr lang="en-US" altLang="ko-KR" sz="2800" dirty="0"/>
              <a:t>You are expected to act respectfully towards your fellow classmates, TAs, and instructors inside and outside of the classroom. </a:t>
            </a:r>
          </a:p>
          <a:p>
            <a:pPr lvl="1" algn="just"/>
            <a:r>
              <a:rPr lang="en-US" altLang="ko-KR" sz="2800" dirty="0"/>
              <a:t>We have a limited amount of time to cover a lot of material this semester, so you need to pay attention during lectures and laboratories and participate in class practice when it is assigned. </a:t>
            </a:r>
          </a:p>
          <a:p>
            <a:pPr lvl="1" algn="just"/>
            <a:r>
              <a:rPr lang="en-US" altLang="ko-KR" sz="2800" dirty="0"/>
              <a:t>Talking on your phone, texting, chatting online, browsing Facebook or other social media sites, and talking excessively with your neighbors about non-class related stuff are just a few examples of behavior that is not acceptable, and will negatively impact your class concentration.</a:t>
            </a:r>
          </a:p>
        </p:txBody>
      </p:sp>
      <p:sp>
        <p:nvSpPr>
          <p:cNvPr id="4" name="슬라이드 번호 개체 틀 3"/>
          <p:cNvSpPr>
            <a:spLocks noGrp="1"/>
          </p:cNvSpPr>
          <p:nvPr>
            <p:ph type="sldNum" sz="quarter" idx="4"/>
          </p:nvPr>
        </p:nvSpPr>
        <p:spPr/>
        <p:txBody>
          <a:bodyPr/>
          <a:lstStyle/>
          <a:p>
            <a:fld id="{7F0C9DCE-CBDA-4585-B5D5-F378E2C0A7AE}" type="slidenum">
              <a:rPr lang="en-US" smtClean="0"/>
              <a:t>18</a:t>
            </a:fld>
            <a:endParaRPr lang="en-US" dirty="0"/>
          </a:p>
        </p:txBody>
      </p:sp>
    </p:spTree>
    <p:extLst>
      <p:ext uri="{BB962C8B-B14F-4D97-AF65-F5344CB8AC3E}">
        <p14:creationId xmlns:p14="http://schemas.microsoft.com/office/powerpoint/2010/main" val="2975706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Instructor expectations (2/2)</a:t>
            </a:r>
            <a:endParaRPr lang="ko-KR" altLang="en-US" dirty="0"/>
          </a:p>
        </p:txBody>
      </p:sp>
      <p:sp>
        <p:nvSpPr>
          <p:cNvPr id="3" name="내용 개체 틀 2"/>
          <p:cNvSpPr>
            <a:spLocks noGrp="1"/>
          </p:cNvSpPr>
          <p:nvPr>
            <p:ph idx="1"/>
          </p:nvPr>
        </p:nvSpPr>
        <p:spPr>
          <a:xfrm>
            <a:off x="787401" y="1227668"/>
            <a:ext cx="10718800" cy="5342974"/>
          </a:xfrm>
        </p:spPr>
        <p:txBody>
          <a:bodyPr>
            <a:normAutofit fontScale="92500" lnSpcReduction="20000"/>
          </a:bodyPr>
          <a:lstStyle/>
          <a:p>
            <a:pPr marL="0" indent="0">
              <a:buNone/>
            </a:pPr>
            <a:r>
              <a:rPr lang="en-US" altLang="ko-KR" b="1" dirty="0"/>
              <a:t>2. Attendance:</a:t>
            </a:r>
          </a:p>
          <a:p>
            <a:pPr lvl="1"/>
            <a:r>
              <a:rPr lang="en-US" altLang="ko-KR" dirty="0"/>
              <a:t>Students must report all absences for health reasons to the Department of Student Affairs.</a:t>
            </a:r>
          </a:p>
          <a:p>
            <a:pPr lvl="1"/>
            <a:r>
              <a:rPr lang="en-US" altLang="ko-KR" dirty="0"/>
              <a:t>It is the student’s responsibility to understand the material covered when there is an absence.</a:t>
            </a:r>
          </a:p>
          <a:p>
            <a:pPr lvl="1"/>
            <a:r>
              <a:rPr lang="en-US" altLang="ko-KR" dirty="0"/>
              <a:t>Students are expected to arrive to class on time.</a:t>
            </a:r>
          </a:p>
          <a:p>
            <a:pPr marL="0" indent="0">
              <a:buNone/>
            </a:pPr>
            <a:r>
              <a:rPr lang="en-US" altLang="ko-KR" b="1" dirty="0"/>
              <a:t>3. Language:</a:t>
            </a:r>
          </a:p>
          <a:p>
            <a:pPr lvl="1"/>
            <a:r>
              <a:rPr lang="en-US" altLang="ko-KR" dirty="0"/>
              <a:t>English is the official language of instruction for this university; therefore, all works are expected to be done neatly and accurately in English.</a:t>
            </a:r>
          </a:p>
          <a:p>
            <a:pPr marL="0" indent="0">
              <a:buNone/>
            </a:pPr>
            <a:r>
              <a:rPr lang="en-US" altLang="ko-KR" b="1" dirty="0"/>
              <a:t>4. Electronic Devices:</a:t>
            </a:r>
          </a:p>
          <a:p>
            <a:pPr lvl="1"/>
            <a:r>
              <a:rPr lang="en-US" altLang="ko-KR" dirty="0"/>
              <a:t>All mobile phones and other related electronic personal communication devices must be turned off during class.</a:t>
            </a:r>
          </a:p>
          <a:p>
            <a:pPr lvl="1"/>
            <a:r>
              <a:rPr lang="en-US" altLang="ko-KR" dirty="0"/>
              <a:t>Laptops or tablets can be used for taking notes or finding relevant information on the Internet.</a:t>
            </a:r>
          </a:p>
          <a:p>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19</a:t>
            </a:fld>
            <a:endParaRPr lang="en-US" dirty="0"/>
          </a:p>
        </p:txBody>
      </p:sp>
    </p:spTree>
    <p:extLst>
      <p:ext uri="{BB962C8B-B14F-4D97-AF65-F5344CB8AC3E}">
        <p14:creationId xmlns:p14="http://schemas.microsoft.com/office/powerpoint/2010/main" val="193291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08D2E2-3643-427D-B91F-1446AFDD0E24}"/>
              </a:ext>
            </a:extLst>
          </p:cNvPr>
          <p:cNvSpPr/>
          <p:nvPr/>
        </p:nvSpPr>
        <p:spPr>
          <a:xfrm>
            <a:off x="0" y="0"/>
            <a:ext cx="12192000" cy="28326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Code Breaker Inc. on Twitter: &quot;&quot;Everybody in this country should learn to  program a computer, because it teaches you how to think!&quot; - Steve Jobs  #HourofCode #HourOfCode2017 #CSEdWeek #CSEducationWeek #CSEdWeek2017photos  #csk8 #elemc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790" y="831110"/>
            <a:ext cx="10182420" cy="476653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04790" y="5657558"/>
            <a:ext cx="965970" cy="369332"/>
          </a:xfrm>
          <a:prstGeom prst="rect">
            <a:avLst/>
          </a:prstGeom>
          <a:noFill/>
        </p:spPr>
        <p:txBody>
          <a:bodyPr wrap="none" rtlCol="0">
            <a:spAutoFit/>
          </a:bodyPr>
          <a:lstStyle/>
          <a:p>
            <a:r>
              <a:rPr lang="en-US" altLang="ko-KR" dirty="0"/>
              <a:t>[</a:t>
            </a:r>
            <a:r>
              <a:rPr lang="en-US" altLang="ko-KR" dirty="0">
                <a:hlinkClick r:id="rId3"/>
              </a:rPr>
              <a:t>source</a:t>
            </a:r>
            <a:r>
              <a:rPr lang="en-US" altLang="ko-KR" dirty="0"/>
              <a:t>]</a:t>
            </a:r>
            <a:endParaRPr lang="ko-KR" altLang="en-US" dirty="0"/>
          </a:p>
        </p:txBody>
      </p:sp>
    </p:spTree>
    <p:extLst>
      <p:ext uri="{BB962C8B-B14F-4D97-AF65-F5344CB8AC3E}">
        <p14:creationId xmlns:p14="http://schemas.microsoft.com/office/powerpoint/2010/main" val="120765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4FFD-F91C-4D45-86D7-8FD98DC95FF4}"/>
              </a:ext>
            </a:extLst>
          </p:cNvPr>
          <p:cNvSpPr>
            <a:spLocks noGrp="1"/>
          </p:cNvSpPr>
          <p:nvPr>
            <p:ph type="title"/>
          </p:nvPr>
        </p:nvSpPr>
        <p:spPr>
          <a:xfrm>
            <a:off x="787400" y="287358"/>
            <a:ext cx="11302999" cy="767590"/>
          </a:xfrm>
        </p:spPr>
        <p:txBody>
          <a:bodyPr/>
          <a:lstStyle/>
          <a:p>
            <a:r>
              <a:rPr lang="en-US" dirty="0"/>
              <a:t>Student responsibilities regarding AI</a:t>
            </a:r>
          </a:p>
        </p:txBody>
      </p:sp>
      <p:sp>
        <p:nvSpPr>
          <p:cNvPr id="3" name="Content Placeholder 2">
            <a:extLst>
              <a:ext uri="{FF2B5EF4-FFF2-40B4-BE49-F238E27FC236}">
                <a16:creationId xmlns:a16="http://schemas.microsoft.com/office/drawing/2014/main" id="{A0394317-0ED3-4528-8280-E2A7BE05D11B}"/>
              </a:ext>
            </a:extLst>
          </p:cNvPr>
          <p:cNvSpPr>
            <a:spLocks noGrp="1"/>
          </p:cNvSpPr>
          <p:nvPr>
            <p:ph idx="1"/>
          </p:nvPr>
        </p:nvSpPr>
        <p:spPr>
          <a:xfrm>
            <a:off x="787400" y="1227668"/>
            <a:ext cx="11210635" cy="5342974"/>
          </a:xfrm>
        </p:spPr>
        <p:txBody>
          <a:bodyPr>
            <a:normAutofit fontScale="25000" lnSpcReduction="20000"/>
          </a:bodyPr>
          <a:lstStyle/>
          <a:p>
            <a:pPr>
              <a:buFont typeface="Arial" panose="020B0604020202020204" pitchFamily="34" charset="0"/>
              <a:buChar char="•"/>
            </a:pPr>
            <a:r>
              <a:rPr lang="en-US" sz="8800" dirty="0"/>
              <a:t>Read, understand, and follow all aspects of the academic integrity policy in all their university interactions.</a:t>
            </a:r>
          </a:p>
          <a:p>
            <a:pPr>
              <a:buFont typeface="Arial" panose="020B0604020202020204" pitchFamily="34" charset="0"/>
              <a:buChar char="•"/>
            </a:pPr>
            <a:r>
              <a:rPr lang="en-US" sz="8800" dirty="0"/>
              <a:t>Read, understand, and follow any special instructions from their course instructor regarding academic integrity requirements.</a:t>
            </a:r>
          </a:p>
          <a:p>
            <a:pPr>
              <a:buFont typeface="Arial" panose="020B0604020202020204" pitchFamily="34" charset="0"/>
              <a:buChar char="•"/>
            </a:pPr>
            <a:r>
              <a:rPr lang="en-US" sz="8800" dirty="0">
                <a:solidFill>
                  <a:srgbClr val="FF0000"/>
                </a:solidFill>
              </a:rPr>
              <a:t>Sign the Academic Integrity Statement at the beginning of each academic year.</a:t>
            </a:r>
          </a:p>
          <a:p>
            <a:pPr>
              <a:buFont typeface="Arial" panose="020B0604020202020204" pitchFamily="34" charset="0"/>
              <a:buChar char="•"/>
            </a:pPr>
            <a:r>
              <a:rPr lang="en-US" sz="8800" dirty="0"/>
              <a:t>When required by the instructor, submit assignments using Turnitin, the university’s plagiarism detection software.</a:t>
            </a:r>
          </a:p>
          <a:p>
            <a:pPr>
              <a:buFont typeface="Arial" panose="020B0604020202020204" pitchFamily="34" charset="0"/>
              <a:buChar char="•"/>
            </a:pPr>
            <a:r>
              <a:rPr lang="en-US" sz="8800" dirty="0"/>
              <a:t>Not participate in, support, or assist in any behavior that could constitute a violation of academic integrity.</a:t>
            </a:r>
          </a:p>
          <a:p>
            <a:pPr>
              <a:buFont typeface="Arial" panose="020B0604020202020204" pitchFamily="34" charset="0"/>
              <a:buChar char="•"/>
            </a:pPr>
            <a:r>
              <a:rPr lang="en-US" sz="8800" dirty="0"/>
              <a:t>When in doubt about any aspect of academic integrity requirements, consult the course instructor, academic advisor, program director, or another trusted university official. </a:t>
            </a:r>
          </a:p>
          <a:p>
            <a:pPr>
              <a:buFont typeface="Arial" panose="020B0604020202020204" pitchFamily="34" charset="0"/>
              <a:buChar char="•"/>
            </a:pPr>
            <a:r>
              <a:rPr lang="en-US" sz="8800" dirty="0"/>
              <a:t>When reporting any violations of academic integrity, present full, truthful, and credible evidence supporting the allegation. </a:t>
            </a:r>
          </a:p>
          <a:p>
            <a:pPr>
              <a:buFont typeface="Arial" panose="020B0604020202020204" pitchFamily="34" charset="0"/>
              <a:buChar char="•"/>
            </a:pPr>
            <a:r>
              <a:rPr lang="en-US" sz="8800" dirty="0"/>
              <a:t>When called upon by university officials to contribute to an ongoing investigation of academic integrity violation, provide, complete, truthful information, and maintain complete confidentiality. </a:t>
            </a:r>
          </a:p>
          <a:p>
            <a:endParaRPr lang="en-US" dirty="0"/>
          </a:p>
        </p:txBody>
      </p:sp>
      <p:sp>
        <p:nvSpPr>
          <p:cNvPr id="4" name="Slide Number Placeholder 3">
            <a:extLst>
              <a:ext uri="{FF2B5EF4-FFF2-40B4-BE49-F238E27FC236}">
                <a16:creationId xmlns:a16="http://schemas.microsoft.com/office/drawing/2014/main" id="{07254BE0-15D1-424B-AD05-AD2BAB448E02}"/>
              </a:ext>
            </a:extLst>
          </p:cNvPr>
          <p:cNvSpPr>
            <a:spLocks noGrp="1"/>
          </p:cNvSpPr>
          <p:nvPr>
            <p:ph type="sldNum" sz="quarter" idx="4"/>
          </p:nvPr>
        </p:nvSpPr>
        <p:spPr/>
        <p:txBody>
          <a:bodyPr/>
          <a:lstStyle/>
          <a:p>
            <a:fld id="{7F0C9DCE-CBDA-4585-B5D5-F378E2C0A7AE}" type="slidenum">
              <a:rPr lang="en-US" smtClean="0"/>
              <a:t>20</a:t>
            </a:fld>
            <a:endParaRPr lang="en-US" dirty="0"/>
          </a:p>
        </p:txBody>
      </p:sp>
    </p:spTree>
    <p:extLst>
      <p:ext uri="{BB962C8B-B14F-4D97-AF65-F5344CB8AC3E}">
        <p14:creationId xmlns:p14="http://schemas.microsoft.com/office/powerpoint/2010/main" val="193666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Course readings</a:t>
            </a:r>
            <a:endParaRPr lang="ko-KR" altLang="en-US" dirty="0"/>
          </a:p>
        </p:txBody>
      </p:sp>
      <p:sp>
        <p:nvSpPr>
          <p:cNvPr id="3" name="내용 개체 틀 2"/>
          <p:cNvSpPr>
            <a:spLocks noGrp="1"/>
          </p:cNvSpPr>
          <p:nvPr>
            <p:ph idx="1"/>
          </p:nvPr>
        </p:nvSpPr>
        <p:spPr/>
        <p:txBody>
          <a:bodyPr/>
          <a:lstStyle/>
          <a:p>
            <a:r>
              <a:rPr lang="en-US" altLang="ko-KR" sz="3200" dirty="0"/>
              <a:t>Downey, A. B. (2015) </a:t>
            </a:r>
            <a:r>
              <a:rPr lang="en-US" altLang="ko-KR" sz="3200" i="1" dirty="0"/>
              <a:t>Think Python: How to Think Like a Computer Scientist.</a:t>
            </a:r>
            <a:r>
              <a:rPr lang="en-US" altLang="ko-KR" sz="3200" dirty="0"/>
              <a:t> Retrieved from </a:t>
            </a:r>
            <a:r>
              <a:rPr lang="en-US" altLang="ko-KR" sz="3200" dirty="0">
                <a:hlinkClick r:id="rId2"/>
              </a:rPr>
              <a:t>greenteapress.com</a:t>
            </a:r>
            <a:endParaRPr lang="en-US" altLang="ko-KR" sz="3200" dirty="0"/>
          </a:p>
          <a:p>
            <a:pPr marL="0" indent="0">
              <a:buNone/>
            </a:pPr>
            <a:endParaRPr lang="en-US" altLang="ko-KR" sz="3200" dirty="0"/>
          </a:p>
          <a:p>
            <a:r>
              <a:rPr lang="en-US" altLang="ko-KR" sz="3200" dirty="0" err="1"/>
              <a:t>Guttag</a:t>
            </a:r>
            <a:r>
              <a:rPr lang="en-US" altLang="ko-KR" sz="3200" dirty="0"/>
              <a:t>, J. (2016) </a:t>
            </a:r>
            <a:r>
              <a:rPr lang="en-US" altLang="ko-KR" sz="3200" i="1" dirty="0"/>
              <a:t>Introduction to Computation and Programming Using Python: With Application to Understanding Data.</a:t>
            </a:r>
            <a:r>
              <a:rPr lang="en-US" altLang="ko-KR" sz="3200" dirty="0"/>
              <a:t> USA: MIT Press.</a:t>
            </a:r>
          </a:p>
          <a:p>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21</a:t>
            </a:fld>
            <a:endParaRPr lang="en-US" dirty="0"/>
          </a:p>
        </p:txBody>
      </p:sp>
    </p:spTree>
    <p:extLst>
      <p:ext uri="{BB962C8B-B14F-4D97-AF65-F5344CB8AC3E}">
        <p14:creationId xmlns:p14="http://schemas.microsoft.com/office/powerpoint/2010/main" val="2326871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Grading procedures</a:t>
            </a:r>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22</a:t>
            </a:fld>
            <a:endParaRPr lang="en-US" dirty="0"/>
          </a:p>
        </p:txBody>
      </p:sp>
      <p:graphicFrame>
        <p:nvGraphicFramePr>
          <p:cNvPr id="6" name="표 5"/>
          <p:cNvGraphicFramePr>
            <a:graphicFrameLocks noGrp="1"/>
          </p:cNvGraphicFramePr>
          <p:nvPr>
            <p:extLst>
              <p:ext uri="{D42A27DB-BD31-4B8C-83A1-F6EECF244321}">
                <p14:modId xmlns:p14="http://schemas.microsoft.com/office/powerpoint/2010/main" val="811480063"/>
              </p:ext>
            </p:extLst>
          </p:nvPr>
        </p:nvGraphicFramePr>
        <p:xfrm>
          <a:off x="1191491" y="1512612"/>
          <a:ext cx="10314710" cy="4757395"/>
        </p:xfrm>
        <a:graphic>
          <a:graphicData uri="http://schemas.openxmlformats.org/drawingml/2006/table">
            <a:tbl>
              <a:tblPr>
                <a:tableStyleId>{616DA210-FB5B-4158-B5E0-FEB733F419BA}</a:tableStyleId>
              </a:tblPr>
              <a:tblGrid>
                <a:gridCol w="3084945">
                  <a:extLst>
                    <a:ext uri="{9D8B030D-6E8A-4147-A177-3AD203B41FA5}">
                      <a16:colId xmlns:a16="http://schemas.microsoft.com/office/drawing/2014/main" val="3456836195"/>
                    </a:ext>
                  </a:extLst>
                </a:gridCol>
                <a:gridCol w="5043055">
                  <a:extLst>
                    <a:ext uri="{9D8B030D-6E8A-4147-A177-3AD203B41FA5}">
                      <a16:colId xmlns:a16="http://schemas.microsoft.com/office/drawing/2014/main" val="4176919385"/>
                    </a:ext>
                  </a:extLst>
                </a:gridCol>
                <a:gridCol w="2186710">
                  <a:extLst>
                    <a:ext uri="{9D8B030D-6E8A-4147-A177-3AD203B41FA5}">
                      <a16:colId xmlns:a16="http://schemas.microsoft.com/office/drawing/2014/main" val="1656847087"/>
                    </a:ext>
                  </a:extLst>
                </a:gridCol>
              </a:tblGrid>
              <a:tr h="522652">
                <a:tc>
                  <a:txBody>
                    <a:bodyPr/>
                    <a:lstStyle/>
                    <a:p>
                      <a:pPr algn="ctr"/>
                      <a:r>
                        <a:rPr lang="en-US" sz="2400" b="1" dirty="0">
                          <a:effectLst/>
                          <a:latin typeface="Cambria" panose="02040503050406030204" pitchFamily="18" charset="0"/>
                          <a:ea typeface="Cambria" panose="02040503050406030204" pitchFamily="18" charset="0"/>
                        </a:rPr>
                        <a:t>Item</a:t>
                      </a:r>
                    </a:p>
                  </a:txBody>
                  <a:tcPr marL="16969" marR="16969" marT="16969" marB="16969" anchor="ctr">
                    <a:solidFill>
                      <a:srgbClr val="92D050"/>
                    </a:solidFill>
                  </a:tcPr>
                </a:tc>
                <a:tc>
                  <a:txBody>
                    <a:bodyPr/>
                    <a:lstStyle/>
                    <a:p>
                      <a:pPr algn="ctr"/>
                      <a:r>
                        <a:rPr lang="en-US" sz="2400" b="1" dirty="0">
                          <a:effectLst/>
                          <a:latin typeface="Cambria" panose="02040503050406030204" pitchFamily="18" charset="0"/>
                          <a:ea typeface="Cambria" panose="02040503050406030204" pitchFamily="18" charset="0"/>
                        </a:rPr>
                        <a:t>Assessment Method</a:t>
                      </a:r>
                    </a:p>
                  </a:txBody>
                  <a:tcPr marL="16969" marR="16969" marT="16969" marB="16969" anchor="ctr">
                    <a:solidFill>
                      <a:srgbClr val="92D050"/>
                    </a:solidFill>
                  </a:tcPr>
                </a:tc>
                <a:tc>
                  <a:txBody>
                    <a:bodyPr/>
                    <a:lstStyle/>
                    <a:p>
                      <a:pPr algn="ctr"/>
                      <a:r>
                        <a:rPr lang="en-US" sz="2400" b="1" dirty="0">
                          <a:effectLst/>
                          <a:latin typeface="Cambria" panose="02040503050406030204" pitchFamily="18" charset="0"/>
                          <a:ea typeface="Cambria" panose="02040503050406030204" pitchFamily="18" charset="0"/>
                        </a:rPr>
                        <a:t>% Weighting</a:t>
                      </a:r>
                    </a:p>
                  </a:txBody>
                  <a:tcPr marL="16969" marR="16969" marT="16969" marB="16969" anchor="ctr">
                    <a:solidFill>
                      <a:srgbClr val="92D050"/>
                    </a:solidFill>
                  </a:tcPr>
                </a:tc>
                <a:extLst>
                  <a:ext uri="{0D108BD9-81ED-4DB2-BD59-A6C34878D82A}">
                    <a16:rowId xmlns:a16="http://schemas.microsoft.com/office/drawing/2014/main" val="2360318727"/>
                  </a:ext>
                </a:extLst>
              </a:tr>
              <a:tr h="767009">
                <a:tc>
                  <a:txBody>
                    <a:bodyPr/>
                    <a:lstStyle/>
                    <a:p>
                      <a:pPr marL="0" indent="0" algn="l">
                        <a:buNone/>
                      </a:pPr>
                      <a:r>
                        <a:rPr lang="en-US" sz="2400" dirty="0">
                          <a:effectLst/>
                          <a:latin typeface="Cambria" panose="02040503050406030204" pitchFamily="18" charset="0"/>
                          <a:ea typeface="Cambria" panose="02040503050406030204" pitchFamily="18" charset="0"/>
                        </a:rPr>
                        <a:t>1. Quiz and Attendance</a:t>
                      </a:r>
                    </a:p>
                  </a:txBody>
                  <a:tcPr marL="16969" marR="16969" marT="16969" marB="16969" anchor="ctr"/>
                </a:tc>
                <a:tc>
                  <a:txBody>
                    <a:bodyPr/>
                    <a:lstStyle/>
                    <a:p>
                      <a:pPr algn="l"/>
                      <a:r>
                        <a:rPr lang="en-US" sz="2400" dirty="0">
                          <a:effectLst/>
                          <a:latin typeface="Cambria" panose="02040503050406030204" pitchFamily="18" charset="0"/>
                          <a:ea typeface="Cambria" panose="02040503050406030204" pitchFamily="18" charset="0"/>
                        </a:rPr>
                        <a:t>Online Quizzes (Theory)</a:t>
                      </a:r>
                    </a:p>
                  </a:txBody>
                  <a:tcPr marL="16969" marR="16969" marT="16969" marB="16969" anchor="ctr"/>
                </a:tc>
                <a:tc>
                  <a:txBody>
                    <a:bodyPr/>
                    <a:lstStyle/>
                    <a:p>
                      <a:pPr algn="ctr"/>
                      <a:r>
                        <a:rPr lang="en-US" altLang="ko-KR" sz="2400" dirty="0">
                          <a:effectLst/>
                          <a:latin typeface="Cambria" panose="02040503050406030204" pitchFamily="18" charset="0"/>
                          <a:ea typeface="Cambria" panose="02040503050406030204" pitchFamily="18" charset="0"/>
                        </a:rPr>
                        <a:t>20%</a:t>
                      </a:r>
                    </a:p>
                  </a:txBody>
                  <a:tcPr marL="16969" marR="16969" marT="16969" marB="16969" anchor="ctr"/>
                </a:tc>
                <a:extLst>
                  <a:ext uri="{0D108BD9-81ED-4DB2-BD59-A6C34878D82A}">
                    <a16:rowId xmlns:a16="http://schemas.microsoft.com/office/drawing/2014/main" val="2871524226"/>
                  </a:ext>
                </a:extLst>
              </a:tr>
              <a:tr h="767009">
                <a:tc>
                  <a:txBody>
                    <a:bodyPr/>
                    <a:lstStyle/>
                    <a:p>
                      <a:pPr algn="l"/>
                      <a:r>
                        <a:rPr lang="en-US" sz="2400" dirty="0">
                          <a:effectLst/>
                          <a:latin typeface="Cambria" panose="02040503050406030204" pitchFamily="18" charset="0"/>
                          <a:ea typeface="Cambria" panose="02040503050406030204" pitchFamily="18" charset="0"/>
                        </a:rPr>
                        <a:t>2. Assignment </a:t>
                      </a:r>
                    </a:p>
                  </a:txBody>
                  <a:tcPr marL="16969" marR="16969" marT="16969" marB="16969" anchor="ctr"/>
                </a:tc>
                <a:tc>
                  <a:txBody>
                    <a:bodyPr/>
                    <a:lstStyle/>
                    <a:p>
                      <a:pPr algn="l"/>
                      <a:r>
                        <a:rPr lang="en-US" sz="2400" dirty="0">
                          <a:effectLst/>
                          <a:latin typeface="Cambria" panose="02040503050406030204" pitchFamily="18" charset="0"/>
                          <a:ea typeface="Cambria" panose="02040503050406030204" pitchFamily="18" charset="0"/>
                        </a:rPr>
                        <a:t>Pre-recorded Videos &amp; Problem Sets Design</a:t>
                      </a:r>
                    </a:p>
                  </a:txBody>
                  <a:tcPr marL="16969" marR="16969" marT="16969" marB="16969" anchor="ctr"/>
                </a:tc>
                <a:tc>
                  <a:txBody>
                    <a:bodyPr/>
                    <a:lstStyle/>
                    <a:p>
                      <a:pPr algn="ctr"/>
                      <a:r>
                        <a:rPr lang="en-US" altLang="ko-KR" sz="2400" dirty="0">
                          <a:effectLst/>
                          <a:latin typeface="Cambria" panose="02040503050406030204" pitchFamily="18" charset="0"/>
                          <a:ea typeface="Cambria" panose="02040503050406030204" pitchFamily="18" charset="0"/>
                        </a:rPr>
                        <a:t>15%</a:t>
                      </a:r>
                    </a:p>
                  </a:txBody>
                  <a:tcPr marL="16969" marR="16969" marT="16969" marB="16969" anchor="ctr"/>
                </a:tc>
                <a:extLst>
                  <a:ext uri="{0D108BD9-81ED-4DB2-BD59-A6C34878D82A}">
                    <a16:rowId xmlns:a16="http://schemas.microsoft.com/office/drawing/2014/main" val="2205461617"/>
                  </a:ext>
                </a:extLst>
              </a:tr>
              <a:tr h="767009">
                <a:tc>
                  <a:txBody>
                    <a:bodyPr/>
                    <a:lstStyle/>
                    <a:p>
                      <a:pPr algn="l"/>
                      <a:r>
                        <a:rPr lang="en-US" sz="2400" dirty="0">
                          <a:effectLst/>
                          <a:latin typeface="Cambria" panose="02040503050406030204" pitchFamily="18" charset="0"/>
                          <a:ea typeface="Cambria" panose="02040503050406030204" pitchFamily="18" charset="0"/>
                        </a:rPr>
                        <a:t>3. Laboratory</a:t>
                      </a:r>
                    </a:p>
                  </a:txBody>
                  <a:tcPr marL="16969" marR="16969" marT="16969" marB="16969" anchor="ctr"/>
                </a:tc>
                <a:tc>
                  <a:txBody>
                    <a:bodyPr/>
                    <a:lstStyle/>
                    <a:p>
                      <a:pPr algn="l"/>
                      <a:r>
                        <a:rPr lang="en-US" sz="2400" dirty="0">
                          <a:effectLst/>
                          <a:latin typeface="Cambria" panose="02040503050406030204" pitchFamily="18" charset="0"/>
                          <a:ea typeface="Cambria" panose="02040503050406030204" pitchFamily="18" charset="0"/>
                        </a:rPr>
                        <a:t>Programming Practices</a:t>
                      </a:r>
                    </a:p>
                  </a:txBody>
                  <a:tcPr marL="16969" marR="16969" marT="16969" marB="16969" anchor="ctr"/>
                </a:tc>
                <a:tc>
                  <a:txBody>
                    <a:bodyPr/>
                    <a:lstStyle/>
                    <a:p>
                      <a:pPr algn="ctr"/>
                      <a:r>
                        <a:rPr lang="en-US" altLang="ko-KR" sz="2400" dirty="0">
                          <a:effectLst/>
                          <a:latin typeface="Cambria" panose="02040503050406030204" pitchFamily="18" charset="0"/>
                          <a:ea typeface="Cambria" panose="02040503050406030204" pitchFamily="18" charset="0"/>
                        </a:rPr>
                        <a:t>25%</a:t>
                      </a:r>
                    </a:p>
                  </a:txBody>
                  <a:tcPr marL="16969" marR="16969" marT="16969" marB="16969" anchor="ctr"/>
                </a:tc>
                <a:extLst>
                  <a:ext uri="{0D108BD9-81ED-4DB2-BD59-A6C34878D82A}">
                    <a16:rowId xmlns:a16="http://schemas.microsoft.com/office/drawing/2014/main" val="280828319"/>
                  </a:ext>
                </a:extLst>
              </a:tr>
              <a:tr h="767009">
                <a:tc>
                  <a:txBody>
                    <a:bodyPr/>
                    <a:lstStyle/>
                    <a:p>
                      <a:pPr algn="l"/>
                      <a:r>
                        <a:rPr lang="en-US" sz="2400" dirty="0">
                          <a:effectLst/>
                          <a:latin typeface="Cambria" panose="02040503050406030204" pitchFamily="18" charset="0"/>
                          <a:ea typeface="Cambria" panose="02040503050406030204" pitchFamily="18" charset="0"/>
                        </a:rPr>
                        <a:t>4. Midterm Exam</a:t>
                      </a:r>
                    </a:p>
                  </a:txBody>
                  <a:tcPr marL="16969" marR="16969" marT="16969" marB="16969" anchor="ctr"/>
                </a:tc>
                <a:tc>
                  <a:txBody>
                    <a:bodyPr/>
                    <a:lstStyle/>
                    <a:p>
                      <a:pPr algn="l"/>
                      <a:r>
                        <a:rPr lang="en-US" sz="2400" dirty="0">
                          <a:solidFill>
                            <a:srgbClr val="FF0000"/>
                          </a:solidFill>
                          <a:effectLst/>
                          <a:latin typeface="Cambria" panose="02040503050406030204" pitchFamily="18" charset="0"/>
                          <a:ea typeface="Cambria" panose="02040503050406030204" pitchFamily="18" charset="0"/>
                        </a:rPr>
                        <a:t>Hands-on (Practical)</a:t>
                      </a:r>
                    </a:p>
                  </a:txBody>
                  <a:tcPr marL="16969" marR="16969" marT="16969" marB="16969" anchor="ctr"/>
                </a:tc>
                <a:tc>
                  <a:txBody>
                    <a:bodyPr/>
                    <a:lstStyle/>
                    <a:p>
                      <a:pPr algn="ctr"/>
                      <a:r>
                        <a:rPr lang="en-US" altLang="ko-KR" sz="2400" dirty="0">
                          <a:effectLst/>
                          <a:latin typeface="Cambria" panose="02040503050406030204" pitchFamily="18" charset="0"/>
                          <a:ea typeface="Cambria" panose="02040503050406030204" pitchFamily="18" charset="0"/>
                        </a:rPr>
                        <a:t>20%</a:t>
                      </a:r>
                    </a:p>
                  </a:txBody>
                  <a:tcPr marL="16969" marR="16969" marT="16969" marB="16969" anchor="ctr"/>
                </a:tc>
                <a:extLst>
                  <a:ext uri="{0D108BD9-81ED-4DB2-BD59-A6C34878D82A}">
                    <a16:rowId xmlns:a16="http://schemas.microsoft.com/office/drawing/2014/main" val="4099613060"/>
                  </a:ext>
                </a:extLst>
              </a:tr>
              <a:tr h="767009">
                <a:tc>
                  <a:txBody>
                    <a:bodyPr/>
                    <a:lstStyle/>
                    <a:p>
                      <a:pPr algn="l"/>
                      <a:r>
                        <a:rPr lang="en-US" sz="2400" dirty="0">
                          <a:effectLst/>
                          <a:latin typeface="Cambria" panose="02040503050406030204" pitchFamily="18" charset="0"/>
                          <a:ea typeface="Cambria" panose="02040503050406030204" pitchFamily="18" charset="0"/>
                        </a:rPr>
                        <a:t>5. Final Exam</a:t>
                      </a:r>
                    </a:p>
                  </a:txBody>
                  <a:tcPr marL="16969" marR="16969" marT="16969" marB="16969" anchor="ctr"/>
                </a:tc>
                <a:tc>
                  <a:txBody>
                    <a:bodyPr/>
                    <a:lstStyle/>
                    <a:p>
                      <a:pPr algn="l"/>
                      <a:r>
                        <a:rPr lang="en-US" sz="2400" dirty="0">
                          <a:solidFill>
                            <a:srgbClr val="FF0000"/>
                          </a:solidFill>
                          <a:effectLst/>
                          <a:latin typeface="Cambria" panose="02040503050406030204" pitchFamily="18" charset="0"/>
                          <a:ea typeface="Cambria" panose="02040503050406030204" pitchFamily="18" charset="0"/>
                        </a:rPr>
                        <a:t>Hands-on (Practical)</a:t>
                      </a:r>
                    </a:p>
                  </a:txBody>
                  <a:tcPr marL="16969" marR="16969" marT="16969" marB="16969" anchor="ctr"/>
                </a:tc>
                <a:tc>
                  <a:txBody>
                    <a:bodyPr/>
                    <a:lstStyle/>
                    <a:p>
                      <a:pPr algn="ctr"/>
                      <a:r>
                        <a:rPr lang="en-US" altLang="ko-KR" sz="2400" dirty="0">
                          <a:effectLst/>
                          <a:latin typeface="Cambria" panose="02040503050406030204" pitchFamily="18" charset="0"/>
                          <a:ea typeface="Cambria" panose="02040503050406030204" pitchFamily="18" charset="0"/>
                        </a:rPr>
                        <a:t>20%</a:t>
                      </a:r>
                    </a:p>
                  </a:txBody>
                  <a:tcPr marL="16969" marR="16969" marT="16969" marB="16969" anchor="ctr"/>
                </a:tc>
                <a:extLst>
                  <a:ext uri="{0D108BD9-81ED-4DB2-BD59-A6C34878D82A}">
                    <a16:rowId xmlns:a16="http://schemas.microsoft.com/office/drawing/2014/main" val="3055904425"/>
                  </a:ext>
                </a:extLst>
              </a:tr>
              <a:tr h="278295">
                <a:tc gridSpan="2">
                  <a:txBody>
                    <a:bodyPr/>
                    <a:lstStyle/>
                    <a:p>
                      <a:pPr algn="ctr"/>
                      <a:r>
                        <a:rPr lang="en-US" sz="2400" dirty="0">
                          <a:effectLst/>
                          <a:latin typeface="Cambria" panose="02040503050406030204" pitchFamily="18" charset="0"/>
                          <a:ea typeface="Cambria" panose="02040503050406030204" pitchFamily="18" charset="0"/>
                        </a:rPr>
                        <a:t>Total  </a:t>
                      </a:r>
                    </a:p>
                  </a:txBody>
                  <a:tcPr marL="16969" marR="16969" marT="16969" marB="16969" anchor="ctr"/>
                </a:tc>
                <a:tc hMerge="1">
                  <a:txBody>
                    <a:bodyPr/>
                    <a:lstStyle/>
                    <a:p>
                      <a:pPr algn="ctr"/>
                      <a:endParaRPr lang="ko-KR" altLang="en-US" sz="1600" dirty="0">
                        <a:effectLst/>
                      </a:endParaRPr>
                    </a:p>
                  </a:txBody>
                  <a:tcPr marL="16969" marR="16969" marT="16969" marB="16969" anchor="ctr"/>
                </a:tc>
                <a:tc>
                  <a:txBody>
                    <a:bodyPr/>
                    <a:lstStyle/>
                    <a:p>
                      <a:pPr algn="ctr"/>
                      <a:r>
                        <a:rPr lang="en-US" altLang="ko-KR" sz="2400" dirty="0">
                          <a:effectLst/>
                          <a:latin typeface="Cambria" panose="02040503050406030204" pitchFamily="18" charset="0"/>
                          <a:ea typeface="Cambria" panose="02040503050406030204" pitchFamily="18" charset="0"/>
                        </a:rPr>
                        <a:t>100%</a:t>
                      </a:r>
                    </a:p>
                  </a:txBody>
                  <a:tcPr marL="16969" marR="16969" marT="16969" marB="16969" anchor="ctr"/>
                </a:tc>
                <a:extLst>
                  <a:ext uri="{0D108BD9-81ED-4DB2-BD59-A6C34878D82A}">
                    <a16:rowId xmlns:a16="http://schemas.microsoft.com/office/drawing/2014/main" val="3394242870"/>
                  </a:ext>
                </a:extLst>
              </a:tr>
            </a:tbl>
          </a:graphicData>
        </a:graphic>
      </p:graphicFrame>
    </p:spTree>
    <p:extLst>
      <p:ext uri="{BB962C8B-B14F-4D97-AF65-F5344CB8AC3E}">
        <p14:creationId xmlns:p14="http://schemas.microsoft.com/office/powerpoint/2010/main" val="1158410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Laboratory assessment</a:t>
            </a:r>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23</a:t>
            </a:fld>
            <a:endParaRPr lang="en-US" dirty="0"/>
          </a:p>
        </p:txBody>
      </p:sp>
      <p:graphicFrame>
        <p:nvGraphicFramePr>
          <p:cNvPr id="5" name="표 4"/>
          <p:cNvGraphicFramePr>
            <a:graphicFrameLocks noGrp="1"/>
          </p:cNvGraphicFramePr>
          <p:nvPr>
            <p:extLst>
              <p:ext uri="{D42A27DB-BD31-4B8C-83A1-F6EECF244321}">
                <p14:modId xmlns:p14="http://schemas.microsoft.com/office/powerpoint/2010/main" val="4184224250"/>
              </p:ext>
            </p:extLst>
          </p:nvPr>
        </p:nvGraphicFramePr>
        <p:xfrm>
          <a:off x="3581341" y="1225984"/>
          <a:ext cx="4866968" cy="5344658"/>
        </p:xfrm>
        <a:graphic>
          <a:graphicData uri="http://schemas.openxmlformats.org/drawingml/2006/table">
            <a:tbl>
              <a:tblPr>
                <a:tableStyleId>{616DA210-FB5B-4158-B5E0-FEB733F419BA}</a:tableStyleId>
              </a:tblPr>
              <a:tblGrid>
                <a:gridCol w="2536091">
                  <a:extLst>
                    <a:ext uri="{9D8B030D-6E8A-4147-A177-3AD203B41FA5}">
                      <a16:colId xmlns:a16="http://schemas.microsoft.com/office/drawing/2014/main" val="3456836195"/>
                    </a:ext>
                  </a:extLst>
                </a:gridCol>
                <a:gridCol w="2330877">
                  <a:extLst>
                    <a:ext uri="{9D8B030D-6E8A-4147-A177-3AD203B41FA5}">
                      <a16:colId xmlns:a16="http://schemas.microsoft.com/office/drawing/2014/main" val="1656847087"/>
                    </a:ext>
                  </a:extLst>
                </a:gridCol>
              </a:tblGrid>
              <a:tr h="506509">
                <a:tc>
                  <a:txBody>
                    <a:bodyPr/>
                    <a:lstStyle/>
                    <a:p>
                      <a:pPr algn="ctr"/>
                      <a:r>
                        <a:rPr lang="en-US" sz="2000" b="1" dirty="0">
                          <a:effectLst/>
                          <a:latin typeface="Cambria" panose="02040503050406030204" pitchFamily="18" charset="0"/>
                          <a:ea typeface="Cambria" panose="02040503050406030204" pitchFamily="18" charset="0"/>
                        </a:rPr>
                        <a:t>Laboratory</a:t>
                      </a:r>
                    </a:p>
                  </a:txBody>
                  <a:tcPr marL="16969" marR="16969" marT="16969" marB="16969" anchor="ctr">
                    <a:solidFill>
                      <a:srgbClr val="92D050"/>
                    </a:solidFill>
                  </a:tcPr>
                </a:tc>
                <a:tc>
                  <a:txBody>
                    <a:bodyPr/>
                    <a:lstStyle/>
                    <a:p>
                      <a:pPr algn="ctr"/>
                      <a:r>
                        <a:rPr lang="en-US" sz="2000" b="1" dirty="0">
                          <a:effectLst/>
                          <a:latin typeface="Cambria" panose="02040503050406030204" pitchFamily="18" charset="0"/>
                          <a:ea typeface="Cambria" panose="02040503050406030204" pitchFamily="18" charset="0"/>
                        </a:rPr>
                        <a:t>% Weighting</a:t>
                      </a:r>
                    </a:p>
                  </a:txBody>
                  <a:tcPr marL="16969" marR="16969" marT="16969" marB="16969" anchor="ctr">
                    <a:solidFill>
                      <a:srgbClr val="92D050"/>
                    </a:solidFill>
                  </a:tcPr>
                </a:tc>
                <a:extLst>
                  <a:ext uri="{0D108BD9-81ED-4DB2-BD59-A6C34878D82A}">
                    <a16:rowId xmlns:a16="http://schemas.microsoft.com/office/drawing/2014/main" val="2360318727"/>
                  </a:ext>
                </a:extLst>
              </a:tr>
              <a:tr h="319294">
                <a:tc>
                  <a:txBody>
                    <a:bodyPr/>
                    <a:lstStyle/>
                    <a:p>
                      <a:pPr algn="ctr"/>
                      <a:r>
                        <a:rPr lang="en-US" sz="2000" dirty="0">
                          <a:effectLst/>
                          <a:latin typeface="Cambria" panose="02040503050406030204" pitchFamily="18" charset="0"/>
                          <a:ea typeface="Cambria" panose="02040503050406030204" pitchFamily="18" charset="0"/>
                        </a:rPr>
                        <a:t>1</a:t>
                      </a:r>
                    </a:p>
                  </a:txBody>
                  <a:tcPr marL="16969" marR="16969" marT="16969" marB="16969" anchor="ctr"/>
                </a:tc>
                <a:tc>
                  <a:txBody>
                    <a:bodyPr/>
                    <a:lstStyle/>
                    <a:p>
                      <a:pPr algn="ctr"/>
                      <a:r>
                        <a:rPr lang="en-US" altLang="ko-KR" sz="2000" dirty="0">
                          <a:effectLst/>
                          <a:latin typeface="Cambria" panose="02040503050406030204" pitchFamily="18" charset="0"/>
                          <a:ea typeface="Cambria" panose="02040503050406030204" pitchFamily="18" charset="0"/>
                        </a:rPr>
                        <a:t>-</a:t>
                      </a:r>
                    </a:p>
                  </a:txBody>
                  <a:tcPr marL="16969" marR="16969" marT="16969" marB="16969" anchor="ctr"/>
                </a:tc>
                <a:extLst>
                  <a:ext uri="{0D108BD9-81ED-4DB2-BD59-A6C34878D82A}">
                    <a16:rowId xmlns:a16="http://schemas.microsoft.com/office/drawing/2014/main" val="2205461617"/>
                  </a:ext>
                </a:extLst>
              </a:tr>
              <a:tr h="3152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2</a:t>
                      </a:r>
                    </a:p>
                  </a:txBody>
                  <a:tcPr marL="16969" marR="16969" marT="16969" marB="16969" anchor="ctr"/>
                </a:tc>
                <a:tc>
                  <a:txBody>
                    <a:bodyPr/>
                    <a:lstStyle/>
                    <a:p>
                      <a:pPr algn="ctr"/>
                      <a:r>
                        <a:rPr lang="en-US" altLang="ko-KR" sz="2000" dirty="0">
                          <a:effectLst/>
                          <a:latin typeface="Cambria" panose="02040503050406030204" pitchFamily="18" charset="0"/>
                          <a:ea typeface="Cambria" panose="02040503050406030204" pitchFamily="18" charset="0"/>
                        </a:rPr>
                        <a:t>2%</a:t>
                      </a:r>
                    </a:p>
                  </a:txBody>
                  <a:tcPr marL="16969" marR="16969" marT="16969" marB="16969" anchor="ctr"/>
                </a:tc>
                <a:extLst>
                  <a:ext uri="{0D108BD9-81ED-4DB2-BD59-A6C34878D82A}">
                    <a16:rowId xmlns:a16="http://schemas.microsoft.com/office/drawing/2014/main" val="4099613060"/>
                  </a:ext>
                </a:extLst>
              </a:tr>
              <a:tr h="3237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3</a:t>
                      </a:r>
                    </a:p>
                  </a:txBody>
                  <a:tcPr marL="16969" marR="16969" marT="16969" marB="16969" anchor="ctr"/>
                </a:tc>
                <a:tc>
                  <a:txBody>
                    <a:bodyPr/>
                    <a:lstStyle/>
                    <a:p>
                      <a:pPr algn="ctr"/>
                      <a:r>
                        <a:rPr lang="en-US" altLang="zh-CN" sz="2000" dirty="0">
                          <a:effectLst/>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3055904425"/>
                  </a:ext>
                </a:extLst>
              </a:tr>
              <a:tr h="298737">
                <a:tc>
                  <a:txBody>
                    <a:bodyPr/>
                    <a:lstStyle/>
                    <a:p>
                      <a:pPr algn="ctr"/>
                      <a:r>
                        <a:rPr lang="en-US" sz="2000" dirty="0">
                          <a:effectLst/>
                          <a:latin typeface="Cambria" panose="02040503050406030204" pitchFamily="18" charset="0"/>
                          <a:ea typeface="Cambria" panose="02040503050406030204" pitchFamily="18" charset="0"/>
                        </a:rPr>
                        <a:t>4</a:t>
                      </a:r>
                    </a:p>
                  </a:txBody>
                  <a:tcPr marL="16969" marR="16969" marT="16969" marB="16969" anchor="ctr"/>
                </a:tc>
                <a:tc>
                  <a:txBody>
                    <a:bodyPr/>
                    <a:lstStyle/>
                    <a:p>
                      <a:pPr algn="ctr"/>
                      <a:r>
                        <a:rPr lang="en-US" altLang="zh-CN" sz="2000" dirty="0">
                          <a:effectLst/>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3813485379"/>
                  </a:ext>
                </a:extLst>
              </a:tr>
              <a:tr h="2987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5</a:t>
                      </a:r>
                    </a:p>
                  </a:txBody>
                  <a:tcPr marL="16969" marR="16969" marT="16969" marB="16969" anchor="ctr"/>
                </a:tc>
                <a:tc>
                  <a:txBody>
                    <a:bodyPr/>
                    <a:lstStyle/>
                    <a:p>
                      <a:pPr algn="ctr"/>
                      <a:r>
                        <a:rPr lang="en-US" altLang="zh-CN" sz="2000" dirty="0">
                          <a:effectLst/>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3432396340"/>
                  </a:ext>
                </a:extLst>
              </a:tr>
              <a:tr h="2987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6</a:t>
                      </a:r>
                    </a:p>
                  </a:txBody>
                  <a:tcPr marL="16969" marR="16969" marT="16969" marB="16969" anchor="ctr"/>
                </a:tc>
                <a:tc>
                  <a:txBody>
                    <a:bodyPr/>
                    <a:lstStyle/>
                    <a:p>
                      <a:pPr algn="ctr"/>
                      <a:r>
                        <a:rPr lang="en-US" altLang="zh-CN" sz="2000" dirty="0">
                          <a:effectLst/>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980565943"/>
                  </a:ext>
                </a:extLst>
              </a:tr>
              <a:tr h="298737">
                <a:tc>
                  <a:txBody>
                    <a:bodyPr/>
                    <a:lstStyle/>
                    <a:p>
                      <a:pPr algn="ctr"/>
                      <a:r>
                        <a:rPr lang="en-US" sz="2000" dirty="0">
                          <a:effectLst/>
                          <a:latin typeface="Cambria" panose="02040503050406030204" pitchFamily="18" charset="0"/>
                          <a:ea typeface="Cambria" panose="02040503050406030204" pitchFamily="18" charset="0"/>
                        </a:rPr>
                        <a:t>7</a:t>
                      </a:r>
                    </a:p>
                  </a:txBody>
                  <a:tcPr marL="16969" marR="16969" marT="16969" marB="16969" anchor="ctr"/>
                </a:tc>
                <a:tc>
                  <a:txBody>
                    <a:bodyPr/>
                    <a:lstStyle/>
                    <a:p>
                      <a:pPr algn="ctr"/>
                      <a:r>
                        <a:rPr lang="en-US" altLang="zh-CN" sz="2000" dirty="0">
                          <a:effectLst/>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3569019886"/>
                  </a:ext>
                </a:extLst>
              </a:tr>
              <a:tr h="2987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8</a:t>
                      </a:r>
                    </a:p>
                  </a:txBody>
                  <a:tcPr marL="16969" marR="16969" marT="16969" marB="16969" anchor="ctr"/>
                </a:tc>
                <a:tc>
                  <a:txBody>
                    <a:bodyPr/>
                    <a:lstStyle/>
                    <a:p>
                      <a:pPr algn="ctr"/>
                      <a:r>
                        <a:rPr kumimoji="0" lang="en-US" altLang="zh-CN" sz="2000" b="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2822044235"/>
                  </a:ext>
                </a:extLst>
              </a:tr>
              <a:tr h="1671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9</a:t>
                      </a:r>
                    </a:p>
                  </a:txBody>
                  <a:tcPr marL="16969" marR="16969" marT="16969" marB="16969" anchor="ctr"/>
                </a:tc>
                <a:tc>
                  <a:txBody>
                    <a:bodyPr/>
                    <a:lstStyle/>
                    <a:p>
                      <a:pPr algn="ctr"/>
                      <a:r>
                        <a:rPr kumimoji="0" lang="en-US" altLang="zh-CN" sz="2000" b="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3177572089"/>
                  </a:ext>
                </a:extLst>
              </a:tr>
              <a:tr h="1490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10</a:t>
                      </a:r>
                    </a:p>
                  </a:txBody>
                  <a:tcPr marL="16969" marR="16969" marT="16969" marB="16969" anchor="ctr"/>
                </a:tc>
                <a:tc>
                  <a:txBody>
                    <a:bodyPr/>
                    <a:lstStyle/>
                    <a:p>
                      <a:pPr algn="ctr"/>
                      <a:r>
                        <a:rPr kumimoji="0" lang="en-US" altLang="zh-CN" sz="2000" b="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3007129345"/>
                  </a:ext>
                </a:extLst>
              </a:tr>
              <a:tr h="2364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11</a:t>
                      </a:r>
                    </a:p>
                  </a:txBody>
                  <a:tcPr marL="16969" marR="16969" marT="16969" marB="16969" anchor="ctr"/>
                </a:tc>
                <a:tc>
                  <a:txBody>
                    <a:bodyPr/>
                    <a:lstStyle/>
                    <a:p>
                      <a:pPr algn="ctr"/>
                      <a:r>
                        <a:rPr kumimoji="0" lang="en-US" altLang="zh-CN" sz="2000" b="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2165406202"/>
                  </a:ext>
                </a:extLst>
              </a:tr>
              <a:tr h="776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12</a:t>
                      </a:r>
                    </a:p>
                  </a:txBody>
                  <a:tcPr marL="16969" marR="16969" marT="16969" marB="16969" anchor="ctr"/>
                </a:tc>
                <a:tc>
                  <a:txBody>
                    <a:bodyPr/>
                    <a:lstStyle/>
                    <a:p>
                      <a:pPr algn="ctr"/>
                      <a:r>
                        <a:rPr kumimoji="0" lang="en-US" altLang="zh-CN" sz="2000" b="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2%</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293025050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13</a:t>
                      </a:r>
                    </a:p>
                  </a:txBody>
                  <a:tcPr marL="16969" marR="16969" marT="16969" marB="16969" anchor="ctr"/>
                </a:tc>
                <a:tc>
                  <a:txBody>
                    <a:bodyPr/>
                    <a:lstStyle/>
                    <a:p>
                      <a:pPr algn="ctr"/>
                      <a:r>
                        <a:rPr kumimoji="0" lang="en-US" altLang="zh-CN" sz="2000" b="0" u="none" strike="noStrike" kern="1200" cap="none" spc="0" normalizeH="0" baseline="0" noProof="0" dirty="0">
                          <a:ln>
                            <a:noFill/>
                          </a:ln>
                          <a:solidFill>
                            <a:prstClr val="black"/>
                          </a:solidFill>
                          <a:effectLst/>
                          <a:uLnTx/>
                          <a:uFillTx/>
                          <a:latin typeface="Cambria" panose="02040503050406030204" pitchFamily="18" charset="0"/>
                        </a:rPr>
                        <a:t>3</a:t>
                      </a:r>
                      <a:r>
                        <a:rPr kumimoji="0" lang="en-US" altLang="zh-CN" sz="2000" b="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a:t>
                      </a:r>
                      <a:endParaRPr lang="en-US" altLang="ko-KR" sz="2000" dirty="0">
                        <a:effectLst/>
                        <a:latin typeface="Cambria" panose="02040503050406030204" pitchFamily="18" charset="0"/>
                        <a:ea typeface="Cambria" panose="02040503050406030204" pitchFamily="18" charset="0"/>
                      </a:endParaRPr>
                    </a:p>
                  </a:txBody>
                  <a:tcPr marL="16969" marR="16969" marT="16969" marB="16969" anchor="ctr"/>
                </a:tc>
                <a:extLst>
                  <a:ext uri="{0D108BD9-81ED-4DB2-BD59-A6C34878D82A}">
                    <a16:rowId xmlns:a16="http://schemas.microsoft.com/office/drawing/2014/main" val="548261986"/>
                  </a:ext>
                </a:extLst>
              </a:tr>
              <a:tr h="4345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dirty="0">
                          <a:effectLst/>
                          <a:latin typeface="Cambria" panose="02040503050406030204" pitchFamily="18" charset="0"/>
                          <a:ea typeface="Cambria" panose="02040503050406030204" pitchFamily="18" charset="0"/>
                        </a:rPr>
                        <a:t>Total</a:t>
                      </a:r>
                    </a:p>
                  </a:txBody>
                  <a:tcPr marL="16969" marR="16969" marT="16969" marB="16969" anchor="ctr"/>
                </a:tc>
                <a:tc>
                  <a:txBody>
                    <a:bodyPr/>
                    <a:lstStyle/>
                    <a:p>
                      <a:pPr algn="ctr"/>
                      <a:r>
                        <a:rPr lang="en-US" altLang="ko-KR" sz="2000" dirty="0">
                          <a:effectLst/>
                          <a:latin typeface="Cambria" panose="02040503050406030204" pitchFamily="18" charset="0"/>
                          <a:ea typeface="Cambria" panose="02040503050406030204" pitchFamily="18" charset="0"/>
                        </a:rPr>
                        <a:t>25%</a:t>
                      </a:r>
                    </a:p>
                  </a:txBody>
                  <a:tcPr marL="16969" marR="16969" marT="16969" marB="16969" anchor="ctr"/>
                </a:tc>
                <a:extLst>
                  <a:ext uri="{0D108BD9-81ED-4DB2-BD59-A6C34878D82A}">
                    <a16:rowId xmlns:a16="http://schemas.microsoft.com/office/drawing/2014/main" val="2835093965"/>
                  </a:ext>
                </a:extLst>
              </a:tr>
            </a:tbl>
          </a:graphicData>
        </a:graphic>
      </p:graphicFrame>
    </p:spTree>
    <p:extLst>
      <p:ext uri="{BB962C8B-B14F-4D97-AF65-F5344CB8AC3E}">
        <p14:creationId xmlns:p14="http://schemas.microsoft.com/office/powerpoint/2010/main" val="116224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1CBC-2FA2-4A2C-B632-A701BCCB3B53}"/>
              </a:ext>
            </a:extLst>
          </p:cNvPr>
          <p:cNvSpPr>
            <a:spLocks noGrp="1"/>
          </p:cNvSpPr>
          <p:nvPr>
            <p:ph type="title"/>
          </p:nvPr>
        </p:nvSpPr>
        <p:spPr/>
        <p:txBody>
          <a:bodyPr/>
          <a:lstStyle/>
          <a:p>
            <a:r>
              <a:rPr lang="en-US" altLang="zh-CN" dirty="0"/>
              <a:t>Grading scheme</a:t>
            </a:r>
            <a:endParaRPr lang="en-US" dirty="0"/>
          </a:p>
        </p:txBody>
      </p:sp>
      <p:sp>
        <p:nvSpPr>
          <p:cNvPr id="4" name="Slide Number Placeholder 3">
            <a:extLst>
              <a:ext uri="{FF2B5EF4-FFF2-40B4-BE49-F238E27FC236}">
                <a16:creationId xmlns:a16="http://schemas.microsoft.com/office/drawing/2014/main" id="{8694D14C-7067-446D-8A5F-02968C64973B}"/>
              </a:ext>
            </a:extLst>
          </p:cNvPr>
          <p:cNvSpPr>
            <a:spLocks noGrp="1"/>
          </p:cNvSpPr>
          <p:nvPr>
            <p:ph type="sldNum" sz="quarter" idx="4"/>
          </p:nvPr>
        </p:nvSpPr>
        <p:spPr/>
        <p:txBody>
          <a:bodyPr/>
          <a:lstStyle/>
          <a:p>
            <a:fld id="{7F0C9DCE-CBDA-4585-B5D5-F378E2C0A7AE}" type="slidenum">
              <a:rPr lang="en-US" smtClean="0"/>
              <a:t>24</a:t>
            </a:fld>
            <a:endParaRPr lang="en-US" dirty="0"/>
          </a:p>
        </p:txBody>
      </p:sp>
      <p:graphicFrame>
        <p:nvGraphicFramePr>
          <p:cNvPr id="5" name="Table 4">
            <a:extLst>
              <a:ext uri="{FF2B5EF4-FFF2-40B4-BE49-F238E27FC236}">
                <a16:creationId xmlns:a16="http://schemas.microsoft.com/office/drawing/2014/main" id="{21EBDDA4-98A3-401E-BDD8-4A1D8043F6D8}"/>
              </a:ext>
            </a:extLst>
          </p:cNvPr>
          <p:cNvGraphicFramePr>
            <a:graphicFrameLocks noGrp="1"/>
          </p:cNvGraphicFramePr>
          <p:nvPr>
            <p:extLst>
              <p:ext uri="{D42A27DB-BD31-4B8C-83A1-F6EECF244321}">
                <p14:modId xmlns:p14="http://schemas.microsoft.com/office/powerpoint/2010/main" val="3177449983"/>
              </p:ext>
            </p:extLst>
          </p:nvPr>
        </p:nvGraphicFramePr>
        <p:xfrm>
          <a:off x="3511940" y="1256146"/>
          <a:ext cx="5168120" cy="5221891"/>
        </p:xfrm>
        <a:graphic>
          <a:graphicData uri="http://schemas.openxmlformats.org/drawingml/2006/table">
            <a:tbl>
              <a:tblPr/>
              <a:tblGrid>
                <a:gridCol w="1405486">
                  <a:extLst>
                    <a:ext uri="{9D8B030D-6E8A-4147-A177-3AD203B41FA5}">
                      <a16:colId xmlns:a16="http://schemas.microsoft.com/office/drawing/2014/main" val="2691679425"/>
                    </a:ext>
                  </a:extLst>
                </a:gridCol>
                <a:gridCol w="1732023">
                  <a:extLst>
                    <a:ext uri="{9D8B030D-6E8A-4147-A177-3AD203B41FA5}">
                      <a16:colId xmlns:a16="http://schemas.microsoft.com/office/drawing/2014/main" val="3104201825"/>
                    </a:ext>
                  </a:extLst>
                </a:gridCol>
                <a:gridCol w="2030611">
                  <a:extLst>
                    <a:ext uri="{9D8B030D-6E8A-4147-A177-3AD203B41FA5}">
                      <a16:colId xmlns:a16="http://schemas.microsoft.com/office/drawing/2014/main" val="1215439481"/>
                    </a:ext>
                  </a:extLst>
                </a:gridCol>
              </a:tblGrid>
              <a:tr h="564979">
                <a:tc>
                  <a:txBody>
                    <a:bodyPr/>
                    <a:lstStyle/>
                    <a:p>
                      <a:pPr algn="ctr"/>
                      <a:r>
                        <a:rPr lang="en-US" sz="2400" b="1" dirty="0">
                          <a:effectLst/>
                          <a:latin typeface="Cambria" panose="02040503050406030204" pitchFamily="18" charset="0"/>
                          <a:ea typeface="Cambria" panose="02040503050406030204" pitchFamily="18" charset="0"/>
                        </a:rPr>
                        <a:t>Grade</a:t>
                      </a:r>
                      <a:endParaRPr lang="en-US" sz="2400" dirty="0">
                        <a:effectLst/>
                        <a:latin typeface="Cambria" panose="02040503050406030204" pitchFamily="18" charset="0"/>
                        <a:ea typeface="Cambria" panose="02040503050406030204" pitchFamily="18" charset="0"/>
                      </a:endParaRP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2">
                  <a:txBody>
                    <a:bodyPr/>
                    <a:lstStyle/>
                    <a:p>
                      <a:pPr algn="ctr"/>
                      <a:r>
                        <a:rPr lang="en-US" sz="2400" b="1" dirty="0">
                          <a:effectLst/>
                          <a:latin typeface="Cambria" panose="02040503050406030204" pitchFamily="18" charset="0"/>
                          <a:ea typeface="Cambria" panose="02040503050406030204" pitchFamily="18" charset="0"/>
                        </a:rPr>
                        <a:t>Range</a:t>
                      </a:r>
                      <a:endParaRPr lang="en-US" sz="2400" dirty="0">
                        <a:effectLst/>
                        <a:latin typeface="Cambria" panose="02040503050406030204" pitchFamily="18" charset="0"/>
                        <a:ea typeface="Cambria" panose="02040503050406030204" pitchFamily="18" charset="0"/>
                      </a:endParaRP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extLst>
                  <a:ext uri="{0D108BD9-81ED-4DB2-BD59-A6C34878D82A}">
                    <a16:rowId xmlns:a16="http://schemas.microsoft.com/office/drawing/2014/main" val="2431092198"/>
                  </a:ext>
                </a:extLst>
              </a:tr>
              <a:tr h="297358">
                <a:tc>
                  <a:txBody>
                    <a:bodyPr/>
                    <a:lstStyle/>
                    <a:p>
                      <a:pPr algn="ctr"/>
                      <a:r>
                        <a:rPr lang="en-US" sz="2400">
                          <a:effectLst/>
                          <a:latin typeface="Cambria" panose="02040503050406030204" pitchFamily="18" charset="0"/>
                          <a:ea typeface="Cambria" panose="02040503050406030204" pitchFamily="18" charset="0"/>
                        </a:rPr>
                        <a:t>A</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100%</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89.5%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7276532"/>
                  </a:ext>
                </a:extLst>
              </a:tr>
              <a:tr h="297358">
                <a:tc>
                  <a:txBody>
                    <a:bodyPr/>
                    <a:lstStyle/>
                    <a:p>
                      <a:pPr algn="ctr"/>
                      <a:r>
                        <a:rPr lang="en-US" sz="2400">
                          <a:effectLst/>
                          <a:latin typeface="Cambria" panose="02040503050406030204" pitchFamily="18" charset="0"/>
                          <a:ea typeface="Cambria" panose="02040503050406030204" pitchFamily="18" charset="0"/>
                        </a:rPr>
                        <a:t>A-</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&lt;89.5%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84.5%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10567406"/>
                  </a:ext>
                </a:extLst>
              </a:tr>
              <a:tr h="297358">
                <a:tc>
                  <a:txBody>
                    <a:bodyPr/>
                    <a:lstStyle/>
                    <a:p>
                      <a:pPr algn="ctr"/>
                      <a:r>
                        <a:rPr lang="en-US" sz="2400">
                          <a:effectLst/>
                          <a:latin typeface="Cambria" panose="02040503050406030204" pitchFamily="18" charset="0"/>
                          <a:ea typeface="Cambria" panose="02040503050406030204" pitchFamily="18" charset="0"/>
                        </a:rPr>
                        <a:t>B+</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&lt;84.5%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79.5%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4143907"/>
                  </a:ext>
                </a:extLst>
              </a:tr>
              <a:tr h="297358">
                <a:tc>
                  <a:txBody>
                    <a:bodyPr/>
                    <a:lstStyle/>
                    <a:p>
                      <a:pPr algn="ctr"/>
                      <a:r>
                        <a:rPr lang="en-US" sz="2400">
                          <a:effectLst/>
                          <a:latin typeface="Cambria" panose="02040503050406030204" pitchFamily="18" charset="0"/>
                          <a:ea typeface="Cambria" panose="02040503050406030204" pitchFamily="18" charset="0"/>
                        </a:rPr>
                        <a:t>B</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&lt;79.5%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74.5%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85724484"/>
                  </a:ext>
                </a:extLst>
              </a:tr>
              <a:tr h="297358">
                <a:tc>
                  <a:txBody>
                    <a:bodyPr/>
                    <a:lstStyle/>
                    <a:p>
                      <a:pPr algn="ctr"/>
                      <a:r>
                        <a:rPr lang="en-US" sz="2400">
                          <a:effectLst/>
                          <a:latin typeface="Cambria" panose="02040503050406030204" pitchFamily="18" charset="0"/>
                          <a:ea typeface="Cambria" panose="02040503050406030204" pitchFamily="18" charset="0"/>
                        </a:rPr>
                        <a:t>B-</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&lt;74.5%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dirty="0">
                          <a:effectLst/>
                          <a:latin typeface="Cambria" panose="02040503050406030204" pitchFamily="18" charset="0"/>
                          <a:ea typeface="Cambria" panose="02040503050406030204" pitchFamily="18" charset="0"/>
                        </a:rPr>
                        <a:t>to 69.5%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66866559"/>
                  </a:ext>
                </a:extLst>
              </a:tr>
              <a:tr h="297358">
                <a:tc>
                  <a:txBody>
                    <a:bodyPr/>
                    <a:lstStyle/>
                    <a:p>
                      <a:pPr algn="ctr"/>
                      <a:r>
                        <a:rPr lang="en-US" sz="2400">
                          <a:effectLst/>
                          <a:latin typeface="Cambria" panose="02040503050406030204" pitchFamily="18" charset="0"/>
                          <a:ea typeface="Cambria" panose="02040503050406030204" pitchFamily="18" charset="0"/>
                        </a:rPr>
                        <a:t>C+</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&lt;69.5%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64.5%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56602173"/>
                  </a:ext>
                </a:extLst>
              </a:tr>
              <a:tr h="297358">
                <a:tc>
                  <a:txBody>
                    <a:bodyPr/>
                    <a:lstStyle/>
                    <a:p>
                      <a:pPr algn="ctr"/>
                      <a:r>
                        <a:rPr lang="en-US" sz="2400">
                          <a:effectLst/>
                          <a:latin typeface="Cambria" panose="02040503050406030204" pitchFamily="18" charset="0"/>
                          <a:ea typeface="Cambria" panose="02040503050406030204" pitchFamily="18" charset="0"/>
                        </a:rPr>
                        <a:t>C</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&lt;64.5%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59.5%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41378759"/>
                  </a:ext>
                </a:extLst>
              </a:tr>
              <a:tr h="297358">
                <a:tc>
                  <a:txBody>
                    <a:bodyPr/>
                    <a:lstStyle/>
                    <a:p>
                      <a:pPr algn="ctr"/>
                      <a:r>
                        <a:rPr lang="en-US" sz="2400">
                          <a:effectLst/>
                          <a:latin typeface="Cambria" panose="02040503050406030204" pitchFamily="18" charset="0"/>
                          <a:ea typeface="Cambria" panose="02040503050406030204" pitchFamily="18" charset="0"/>
                        </a:rPr>
                        <a:t>C-</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&lt;59.5%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54.5%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30385747"/>
                  </a:ext>
                </a:extLst>
              </a:tr>
              <a:tr h="297358">
                <a:tc>
                  <a:txBody>
                    <a:bodyPr/>
                    <a:lstStyle/>
                    <a:p>
                      <a:pPr algn="ctr"/>
                      <a:r>
                        <a:rPr lang="en-US" sz="2400">
                          <a:effectLst/>
                          <a:latin typeface="Cambria" panose="02040503050406030204" pitchFamily="18" charset="0"/>
                          <a:ea typeface="Cambria" panose="02040503050406030204" pitchFamily="18" charset="0"/>
                        </a:rPr>
                        <a:t>D+</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&lt;54.5%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49.5%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7447881"/>
                  </a:ext>
                </a:extLst>
              </a:tr>
              <a:tr h="297358">
                <a:tc>
                  <a:txBody>
                    <a:bodyPr/>
                    <a:lstStyle/>
                    <a:p>
                      <a:pPr algn="ctr"/>
                      <a:r>
                        <a:rPr lang="en-US" sz="2400">
                          <a:effectLst/>
                          <a:latin typeface="Cambria" panose="02040503050406030204" pitchFamily="18" charset="0"/>
                          <a:ea typeface="Cambria" panose="02040503050406030204" pitchFamily="18" charset="0"/>
                        </a:rPr>
                        <a:t>D</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&lt;49.5%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44.5%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59363404"/>
                  </a:ext>
                </a:extLst>
              </a:tr>
              <a:tr h="297358">
                <a:tc>
                  <a:txBody>
                    <a:bodyPr/>
                    <a:lstStyle/>
                    <a:p>
                      <a:pPr algn="ctr"/>
                      <a:r>
                        <a:rPr lang="en-US" sz="2400">
                          <a:effectLst/>
                          <a:latin typeface="Cambria" panose="02040503050406030204" pitchFamily="18" charset="0"/>
                          <a:ea typeface="Cambria" panose="02040503050406030204" pitchFamily="18" charset="0"/>
                        </a:rPr>
                        <a:t>D-</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&lt;44.5%</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to 40.0%</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21541092"/>
                  </a:ext>
                </a:extLst>
              </a:tr>
              <a:tr h="297358">
                <a:tc>
                  <a:txBody>
                    <a:bodyPr/>
                    <a:lstStyle/>
                    <a:p>
                      <a:pPr algn="ctr"/>
                      <a:r>
                        <a:rPr lang="en-US" sz="2400">
                          <a:effectLst/>
                          <a:latin typeface="Cambria" panose="02040503050406030204" pitchFamily="18" charset="0"/>
                          <a:ea typeface="Cambria" panose="02040503050406030204" pitchFamily="18" charset="0"/>
                        </a:rPr>
                        <a:t>F</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a:effectLst/>
                          <a:latin typeface="Cambria" panose="02040503050406030204" pitchFamily="18" charset="0"/>
                          <a:ea typeface="Cambria" panose="02040503050406030204" pitchFamily="18" charset="0"/>
                        </a:rPr>
                        <a:t>&lt;40.0%</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dirty="0">
                          <a:effectLst/>
                          <a:latin typeface="Cambria" panose="02040503050406030204" pitchFamily="18" charset="0"/>
                          <a:ea typeface="Cambria" panose="02040503050406030204" pitchFamily="18" charset="0"/>
                        </a:rPr>
                        <a:t>to 0.0%</a:t>
                      </a:r>
                    </a:p>
                  </a:txBody>
                  <a:tcPr marL="11158" marR="11158" marT="11158" marB="111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96411606"/>
                  </a:ext>
                </a:extLst>
              </a:tr>
            </a:tbl>
          </a:graphicData>
        </a:graphic>
      </p:graphicFrame>
    </p:spTree>
    <p:extLst>
      <p:ext uri="{BB962C8B-B14F-4D97-AF65-F5344CB8AC3E}">
        <p14:creationId xmlns:p14="http://schemas.microsoft.com/office/powerpoint/2010/main" val="3260596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DDEB-6822-457E-A1EB-550E4ED33071}"/>
              </a:ext>
            </a:extLst>
          </p:cNvPr>
          <p:cNvSpPr>
            <a:spLocks noGrp="1"/>
          </p:cNvSpPr>
          <p:nvPr>
            <p:ph type="title"/>
          </p:nvPr>
        </p:nvSpPr>
        <p:spPr/>
        <p:txBody>
          <a:bodyPr/>
          <a:lstStyle/>
          <a:p>
            <a:r>
              <a:rPr lang="en-US" dirty="0"/>
              <a:t>Proficiency exam</a:t>
            </a:r>
          </a:p>
        </p:txBody>
      </p:sp>
      <p:sp>
        <p:nvSpPr>
          <p:cNvPr id="3" name="Content Placeholder 2">
            <a:extLst>
              <a:ext uri="{FF2B5EF4-FFF2-40B4-BE49-F238E27FC236}">
                <a16:creationId xmlns:a16="http://schemas.microsoft.com/office/drawing/2014/main" id="{B926BE93-F40D-4876-A31C-5999EF081080}"/>
              </a:ext>
            </a:extLst>
          </p:cNvPr>
          <p:cNvSpPr>
            <a:spLocks noGrp="1"/>
          </p:cNvSpPr>
          <p:nvPr>
            <p:ph idx="1"/>
          </p:nvPr>
        </p:nvSpPr>
        <p:spPr>
          <a:xfrm>
            <a:off x="787400" y="1227668"/>
            <a:ext cx="11038839" cy="4817532"/>
          </a:xfrm>
        </p:spPr>
        <p:txBody>
          <a:bodyPr>
            <a:normAutofit/>
          </a:bodyPr>
          <a:lstStyle/>
          <a:p>
            <a:pPr algn="just"/>
            <a:r>
              <a:rPr lang="en-US" dirty="0"/>
              <a:t>When appropriate (and only for first-year courses), the course instructor can offer proficiency exam near the beginning of the semester to allow student to demonstrate their proficiency of all course learning objectives as stated in the course syllabus. </a:t>
            </a:r>
          </a:p>
          <a:p>
            <a:pPr algn="just"/>
            <a:r>
              <a:rPr lang="en-US" dirty="0">
                <a:solidFill>
                  <a:srgbClr val="FF0000"/>
                </a:solidFill>
              </a:rPr>
              <a:t>If the student passes the proficiency exam, he/she can obtain the equivalence of  </a:t>
            </a:r>
            <a:r>
              <a:rPr lang="en-US" altLang="zh-CN" dirty="0">
                <a:solidFill>
                  <a:srgbClr val="FF0000"/>
                </a:solidFill>
              </a:rPr>
              <a:t>t</a:t>
            </a:r>
            <a:r>
              <a:rPr lang="en-US" dirty="0">
                <a:solidFill>
                  <a:srgbClr val="FF0000"/>
                </a:solidFill>
              </a:rPr>
              <a:t>he transfer credit.</a:t>
            </a:r>
          </a:p>
          <a:p>
            <a:pPr algn="just"/>
            <a:r>
              <a:rPr lang="en-US" dirty="0">
                <a:solidFill>
                  <a:schemeClr val="tx1"/>
                </a:solidFill>
              </a:rPr>
              <a:t>Date: </a:t>
            </a:r>
            <a:r>
              <a:rPr lang="en-US" altLang="zh-CN" dirty="0">
                <a:solidFill>
                  <a:schemeClr val="tx1"/>
                </a:solidFill>
              </a:rPr>
              <a:t>Wednesday, </a:t>
            </a:r>
            <a:r>
              <a:rPr lang="en-US" altLang="zh-CN" dirty="0">
                <a:solidFill>
                  <a:srgbClr val="0070C0"/>
                </a:solidFill>
              </a:rPr>
              <a:t>Sept 29, 2021 (4.00 PM – 5.50 PM) </a:t>
            </a:r>
            <a:endParaRPr lang="en-US" dirty="0">
              <a:solidFill>
                <a:srgbClr val="0070C0"/>
              </a:solidFill>
            </a:endParaRPr>
          </a:p>
          <a:p>
            <a:pPr algn="just"/>
            <a:r>
              <a:rPr lang="en-US" dirty="0">
                <a:solidFill>
                  <a:schemeClr val="tx1"/>
                </a:solidFill>
              </a:rPr>
              <a:t>Topics:  </a:t>
            </a:r>
            <a:r>
              <a:rPr lang="en-US" dirty="0">
                <a:solidFill>
                  <a:srgbClr val="0070C0"/>
                </a:solidFill>
              </a:rPr>
              <a:t>Week 2 to 13</a:t>
            </a:r>
          </a:p>
        </p:txBody>
      </p:sp>
      <p:sp>
        <p:nvSpPr>
          <p:cNvPr id="4" name="Slide Number Placeholder 3">
            <a:extLst>
              <a:ext uri="{FF2B5EF4-FFF2-40B4-BE49-F238E27FC236}">
                <a16:creationId xmlns:a16="http://schemas.microsoft.com/office/drawing/2014/main" id="{F2B5C384-BC81-4CDF-B75F-36BC4A7FFCBA}"/>
              </a:ext>
            </a:extLst>
          </p:cNvPr>
          <p:cNvSpPr>
            <a:spLocks noGrp="1"/>
          </p:cNvSpPr>
          <p:nvPr>
            <p:ph type="sldNum" sz="quarter" idx="4"/>
          </p:nvPr>
        </p:nvSpPr>
        <p:spPr/>
        <p:txBody>
          <a:bodyPr/>
          <a:lstStyle/>
          <a:p>
            <a:fld id="{7F0C9DCE-CBDA-4585-B5D5-F378E2C0A7AE}" type="slidenum">
              <a:rPr lang="en-US" smtClean="0"/>
              <a:t>25</a:t>
            </a:fld>
            <a:endParaRPr lang="en-US" dirty="0"/>
          </a:p>
        </p:txBody>
      </p:sp>
      <p:sp>
        <p:nvSpPr>
          <p:cNvPr id="5" name="TextBox 4">
            <a:extLst>
              <a:ext uri="{FF2B5EF4-FFF2-40B4-BE49-F238E27FC236}">
                <a16:creationId xmlns:a16="http://schemas.microsoft.com/office/drawing/2014/main" id="{26837621-8B93-4594-A9DF-AC0900222249}"/>
              </a:ext>
            </a:extLst>
          </p:cNvPr>
          <p:cNvSpPr txBox="1"/>
          <p:nvPr/>
        </p:nvSpPr>
        <p:spPr>
          <a:xfrm>
            <a:off x="5660102" y="5153278"/>
            <a:ext cx="5744498" cy="954107"/>
          </a:xfrm>
          <a:prstGeom prst="rect">
            <a:avLst/>
          </a:prstGeom>
          <a:solidFill>
            <a:schemeClr val="accent2">
              <a:lumMod val="40000"/>
              <a:lumOff val="60000"/>
            </a:schemeClr>
          </a:solidFill>
        </p:spPr>
        <p:txBody>
          <a:bodyPr wrap="square" rtlCol="0">
            <a:spAutoFit/>
          </a:bodyPr>
          <a:lstStyle/>
          <a:p>
            <a:r>
              <a:rPr lang="en-US" sz="2800" dirty="0">
                <a:latin typeface="Cambria" panose="02040503050406030204" pitchFamily="18" charset="0"/>
                <a:ea typeface="Cambria" panose="02040503050406030204" pitchFamily="18" charset="0"/>
              </a:rPr>
              <a:t>Please complete the background survey before/on Sept 23 in Canvas.</a:t>
            </a:r>
          </a:p>
        </p:txBody>
      </p:sp>
    </p:spTree>
    <p:extLst>
      <p:ext uri="{BB962C8B-B14F-4D97-AF65-F5344CB8AC3E}">
        <p14:creationId xmlns:p14="http://schemas.microsoft.com/office/powerpoint/2010/main" val="109083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52D0-7328-48D6-B5FE-3A02791DEBB9}"/>
              </a:ext>
            </a:extLst>
          </p:cNvPr>
          <p:cNvSpPr>
            <a:spLocks noGrp="1"/>
          </p:cNvSpPr>
          <p:nvPr>
            <p:ph type="title"/>
          </p:nvPr>
        </p:nvSpPr>
        <p:spPr/>
        <p:txBody>
          <a:bodyPr/>
          <a:lstStyle/>
          <a:p>
            <a:r>
              <a:rPr lang="en-US" dirty="0"/>
              <a:t>Independent study</a:t>
            </a:r>
          </a:p>
        </p:txBody>
      </p:sp>
      <p:sp>
        <p:nvSpPr>
          <p:cNvPr id="3" name="Content Placeholder 2">
            <a:extLst>
              <a:ext uri="{FF2B5EF4-FFF2-40B4-BE49-F238E27FC236}">
                <a16:creationId xmlns:a16="http://schemas.microsoft.com/office/drawing/2014/main" id="{5409E282-5522-4CD4-A348-E4E6A644418F}"/>
              </a:ext>
            </a:extLst>
          </p:cNvPr>
          <p:cNvSpPr>
            <a:spLocks noGrp="1"/>
          </p:cNvSpPr>
          <p:nvPr>
            <p:ph idx="1"/>
          </p:nvPr>
        </p:nvSpPr>
        <p:spPr>
          <a:xfrm>
            <a:off x="787400" y="1227667"/>
            <a:ext cx="11038839" cy="5256259"/>
          </a:xfrm>
        </p:spPr>
        <p:txBody>
          <a:bodyPr>
            <a:normAutofit fontScale="85000" lnSpcReduction="20000"/>
          </a:bodyPr>
          <a:lstStyle/>
          <a:p>
            <a:r>
              <a:rPr lang="en-US" dirty="0"/>
              <a:t>1 to 3 credit hours per semester; may be repeated; are applied as elective credits only) </a:t>
            </a:r>
          </a:p>
          <a:p>
            <a:r>
              <a:rPr lang="en-US" dirty="0"/>
              <a:t>There should be an Individual Study Form (PDF or online – Appendix 2) that the student has to submit within the first 8 weeks of the semester and obtain the agreement from a VinUni faculty, who serves as the course instructor for this student’s Individual Study course. </a:t>
            </a:r>
          </a:p>
          <a:p>
            <a:r>
              <a:rPr lang="en-US" dirty="0"/>
              <a:t>The Individual Study form contains the title, outline, and description of the project that would be conducted by the student for this Individual Study course. The agreed instructor would have to submit a grade for the Individual Study course at the end of the semester like for a regular course. </a:t>
            </a:r>
          </a:p>
          <a:p>
            <a:r>
              <a:rPr lang="en-US" dirty="0"/>
              <a:t>The expected workload, as for other regular courses, is 3 times the number of signed up credit hours, per week on average. </a:t>
            </a:r>
          </a:p>
          <a:p>
            <a:r>
              <a:rPr lang="en-US" dirty="0"/>
              <a:t>The expected deliverables at the end of the semester are either a presentation at the Undergraduate Research Symposium and/or a project report as specified by the course instructor. </a:t>
            </a:r>
          </a:p>
        </p:txBody>
      </p:sp>
      <p:sp>
        <p:nvSpPr>
          <p:cNvPr id="4" name="Slide Number Placeholder 3">
            <a:extLst>
              <a:ext uri="{FF2B5EF4-FFF2-40B4-BE49-F238E27FC236}">
                <a16:creationId xmlns:a16="http://schemas.microsoft.com/office/drawing/2014/main" id="{D1D2DA7A-B3CE-4F18-8708-B84874F3CC75}"/>
              </a:ext>
            </a:extLst>
          </p:cNvPr>
          <p:cNvSpPr>
            <a:spLocks noGrp="1"/>
          </p:cNvSpPr>
          <p:nvPr>
            <p:ph type="sldNum" sz="quarter" idx="4"/>
          </p:nvPr>
        </p:nvSpPr>
        <p:spPr/>
        <p:txBody>
          <a:bodyPr/>
          <a:lstStyle/>
          <a:p>
            <a:fld id="{7F0C9DCE-CBDA-4585-B5D5-F378E2C0A7AE}" type="slidenum">
              <a:rPr lang="en-US" smtClean="0"/>
              <a:t>26</a:t>
            </a:fld>
            <a:endParaRPr lang="en-US" dirty="0"/>
          </a:p>
        </p:txBody>
      </p:sp>
    </p:spTree>
    <p:extLst>
      <p:ext uri="{BB962C8B-B14F-4D97-AF65-F5344CB8AC3E}">
        <p14:creationId xmlns:p14="http://schemas.microsoft.com/office/powerpoint/2010/main" val="122860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Introduction to computer systems</a:t>
            </a:r>
            <a:endParaRPr lang="ko-KR" altLang="en-US" dirty="0"/>
          </a:p>
        </p:txBody>
      </p:sp>
      <p:sp>
        <p:nvSpPr>
          <p:cNvPr id="6" name="텍스트 개체 틀 5"/>
          <p:cNvSpPr>
            <a:spLocks noGrp="1"/>
          </p:cNvSpPr>
          <p:nvPr>
            <p:ph type="body" idx="1"/>
          </p:nvPr>
        </p:nvSpPr>
        <p:spPr/>
        <p:txBody>
          <a:bodyPr/>
          <a:lstStyle/>
          <a:p>
            <a:pPr algn="l"/>
            <a:r>
              <a:rPr lang="en-US" b="0" i="0" dirty="0">
                <a:solidFill>
                  <a:srgbClr val="000000"/>
                </a:solidFill>
                <a:effectLst/>
                <a:latin typeface="Arial" panose="020B0604020202020204" pitchFamily="34" charset="0"/>
              </a:rPr>
              <a:t>Hardware, Software, Components of a Computer System</a:t>
            </a:r>
          </a:p>
          <a:p>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27</a:t>
            </a:fld>
            <a:endParaRPr lang="en-US" dirty="0"/>
          </a:p>
        </p:txBody>
      </p:sp>
    </p:spTree>
    <p:extLst>
      <p:ext uri="{BB962C8B-B14F-4D97-AF65-F5344CB8AC3E}">
        <p14:creationId xmlns:p14="http://schemas.microsoft.com/office/powerpoint/2010/main" val="3305154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4C8185-E2E2-4BA5-B205-28DE995E76A6}"/>
              </a:ext>
            </a:extLst>
          </p:cNvPr>
          <p:cNvSpPr>
            <a:spLocks noGrp="1"/>
          </p:cNvSpPr>
          <p:nvPr>
            <p:ph type="title"/>
          </p:nvPr>
        </p:nvSpPr>
        <p:spPr/>
        <p:txBody>
          <a:bodyPr/>
          <a:lstStyle/>
          <a:p>
            <a:r>
              <a:rPr lang="en-US" dirty="0"/>
              <a:t>Computer hardware</a:t>
            </a:r>
          </a:p>
        </p:txBody>
      </p:sp>
      <p:sp>
        <p:nvSpPr>
          <p:cNvPr id="9" name="Content Placeholder 8">
            <a:extLst>
              <a:ext uri="{FF2B5EF4-FFF2-40B4-BE49-F238E27FC236}">
                <a16:creationId xmlns:a16="http://schemas.microsoft.com/office/drawing/2014/main" id="{5FB47813-9B97-46DF-BA03-9BDDEE1A69E8}"/>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physical parts of the computer.</a:t>
            </a:r>
            <a:endParaRPr lang="en-US" dirty="0"/>
          </a:p>
        </p:txBody>
      </p:sp>
      <p:sp>
        <p:nvSpPr>
          <p:cNvPr id="4" name="Slide Number Placeholder 3">
            <a:extLst>
              <a:ext uri="{FF2B5EF4-FFF2-40B4-BE49-F238E27FC236}">
                <a16:creationId xmlns:a16="http://schemas.microsoft.com/office/drawing/2014/main" id="{9B2296F5-8832-439D-93AD-7725738FB598}"/>
              </a:ext>
            </a:extLst>
          </p:cNvPr>
          <p:cNvSpPr>
            <a:spLocks noGrp="1"/>
          </p:cNvSpPr>
          <p:nvPr>
            <p:ph type="sldNum" sz="quarter" idx="4"/>
          </p:nvPr>
        </p:nvSpPr>
        <p:spPr/>
        <p:txBody>
          <a:bodyPr/>
          <a:lstStyle/>
          <a:p>
            <a:fld id="{7F0C9DCE-CBDA-4585-B5D5-F378E2C0A7AE}" type="slidenum">
              <a:rPr lang="en-US" smtClean="0"/>
              <a:t>28</a:t>
            </a:fld>
            <a:endParaRPr lang="en-US" dirty="0"/>
          </a:p>
        </p:txBody>
      </p:sp>
      <p:pic>
        <p:nvPicPr>
          <p:cNvPr id="1034" name="Picture 10" descr="Microsoft MS-DOS early source code - CHM">
            <a:extLst>
              <a:ext uri="{FF2B5EF4-FFF2-40B4-BE49-F238E27FC236}">
                <a16:creationId xmlns:a16="http://schemas.microsoft.com/office/drawing/2014/main" id="{BAFE4DCE-F7F6-41BF-980D-A6F64219A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369" y="1881772"/>
            <a:ext cx="6320411" cy="47367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0569D73-EA65-4E37-9C65-505C5DB61BDD}"/>
              </a:ext>
            </a:extLst>
          </p:cNvPr>
          <p:cNvSpPr txBox="1"/>
          <p:nvPr/>
        </p:nvSpPr>
        <p:spPr>
          <a:xfrm>
            <a:off x="3827282" y="6003566"/>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spTree>
    <p:extLst>
      <p:ext uri="{BB962C8B-B14F-4D97-AF65-F5344CB8AC3E}">
        <p14:creationId xmlns:p14="http://schemas.microsoft.com/office/powerpoint/2010/main" val="77209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4"/>
                                        </p:tgtEl>
                                        <p:attrNameLst>
                                          <p:attrName>style.visibility</p:attrName>
                                        </p:attrNameLst>
                                      </p:cBhvr>
                                      <p:to>
                                        <p:strVal val="visible"/>
                                      </p:to>
                                    </p:set>
                                    <p:anim calcmode="lin" valueType="num">
                                      <p:cBhvr additive="base">
                                        <p:cTn id="11" dur="500" fill="hold"/>
                                        <p:tgtEl>
                                          <p:spTgt spid="1034"/>
                                        </p:tgtEl>
                                        <p:attrNameLst>
                                          <p:attrName>ppt_x</p:attrName>
                                        </p:attrNameLst>
                                      </p:cBhvr>
                                      <p:tavLst>
                                        <p:tav tm="0">
                                          <p:val>
                                            <p:strVal val="#ppt_x"/>
                                          </p:val>
                                        </p:tav>
                                        <p:tav tm="100000">
                                          <p:val>
                                            <p:strVal val="#ppt_x"/>
                                          </p:val>
                                        </p:tav>
                                      </p:tavLst>
                                    </p:anim>
                                    <p:anim calcmode="lin" valueType="num">
                                      <p:cBhvr additive="base">
                                        <p:cTn id="12"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0714-6A7A-433C-A027-4010C6705B4B}"/>
              </a:ext>
            </a:extLst>
          </p:cNvPr>
          <p:cNvSpPr>
            <a:spLocks noGrp="1"/>
          </p:cNvSpPr>
          <p:nvPr>
            <p:ph type="title"/>
          </p:nvPr>
        </p:nvSpPr>
        <p:spPr/>
        <p:txBody>
          <a:bodyPr/>
          <a:lstStyle/>
          <a:p>
            <a:r>
              <a:rPr lang="en-US" dirty="0"/>
              <a:t>Computer software</a:t>
            </a:r>
          </a:p>
        </p:txBody>
      </p:sp>
      <p:sp>
        <p:nvSpPr>
          <p:cNvPr id="3" name="Content Placeholder 2">
            <a:extLst>
              <a:ext uri="{FF2B5EF4-FFF2-40B4-BE49-F238E27FC236}">
                <a16:creationId xmlns:a16="http://schemas.microsoft.com/office/drawing/2014/main" id="{5DA0A2CD-4D57-451A-9094-171B69CF947A}"/>
              </a:ext>
            </a:extLst>
          </p:cNvPr>
          <p:cNvSpPr>
            <a:spLocks noGrp="1"/>
          </p:cNvSpPr>
          <p:nvPr>
            <p:ph idx="1"/>
          </p:nvPr>
        </p:nvSpPr>
        <p:spPr/>
        <p:txBody>
          <a:bodyPr>
            <a:normAutofit/>
          </a:bodyPr>
          <a:lstStyle/>
          <a:p>
            <a:pPr marL="0" indent="0">
              <a:buNone/>
            </a:pPr>
            <a:r>
              <a:rPr lang="en-US" sz="3200" dirty="0">
                <a:solidFill>
                  <a:srgbClr val="000000"/>
                </a:solidFill>
                <a:latin typeface="Arial" panose="020B0604020202020204" pitchFamily="34" charset="0"/>
              </a:rPr>
              <a:t>T</a:t>
            </a:r>
            <a:r>
              <a:rPr lang="en-US" sz="3200" b="0" i="0" dirty="0">
                <a:solidFill>
                  <a:srgbClr val="000000"/>
                </a:solidFill>
                <a:effectLst/>
                <a:latin typeface="Arial" panose="020B0604020202020204" pitchFamily="34" charset="0"/>
              </a:rPr>
              <a:t>he programs and data used with the physical computer:</a:t>
            </a:r>
          </a:p>
          <a:p>
            <a:r>
              <a:rPr lang="en-US" sz="3200" dirty="0">
                <a:solidFill>
                  <a:srgbClr val="000000"/>
                </a:solidFill>
                <a:latin typeface="Arial" panose="020B0604020202020204" pitchFamily="34" charset="0"/>
              </a:rPr>
              <a:t>System software</a:t>
            </a:r>
          </a:p>
          <a:p>
            <a:r>
              <a:rPr lang="en-US" sz="3200" dirty="0">
                <a:solidFill>
                  <a:srgbClr val="000000"/>
                </a:solidFill>
                <a:latin typeface="Arial" panose="020B0604020202020204" pitchFamily="34" charset="0"/>
              </a:rPr>
              <a:t>Application software</a:t>
            </a:r>
          </a:p>
          <a:p>
            <a:r>
              <a:rPr lang="en-US" sz="3200" dirty="0">
                <a:solidFill>
                  <a:srgbClr val="000000"/>
                </a:solidFill>
                <a:latin typeface="Arial" panose="020B0604020202020204" pitchFamily="34" charset="0"/>
              </a:rPr>
              <a:t>Utilities software</a:t>
            </a:r>
          </a:p>
          <a:p>
            <a:r>
              <a:rPr lang="en-US" sz="3200" dirty="0">
                <a:solidFill>
                  <a:srgbClr val="000000"/>
                </a:solidFill>
                <a:latin typeface="Arial" panose="020B0604020202020204" pitchFamily="34" charset="0"/>
              </a:rPr>
              <a:t>Computer security</a:t>
            </a:r>
            <a:endParaRPr lang="en-US" sz="3200" dirty="0"/>
          </a:p>
        </p:txBody>
      </p:sp>
      <p:sp>
        <p:nvSpPr>
          <p:cNvPr id="4" name="Slide Number Placeholder 3">
            <a:extLst>
              <a:ext uri="{FF2B5EF4-FFF2-40B4-BE49-F238E27FC236}">
                <a16:creationId xmlns:a16="http://schemas.microsoft.com/office/drawing/2014/main" id="{22E5538B-0273-4FE8-B3A6-22F233A03D9C}"/>
              </a:ext>
            </a:extLst>
          </p:cNvPr>
          <p:cNvSpPr>
            <a:spLocks noGrp="1"/>
          </p:cNvSpPr>
          <p:nvPr>
            <p:ph type="sldNum" sz="quarter" idx="4"/>
          </p:nvPr>
        </p:nvSpPr>
        <p:spPr/>
        <p:txBody>
          <a:bodyPr/>
          <a:lstStyle/>
          <a:p>
            <a:fld id="{7F0C9DCE-CBDA-4585-B5D5-F378E2C0A7AE}" type="slidenum">
              <a:rPr lang="en-US" smtClean="0"/>
              <a:t>29</a:t>
            </a:fld>
            <a:endParaRPr lang="en-US" dirty="0"/>
          </a:p>
        </p:txBody>
      </p:sp>
    </p:spTree>
    <p:extLst>
      <p:ext uri="{BB962C8B-B14F-4D97-AF65-F5344CB8AC3E}">
        <p14:creationId xmlns:p14="http://schemas.microsoft.com/office/powerpoint/2010/main" val="8524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786E2A-5009-4F9C-88B9-456B9C73CC3D}"/>
              </a:ext>
            </a:extLst>
          </p:cNvPr>
          <p:cNvSpPr>
            <a:spLocks noGrp="1"/>
          </p:cNvSpPr>
          <p:nvPr>
            <p:ph type="title"/>
          </p:nvPr>
        </p:nvSpPr>
        <p:spPr/>
        <p:txBody>
          <a:bodyPr/>
          <a:lstStyle/>
          <a:p>
            <a:r>
              <a:rPr lang="en-US" dirty="0"/>
              <a:t>Motivation example 1</a:t>
            </a:r>
          </a:p>
        </p:txBody>
      </p:sp>
      <p:sp>
        <p:nvSpPr>
          <p:cNvPr id="7" name="TextBox 6">
            <a:extLst>
              <a:ext uri="{FF2B5EF4-FFF2-40B4-BE49-F238E27FC236}">
                <a16:creationId xmlns:a16="http://schemas.microsoft.com/office/drawing/2014/main" id="{A83FEB10-572D-45C2-ACC1-80AC887D291D}"/>
              </a:ext>
            </a:extLst>
          </p:cNvPr>
          <p:cNvSpPr txBox="1"/>
          <p:nvPr/>
        </p:nvSpPr>
        <p:spPr>
          <a:xfrm>
            <a:off x="787401" y="6151276"/>
            <a:ext cx="812082" cy="369332"/>
          </a:xfrm>
          <a:prstGeom prst="rect">
            <a:avLst/>
          </a:prstGeom>
          <a:noFill/>
        </p:spPr>
        <p:txBody>
          <a:bodyPr wrap="none" rtlCol="0">
            <a:spAutoFit/>
          </a:bodyPr>
          <a:lstStyle/>
          <a:p>
            <a:r>
              <a:rPr lang="en-US" dirty="0">
                <a:hlinkClick r:id="rId2"/>
              </a:rPr>
              <a:t>source</a:t>
            </a:r>
            <a:endParaRPr lang="en-US" dirty="0"/>
          </a:p>
        </p:txBody>
      </p:sp>
      <p:pic>
        <p:nvPicPr>
          <p:cNvPr id="4100" name="Picture 4">
            <a:extLst>
              <a:ext uri="{FF2B5EF4-FFF2-40B4-BE49-F238E27FC236}">
                <a16:creationId xmlns:a16="http://schemas.microsoft.com/office/drawing/2014/main" id="{FF42D540-74BB-40C1-8995-7464D8165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57" y="1574464"/>
            <a:ext cx="10464087" cy="40848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3C0D1B2-73C9-461F-96B2-1BADEE219D01}"/>
              </a:ext>
            </a:extLst>
          </p:cNvPr>
          <p:cNvSpPr/>
          <p:nvPr/>
        </p:nvSpPr>
        <p:spPr>
          <a:xfrm>
            <a:off x="914757" y="1347019"/>
            <a:ext cx="3155798" cy="4483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A1F990-3019-4F06-9885-334FD2354A18}"/>
              </a:ext>
            </a:extLst>
          </p:cNvPr>
          <p:cNvSpPr/>
          <p:nvPr/>
        </p:nvSpPr>
        <p:spPr>
          <a:xfrm>
            <a:off x="4070555" y="1375113"/>
            <a:ext cx="3155798" cy="4483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1601BA-3D85-44BB-A144-EFCCBDAB8270}"/>
              </a:ext>
            </a:extLst>
          </p:cNvPr>
          <p:cNvSpPr/>
          <p:nvPr/>
        </p:nvSpPr>
        <p:spPr>
          <a:xfrm>
            <a:off x="7226353" y="1375113"/>
            <a:ext cx="4279848" cy="4483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84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8409-C5CB-480F-B251-A78E11D54C1B}"/>
              </a:ext>
            </a:extLst>
          </p:cNvPr>
          <p:cNvSpPr>
            <a:spLocks noGrp="1"/>
          </p:cNvSpPr>
          <p:nvPr>
            <p:ph type="title"/>
          </p:nvPr>
        </p:nvSpPr>
        <p:spPr>
          <a:xfrm>
            <a:off x="787400" y="287358"/>
            <a:ext cx="11404599" cy="767590"/>
          </a:xfrm>
        </p:spPr>
        <p:txBody>
          <a:bodyPr/>
          <a:lstStyle/>
          <a:p>
            <a:r>
              <a:rPr lang="en-US" sz="3900" dirty="0"/>
              <a:t>Major components of a computer system</a:t>
            </a:r>
          </a:p>
        </p:txBody>
      </p:sp>
      <p:sp>
        <p:nvSpPr>
          <p:cNvPr id="3" name="Content Placeholder 2">
            <a:extLst>
              <a:ext uri="{FF2B5EF4-FFF2-40B4-BE49-F238E27FC236}">
                <a16:creationId xmlns:a16="http://schemas.microsoft.com/office/drawing/2014/main" id="{A1CDA7B1-8C17-4A14-B209-A7511A88AEEC}"/>
              </a:ext>
            </a:extLst>
          </p:cNvPr>
          <p:cNvSpPr>
            <a:spLocks noGrp="1"/>
          </p:cNvSpPr>
          <p:nvPr>
            <p:ph idx="1"/>
          </p:nvPr>
        </p:nvSpPr>
        <p:spPr/>
        <p:txBody>
          <a:bodyPr/>
          <a:lstStyle/>
          <a:p>
            <a:pPr algn="l">
              <a:buFont typeface="Arial" panose="020B0604020202020204" pitchFamily="34" charset="0"/>
              <a:buChar char="•"/>
            </a:pPr>
            <a:r>
              <a:rPr lang="en-US" sz="3200" b="0" i="0" dirty="0">
                <a:solidFill>
                  <a:srgbClr val="000000"/>
                </a:solidFill>
                <a:effectLst/>
                <a:latin typeface="Arial" panose="020B0604020202020204" pitchFamily="34" charset="0"/>
              </a:rPr>
              <a:t>Processor</a:t>
            </a:r>
          </a:p>
          <a:p>
            <a:pPr algn="l">
              <a:buFont typeface="Arial" panose="020B0604020202020204" pitchFamily="34" charset="0"/>
              <a:buChar char="•"/>
            </a:pPr>
            <a:r>
              <a:rPr lang="en-US" sz="3200" b="0" i="0" dirty="0">
                <a:solidFill>
                  <a:srgbClr val="000000"/>
                </a:solidFill>
                <a:effectLst/>
                <a:latin typeface="Arial" panose="020B0604020202020204" pitchFamily="34" charset="0"/>
              </a:rPr>
              <a:t>Main memory</a:t>
            </a:r>
          </a:p>
          <a:p>
            <a:pPr algn="l">
              <a:buFont typeface="Arial" panose="020B0604020202020204" pitchFamily="34" charset="0"/>
              <a:buChar char="•"/>
            </a:pPr>
            <a:r>
              <a:rPr lang="en-US" sz="3200" b="0" i="0" dirty="0">
                <a:solidFill>
                  <a:srgbClr val="000000"/>
                </a:solidFill>
                <a:effectLst/>
                <a:latin typeface="Arial" panose="020B0604020202020204" pitchFamily="34" charset="0"/>
              </a:rPr>
              <a:t>Secondary memory</a:t>
            </a:r>
          </a:p>
          <a:p>
            <a:pPr algn="l">
              <a:buFont typeface="Arial" panose="020B0604020202020204" pitchFamily="34" charset="0"/>
              <a:buChar char="•"/>
            </a:pPr>
            <a:r>
              <a:rPr lang="en-US" sz="3200" b="0" i="0" dirty="0">
                <a:solidFill>
                  <a:srgbClr val="000000"/>
                </a:solidFill>
                <a:effectLst/>
                <a:latin typeface="Arial" panose="020B0604020202020204" pitchFamily="34" charset="0"/>
              </a:rPr>
              <a:t>Input devices</a:t>
            </a:r>
          </a:p>
          <a:p>
            <a:pPr algn="l">
              <a:buFont typeface="Arial" panose="020B0604020202020204" pitchFamily="34" charset="0"/>
              <a:buChar char="•"/>
            </a:pPr>
            <a:r>
              <a:rPr lang="en-US" sz="3200" b="0" i="0" dirty="0">
                <a:solidFill>
                  <a:srgbClr val="000000"/>
                </a:solidFill>
                <a:effectLst/>
                <a:latin typeface="Arial" panose="020B0604020202020204" pitchFamily="34" charset="0"/>
              </a:rPr>
              <a:t>Output devices</a:t>
            </a:r>
          </a:p>
          <a:p>
            <a:endParaRPr lang="en-US" dirty="0"/>
          </a:p>
        </p:txBody>
      </p:sp>
      <p:sp>
        <p:nvSpPr>
          <p:cNvPr id="4" name="Slide Number Placeholder 3">
            <a:extLst>
              <a:ext uri="{FF2B5EF4-FFF2-40B4-BE49-F238E27FC236}">
                <a16:creationId xmlns:a16="http://schemas.microsoft.com/office/drawing/2014/main" id="{DCB71C17-4C6A-4DE1-917C-B097ECAC5BE6}"/>
              </a:ext>
            </a:extLst>
          </p:cNvPr>
          <p:cNvSpPr>
            <a:spLocks noGrp="1"/>
          </p:cNvSpPr>
          <p:nvPr>
            <p:ph type="sldNum" sz="quarter" idx="4"/>
          </p:nvPr>
        </p:nvSpPr>
        <p:spPr/>
        <p:txBody>
          <a:bodyPr/>
          <a:lstStyle/>
          <a:p>
            <a:fld id="{7F0C9DCE-CBDA-4585-B5D5-F378E2C0A7AE}" type="slidenum">
              <a:rPr lang="en-US" smtClean="0"/>
              <a:t>30</a:t>
            </a:fld>
            <a:endParaRPr lang="en-US" dirty="0"/>
          </a:p>
        </p:txBody>
      </p:sp>
    </p:spTree>
    <p:extLst>
      <p:ext uri="{BB962C8B-B14F-4D97-AF65-F5344CB8AC3E}">
        <p14:creationId xmlns:p14="http://schemas.microsoft.com/office/powerpoint/2010/main" val="204032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9E58-7CF3-43BE-BC17-1D134C52A317}"/>
              </a:ext>
            </a:extLst>
          </p:cNvPr>
          <p:cNvSpPr>
            <a:spLocks noGrp="1"/>
          </p:cNvSpPr>
          <p:nvPr>
            <p:ph type="title"/>
          </p:nvPr>
        </p:nvSpPr>
        <p:spPr/>
        <p:txBody>
          <a:bodyPr/>
          <a:lstStyle/>
          <a:p>
            <a:r>
              <a:rPr lang="en-US" dirty="0"/>
              <a:t>Disk storage (floppy disk/diskette)</a:t>
            </a:r>
          </a:p>
        </p:txBody>
      </p:sp>
      <p:sp>
        <p:nvSpPr>
          <p:cNvPr id="4" name="Slide Number Placeholder 3">
            <a:extLst>
              <a:ext uri="{FF2B5EF4-FFF2-40B4-BE49-F238E27FC236}">
                <a16:creationId xmlns:a16="http://schemas.microsoft.com/office/drawing/2014/main" id="{FA25105A-724D-45AB-9427-62C9C2B98262}"/>
              </a:ext>
            </a:extLst>
          </p:cNvPr>
          <p:cNvSpPr>
            <a:spLocks noGrp="1"/>
          </p:cNvSpPr>
          <p:nvPr>
            <p:ph type="sldNum" sz="quarter" idx="4"/>
          </p:nvPr>
        </p:nvSpPr>
        <p:spPr/>
        <p:txBody>
          <a:bodyPr/>
          <a:lstStyle/>
          <a:p>
            <a:fld id="{7F0C9DCE-CBDA-4585-B5D5-F378E2C0A7AE}" type="slidenum">
              <a:rPr lang="en-US" smtClean="0"/>
              <a:t>31</a:t>
            </a:fld>
            <a:endParaRPr lang="en-US" dirty="0"/>
          </a:p>
        </p:txBody>
      </p:sp>
      <p:pic>
        <p:nvPicPr>
          <p:cNvPr id="2050" name="Picture 2" descr="floppy disks">
            <a:extLst>
              <a:ext uri="{FF2B5EF4-FFF2-40B4-BE49-F238E27FC236}">
                <a16:creationId xmlns:a16="http://schemas.microsoft.com/office/drawing/2014/main" id="{5E078C5A-8C98-41BD-B836-08A9CD417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815" y="1530558"/>
            <a:ext cx="9046585" cy="43989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BCF4EF-C532-4C97-9AD1-2065CB9E8044}"/>
              </a:ext>
            </a:extLst>
          </p:cNvPr>
          <p:cNvSpPr txBox="1"/>
          <p:nvPr/>
        </p:nvSpPr>
        <p:spPr>
          <a:xfrm>
            <a:off x="1801401" y="5929460"/>
            <a:ext cx="1413139" cy="369332"/>
          </a:xfrm>
          <a:prstGeom prst="rect">
            <a:avLst/>
          </a:prstGeom>
          <a:noFill/>
        </p:spPr>
        <p:txBody>
          <a:bodyPr wrap="square" rtlCol="0">
            <a:spAutoFit/>
          </a:bodyPr>
          <a:lstStyle/>
          <a:p>
            <a:r>
              <a:rPr lang="en-US" dirty="0"/>
              <a:t>[</a:t>
            </a:r>
            <a:r>
              <a:rPr lang="en-US" dirty="0">
                <a:hlinkClick r:id="rId3"/>
              </a:rPr>
              <a:t>source</a:t>
            </a:r>
            <a:r>
              <a:rPr lang="en-US" dirty="0"/>
              <a:t>]</a:t>
            </a:r>
          </a:p>
        </p:txBody>
      </p:sp>
    </p:spTree>
    <p:extLst>
      <p:ext uri="{BB962C8B-B14F-4D97-AF65-F5344CB8AC3E}">
        <p14:creationId xmlns:p14="http://schemas.microsoft.com/office/powerpoint/2010/main" val="2443825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What is a Program?</a:t>
            </a:r>
            <a:endParaRPr lang="ko-KR" altLang="en-US" dirty="0"/>
          </a:p>
        </p:txBody>
      </p:sp>
      <p:sp>
        <p:nvSpPr>
          <p:cNvPr id="3" name="내용 개체 틀 2"/>
          <p:cNvSpPr>
            <a:spLocks noGrp="1"/>
          </p:cNvSpPr>
          <p:nvPr>
            <p:ph idx="1"/>
          </p:nvPr>
        </p:nvSpPr>
        <p:spPr/>
        <p:txBody>
          <a:bodyPr/>
          <a:lstStyle/>
          <a:p>
            <a:r>
              <a:rPr lang="en-US" altLang="ko-KR" dirty="0"/>
              <a:t>A program is a sequence of instructions that specifies how to perform a computation.</a:t>
            </a:r>
            <a:endParaRPr lang="ko-KR" alt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32</a:t>
            </a:fld>
            <a:endParaRPr lang="en-US" dirty="0"/>
          </a:p>
        </p:txBody>
      </p:sp>
      <p:sp>
        <p:nvSpPr>
          <p:cNvPr id="5" name="TextBox 4"/>
          <p:cNvSpPr txBox="1"/>
          <p:nvPr/>
        </p:nvSpPr>
        <p:spPr>
          <a:xfrm>
            <a:off x="1755632" y="3113214"/>
            <a:ext cx="125867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ko-KR" sz="2800" dirty="0">
                <a:latin typeface="Courier New" panose="02070309020205020404" pitchFamily="49" charset="0"/>
                <a:cs typeface="Courier New" panose="02070309020205020404" pitchFamily="49" charset="0"/>
              </a:rPr>
              <a:t>input</a:t>
            </a:r>
            <a:endParaRPr lang="ko-KR" altLang="en-US" sz="2800" dirty="0">
              <a:latin typeface="Courier New" panose="02070309020205020404" pitchFamily="49" charset="0"/>
              <a:cs typeface="Courier New" panose="02070309020205020404" pitchFamily="49" charset="0"/>
            </a:endParaRPr>
          </a:p>
        </p:txBody>
      </p:sp>
      <p:sp>
        <p:nvSpPr>
          <p:cNvPr id="6" name="TextBox 5"/>
          <p:cNvSpPr txBox="1"/>
          <p:nvPr/>
        </p:nvSpPr>
        <p:spPr>
          <a:xfrm>
            <a:off x="4527101" y="3163687"/>
            <a:ext cx="14734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ko-KR" sz="2800" dirty="0">
                <a:latin typeface="Courier New" panose="02070309020205020404" pitchFamily="49" charset="0"/>
                <a:cs typeface="Courier New" panose="02070309020205020404" pitchFamily="49" charset="0"/>
              </a:rPr>
              <a:t>output</a:t>
            </a:r>
            <a:endParaRPr lang="ko-KR" altLang="en-US" sz="2800" dirty="0">
              <a:latin typeface="Courier New" panose="02070309020205020404" pitchFamily="49" charset="0"/>
              <a:cs typeface="Courier New" panose="02070309020205020404" pitchFamily="49" charset="0"/>
            </a:endParaRPr>
          </a:p>
        </p:txBody>
      </p:sp>
      <p:sp>
        <p:nvSpPr>
          <p:cNvPr id="7" name="TextBox 6"/>
          <p:cNvSpPr txBox="1"/>
          <p:nvPr/>
        </p:nvSpPr>
        <p:spPr>
          <a:xfrm>
            <a:off x="7224954" y="3163687"/>
            <a:ext cx="233269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ko-KR" sz="2800" dirty="0">
                <a:latin typeface="Courier New" panose="02070309020205020404" pitchFamily="49" charset="0"/>
                <a:cs typeface="Courier New" panose="02070309020205020404" pitchFamily="49" charset="0"/>
              </a:rPr>
              <a:t>math/logic</a:t>
            </a:r>
            <a:endParaRPr lang="ko-KR" altLang="en-US" sz="2800" dirty="0">
              <a:latin typeface="Courier New" panose="02070309020205020404" pitchFamily="49" charset="0"/>
              <a:cs typeface="Courier New" panose="02070309020205020404" pitchFamily="49" charset="0"/>
            </a:endParaRPr>
          </a:p>
        </p:txBody>
      </p:sp>
      <p:sp>
        <p:nvSpPr>
          <p:cNvPr id="8" name="TextBox 7"/>
          <p:cNvSpPr txBox="1"/>
          <p:nvPr/>
        </p:nvSpPr>
        <p:spPr>
          <a:xfrm>
            <a:off x="2172727" y="4541778"/>
            <a:ext cx="2878870"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ko-KR" sz="2800" dirty="0">
                <a:latin typeface="Courier New" panose="02070309020205020404" pitchFamily="49" charset="0"/>
                <a:cs typeface="Courier New" panose="02070309020205020404" pitchFamily="49" charset="0"/>
              </a:rPr>
              <a:t>conditional execution</a:t>
            </a:r>
            <a:endParaRPr lang="ko-KR" altLang="en-US" sz="2800" dirty="0">
              <a:latin typeface="Courier New" panose="02070309020205020404" pitchFamily="49" charset="0"/>
              <a:cs typeface="Courier New" panose="02070309020205020404" pitchFamily="49" charset="0"/>
            </a:endParaRPr>
          </a:p>
        </p:txBody>
      </p:sp>
      <p:sp>
        <p:nvSpPr>
          <p:cNvPr id="9" name="TextBox 8"/>
          <p:cNvSpPr txBox="1"/>
          <p:nvPr/>
        </p:nvSpPr>
        <p:spPr>
          <a:xfrm>
            <a:off x="6038542" y="4757221"/>
            <a:ext cx="4480714"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ko-KR" sz="2800" dirty="0">
                <a:latin typeface="Courier New" panose="02070309020205020404" pitchFamily="49" charset="0"/>
                <a:cs typeface="Courier New" panose="02070309020205020404" pitchFamily="49" charset="0"/>
              </a:rPr>
              <a:t>Repetition/recursion</a:t>
            </a:r>
            <a:endParaRPr lang="ko-KR"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285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419D-1F65-4D4E-BF7B-DBA9E2C792FE}"/>
              </a:ext>
            </a:extLst>
          </p:cNvPr>
          <p:cNvSpPr>
            <a:spLocks noGrp="1"/>
          </p:cNvSpPr>
          <p:nvPr>
            <p:ph type="title"/>
          </p:nvPr>
        </p:nvSpPr>
        <p:spPr/>
        <p:txBody>
          <a:bodyPr/>
          <a:lstStyle/>
          <a:p>
            <a:r>
              <a:rPr lang="en-US" dirty="0"/>
              <a:t>Types of programs</a:t>
            </a:r>
          </a:p>
        </p:txBody>
      </p:sp>
      <p:sp>
        <p:nvSpPr>
          <p:cNvPr id="4" name="Slide Number Placeholder 3">
            <a:extLst>
              <a:ext uri="{FF2B5EF4-FFF2-40B4-BE49-F238E27FC236}">
                <a16:creationId xmlns:a16="http://schemas.microsoft.com/office/drawing/2014/main" id="{6BE0A217-7D19-4BFD-8882-6AA81A53A608}"/>
              </a:ext>
            </a:extLst>
          </p:cNvPr>
          <p:cNvSpPr>
            <a:spLocks noGrp="1"/>
          </p:cNvSpPr>
          <p:nvPr>
            <p:ph type="sldNum" sz="quarter" idx="4"/>
          </p:nvPr>
        </p:nvSpPr>
        <p:spPr/>
        <p:txBody>
          <a:bodyPr/>
          <a:lstStyle/>
          <a:p>
            <a:fld id="{7F0C9DCE-CBDA-4585-B5D5-F378E2C0A7AE}" type="slidenum">
              <a:rPr lang="en-US" smtClean="0"/>
              <a:t>33</a:t>
            </a:fld>
            <a:endParaRPr lang="en-US" dirty="0"/>
          </a:p>
        </p:txBody>
      </p:sp>
      <p:graphicFrame>
        <p:nvGraphicFramePr>
          <p:cNvPr id="5" name="Table 4">
            <a:extLst>
              <a:ext uri="{FF2B5EF4-FFF2-40B4-BE49-F238E27FC236}">
                <a16:creationId xmlns:a16="http://schemas.microsoft.com/office/drawing/2014/main" id="{493B39EB-DDE6-43E7-9A89-992F09AA597A}"/>
              </a:ext>
            </a:extLst>
          </p:cNvPr>
          <p:cNvGraphicFramePr>
            <a:graphicFrameLocks noGrp="1"/>
          </p:cNvGraphicFramePr>
          <p:nvPr>
            <p:extLst>
              <p:ext uri="{D42A27DB-BD31-4B8C-83A1-F6EECF244321}">
                <p14:modId xmlns:p14="http://schemas.microsoft.com/office/powerpoint/2010/main" val="3011300756"/>
              </p:ext>
            </p:extLst>
          </p:nvPr>
        </p:nvGraphicFramePr>
        <p:xfrm>
          <a:off x="1400876" y="1844040"/>
          <a:ext cx="9958423" cy="3169920"/>
        </p:xfrm>
        <a:graphic>
          <a:graphicData uri="http://schemas.openxmlformats.org/drawingml/2006/table">
            <a:tbl>
              <a:tblPr/>
              <a:tblGrid>
                <a:gridCol w="3849996">
                  <a:extLst>
                    <a:ext uri="{9D8B030D-6E8A-4147-A177-3AD203B41FA5}">
                      <a16:colId xmlns:a16="http://schemas.microsoft.com/office/drawing/2014/main" val="3199580797"/>
                    </a:ext>
                  </a:extLst>
                </a:gridCol>
                <a:gridCol w="6108427">
                  <a:extLst>
                    <a:ext uri="{9D8B030D-6E8A-4147-A177-3AD203B41FA5}">
                      <a16:colId xmlns:a16="http://schemas.microsoft.com/office/drawing/2014/main" val="2973667658"/>
                    </a:ext>
                  </a:extLst>
                </a:gridCol>
              </a:tblGrid>
              <a:tr h="365760">
                <a:tc>
                  <a:txBody>
                    <a:bodyPr/>
                    <a:lstStyle/>
                    <a:p>
                      <a:r>
                        <a:rPr lang="en-US" sz="2800">
                          <a:effectLst/>
                          <a:latin typeface="Cambria" panose="02040503050406030204" pitchFamily="18" charset="0"/>
                          <a:ea typeface="Cambria" panose="02040503050406030204" pitchFamily="18" charset="0"/>
                        </a:rPr>
                        <a:t>Application Programs</a:t>
                      </a:r>
                    </a:p>
                  </a:txBody>
                  <a:tcPr anchor="ctr">
                    <a:lnL w="7620" cap="flat" cmpd="sng" algn="ctr">
                      <a:solidFill>
                        <a:srgbClr val="008000"/>
                      </a:solidFill>
                      <a:prstDash val="dot"/>
                      <a:round/>
                      <a:headEnd type="none" w="med" len="med"/>
                      <a:tailEnd type="none" w="med" len="med"/>
                    </a:lnL>
                    <a:lnR w="7620" cap="flat" cmpd="sng" algn="ctr">
                      <a:solidFill>
                        <a:srgbClr val="008000"/>
                      </a:solidFill>
                      <a:prstDash val="dot"/>
                      <a:round/>
                      <a:headEnd type="none" w="med" len="med"/>
                      <a:tailEnd type="none" w="med" len="med"/>
                    </a:lnR>
                    <a:lnT w="7620" cap="flat" cmpd="sng" algn="ctr">
                      <a:solidFill>
                        <a:srgbClr val="008000"/>
                      </a:solidFill>
                      <a:prstDash val="dot"/>
                      <a:round/>
                      <a:headEnd type="none" w="med" len="med"/>
                      <a:tailEnd type="none" w="med" len="med"/>
                    </a:lnT>
                    <a:lnB w="7620" cap="flat" cmpd="sng" algn="ctr">
                      <a:solidFill>
                        <a:srgbClr val="008000"/>
                      </a:solidFill>
                      <a:prstDash val="dot"/>
                      <a:round/>
                      <a:headEnd type="none" w="med" len="med"/>
                      <a:tailEnd type="none" w="med" len="med"/>
                    </a:lnB>
                    <a:solidFill>
                      <a:srgbClr val="EAEAF5"/>
                    </a:solidFill>
                  </a:tcPr>
                </a:tc>
                <a:tc>
                  <a:txBody>
                    <a:bodyPr/>
                    <a:lstStyle/>
                    <a:p>
                      <a:r>
                        <a:rPr lang="en-US" sz="2800" dirty="0">
                          <a:effectLst/>
                          <a:latin typeface="Cambria" panose="02040503050406030204" pitchFamily="18" charset="0"/>
                          <a:ea typeface="Cambria" panose="02040503050406030204" pitchFamily="18" charset="0"/>
                        </a:rPr>
                        <a:t>Systems Programs</a:t>
                      </a:r>
                    </a:p>
                  </a:txBody>
                  <a:tcPr anchor="ctr">
                    <a:lnL w="7620" cap="flat" cmpd="sng" algn="ctr">
                      <a:solidFill>
                        <a:srgbClr val="008000"/>
                      </a:solidFill>
                      <a:prstDash val="dot"/>
                      <a:round/>
                      <a:headEnd type="none" w="med" len="med"/>
                      <a:tailEnd type="none" w="med" len="med"/>
                    </a:lnL>
                    <a:lnR w="7620" cap="flat" cmpd="sng" algn="ctr">
                      <a:solidFill>
                        <a:srgbClr val="008000"/>
                      </a:solidFill>
                      <a:prstDash val="dot"/>
                      <a:round/>
                      <a:headEnd type="none" w="med" len="med"/>
                      <a:tailEnd type="none" w="med" len="med"/>
                    </a:lnR>
                    <a:lnT w="7620" cap="flat" cmpd="sng" algn="ctr">
                      <a:solidFill>
                        <a:srgbClr val="008000"/>
                      </a:solidFill>
                      <a:prstDash val="dot"/>
                      <a:round/>
                      <a:headEnd type="none" w="med" len="med"/>
                      <a:tailEnd type="none" w="med" len="med"/>
                    </a:lnT>
                    <a:lnB w="7620" cap="flat" cmpd="sng" algn="ctr">
                      <a:solidFill>
                        <a:srgbClr val="008000"/>
                      </a:solidFill>
                      <a:prstDash val="dot"/>
                      <a:round/>
                      <a:headEnd type="none" w="med" len="med"/>
                      <a:tailEnd type="none" w="med" len="med"/>
                    </a:lnB>
                    <a:solidFill>
                      <a:srgbClr val="EAEAF5"/>
                    </a:solidFill>
                  </a:tcPr>
                </a:tc>
                <a:extLst>
                  <a:ext uri="{0D108BD9-81ED-4DB2-BD59-A6C34878D82A}">
                    <a16:rowId xmlns:a16="http://schemas.microsoft.com/office/drawing/2014/main" val="423301840"/>
                  </a:ext>
                </a:extLst>
              </a:tr>
              <a:tr h="1737360">
                <a:tc>
                  <a:txBody>
                    <a:bodyPr/>
                    <a:lstStyle/>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Word processors</a:t>
                      </a:r>
                    </a:p>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Games</a:t>
                      </a:r>
                    </a:p>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Spreadsheets</a:t>
                      </a:r>
                    </a:p>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Database systems</a:t>
                      </a:r>
                    </a:p>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Graphics programs</a:t>
                      </a:r>
                    </a:p>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Web browsers</a:t>
                      </a:r>
                    </a:p>
                  </a:txBody>
                  <a:tcPr anchor="ctr">
                    <a:lnL w="7620" cap="flat" cmpd="sng" algn="ctr">
                      <a:solidFill>
                        <a:srgbClr val="008000"/>
                      </a:solidFill>
                      <a:prstDash val="dot"/>
                      <a:round/>
                      <a:headEnd type="none" w="med" len="med"/>
                      <a:tailEnd type="none" w="med" len="med"/>
                    </a:lnL>
                    <a:lnR w="7620" cap="flat" cmpd="sng" algn="ctr">
                      <a:solidFill>
                        <a:srgbClr val="008000"/>
                      </a:solidFill>
                      <a:prstDash val="dot"/>
                      <a:round/>
                      <a:headEnd type="none" w="med" len="med"/>
                      <a:tailEnd type="none" w="med" len="med"/>
                    </a:lnR>
                    <a:lnT w="7620" cap="flat" cmpd="sng" algn="ctr">
                      <a:solidFill>
                        <a:srgbClr val="008000"/>
                      </a:solidFill>
                      <a:prstDash val="dot"/>
                      <a:round/>
                      <a:headEnd type="none" w="med" len="med"/>
                      <a:tailEnd type="none" w="med" len="med"/>
                    </a:lnT>
                    <a:lnB w="7620" cap="flat" cmpd="sng" algn="ctr">
                      <a:solidFill>
                        <a:srgbClr val="008000"/>
                      </a:solidFill>
                      <a:prstDash val="dot"/>
                      <a:round/>
                      <a:headEnd type="none" w="med" len="med"/>
                      <a:tailEnd type="none" w="med" len="med"/>
                    </a:lnB>
                    <a:solidFill>
                      <a:srgbClr val="FFFFFF"/>
                    </a:solidFill>
                  </a:tcPr>
                </a:tc>
                <a:tc>
                  <a:txBody>
                    <a:bodyPr/>
                    <a:lstStyle/>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Operating system</a:t>
                      </a:r>
                    </a:p>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Networking system</a:t>
                      </a:r>
                    </a:p>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Programming language software</a:t>
                      </a:r>
                    </a:p>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Website server</a:t>
                      </a:r>
                    </a:p>
                    <a:p>
                      <a:pPr marL="457200" indent="-457200">
                        <a:buFont typeface="Wingdings" panose="05000000000000000000" pitchFamily="2" charset="2"/>
                        <a:buChar char="ü"/>
                      </a:pPr>
                      <a:r>
                        <a:rPr lang="en-US" sz="2800" dirty="0">
                          <a:effectLst/>
                          <a:latin typeface="Cambria" panose="02040503050406030204" pitchFamily="18" charset="0"/>
                          <a:ea typeface="Cambria" panose="02040503050406030204" pitchFamily="18" charset="0"/>
                        </a:rPr>
                        <a:t>Data backup</a:t>
                      </a:r>
                    </a:p>
                  </a:txBody>
                  <a:tcPr anchor="ctr">
                    <a:lnL w="7620" cap="flat" cmpd="sng" algn="ctr">
                      <a:solidFill>
                        <a:srgbClr val="008000"/>
                      </a:solidFill>
                      <a:prstDash val="dot"/>
                      <a:round/>
                      <a:headEnd type="none" w="med" len="med"/>
                      <a:tailEnd type="none" w="med" len="med"/>
                    </a:lnL>
                    <a:lnR w="7620" cap="flat" cmpd="sng" algn="ctr">
                      <a:solidFill>
                        <a:srgbClr val="008000"/>
                      </a:solidFill>
                      <a:prstDash val="dot"/>
                      <a:round/>
                      <a:headEnd type="none" w="med" len="med"/>
                      <a:tailEnd type="none" w="med" len="med"/>
                    </a:lnR>
                    <a:lnT w="7620" cap="flat" cmpd="sng" algn="ctr">
                      <a:solidFill>
                        <a:srgbClr val="008000"/>
                      </a:solidFill>
                      <a:prstDash val="dot"/>
                      <a:round/>
                      <a:headEnd type="none" w="med" len="med"/>
                      <a:tailEnd type="none" w="med" len="med"/>
                    </a:lnT>
                    <a:lnB w="7620" cap="flat" cmpd="sng" algn="ctr">
                      <a:solidFill>
                        <a:srgbClr val="008000"/>
                      </a:solidFill>
                      <a:prstDash val="dot"/>
                      <a:round/>
                      <a:headEnd type="none" w="med" len="med"/>
                      <a:tailEnd type="none" w="med" len="med"/>
                    </a:lnB>
                    <a:solidFill>
                      <a:srgbClr val="FFFFFF"/>
                    </a:solidFill>
                  </a:tcPr>
                </a:tc>
                <a:extLst>
                  <a:ext uri="{0D108BD9-81ED-4DB2-BD59-A6C34878D82A}">
                    <a16:rowId xmlns:a16="http://schemas.microsoft.com/office/drawing/2014/main" val="447455896"/>
                  </a:ext>
                </a:extLst>
              </a:tr>
            </a:tbl>
          </a:graphicData>
        </a:graphic>
      </p:graphicFrame>
    </p:spTree>
    <p:extLst>
      <p:ext uri="{BB962C8B-B14F-4D97-AF65-F5344CB8AC3E}">
        <p14:creationId xmlns:p14="http://schemas.microsoft.com/office/powerpoint/2010/main" val="1102269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Slide Number Placeholder 7"/>
          <p:cNvSpPr>
            <a:spLocks noGrp="1"/>
          </p:cNvSpPr>
          <p:nvPr>
            <p:ph type="sldNum" sz="quarter" idx="4"/>
          </p:nvPr>
        </p:nvSpPr>
        <p:spPr>
          <a:prstGeom prst="ellipse">
            <a:avLst/>
          </a:prstGeom>
        </p:spPr>
        <p:txBody>
          <a:bodyPr/>
          <a:lstStyle/>
          <a:p>
            <a:fld id="{50DCF653-6EE1-47A7-801E-261E5201D446}" type="slidenum">
              <a:rPr lang="en-US" smtClean="0"/>
              <a:t>34</a:t>
            </a:fld>
            <a:endParaRPr lang="en-US"/>
          </a:p>
        </p:txBody>
      </p:sp>
      <p:pic>
        <p:nvPicPr>
          <p:cNvPr id="1026" name="Picture 2" descr="https://miro.medium.com/max/880/1*5L-0zFujc9FlYMnqrBSY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940" y="1236596"/>
            <a:ext cx="6341953" cy="33691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7278" y="2335100"/>
            <a:ext cx="2534809" cy="646331"/>
          </a:xfrm>
          <a:prstGeom prst="rect">
            <a:avLst/>
          </a:prstGeom>
        </p:spPr>
        <p:txBody>
          <a:bodyPr wrap="square">
            <a:spAutoFit/>
          </a:bodyPr>
          <a:lstStyle/>
          <a:p>
            <a:r>
              <a:rPr lang="en-US" dirty="0">
                <a:solidFill>
                  <a:srgbClr val="FF0000"/>
                </a:solidFill>
                <a:latin typeface="Cambria" panose="02040503050406030204" pitchFamily="18" charset="0"/>
                <a:ea typeface="Cambria" panose="02040503050406030204" pitchFamily="18" charset="0"/>
              </a:rPr>
              <a:t>assembly language, machine languages</a:t>
            </a:r>
          </a:p>
        </p:txBody>
      </p:sp>
      <p:sp>
        <p:nvSpPr>
          <p:cNvPr id="5" name="Rectangle 4"/>
          <p:cNvSpPr/>
          <p:nvPr/>
        </p:nvSpPr>
        <p:spPr>
          <a:xfrm>
            <a:off x="9654248" y="2335100"/>
            <a:ext cx="1753120" cy="646331"/>
          </a:xfrm>
          <a:prstGeom prst="rect">
            <a:avLst/>
          </a:prstGeom>
        </p:spPr>
        <p:txBody>
          <a:bodyPr wrap="square">
            <a:spAutoFit/>
          </a:bodyPr>
          <a:lstStyle/>
          <a:p>
            <a:r>
              <a:rPr lang="en-US" dirty="0">
                <a:solidFill>
                  <a:srgbClr val="FF0000"/>
                </a:solidFill>
                <a:latin typeface="Cambria" panose="02040503050406030204" pitchFamily="18" charset="0"/>
                <a:ea typeface="Cambria" panose="02040503050406030204" pitchFamily="18" charset="0"/>
              </a:rPr>
              <a:t>C, C++, Perl, Java, Python, …</a:t>
            </a:r>
          </a:p>
        </p:txBody>
      </p:sp>
      <p:sp>
        <p:nvSpPr>
          <p:cNvPr id="6" name="Rectangle 5"/>
          <p:cNvSpPr/>
          <p:nvPr/>
        </p:nvSpPr>
        <p:spPr>
          <a:xfrm>
            <a:off x="1110557" y="4778479"/>
            <a:ext cx="10677055"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Computers can only execute programs written in low-level languages. </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Thus, programs written in a high-level language have to be processed before they can run. </a:t>
            </a:r>
          </a:p>
        </p:txBody>
      </p:sp>
      <p:sp>
        <p:nvSpPr>
          <p:cNvPr id="9" name="TextBox 8"/>
          <p:cNvSpPr txBox="1"/>
          <p:nvPr/>
        </p:nvSpPr>
        <p:spPr>
          <a:xfrm>
            <a:off x="3159659" y="4298185"/>
            <a:ext cx="1000402"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hlinkClick r:id="rId3"/>
              </a:rPr>
              <a:t>source</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6693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Low-level vs high-level</a:t>
            </a:r>
          </a:p>
        </p:txBody>
      </p:sp>
      <p:sp>
        <p:nvSpPr>
          <p:cNvPr id="3" name="Content Placeholder 2"/>
          <p:cNvSpPr>
            <a:spLocks noGrp="1"/>
          </p:cNvSpPr>
          <p:nvPr>
            <p:ph idx="1"/>
          </p:nvPr>
        </p:nvSpPr>
        <p:spPr/>
        <p:txBody>
          <a:bodyPr>
            <a:normAutofit/>
          </a:bodyPr>
          <a:lstStyle/>
          <a:p>
            <a:pPr marL="0" indent="0">
              <a:buNone/>
            </a:pPr>
            <a:r>
              <a:rPr lang="en-US" dirty="0"/>
              <a:t>Programs written in a high-level language</a:t>
            </a:r>
          </a:p>
          <a:p>
            <a:pPr lvl="1"/>
            <a:r>
              <a:rPr lang="en-MY" altLang="zh-CN" sz="2800" dirty="0"/>
              <a:t>L</a:t>
            </a:r>
            <a:r>
              <a:rPr lang="en-US" sz="2800" dirty="0" err="1"/>
              <a:t>ess</a:t>
            </a:r>
            <a:r>
              <a:rPr lang="en-US" sz="2800" dirty="0"/>
              <a:t> time to write</a:t>
            </a:r>
          </a:p>
          <a:p>
            <a:pPr lvl="1"/>
            <a:r>
              <a:rPr lang="en-US" sz="2800" dirty="0"/>
              <a:t>Shorter and easier to read </a:t>
            </a:r>
          </a:p>
          <a:p>
            <a:pPr lvl="1"/>
            <a:r>
              <a:rPr lang="en-US" sz="2800" dirty="0"/>
              <a:t>More likely to be correct</a:t>
            </a:r>
          </a:p>
          <a:p>
            <a:pPr lvl="1"/>
            <a:r>
              <a:rPr lang="en-US" sz="2800" dirty="0"/>
              <a:t>Portable: can run on different kinds of computers with few or no modifications. Low-level programs can run on only one kind of computer and have to be rewritten to run on another. </a:t>
            </a:r>
            <a:br>
              <a:rPr lang="en-US" dirty="0"/>
            </a:br>
            <a:endParaRPr lang="en-US" dirty="0"/>
          </a:p>
        </p:txBody>
      </p:sp>
      <p:sp>
        <p:nvSpPr>
          <p:cNvPr id="5" name="Slide Number Placeholder 4"/>
          <p:cNvSpPr>
            <a:spLocks noGrp="1"/>
          </p:cNvSpPr>
          <p:nvPr>
            <p:ph type="sldNum" sz="quarter" idx="4"/>
          </p:nvPr>
        </p:nvSpPr>
        <p:spPr>
          <a:prstGeom prst="ellipse">
            <a:avLst/>
          </a:prstGeom>
        </p:spPr>
        <p:txBody>
          <a:bodyPr/>
          <a:lstStyle/>
          <a:p>
            <a:fld id="{50DCF653-6EE1-47A7-801E-261E5201D446}" type="slidenum">
              <a:rPr lang="en-US" smtClean="0"/>
              <a:t>35</a:t>
            </a:fld>
            <a:endParaRPr lang="en-US"/>
          </a:p>
        </p:txBody>
      </p:sp>
    </p:spTree>
    <p:extLst>
      <p:ext uri="{BB962C8B-B14F-4D97-AF65-F5344CB8AC3E}">
        <p14:creationId xmlns:p14="http://schemas.microsoft.com/office/powerpoint/2010/main" val="11989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971138-DCFC-4B49-87D6-F6236BFBFE63}"/>
              </a:ext>
            </a:extLst>
          </p:cNvPr>
          <p:cNvSpPr>
            <a:spLocks noGrp="1"/>
          </p:cNvSpPr>
          <p:nvPr>
            <p:ph type="title"/>
          </p:nvPr>
        </p:nvSpPr>
        <p:spPr/>
        <p:txBody>
          <a:bodyPr/>
          <a:lstStyle/>
          <a:p>
            <a:r>
              <a:rPr lang="en-US" dirty="0"/>
              <a:t>Interpreter vs. compiler</a:t>
            </a:r>
          </a:p>
        </p:txBody>
      </p:sp>
      <p:sp>
        <p:nvSpPr>
          <p:cNvPr id="4" name="Slide Number Placeholder 3">
            <a:extLst>
              <a:ext uri="{FF2B5EF4-FFF2-40B4-BE49-F238E27FC236}">
                <a16:creationId xmlns:a16="http://schemas.microsoft.com/office/drawing/2014/main" id="{69AE67AA-B86C-4A17-96A5-ADD65CE0A3F7}"/>
              </a:ext>
            </a:extLst>
          </p:cNvPr>
          <p:cNvSpPr>
            <a:spLocks noGrp="1"/>
          </p:cNvSpPr>
          <p:nvPr>
            <p:ph type="sldNum" sz="quarter" idx="4"/>
          </p:nvPr>
        </p:nvSpPr>
        <p:spPr/>
        <p:txBody>
          <a:bodyPr/>
          <a:lstStyle/>
          <a:p>
            <a:fld id="{7F0C9DCE-CBDA-4585-B5D5-F378E2C0A7AE}" type="slidenum">
              <a:rPr lang="en-US" smtClean="0"/>
              <a:t>36</a:t>
            </a:fld>
            <a:endParaRPr lang="en-US" dirty="0"/>
          </a:p>
        </p:txBody>
      </p:sp>
    </p:spTree>
    <p:extLst>
      <p:ext uri="{BB962C8B-B14F-4D97-AF65-F5344CB8AC3E}">
        <p14:creationId xmlns:p14="http://schemas.microsoft.com/office/powerpoint/2010/main" val="3175076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Interpreter</a:t>
            </a:r>
            <a:endParaRPr lang="en-US" dirty="0"/>
          </a:p>
        </p:txBody>
      </p:sp>
      <p:sp>
        <p:nvSpPr>
          <p:cNvPr id="5" name="Slide Number Placeholder 4"/>
          <p:cNvSpPr>
            <a:spLocks noGrp="1"/>
          </p:cNvSpPr>
          <p:nvPr>
            <p:ph type="sldNum" sz="quarter" idx="4"/>
          </p:nvPr>
        </p:nvSpPr>
        <p:spPr>
          <a:prstGeom prst="ellipse">
            <a:avLst/>
          </a:prstGeom>
        </p:spPr>
        <p:txBody>
          <a:bodyPr/>
          <a:lstStyle/>
          <a:p>
            <a:fld id="{50DCF653-6EE1-47A7-801E-261E5201D446}" type="slidenum">
              <a:rPr lang="en-US" smtClean="0"/>
              <a:t>37</a:t>
            </a:fld>
            <a:endParaRPr lang="en-US"/>
          </a:p>
        </p:txBody>
      </p:sp>
      <p:pic>
        <p:nvPicPr>
          <p:cNvPr id="6" name="Picture 5"/>
          <p:cNvPicPr>
            <a:picLocks noChangeAspect="1"/>
          </p:cNvPicPr>
          <p:nvPr/>
        </p:nvPicPr>
        <p:blipFill>
          <a:blip r:embed="rId2"/>
          <a:stretch>
            <a:fillRect/>
          </a:stretch>
        </p:blipFill>
        <p:spPr>
          <a:xfrm>
            <a:off x="1768773" y="1540660"/>
            <a:ext cx="8597445" cy="2154379"/>
          </a:xfrm>
          <a:prstGeom prst="rect">
            <a:avLst/>
          </a:prstGeom>
        </p:spPr>
      </p:pic>
      <p:sp>
        <p:nvSpPr>
          <p:cNvPr id="7" name="Rectangle 6"/>
          <p:cNvSpPr/>
          <p:nvPr/>
        </p:nvSpPr>
        <p:spPr>
          <a:xfrm>
            <a:off x="525101" y="4180751"/>
            <a:ext cx="11425473" cy="230832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An interpreter reads a high-level program and executes it, meaning that it does what the program says.</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It </a:t>
            </a:r>
            <a:r>
              <a:rPr lang="en-US" sz="2400" dirty="0">
                <a:solidFill>
                  <a:srgbClr val="FF0000"/>
                </a:solidFill>
                <a:latin typeface="Cambria" panose="02040503050406030204" pitchFamily="18" charset="0"/>
                <a:ea typeface="Cambria" panose="02040503050406030204" pitchFamily="18" charset="0"/>
              </a:rPr>
              <a:t>processes the program a little at a time</a:t>
            </a:r>
            <a:r>
              <a:rPr lang="en-US" sz="2400" dirty="0">
                <a:latin typeface="Cambria" panose="02040503050406030204" pitchFamily="18" charset="0"/>
                <a:ea typeface="Cambria" panose="02040503050406030204" pitchFamily="18" charset="0"/>
              </a:rPr>
              <a:t>, alternately reading lines and performing computations </a:t>
            </a:r>
          </a:p>
          <a:p>
            <a:pPr algn="just"/>
            <a:br>
              <a:rPr lang="en-US" sz="2400" dirty="0">
                <a:latin typeface="Cambria" panose="02040503050406030204" pitchFamily="18" charset="0"/>
                <a:ea typeface="Cambria" panose="02040503050406030204" pitchFamily="18" charset="0"/>
              </a:rPr>
            </a:b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140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compiler</a:t>
            </a:r>
            <a:endParaRPr lang="en-US" dirty="0"/>
          </a:p>
        </p:txBody>
      </p:sp>
      <p:sp>
        <p:nvSpPr>
          <p:cNvPr id="5" name="Slide Number Placeholder 4"/>
          <p:cNvSpPr>
            <a:spLocks noGrp="1"/>
          </p:cNvSpPr>
          <p:nvPr>
            <p:ph type="sldNum" sz="quarter" idx="4"/>
          </p:nvPr>
        </p:nvSpPr>
        <p:spPr>
          <a:prstGeom prst="ellipse">
            <a:avLst/>
          </a:prstGeom>
        </p:spPr>
        <p:txBody>
          <a:bodyPr/>
          <a:lstStyle/>
          <a:p>
            <a:fld id="{50DCF653-6EE1-47A7-801E-261E5201D446}" type="slidenum">
              <a:rPr lang="en-US" smtClean="0"/>
              <a:t>38</a:t>
            </a:fld>
            <a:endParaRPr lang="en-US" dirty="0"/>
          </a:p>
        </p:txBody>
      </p:sp>
      <p:pic>
        <p:nvPicPr>
          <p:cNvPr id="6" name="Picture 5"/>
          <p:cNvPicPr>
            <a:picLocks noChangeAspect="1"/>
          </p:cNvPicPr>
          <p:nvPr/>
        </p:nvPicPr>
        <p:blipFill>
          <a:blip r:embed="rId2"/>
          <a:stretch>
            <a:fillRect/>
          </a:stretch>
        </p:blipFill>
        <p:spPr>
          <a:xfrm>
            <a:off x="1005267" y="1227497"/>
            <a:ext cx="10387754" cy="2212820"/>
          </a:xfrm>
          <a:prstGeom prst="rect">
            <a:avLst/>
          </a:prstGeom>
        </p:spPr>
      </p:pic>
      <p:sp>
        <p:nvSpPr>
          <p:cNvPr id="7" name="Rectangle 6"/>
          <p:cNvSpPr/>
          <p:nvPr/>
        </p:nvSpPr>
        <p:spPr>
          <a:xfrm>
            <a:off x="1005267" y="3440317"/>
            <a:ext cx="10465887" cy="230832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A compiler reads the program and </a:t>
            </a:r>
            <a:r>
              <a:rPr lang="en-US" sz="2400" dirty="0">
                <a:solidFill>
                  <a:srgbClr val="FF0000"/>
                </a:solidFill>
                <a:latin typeface="Cambria" panose="02040503050406030204" pitchFamily="18" charset="0"/>
                <a:ea typeface="Cambria" panose="02040503050406030204" pitchFamily="18" charset="0"/>
              </a:rPr>
              <a:t>translates it completely before the program starts running</a:t>
            </a:r>
            <a:r>
              <a:rPr lang="en-US" sz="2400" dirty="0">
                <a:solidFill>
                  <a:srgbClr val="000000"/>
                </a:solidFill>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In this case, the high-level program is called the source code, and the translated program is called the object code or the executable. </a:t>
            </a:r>
          </a:p>
          <a:p>
            <a:pPr marL="342900" indent="-342900" algn="just">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Once a program is compiled, you can execute it repeatedly without further translation.</a:t>
            </a:r>
          </a:p>
        </p:txBody>
      </p:sp>
    </p:spTree>
    <p:extLst>
      <p:ext uri="{BB962C8B-B14F-4D97-AF65-F5344CB8AC3E}">
        <p14:creationId xmlns:p14="http://schemas.microsoft.com/office/powerpoint/2010/main" val="334007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D3539E67-3C5B-4221-96F5-0B7B624DB5D3}"/>
              </a:ext>
            </a:extLst>
          </p:cNvPr>
          <p:cNvSpPr>
            <a:spLocks noGrp="1"/>
          </p:cNvSpPr>
          <p:nvPr>
            <p:ph type="title"/>
          </p:nvPr>
        </p:nvSpPr>
        <p:spPr>
          <a:xfrm>
            <a:off x="787401" y="287358"/>
            <a:ext cx="10718800" cy="767590"/>
          </a:xfrm>
        </p:spPr>
        <p:txBody>
          <a:bodyPr/>
          <a:lstStyle/>
          <a:p>
            <a:r>
              <a:rPr lang="en-US" sz="4000" dirty="0"/>
              <a:t>Timeline of programming languages</a:t>
            </a:r>
          </a:p>
        </p:txBody>
      </p:sp>
      <p:pic>
        <p:nvPicPr>
          <p:cNvPr id="1026" name="Picture 2" descr="History Of Programming Languages">
            <a:extLst>
              <a:ext uri="{FF2B5EF4-FFF2-40B4-BE49-F238E27FC236}">
                <a16:creationId xmlns:a16="http://schemas.microsoft.com/office/drawing/2014/main" id="{189A8BEF-DEE7-480D-8100-E76D6D2EF0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9210" y="1236999"/>
            <a:ext cx="10413579" cy="4911874"/>
          </a:xfrm>
          <a:prstGeom prst="rect">
            <a:avLst/>
          </a:prstGeom>
          <a:solidFill>
            <a:srgbClr val="FFFFFF"/>
          </a:solidFill>
        </p:spPr>
      </p:pic>
      <p:sp>
        <p:nvSpPr>
          <p:cNvPr id="4" name="Slide Number Placeholder 3">
            <a:extLst>
              <a:ext uri="{FF2B5EF4-FFF2-40B4-BE49-F238E27FC236}">
                <a16:creationId xmlns:a16="http://schemas.microsoft.com/office/drawing/2014/main" id="{C2726BB9-AAD1-4643-8D15-811C1E5151A6}"/>
              </a:ext>
            </a:extLst>
          </p:cNvPr>
          <p:cNvSpPr>
            <a:spLocks noGrp="1"/>
          </p:cNvSpPr>
          <p:nvPr>
            <p:ph type="sldNum" sz="quarter" idx="4"/>
          </p:nvPr>
        </p:nvSpPr>
        <p:spPr>
          <a:xfrm>
            <a:off x="11826240" y="6618514"/>
            <a:ext cx="365760" cy="239486"/>
          </a:xfrm>
        </p:spPr>
        <p:txBody>
          <a:bodyPr anchor="ctr">
            <a:noAutofit/>
          </a:bodyPr>
          <a:lstStyle/>
          <a:p>
            <a:pPr>
              <a:lnSpc>
                <a:spcPct val="90000"/>
              </a:lnSpc>
              <a:spcAft>
                <a:spcPts val="600"/>
              </a:spcAft>
            </a:pPr>
            <a:fld id="{7F0C9DCE-CBDA-4585-B5D5-F378E2C0A7AE}" type="slidenum">
              <a:rPr lang="en-US" smtClean="0"/>
              <a:pPr>
                <a:lnSpc>
                  <a:spcPct val="90000"/>
                </a:lnSpc>
                <a:spcAft>
                  <a:spcPts val="600"/>
                </a:spcAft>
              </a:pPr>
              <a:t>39</a:t>
            </a:fld>
            <a:endParaRPr lang="en-US"/>
          </a:p>
        </p:txBody>
      </p:sp>
      <p:sp>
        <p:nvSpPr>
          <p:cNvPr id="5" name="TextBox 4">
            <a:extLst>
              <a:ext uri="{FF2B5EF4-FFF2-40B4-BE49-F238E27FC236}">
                <a16:creationId xmlns:a16="http://schemas.microsoft.com/office/drawing/2014/main" id="{56B10C29-BA4E-4C0A-BB52-08BEADEC664B}"/>
              </a:ext>
            </a:extLst>
          </p:cNvPr>
          <p:cNvSpPr txBox="1"/>
          <p:nvPr/>
        </p:nvSpPr>
        <p:spPr>
          <a:xfrm>
            <a:off x="787401" y="6201310"/>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spTree>
    <p:extLst>
      <p:ext uri="{BB962C8B-B14F-4D97-AF65-F5344CB8AC3E}">
        <p14:creationId xmlns:p14="http://schemas.microsoft.com/office/powerpoint/2010/main" val="10312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786E2A-5009-4F9C-88B9-456B9C73CC3D}"/>
              </a:ext>
            </a:extLst>
          </p:cNvPr>
          <p:cNvSpPr>
            <a:spLocks noGrp="1"/>
          </p:cNvSpPr>
          <p:nvPr>
            <p:ph type="title"/>
          </p:nvPr>
        </p:nvSpPr>
        <p:spPr/>
        <p:txBody>
          <a:bodyPr/>
          <a:lstStyle/>
          <a:p>
            <a:r>
              <a:rPr lang="en-US" dirty="0"/>
              <a:t>Motivation example 2</a:t>
            </a:r>
          </a:p>
        </p:txBody>
      </p:sp>
      <p:pic>
        <p:nvPicPr>
          <p:cNvPr id="3074" name="Picture 2" descr="Top 30 Hilarious Programming Memes of 2018 | ProBytes">
            <a:extLst>
              <a:ext uri="{FF2B5EF4-FFF2-40B4-BE49-F238E27FC236}">
                <a16:creationId xmlns:a16="http://schemas.microsoft.com/office/drawing/2014/main" id="{A59FBA49-0A53-48A5-8CF3-F51193216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105" y="2050955"/>
            <a:ext cx="5692912" cy="4155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83FEB10-572D-45C2-ACC1-80AC887D291D}"/>
              </a:ext>
            </a:extLst>
          </p:cNvPr>
          <p:cNvSpPr txBox="1"/>
          <p:nvPr/>
        </p:nvSpPr>
        <p:spPr>
          <a:xfrm>
            <a:off x="543339" y="5837449"/>
            <a:ext cx="812082" cy="369332"/>
          </a:xfrm>
          <a:prstGeom prst="rect">
            <a:avLst/>
          </a:prstGeom>
          <a:noFill/>
        </p:spPr>
        <p:txBody>
          <a:bodyPr wrap="none" rtlCol="0">
            <a:spAutoFit/>
          </a:bodyPr>
          <a:lstStyle/>
          <a:p>
            <a:r>
              <a:rPr lang="en-US" dirty="0">
                <a:hlinkClick r:id="rId3"/>
              </a:rPr>
              <a:t>source</a:t>
            </a:r>
            <a:endParaRPr lang="en-US" dirty="0"/>
          </a:p>
        </p:txBody>
      </p:sp>
      <p:pic>
        <p:nvPicPr>
          <p:cNvPr id="3078" name="Picture 6" descr="C++ Developer Vs Python Developer - 9GAG">
            <a:extLst>
              <a:ext uri="{FF2B5EF4-FFF2-40B4-BE49-F238E27FC236}">
                <a16:creationId xmlns:a16="http://schemas.microsoft.com/office/drawing/2014/main" id="{5A039FA8-B629-4A8A-9D86-972BA48AB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339" y="1828648"/>
            <a:ext cx="5436760" cy="384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79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8"/>
                                        </p:tgtEl>
                                        <p:attrNameLst>
                                          <p:attrName>style.visibility</p:attrName>
                                        </p:attrNameLst>
                                      </p:cBhvr>
                                      <p:to>
                                        <p:strVal val="visible"/>
                                      </p:to>
                                    </p:set>
                                    <p:anim calcmode="lin" valueType="num">
                                      <p:cBhvr additive="base">
                                        <p:cTn id="11" dur="500" fill="hold"/>
                                        <p:tgtEl>
                                          <p:spTgt spid="3078"/>
                                        </p:tgtEl>
                                        <p:attrNameLst>
                                          <p:attrName>ppt_x</p:attrName>
                                        </p:attrNameLst>
                                      </p:cBhvr>
                                      <p:tavLst>
                                        <p:tav tm="0">
                                          <p:val>
                                            <p:strVal val="#ppt_x"/>
                                          </p:val>
                                        </p:tav>
                                        <p:tav tm="100000">
                                          <p:val>
                                            <p:strVal val="#ppt_x"/>
                                          </p:val>
                                        </p:tav>
                                      </p:tavLst>
                                    </p:anim>
                                    <p:anim calcmode="lin" valueType="num">
                                      <p:cBhvr additive="base">
                                        <p:cTn id="12"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4"/>
          </p:nvPr>
        </p:nvSpPr>
        <p:spPr/>
        <p:txBody>
          <a:bodyPr/>
          <a:lstStyle/>
          <a:p>
            <a:fld id="{7F0C9DCE-CBDA-4585-B5D5-F378E2C0A7AE}" type="slidenum">
              <a:rPr lang="en-US" smtClean="0"/>
              <a:t>40</a:t>
            </a:fld>
            <a:endParaRPr lang="en-US" dirty="0"/>
          </a:p>
        </p:txBody>
      </p:sp>
      <p:sp>
        <p:nvSpPr>
          <p:cNvPr id="7" name="Rectangle 6"/>
          <p:cNvSpPr/>
          <p:nvPr/>
        </p:nvSpPr>
        <p:spPr>
          <a:xfrm>
            <a:off x="0" y="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Top 7 Programming Languages Of 2020 - Coding Dojo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05" y="97394"/>
            <a:ext cx="7535665" cy="64517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12906" y="6053458"/>
            <a:ext cx="1000402"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hlinkClick r:id="rId3"/>
              </a:rPr>
              <a:t>source</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633842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C2DE-8D0C-4825-9D2F-65368DA02B98}"/>
              </a:ext>
            </a:extLst>
          </p:cNvPr>
          <p:cNvSpPr>
            <a:spLocks noGrp="1"/>
          </p:cNvSpPr>
          <p:nvPr>
            <p:ph type="title"/>
          </p:nvPr>
        </p:nvSpPr>
        <p:spPr/>
        <p:txBody>
          <a:bodyPr/>
          <a:lstStyle/>
          <a:p>
            <a:r>
              <a:rPr lang="en-US" dirty="0"/>
              <a:t>History of python</a:t>
            </a:r>
          </a:p>
        </p:txBody>
      </p:sp>
      <p:sp>
        <p:nvSpPr>
          <p:cNvPr id="3" name="Content Placeholder 2">
            <a:extLst>
              <a:ext uri="{FF2B5EF4-FFF2-40B4-BE49-F238E27FC236}">
                <a16:creationId xmlns:a16="http://schemas.microsoft.com/office/drawing/2014/main" id="{1068FD3A-DF99-46D2-8692-5A8F4DAC72E6}"/>
              </a:ext>
            </a:extLst>
          </p:cNvPr>
          <p:cNvSpPr>
            <a:spLocks noGrp="1"/>
          </p:cNvSpPr>
          <p:nvPr>
            <p:ph idx="1"/>
          </p:nvPr>
        </p:nvSpPr>
        <p:spPr/>
        <p:txBody>
          <a:bodyPr>
            <a:normAutofit fontScale="92500" lnSpcReduction="10000"/>
          </a:bodyPr>
          <a:lstStyle/>
          <a:p>
            <a:pPr algn="l" fontAlgn="base"/>
            <a:r>
              <a:rPr lang="en-US" b="0" i="0" u="none" strike="noStrike" dirty="0">
                <a:solidFill>
                  <a:srgbClr val="000000"/>
                </a:solidFill>
                <a:effectLst/>
              </a:rPr>
              <a:t>Python – named after British comedy group Monty Python</a:t>
            </a:r>
          </a:p>
          <a:p>
            <a:pPr algn="l" fontAlgn="base"/>
            <a:r>
              <a:rPr lang="en-US" dirty="0">
                <a:solidFill>
                  <a:srgbClr val="000000"/>
                </a:solidFill>
              </a:rPr>
              <a:t>D</a:t>
            </a:r>
            <a:r>
              <a:rPr lang="en-US" b="0" i="0" u="none" strike="noStrike" dirty="0">
                <a:solidFill>
                  <a:srgbClr val="000000"/>
                </a:solidFill>
                <a:effectLst/>
              </a:rPr>
              <a:t>eveloped by Guido van Rossum in Netherlands. </a:t>
            </a:r>
          </a:p>
          <a:p>
            <a:pPr algn="l" fontAlgn="base"/>
            <a:r>
              <a:rPr lang="en-US" b="0" i="0" u="none" strike="noStrike" dirty="0">
                <a:solidFill>
                  <a:srgbClr val="000000"/>
                </a:solidFill>
                <a:effectLst/>
              </a:rPr>
              <a:t>It supports object-oriented, imperative, functional and aspect-oriented programming styles. </a:t>
            </a:r>
          </a:p>
          <a:p>
            <a:pPr algn="l" fontAlgn="base"/>
            <a:r>
              <a:rPr lang="en-US" b="0" i="0" u="none" strike="noStrike" dirty="0">
                <a:solidFill>
                  <a:srgbClr val="000000"/>
                </a:solidFill>
                <a:effectLst/>
              </a:rPr>
              <a:t>Python is extensively used in web development, information security and artificial intelligence. </a:t>
            </a:r>
          </a:p>
          <a:p>
            <a:pPr algn="l" fontAlgn="base"/>
            <a:r>
              <a:rPr lang="en-US" b="0" i="0" u="none" strike="noStrike" dirty="0">
                <a:solidFill>
                  <a:srgbClr val="000000"/>
                </a:solidFill>
                <a:effectLst/>
              </a:rPr>
              <a:t>Reddit, a social news networking site is entirely written in Python. </a:t>
            </a:r>
          </a:p>
          <a:p>
            <a:pPr algn="l" fontAlgn="base"/>
            <a:r>
              <a:rPr lang="en-US" b="0" i="0" u="none" strike="noStrike" dirty="0">
                <a:solidFill>
                  <a:srgbClr val="000000"/>
                </a:solidFill>
                <a:effectLst/>
              </a:rPr>
              <a:t>Other companies that use Python are Google, Yahoo, Amazon, Instagram and NASA.</a:t>
            </a:r>
          </a:p>
          <a:p>
            <a:r>
              <a:rPr lang="en-US" dirty="0"/>
              <a:t>More on WIKIPEDIA: https://en.wikipedia.org/wiki/History_of_Python</a:t>
            </a:r>
            <a:br>
              <a:rPr lang="en-US" dirty="0"/>
            </a:br>
            <a:endParaRPr lang="en-US" dirty="0"/>
          </a:p>
        </p:txBody>
      </p:sp>
      <p:sp>
        <p:nvSpPr>
          <p:cNvPr id="4" name="Slide Number Placeholder 3">
            <a:extLst>
              <a:ext uri="{FF2B5EF4-FFF2-40B4-BE49-F238E27FC236}">
                <a16:creationId xmlns:a16="http://schemas.microsoft.com/office/drawing/2014/main" id="{A50647A7-68F6-4C5F-9456-DA72686EF3A6}"/>
              </a:ext>
            </a:extLst>
          </p:cNvPr>
          <p:cNvSpPr>
            <a:spLocks noGrp="1"/>
          </p:cNvSpPr>
          <p:nvPr>
            <p:ph type="sldNum" sz="quarter" idx="4"/>
          </p:nvPr>
        </p:nvSpPr>
        <p:spPr/>
        <p:txBody>
          <a:bodyPr/>
          <a:lstStyle/>
          <a:p>
            <a:fld id="{7F0C9DCE-CBDA-4585-B5D5-F378E2C0A7AE}" type="slidenum">
              <a:rPr lang="en-US" smtClean="0"/>
              <a:t>41</a:t>
            </a:fld>
            <a:endParaRPr lang="en-US" dirty="0"/>
          </a:p>
        </p:txBody>
      </p:sp>
      <p:sp>
        <p:nvSpPr>
          <p:cNvPr id="7" name="TextBox 6">
            <a:extLst>
              <a:ext uri="{FF2B5EF4-FFF2-40B4-BE49-F238E27FC236}">
                <a16:creationId xmlns:a16="http://schemas.microsoft.com/office/drawing/2014/main" id="{C7944012-F1ED-43F5-8C35-67D7AF59C639}"/>
              </a:ext>
            </a:extLst>
          </p:cNvPr>
          <p:cNvSpPr txBox="1"/>
          <p:nvPr/>
        </p:nvSpPr>
        <p:spPr>
          <a:xfrm>
            <a:off x="885055" y="6201310"/>
            <a:ext cx="965970" cy="369332"/>
          </a:xfrm>
          <a:prstGeom prst="rect">
            <a:avLst/>
          </a:prstGeom>
          <a:noFill/>
        </p:spPr>
        <p:txBody>
          <a:bodyPr wrap="none" rtlCol="0">
            <a:spAutoFit/>
          </a:bodyPr>
          <a:lstStyle/>
          <a:p>
            <a:r>
              <a:rPr lang="en-US" dirty="0"/>
              <a:t>[</a:t>
            </a:r>
            <a:r>
              <a:rPr lang="en-US" dirty="0">
                <a:hlinkClick r:id="rId2"/>
              </a:rPr>
              <a:t>source</a:t>
            </a:r>
            <a:r>
              <a:rPr lang="en-US" dirty="0"/>
              <a:t>]</a:t>
            </a:r>
          </a:p>
        </p:txBody>
      </p:sp>
    </p:spTree>
    <p:extLst>
      <p:ext uri="{BB962C8B-B14F-4D97-AF65-F5344CB8AC3E}">
        <p14:creationId xmlns:p14="http://schemas.microsoft.com/office/powerpoint/2010/main" val="367877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Course content and organization</a:t>
            </a:r>
            <a:endParaRPr lang="ko-KR" altLang="en-US" dirty="0"/>
          </a:p>
        </p:txBody>
      </p:sp>
      <p:sp>
        <p:nvSpPr>
          <p:cNvPr id="6" name="텍스트 개체 틀 5"/>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34989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Course description</a:t>
            </a:r>
            <a:endParaRPr lang="ko-KR" altLang="en-US" dirty="0"/>
          </a:p>
        </p:txBody>
      </p:sp>
      <p:sp>
        <p:nvSpPr>
          <p:cNvPr id="6" name="내용 개체 틀 5"/>
          <p:cNvSpPr>
            <a:spLocks noGrp="1"/>
          </p:cNvSpPr>
          <p:nvPr>
            <p:ph idx="1"/>
          </p:nvPr>
        </p:nvSpPr>
        <p:spPr/>
        <p:txBody>
          <a:bodyPr>
            <a:normAutofit/>
          </a:bodyPr>
          <a:lstStyle/>
          <a:p>
            <a:pPr algn="just"/>
            <a:r>
              <a:rPr lang="en-US" altLang="ko-KR" b="1" dirty="0"/>
              <a:t>Course Info</a:t>
            </a:r>
            <a:r>
              <a:rPr lang="en-US" altLang="ko-KR" dirty="0"/>
              <a:t>: 4 credits, required course, no prerequisite/co-requisite/exclusion courses.</a:t>
            </a:r>
          </a:p>
          <a:p>
            <a:pPr algn="just"/>
            <a:r>
              <a:rPr lang="en-US" altLang="ko-KR" dirty="0">
                <a:solidFill>
                  <a:srgbClr val="FF0000"/>
                </a:solidFill>
              </a:rPr>
              <a:t>This course is an introductory programming course taught to all students. </a:t>
            </a:r>
          </a:p>
          <a:p>
            <a:pPr algn="just"/>
            <a:r>
              <a:rPr lang="en-US" altLang="ko-KR" b="1" dirty="0"/>
              <a:t>Rationale: </a:t>
            </a:r>
            <a:r>
              <a:rPr lang="en-US" altLang="ko-KR" dirty="0"/>
              <a:t>This course provides students with the basic programming skills and a basic understanding of the design of programming languages. </a:t>
            </a:r>
            <a:endParaRPr lang="ko-KR" altLang="ko-KR" dirty="0"/>
          </a:p>
          <a:p>
            <a:endParaRPr lang="ko-KR" altLang="ko-KR" dirty="0"/>
          </a:p>
          <a:p>
            <a:endParaRPr lang="ko-KR" altLang="en-US" dirty="0"/>
          </a:p>
        </p:txBody>
      </p:sp>
      <p:sp>
        <p:nvSpPr>
          <p:cNvPr id="2" name="Slide Number Placeholder 1"/>
          <p:cNvSpPr>
            <a:spLocks noGrp="1"/>
          </p:cNvSpPr>
          <p:nvPr>
            <p:ph type="sldNum" sz="quarter" idx="4"/>
          </p:nvPr>
        </p:nvSpPr>
        <p:spPr/>
        <p:txBody>
          <a:bodyPr/>
          <a:lstStyle/>
          <a:p>
            <a:fld id="{7F0C9DCE-CBDA-4585-B5D5-F378E2C0A7AE}" type="slidenum">
              <a:rPr lang="en-US" smtClean="0"/>
              <a:t>6</a:t>
            </a:fld>
            <a:endParaRPr lang="en-US" dirty="0"/>
          </a:p>
        </p:txBody>
      </p:sp>
    </p:spTree>
    <p:extLst>
      <p:ext uri="{BB962C8B-B14F-4D97-AF65-F5344CB8AC3E}">
        <p14:creationId xmlns:p14="http://schemas.microsoft.com/office/powerpoint/2010/main" val="287304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Learning goals</a:t>
            </a:r>
            <a:endParaRPr lang="ko-KR" altLang="en-US" dirty="0"/>
          </a:p>
        </p:txBody>
      </p:sp>
      <p:sp>
        <p:nvSpPr>
          <p:cNvPr id="3" name="내용 개체 틀 2"/>
          <p:cNvSpPr>
            <a:spLocks noGrp="1"/>
          </p:cNvSpPr>
          <p:nvPr>
            <p:ph idx="1"/>
          </p:nvPr>
        </p:nvSpPr>
        <p:spPr/>
        <p:txBody>
          <a:bodyPr>
            <a:normAutofit/>
          </a:bodyPr>
          <a:lstStyle/>
          <a:p>
            <a:pPr lvl="0" algn="just" fontAlgn="base"/>
            <a:r>
              <a:rPr lang="en-US" altLang="ko-KR" sz="3000" dirty="0"/>
              <a:t>Understand and apply the basic concepts of programming including variables, classes, loops, functions, arrays, vectors, exceptions and the basics of object-oriented programming and graphical user interfaces.</a:t>
            </a:r>
            <a:endParaRPr lang="ko-KR" altLang="ko-KR" sz="3000" dirty="0"/>
          </a:p>
          <a:p>
            <a:pPr lvl="0" algn="just" fontAlgn="base"/>
            <a:r>
              <a:rPr lang="en-US" altLang="ko-KR" sz="3000" dirty="0"/>
              <a:t>Acquire fundamental programming skills required to engage in more complex computer science topics.</a:t>
            </a:r>
            <a:endParaRPr lang="ko-KR" altLang="ko-KR" sz="3000" dirty="0"/>
          </a:p>
          <a:p>
            <a:pPr lvl="0" algn="just" fontAlgn="base"/>
            <a:r>
              <a:rPr lang="en-US" altLang="ko-KR" sz="3000" dirty="0"/>
              <a:t>Develop the ability to solve conceptual and application-based computing problems via regular practice, both in and out of class.</a:t>
            </a:r>
            <a:endParaRPr lang="ko-KR" altLang="ko-KR" sz="3000" dirty="0"/>
          </a:p>
          <a:p>
            <a:pPr algn="just"/>
            <a:endParaRPr lang="ko-KR" altLang="en-US" sz="3000"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7</a:t>
            </a:fld>
            <a:endParaRPr lang="en-US" dirty="0"/>
          </a:p>
        </p:txBody>
      </p:sp>
    </p:spTree>
    <p:extLst>
      <p:ext uri="{BB962C8B-B14F-4D97-AF65-F5344CB8AC3E}">
        <p14:creationId xmlns:p14="http://schemas.microsoft.com/office/powerpoint/2010/main" val="238298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3B93-1617-43AC-BA51-F330D8B274CF}"/>
              </a:ext>
            </a:extLst>
          </p:cNvPr>
          <p:cNvSpPr>
            <a:spLocks noGrp="1"/>
          </p:cNvSpPr>
          <p:nvPr>
            <p:ph type="title"/>
          </p:nvPr>
        </p:nvSpPr>
        <p:spPr/>
        <p:txBody>
          <a:bodyPr/>
          <a:lstStyle/>
          <a:p>
            <a:r>
              <a:rPr lang="en-US" dirty="0"/>
              <a:t>Key advantages of python</a:t>
            </a:r>
          </a:p>
        </p:txBody>
      </p:sp>
      <p:sp>
        <p:nvSpPr>
          <p:cNvPr id="3" name="Content Placeholder 2">
            <a:extLst>
              <a:ext uri="{FF2B5EF4-FFF2-40B4-BE49-F238E27FC236}">
                <a16:creationId xmlns:a16="http://schemas.microsoft.com/office/drawing/2014/main" id="{27CC1097-B06B-4995-BE51-4BEBA1354ACE}"/>
              </a:ext>
            </a:extLst>
          </p:cNvPr>
          <p:cNvSpPr>
            <a:spLocks noGrp="1"/>
          </p:cNvSpPr>
          <p:nvPr>
            <p:ph idx="1"/>
          </p:nvPr>
        </p:nvSpPr>
        <p:spPr/>
        <p:txBody>
          <a:bodyPr/>
          <a:lstStyle/>
          <a:p>
            <a:pPr algn="l" fontAlgn="base">
              <a:buFont typeface="+mj-lt"/>
              <a:buAutoNum type="arabicPeriod"/>
            </a:pPr>
            <a:r>
              <a:rPr lang="en-US" sz="3200" b="0" i="0" dirty="0">
                <a:solidFill>
                  <a:srgbClr val="333333"/>
                </a:solidFill>
                <a:effectLst/>
              </a:rPr>
              <a:t>Python has risen in the ranks of programming languages.</a:t>
            </a:r>
          </a:p>
          <a:p>
            <a:pPr algn="l" fontAlgn="base">
              <a:buFont typeface="+mj-lt"/>
              <a:buAutoNum type="arabicPeriod"/>
            </a:pPr>
            <a:r>
              <a:rPr lang="en-US" sz="3200" b="0" i="0" dirty="0">
                <a:solidFill>
                  <a:srgbClr val="333333"/>
                </a:solidFill>
                <a:effectLst/>
              </a:rPr>
              <a:t>Easy to learn and readable syntax.</a:t>
            </a:r>
          </a:p>
          <a:p>
            <a:pPr algn="l" fontAlgn="base">
              <a:buFont typeface="+mj-lt"/>
              <a:buAutoNum type="arabicPeriod"/>
            </a:pPr>
            <a:r>
              <a:rPr lang="en-US" sz="3200" b="0" i="0" dirty="0">
                <a:solidFill>
                  <a:srgbClr val="333333"/>
                </a:solidFill>
                <a:effectLst/>
              </a:rPr>
              <a:t>Diverse community that opens new opportunities.</a:t>
            </a:r>
          </a:p>
          <a:p>
            <a:pPr algn="l" fontAlgn="base">
              <a:buFont typeface="+mj-lt"/>
              <a:buAutoNum type="arabicPeriod"/>
            </a:pPr>
            <a:r>
              <a:rPr lang="en-US" sz="3200" b="0" i="0" dirty="0">
                <a:solidFill>
                  <a:srgbClr val="333333"/>
                </a:solidFill>
                <a:effectLst/>
              </a:rPr>
              <a:t>Python has extensive libraries and frameworks.</a:t>
            </a:r>
          </a:p>
          <a:p>
            <a:endParaRPr lang="en-US" dirty="0"/>
          </a:p>
        </p:txBody>
      </p:sp>
      <p:sp>
        <p:nvSpPr>
          <p:cNvPr id="4" name="Slide Number Placeholder 3">
            <a:extLst>
              <a:ext uri="{FF2B5EF4-FFF2-40B4-BE49-F238E27FC236}">
                <a16:creationId xmlns:a16="http://schemas.microsoft.com/office/drawing/2014/main" id="{BF0BAAF3-2AC8-41FB-BC40-4011E1BEC126}"/>
              </a:ext>
            </a:extLst>
          </p:cNvPr>
          <p:cNvSpPr>
            <a:spLocks noGrp="1"/>
          </p:cNvSpPr>
          <p:nvPr>
            <p:ph type="sldNum" sz="quarter" idx="4"/>
          </p:nvPr>
        </p:nvSpPr>
        <p:spPr/>
        <p:txBody>
          <a:bodyPr/>
          <a:lstStyle/>
          <a:p>
            <a:fld id="{7F0C9DCE-CBDA-4585-B5D5-F378E2C0A7AE}" type="slidenum">
              <a:rPr lang="en-US" smtClean="0"/>
              <a:t>8</a:t>
            </a:fld>
            <a:endParaRPr lang="en-US" dirty="0"/>
          </a:p>
        </p:txBody>
      </p:sp>
      <p:sp>
        <p:nvSpPr>
          <p:cNvPr id="5" name="TextBox 4">
            <a:extLst>
              <a:ext uri="{FF2B5EF4-FFF2-40B4-BE49-F238E27FC236}">
                <a16:creationId xmlns:a16="http://schemas.microsoft.com/office/drawing/2014/main" id="{B1FA9E11-A6C4-4677-B421-C7DB1BD3456B}"/>
              </a:ext>
            </a:extLst>
          </p:cNvPr>
          <p:cNvSpPr txBox="1"/>
          <p:nvPr/>
        </p:nvSpPr>
        <p:spPr>
          <a:xfrm>
            <a:off x="685799" y="6045200"/>
            <a:ext cx="6778459" cy="369332"/>
          </a:xfrm>
          <a:prstGeom prst="rect">
            <a:avLst/>
          </a:prstGeom>
          <a:noFill/>
        </p:spPr>
        <p:txBody>
          <a:bodyPr wrap="none" rtlCol="0">
            <a:spAutoFit/>
          </a:bodyPr>
          <a:lstStyle/>
          <a:p>
            <a:r>
              <a:rPr lang="en-US" dirty="0"/>
              <a:t>Further reading: https://www.nextacademy.com/blog/learn-python-first/</a:t>
            </a:r>
          </a:p>
        </p:txBody>
      </p:sp>
    </p:spTree>
    <p:extLst>
      <p:ext uri="{BB962C8B-B14F-4D97-AF65-F5344CB8AC3E}">
        <p14:creationId xmlns:p14="http://schemas.microsoft.com/office/powerpoint/2010/main" val="177544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Instructo</a:t>
            </a:r>
            <a:r>
              <a:rPr lang="en-US" altLang="zh-CN" dirty="0"/>
              <a:t>rs</a:t>
            </a:r>
            <a:endParaRPr lang="ko-KR" altLang="en-US" dirty="0"/>
          </a:p>
        </p:txBody>
      </p:sp>
      <p:sp>
        <p:nvSpPr>
          <p:cNvPr id="13" name="Content Placeholder 12">
            <a:extLst>
              <a:ext uri="{FF2B5EF4-FFF2-40B4-BE49-F238E27FC236}">
                <a16:creationId xmlns:a16="http://schemas.microsoft.com/office/drawing/2014/main" id="{2FD24E86-AECD-4B0F-9CDA-A4ECF3FE9531}"/>
              </a:ext>
            </a:extLst>
          </p:cNvPr>
          <p:cNvSpPr>
            <a:spLocks noGrp="1"/>
          </p:cNvSpPr>
          <p:nvPr>
            <p:ph idx="1"/>
          </p:nvPr>
        </p:nvSpPr>
        <p:spPr>
          <a:xfrm>
            <a:off x="787400" y="1227668"/>
            <a:ext cx="11038839" cy="4817532"/>
          </a:xfrm>
        </p:spPr>
        <p:txBody>
          <a:bodyPr>
            <a:normAutofit/>
          </a:bodyPr>
          <a:lstStyle/>
          <a:p>
            <a:pPr algn="l">
              <a:buFont typeface="Arial" panose="020B0604020202020204" pitchFamily="34" charset="0"/>
              <a:buChar char="•"/>
            </a:pPr>
            <a:r>
              <a:rPr lang="en-US" sz="3200" dirty="0">
                <a:solidFill>
                  <a:schemeClr val="tx1"/>
                </a:solidFill>
              </a:rPr>
              <a:t>Instructor: Kok-Seng Wong (</a:t>
            </a:r>
            <a:r>
              <a:rPr lang="en-US" sz="3200" dirty="0">
                <a:solidFill>
                  <a:schemeClr val="tx1"/>
                </a:solidFill>
                <a:hlinkClick r:id="rId2">
                  <a:extLst>
                    <a:ext uri="{A12FA001-AC4F-418D-AE19-62706E023703}">
                      <ahyp:hlinkClr xmlns:ahyp="http://schemas.microsoft.com/office/drawing/2018/hyperlinkcolor" val="tx"/>
                    </a:ext>
                  </a:extLst>
                </a:hlinkClick>
              </a:rPr>
              <a:t>wong.ks@vinuni.edu.vn</a:t>
            </a:r>
            <a:r>
              <a:rPr lang="en-US" sz="3200" dirty="0">
                <a:solidFill>
                  <a:schemeClr val="tx1"/>
                </a:solidFill>
              </a:rPr>
              <a:t>)</a:t>
            </a:r>
          </a:p>
          <a:p>
            <a:pPr algn="l">
              <a:buFont typeface="Arial" panose="020B0604020202020204" pitchFamily="34" charset="0"/>
              <a:buChar char="•"/>
            </a:pPr>
            <a:r>
              <a:rPr lang="en-US" sz="3200" dirty="0">
                <a:solidFill>
                  <a:schemeClr val="tx1"/>
                </a:solidFill>
              </a:rPr>
              <a:t>Lab Instructor: Pham Huy Hieu (</a:t>
            </a:r>
            <a:r>
              <a:rPr lang="en-US" sz="3200" dirty="0">
                <a:solidFill>
                  <a:schemeClr val="tx1"/>
                </a:solidFill>
                <a:hlinkClick r:id="rId3">
                  <a:extLst>
                    <a:ext uri="{A12FA001-AC4F-418D-AE19-62706E023703}">
                      <ahyp:hlinkClr xmlns:ahyp="http://schemas.microsoft.com/office/drawing/2018/hyperlinkcolor" val="tx"/>
                    </a:ext>
                  </a:extLst>
                </a:hlinkClick>
              </a:rPr>
              <a:t>hieuhuy01@gmail.com</a:t>
            </a:r>
            <a:r>
              <a:rPr lang="en-US" sz="3200" dirty="0">
                <a:solidFill>
                  <a:schemeClr val="tx1"/>
                </a:solidFill>
              </a:rPr>
              <a:t>)</a:t>
            </a:r>
          </a:p>
          <a:p>
            <a:endParaRPr lang="en-US" dirty="0"/>
          </a:p>
        </p:txBody>
      </p:sp>
      <p:sp>
        <p:nvSpPr>
          <p:cNvPr id="4" name="슬라이드 번호 개체 틀 3"/>
          <p:cNvSpPr>
            <a:spLocks noGrp="1"/>
          </p:cNvSpPr>
          <p:nvPr>
            <p:ph type="sldNum" sz="quarter" idx="4"/>
          </p:nvPr>
        </p:nvSpPr>
        <p:spPr/>
        <p:txBody>
          <a:bodyPr/>
          <a:lstStyle/>
          <a:p>
            <a:fld id="{7F0C9DCE-CBDA-4585-B5D5-F378E2C0A7AE}" type="slidenum">
              <a:rPr lang="en-US" smtClean="0"/>
              <a:t>9</a:t>
            </a:fld>
            <a:endParaRPr lang="en-US" dirty="0"/>
          </a:p>
        </p:txBody>
      </p:sp>
      <p:pic>
        <p:nvPicPr>
          <p:cNvPr id="7" name="Picture 6">
            <a:extLst>
              <a:ext uri="{FF2B5EF4-FFF2-40B4-BE49-F238E27FC236}">
                <a16:creationId xmlns:a16="http://schemas.microsoft.com/office/drawing/2014/main" id="{F12E0B11-E12E-4F85-8516-36359E2B3379}"/>
              </a:ext>
            </a:extLst>
          </p:cNvPr>
          <p:cNvPicPr>
            <a:picLocks noChangeAspect="1"/>
          </p:cNvPicPr>
          <p:nvPr/>
        </p:nvPicPr>
        <p:blipFill>
          <a:blip r:embed="rId4"/>
          <a:stretch>
            <a:fillRect/>
          </a:stretch>
        </p:blipFill>
        <p:spPr>
          <a:xfrm>
            <a:off x="2890175" y="3037737"/>
            <a:ext cx="2566372" cy="2758849"/>
          </a:xfrm>
          <a:prstGeom prst="rect">
            <a:avLst/>
          </a:prstGeom>
        </p:spPr>
      </p:pic>
      <p:pic>
        <p:nvPicPr>
          <p:cNvPr id="1026" name="Picture 2" descr="Huy Hieu Pham">
            <a:extLst>
              <a:ext uri="{FF2B5EF4-FFF2-40B4-BE49-F238E27FC236}">
                <a16:creationId xmlns:a16="http://schemas.microsoft.com/office/drawing/2014/main" id="{940625FF-220A-45E5-98AD-F469F9AAD7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6819" y="3037737"/>
            <a:ext cx="2522376" cy="275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265235"/>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vinuni ppt template-final" id="{F26EDCBE-B665-4A8C-A825-767C4D079E0D}" vid="{4627A262-9E54-4023-A392-A848229F6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7834</TotalTime>
  <Words>2163</Words>
  <Application>Microsoft Office PowerPoint</Application>
  <PresentationFormat>Widescreen</PresentationFormat>
  <Paragraphs>344</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휴먼매직체</vt:lpstr>
      <vt:lpstr>맑은 고딕</vt:lpstr>
      <vt:lpstr>Arial</vt:lpstr>
      <vt:lpstr>Calibri</vt:lpstr>
      <vt:lpstr>Cambria</vt:lpstr>
      <vt:lpstr>Courier New</vt:lpstr>
      <vt:lpstr>Gill Sans MT</vt:lpstr>
      <vt:lpstr>Wingdings</vt:lpstr>
      <vt:lpstr>Parcel</vt:lpstr>
      <vt:lpstr>PowerPoint Presentation</vt:lpstr>
      <vt:lpstr>PowerPoint Presentation</vt:lpstr>
      <vt:lpstr>Motivation example 1</vt:lpstr>
      <vt:lpstr>Motivation example 2</vt:lpstr>
      <vt:lpstr>Course content and organization</vt:lpstr>
      <vt:lpstr>Course description</vt:lpstr>
      <vt:lpstr>Learning goals</vt:lpstr>
      <vt:lpstr>Key advantages of python</vt:lpstr>
      <vt:lpstr>Instructors</vt:lpstr>
      <vt:lpstr>Class schedules</vt:lpstr>
      <vt:lpstr>Office hours</vt:lpstr>
      <vt:lpstr>Specific learning objectives</vt:lpstr>
      <vt:lpstr>Active learning methods</vt:lpstr>
      <vt:lpstr>PowerPoint Presentation</vt:lpstr>
      <vt:lpstr>Course logistics</vt:lpstr>
      <vt:lpstr>Late submission policy</vt:lpstr>
      <vt:lpstr>Course requirements</vt:lpstr>
      <vt:lpstr>Instructor expectations (1/2)</vt:lpstr>
      <vt:lpstr>Instructor expectations (2/2)</vt:lpstr>
      <vt:lpstr>Student responsibilities regarding AI</vt:lpstr>
      <vt:lpstr>Course readings</vt:lpstr>
      <vt:lpstr>Grading procedures</vt:lpstr>
      <vt:lpstr>Laboratory assessment</vt:lpstr>
      <vt:lpstr>Grading scheme</vt:lpstr>
      <vt:lpstr>Proficiency exam</vt:lpstr>
      <vt:lpstr>Independent study</vt:lpstr>
      <vt:lpstr>Introduction to computer systems</vt:lpstr>
      <vt:lpstr>Computer hardware</vt:lpstr>
      <vt:lpstr>Computer software</vt:lpstr>
      <vt:lpstr>Major components of a computer system</vt:lpstr>
      <vt:lpstr>Disk storage (floppy disk/diskette)</vt:lpstr>
      <vt:lpstr>What is a Program?</vt:lpstr>
      <vt:lpstr>Types of programs</vt:lpstr>
      <vt:lpstr>Programming language</vt:lpstr>
      <vt:lpstr>Low-level vs high-level</vt:lpstr>
      <vt:lpstr>Interpreter vs. compiler</vt:lpstr>
      <vt:lpstr>Interpreter</vt:lpstr>
      <vt:lpstr>compiler</vt:lpstr>
      <vt:lpstr>Timeline of programming languages</vt:lpstr>
      <vt:lpstr>PowerPoint Presentation</vt:lpstr>
      <vt:lpstr>History of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 Kok Seng (KT-KHMT-CTKTCN)</dc:creator>
  <cp:lastModifiedBy>Wong Kok Seng (CECS)</cp:lastModifiedBy>
  <cp:revision>72</cp:revision>
  <dcterms:created xsi:type="dcterms:W3CDTF">2020-09-27T14:35:41Z</dcterms:created>
  <dcterms:modified xsi:type="dcterms:W3CDTF">2021-09-20T08:01:55Z</dcterms:modified>
</cp:coreProperties>
</file>